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</p:sldMasterIdLst>
  <p:notesMasterIdLst>
    <p:notesMasterId r:id="rId11"/>
  </p:notesMasterIdLst>
  <p:handoutMasterIdLst>
    <p:handoutMasterId r:id="rId21"/>
  </p:handoutMasterIdLst>
  <p:sldIdLst>
    <p:sldId id="1381" r:id="rId4"/>
    <p:sldId id="1383" r:id="rId5"/>
    <p:sldId id="1382" r:id="rId6"/>
    <p:sldId id="1334" r:id="rId7"/>
    <p:sldId id="302" r:id="rId8"/>
    <p:sldId id="1342" r:id="rId9"/>
    <p:sldId id="1384" r:id="rId10"/>
    <p:sldId id="1389" r:id="rId12"/>
    <p:sldId id="1344" r:id="rId13"/>
    <p:sldId id="1345" r:id="rId14"/>
    <p:sldId id="1398" r:id="rId15"/>
    <p:sldId id="1400" r:id="rId16"/>
    <p:sldId id="1388" r:id="rId17"/>
    <p:sldId id="1401" r:id="rId18"/>
    <p:sldId id="1406" r:id="rId19"/>
    <p:sldId id="1390" r:id="rId20"/>
  </p:sldIdLst>
  <p:sldSz cx="12192000" cy="6858000"/>
  <p:notesSz cx="6858000" cy="9144000"/>
  <p:embeddedFontLst>
    <p:embeddedFont>
      <p:font typeface="汉仪铸字木头人W" panose="00020600040101010101" charset="-122"/>
      <p:regular r:id="rId26"/>
    </p:embeddedFont>
    <p:embeddedFont>
      <p:font typeface="仿宋" panose="02010609060101010101" pitchFamily="49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微软雅黑" panose="020B0503020204020204" charset="-122"/>
      <p:regular r:id="rId29"/>
    </p:embeddedFont>
    <p:embeddedFont>
      <p:font typeface="等线" panose="02010600030101010101" charset="-122"/>
      <p:regular r:id="rId30"/>
    </p:embeddedFont>
    <p:embeddedFont>
      <p:font typeface="Century Gothic" panose="020B0502020202020204" charset="0"/>
      <p:regular r:id="rId31"/>
      <p:bold r:id="rId32"/>
      <p:italic r:id="rId33"/>
      <p:boldItalic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温 先生" initials="温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11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72.xml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A0BE7-8C74-4AB9-9FC0-D32E742A36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BEF3F-2DDF-4AAA-B6B9-B8E4D25AA9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wrap="square" lIns="0" tIns="0" rIns="0" bIns="0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96_#color-2179&amp;926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8" name="Rectangle 41707 (Stroke)_#color-2217&amp;9583"/>
          <p:cNvSpPr/>
          <p:nvPr userDrawn="1">
            <p:custDataLst>
              <p:tags r:id="rId3"/>
            </p:custDataLst>
          </p:nvPr>
        </p:nvSpPr>
        <p:spPr>
          <a:xfrm>
            <a:off x="2514600" y="0"/>
            <a:ext cx="9677400" cy="5791200"/>
          </a:xfrm>
          <a:custGeom>
            <a:avLst/>
            <a:gdLst/>
            <a:ahLst/>
            <a:cxnLst/>
            <a:rect l="l" t="t" r="r" b="b"/>
            <a:pathLst>
              <a:path w="9677400" h="5791200">
                <a:moveTo>
                  <a:pt x="25400" y="0"/>
                </a:moveTo>
                <a:lnTo>
                  <a:pt x="0" y="0"/>
                </a:lnTo>
                <a:lnTo>
                  <a:pt x="0" y="5791200"/>
                </a:lnTo>
                <a:lnTo>
                  <a:pt x="9677400" y="5791200"/>
                </a:lnTo>
                <a:lnTo>
                  <a:pt x="9677400" y="5765800"/>
                </a:lnTo>
                <a:lnTo>
                  <a:pt x="25400" y="5765800"/>
                </a:lnTo>
                <a:lnTo>
                  <a:pt x="25400" y="0"/>
                </a:ln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</p:sp>
      <p:sp>
        <p:nvSpPr>
          <p:cNvPr id="9" name="Rectangle 41706 (Stroke)_#color-2217&amp;9586"/>
          <p:cNvSpPr/>
          <p:nvPr userDrawn="1">
            <p:custDataLst>
              <p:tags r:id="rId4"/>
            </p:custDataLst>
          </p:nvPr>
        </p:nvSpPr>
        <p:spPr>
          <a:xfrm>
            <a:off x="0" y="4521200"/>
            <a:ext cx="4368800" cy="2336800"/>
          </a:xfrm>
          <a:custGeom>
            <a:avLst/>
            <a:gdLst/>
            <a:ahLst/>
            <a:cxnLst/>
            <a:rect l="l" t="t" r="r" b="b"/>
            <a:pathLst>
              <a:path w="4368800" h="2336800">
                <a:moveTo>
                  <a:pt x="4368800" y="2336800"/>
                </a:moveTo>
                <a:lnTo>
                  <a:pt x="4368800" y="0"/>
                </a:lnTo>
                <a:lnTo>
                  <a:pt x="0" y="0"/>
                </a:lnTo>
                <a:lnTo>
                  <a:pt x="0" y="25400"/>
                </a:lnTo>
                <a:lnTo>
                  <a:pt x="4343400" y="25400"/>
                </a:lnTo>
                <a:lnTo>
                  <a:pt x="4343400" y="2336800"/>
                </a:lnTo>
                <a:lnTo>
                  <a:pt x="4368800" y="2336800"/>
                </a:lnTo>
              </a:path>
            </a:pathLst>
          </a:custGeom>
          <a:solidFill>
            <a:schemeClr val="accent2"/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4635500" y="406400"/>
            <a:ext cx="7302500" cy="276815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7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4635500" y="3576600"/>
            <a:ext cx="7302500" cy="2062200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-女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 lIns="0" tIns="0" rIns="0" bIns="0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5587" y="857250"/>
            <a:ext cx="10561637" cy="1503413"/>
          </a:xfrm>
        </p:spPr>
        <p:txBody>
          <a:bodyPr wrap="square" anchor="b">
            <a:normAutofit/>
          </a:bodyPr>
          <a:lstStyle>
            <a:lvl1pPr>
              <a:defRPr sz="5400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Rectangle 41706 (Stroke)_#color-2217&amp;9559"/>
          <p:cNvSpPr/>
          <p:nvPr userDrawn="1">
            <p:custDataLst>
              <p:tags r:id="rId6"/>
            </p:custDataLst>
          </p:nvPr>
        </p:nvSpPr>
        <p:spPr>
          <a:xfrm>
            <a:off x="10896600" y="215900"/>
            <a:ext cx="1295400" cy="571500"/>
          </a:xfrm>
          <a:custGeom>
            <a:avLst/>
            <a:gdLst/>
            <a:ahLst/>
            <a:cxnLst/>
            <a:rect l="l" t="t" r="r" b="b"/>
            <a:pathLst>
              <a:path w="1295400" h="571500">
                <a:moveTo>
                  <a:pt x="1295400" y="0"/>
                </a:moveTo>
                <a:lnTo>
                  <a:pt x="0" y="0"/>
                </a:lnTo>
                <a:lnTo>
                  <a:pt x="0" y="571500"/>
                </a:lnTo>
                <a:lnTo>
                  <a:pt x="1295400" y="571500"/>
                </a:lnTo>
                <a:lnTo>
                  <a:pt x="1295400" y="546100"/>
                </a:lnTo>
                <a:lnTo>
                  <a:pt x="25400" y="546100"/>
                </a:lnTo>
                <a:lnTo>
                  <a:pt x="25400" y="25400"/>
                </a:lnTo>
                <a:lnTo>
                  <a:pt x="1295400" y="25400"/>
                </a:lnTo>
                <a:lnTo>
                  <a:pt x="129540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5" name="Rectangle 41707 (Stroke)_#color-2217&amp;9562"/>
          <p:cNvSpPr/>
          <p:nvPr userDrawn="1">
            <p:custDataLst>
              <p:tags r:id="rId7"/>
            </p:custDataLst>
          </p:nvPr>
        </p:nvSpPr>
        <p:spPr>
          <a:xfrm>
            <a:off x="8445500" y="0"/>
            <a:ext cx="3251200" cy="508000"/>
          </a:xfrm>
          <a:custGeom>
            <a:avLst/>
            <a:gdLst/>
            <a:ahLst/>
            <a:cxnLst/>
            <a:rect l="l" t="t" r="r" b="b"/>
            <a:pathLst>
              <a:path w="3251200" h="508000">
                <a:moveTo>
                  <a:pt x="25400" y="0"/>
                </a:moveTo>
                <a:lnTo>
                  <a:pt x="25400" y="482600"/>
                </a:lnTo>
                <a:lnTo>
                  <a:pt x="3225800" y="482600"/>
                </a:lnTo>
                <a:lnTo>
                  <a:pt x="3225800" y="0"/>
                </a:lnTo>
                <a:lnTo>
                  <a:pt x="3251200" y="0"/>
                </a:lnTo>
                <a:lnTo>
                  <a:pt x="3251200" y="508000"/>
                </a:lnTo>
                <a:lnTo>
                  <a:pt x="0" y="508000"/>
                </a:lnTo>
                <a:lnTo>
                  <a:pt x="0" y="0"/>
                </a:lnTo>
                <a:lnTo>
                  <a:pt x="25400" y="0"/>
                </a:lnTo>
              </a:path>
            </a:pathLst>
          </a:custGeom>
          <a:solidFill>
            <a:schemeClr val="accent2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96_#color-2179&amp;925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Rectangle 41707 (Stroke)_#color-2217&amp;956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0426700" cy="5537200"/>
          </a:xfrm>
          <a:custGeom>
            <a:avLst/>
            <a:gdLst/>
            <a:ahLst/>
            <a:cxnLst/>
            <a:rect l="l" t="t" r="r" b="b"/>
            <a:pathLst>
              <a:path w="10426700" h="5537200">
                <a:moveTo>
                  <a:pt x="0" y="5511800"/>
                </a:moveTo>
                <a:lnTo>
                  <a:pt x="10401300" y="5511800"/>
                </a:lnTo>
                <a:lnTo>
                  <a:pt x="10401300" y="0"/>
                </a:lnTo>
                <a:lnTo>
                  <a:pt x="10426700" y="0"/>
                </a:lnTo>
                <a:lnTo>
                  <a:pt x="10426700" y="5537200"/>
                </a:lnTo>
                <a:lnTo>
                  <a:pt x="0" y="5537200"/>
                </a:lnTo>
                <a:lnTo>
                  <a:pt x="0" y="5511800"/>
                </a:ln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</p:sp>
      <p:sp>
        <p:nvSpPr>
          <p:cNvPr id="10" name="Rectangle 41706 (Stroke)_#color-2217&amp;9568"/>
          <p:cNvSpPr/>
          <p:nvPr userDrawn="1">
            <p:custDataLst>
              <p:tags r:id="rId4"/>
            </p:custDataLst>
          </p:nvPr>
        </p:nvSpPr>
        <p:spPr>
          <a:xfrm>
            <a:off x="8572500" y="4267200"/>
            <a:ext cx="3619500" cy="2590800"/>
          </a:xfrm>
          <a:custGeom>
            <a:avLst/>
            <a:gdLst/>
            <a:ahLst/>
            <a:cxnLst/>
            <a:rect l="l" t="t" r="r" b="b"/>
            <a:pathLst>
              <a:path w="3619500" h="2590800">
                <a:moveTo>
                  <a:pt x="3619500" y="0"/>
                </a:moveTo>
                <a:lnTo>
                  <a:pt x="0" y="0"/>
                </a:lnTo>
                <a:lnTo>
                  <a:pt x="0" y="2590800"/>
                </a:lnTo>
                <a:lnTo>
                  <a:pt x="25400" y="2590800"/>
                </a:lnTo>
                <a:lnTo>
                  <a:pt x="25400" y="25400"/>
                </a:lnTo>
                <a:lnTo>
                  <a:pt x="3619500" y="25400"/>
                </a:lnTo>
                <a:lnTo>
                  <a:pt x="3619500" y="0"/>
                </a:lnTo>
              </a:path>
            </a:pathLst>
          </a:custGeom>
          <a:solidFill>
            <a:schemeClr val="accent2"/>
          </a:solidFill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452950" y="3023453"/>
            <a:ext cx="6878250" cy="2374047"/>
          </a:xfrm>
        </p:spPr>
        <p:txBody>
          <a:bodyPr wrap="square" anchor="t">
            <a:normAutofit/>
          </a:bodyPr>
          <a:lstStyle>
            <a:lvl1pPr algn="l">
              <a:defRPr sz="46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452950" y="304800"/>
            <a:ext cx="8643550" cy="2277882"/>
          </a:xfrm>
        </p:spPr>
        <p:txBody>
          <a:bodyPr wrap="square" anchor="b">
            <a:normAutofit/>
          </a:bodyPr>
          <a:lstStyle>
            <a:lvl1pPr marL="0" indent="0" algn="l">
              <a:buNone/>
              <a:defRPr sz="4900" b="1">
                <a:solidFill>
                  <a:schemeClr val="accent1">
                    <a:lumMod val="20000"/>
                    <a:lumOff val="80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 lIns="0" tIns="0" rIns="0" bIns="0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2" Type="http://schemas.openxmlformats.org/officeDocument/2006/relationships/theme" Target="../theme/theme2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4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59755882/e31520e5f46da4b185059db8f2783551_612.jpg" descr="绘画插图,太阳,地球,插画,星系,水平画幅,形状,夜晚,无人,科学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095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1710 (Stroke)_#color-2217&amp;9571"/>
          <p:cNvSpPr/>
          <p:nvPr userDrawn="1">
            <p:custDataLst>
              <p:tags r:id="rId12"/>
            </p:custDataLst>
          </p:nvPr>
        </p:nvSpPr>
        <p:spPr>
          <a:xfrm>
            <a:off x="0" y="6337300"/>
            <a:ext cx="609600" cy="368300"/>
          </a:xfrm>
          <a:custGeom>
            <a:avLst/>
            <a:gdLst/>
            <a:ahLst/>
            <a:cxnLst/>
            <a:rect l="l" t="t" r="r" b="b"/>
            <a:pathLst>
              <a:path w="609600" h="368300">
                <a:moveTo>
                  <a:pt x="0" y="368300"/>
                </a:moveTo>
                <a:lnTo>
                  <a:pt x="609600" y="368300"/>
                </a:lnTo>
                <a:lnTo>
                  <a:pt x="609600" y="0"/>
                </a:lnTo>
                <a:lnTo>
                  <a:pt x="0" y="0"/>
                </a:lnTo>
                <a:lnTo>
                  <a:pt x="0" y="25400"/>
                </a:lnTo>
                <a:lnTo>
                  <a:pt x="584200" y="25400"/>
                </a:lnTo>
                <a:lnTo>
                  <a:pt x="584200" y="342900"/>
                </a:lnTo>
                <a:lnTo>
                  <a:pt x="0" y="342900"/>
                </a:lnTo>
                <a:lnTo>
                  <a:pt x="0" y="368300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11" name="Rectangle 41708 (Stroke)_#color-2217&amp;9574"/>
          <p:cNvSpPr/>
          <p:nvPr userDrawn="1">
            <p:custDataLst>
              <p:tags r:id="rId13"/>
            </p:custDataLst>
          </p:nvPr>
        </p:nvSpPr>
        <p:spPr>
          <a:xfrm>
            <a:off x="215900" y="6489700"/>
            <a:ext cx="1422400" cy="368300"/>
          </a:xfrm>
          <a:custGeom>
            <a:avLst/>
            <a:gdLst/>
            <a:ahLst/>
            <a:cxnLst/>
            <a:rect l="l" t="t" r="r" b="b"/>
            <a:pathLst>
              <a:path w="1422400" h="368300">
                <a:moveTo>
                  <a:pt x="1422400" y="368300"/>
                </a:moveTo>
                <a:lnTo>
                  <a:pt x="1422400" y="0"/>
                </a:lnTo>
                <a:lnTo>
                  <a:pt x="0" y="0"/>
                </a:lnTo>
                <a:lnTo>
                  <a:pt x="0" y="368300"/>
                </a:lnTo>
                <a:lnTo>
                  <a:pt x="25400" y="368300"/>
                </a:lnTo>
                <a:lnTo>
                  <a:pt x="25400" y="25400"/>
                </a:lnTo>
                <a:lnTo>
                  <a:pt x="1397000" y="25400"/>
                </a:lnTo>
                <a:lnTo>
                  <a:pt x="1397000" y="368300"/>
                </a:lnTo>
                <a:lnTo>
                  <a:pt x="1422400" y="368300"/>
                </a:lnTo>
              </a:path>
            </a:pathLst>
          </a:custGeom>
          <a:solidFill>
            <a:schemeClr val="accent2">
              <a:alpha val="50000"/>
            </a:schemeClr>
          </a:solidFill>
        </p:spPr>
      </p:sp>
      <p:sp>
        <p:nvSpPr>
          <p:cNvPr id="12" name="Rectangle 41706 (Stroke)_#color-2217&amp;9577"/>
          <p:cNvSpPr/>
          <p:nvPr userDrawn="1">
            <p:custDataLst>
              <p:tags r:id="rId14"/>
            </p:custDataLst>
          </p:nvPr>
        </p:nvSpPr>
        <p:spPr>
          <a:xfrm>
            <a:off x="10337800" y="0"/>
            <a:ext cx="1663700" cy="381000"/>
          </a:xfrm>
          <a:custGeom>
            <a:avLst/>
            <a:gdLst/>
            <a:ahLst/>
            <a:cxnLst/>
            <a:rect l="l" t="t" r="r" b="b"/>
            <a:pathLst>
              <a:path w="1663700" h="381000">
                <a:moveTo>
                  <a:pt x="25400" y="0"/>
                </a:moveTo>
                <a:lnTo>
                  <a:pt x="25400" y="355600"/>
                </a:lnTo>
                <a:lnTo>
                  <a:pt x="1638300" y="355600"/>
                </a:lnTo>
                <a:lnTo>
                  <a:pt x="1638300" y="0"/>
                </a:lnTo>
                <a:lnTo>
                  <a:pt x="1663700" y="0"/>
                </a:lnTo>
                <a:lnTo>
                  <a:pt x="1663700" y="381000"/>
                </a:lnTo>
                <a:lnTo>
                  <a:pt x="0" y="381000"/>
                </a:lnTo>
                <a:lnTo>
                  <a:pt x="0" y="0"/>
                </a:lnTo>
                <a:lnTo>
                  <a:pt x="25400" y="0"/>
                </a:lnTo>
              </a:path>
            </a:pathLst>
          </a:custGeom>
          <a:solidFill>
            <a:schemeClr val="accent2">
              <a:alpha val="50000"/>
            </a:schemeClr>
          </a:solidFill>
        </p:spPr>
      </p:sp>
      <p:sp>
        <p:nvSpPr>
          <p:cNvPr id="13" name="Rectangle 41710 (Stroke)_#color-2217&amp;9571"/>
          <p:cNvSpPr/>
          <p:nvPr userDrawn="1">
            <p:custDataLst>
              <p:tags r:id="rId15"/>
            </p:custDataLst>
          </p:nvPr>
        </p:nvSpPr>
        <p:spPr>
          <a:xfrm flipH="1">
            <a:off x="11582400" y="203200"/>
            <a:ext cx="609600" cy="368300"/>
          </a:xfrm>
          <a:custGeom>
            <a:avLst/>
            <a:gdLst/>
            <a:ahLst/>
            <a:cxnLst/>
            <a:rect l="l" t="t" r="r" b="b"/>
            <a:pathLst>
              <a:path w="609600" h="368300">
                <a:moveTo>
                  <a:pt x="0" y="368300"/>
                </a:moveTo>
                <a:lnTo>
                  <a:pt x="609600" y="368300"/>
                </a:lnTo>
                <a:lnTo>
                  <a:pt x="609600" y="0"/>
                </a:lnTo>
                <a:lnTo>
                  <a:pt x="0" y="0"/>
                </a:lnTo>
                <a:lnTo>
                  <a:pt x="0" y="25400"/>
                </a:lnTo>
                <a:lnTo>
                  <a:pt x="584200" y="25400"/>
                </a:lnTo>
                <a:lnTo>
                  <a:pt x="584200" y="342900"/>
                </a:lnTo>
                <a:lnTo>
                  <a:pt x="0" y="342900"/>
                </a:lnTo>
                <a:lnTo>
                  <a:pt x="0" y="368300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9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9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7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slide" Target="slide9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69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7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1130935"/>
            <a:ext cx="11182350" cy="4175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6071" y="2006780"/>
            <a:ext cx="10186279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24130" indent="720090" algn="just" defTabSz="914400">
              <a:lnSpc>
                <a:spcPct val="170000"/>
              </a:lnSpc>
              <a:spcBef>
                <a:spcPts val="250"/>
              </a:spcBef>
              <a:spcAft>
                <a:spcPts val="105"/>
              </a:spcAft>
            </a:pPr>
            <a:r>
              <a:rPr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太阳离我们约有一亿五千万千米远。</a:t>
            </a:r>
            <a:endParaRPr lang="zh-CN" sz="40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2710" y="1890395"/>
            <a:ext cx="395478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3200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150 000 000</a:t>
            </a:r>
            <a:r>
              <a:rPr lang="zh-CN" altLang="en-US" sz="3200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千米</a:t>
            </a:r>
            <a:endParaRPr lang="zh-CN" altLang="en-US" sz="3200" i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295900" y="3112770"/>
            <a:ext cx="3373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070090" y="189039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3200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=150 000 000 000</a:t>
            </a:r>
            <a:r>
              <a:rPr lang="zh-CN" altLang="en-US" sz="3200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endParaRPr lang="zh-CN" altLang="en-US" sz="3200" i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1130935"/>
            <a:ext cx="11182350" cy="4175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6071" y="2006780"/>
            <a:ext cx="10186279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24130" indent="720090" algn="just" defTabSz="914400">
              <a:lnSpc>
                <a:spcPct val="170000"/>
              </a:lnSpc>
              <a:spcBef>
                <a:spcPts val="250"/>
              </a:spcBef>
              <a:spcAft>
                <a:spcPts val="105"/>
              </a:spcAft>
            </a:pPr>
            <a:r>
              <a:rPr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太阳离我们约有</a:t>
            </a:r>
            <a:r>
              <a:rPr sz="4000" b="1" kern="0" spc="-15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一亿五千万千米远</a:t>
            </a:r>
            <a:r>
              <a:rPr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sz="40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6071" y="2996745"/>
            <a:ext cx="10186279" cy="1137285"/>
          </a:xfrm>
          <a:prstGeom prst="rect">
            <a:avLst/>
          </a:prstGeom>
        </p:spPr>
        <p:txBody>
          <a:bodyPr wrap="square">
            <a:spAutoFit/>
          </a:bodyPr>
          <a:p>
            <a:pPr marL="19685" marR="24130" indent="720090" algn="just" defTabSz="914400">
              <a:lnSpc>
                <a:spcPct val="170000"/>
              </a:lnSpc>
              <a:spcBef>
                <a:spcPts val="250"/>
              </a:spcBef>
              <a:spcAft>
                <a:spcPts val="105"/>
              </a:spcAft>
            </a:pPr>
            <a:r>
              <a:rPr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太阳离我们</a:t>
            </a:r>
            <a:r>
              <a:rPr lang="zh-CN" sz="4000" b="1" kern="0" spc="-15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很远很远</a:t>
            </a:r>
            <a:r>
              <a:rPr lang="zh-CN"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40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矩形 3">
            <a:hlinkClick r:id="rId2" action="ppaction://hlinksldjump"/>
          </p:cNvPr>
          <p:cNvSpPr/>
          <p:nvPr/>
        </p:nvSpPr>
        <p:spPr>
          <a:xfrm>
            <a:off x="1305560" y="4843780"/>
            <a:ext cx="2710180" cy="13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1130935"/>
            <a:ext cx="11182350" cy="4175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6071" y="1601650"/>
            <a:ext cx="10186279" cy="32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24130" indent="720090" algn="just" defTabSz="914400">
              <a:lnSpc>
                <a:spcPct val="170000"/>
              </a:lnSpc>
              <a:spcBef>
                <a:spcPts val="250"/>
              </a:spcBef>
              <a:spcAft>
                <a:spcPts val="105"/>
              </a:spcAft>
            </a:pPr>
            <a:r>
              <a:rPr lang="zh-CN" altLang="en-US" sz="40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到太阳上去，如果步行，日夜不停地走，差不多要走三千五百年；就是坐飞机，也要飞二十几年。</a:t>
            </a:r>
            <a:endParaRPr lang="zh-CN" altLang="en-US" sz="40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矩形 2">
            <a:hlinkClick r:id="rId2" action="ppaction://hlinksldjump"/>
          </p:cNvPr>
          <p:cNvSpPr/>
          <p:nvPr/>
        </p:nvSpPr>
        <p:spPr>
          <a:xfrm>
            <a:off x="1393190" y="4997450"/>
            <a:ext cx="2326640" cy="11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1" action="ppaction://hlinksldjump"/>
          </p:cNvPr>
          <p:cNvSpPr/>
          <p:nvPr/>
        </p:nvSpPr>
        <p:spPr>
          <a:xfrm>
            <a:off x="-1270" y="2934970"/>
            <a:ext cx="235966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太阳与地球体积对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2365" y="759460"/>
            <a:ext cx="10164445" cy="5717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2520" y="111760"/>
            <a:ext cx="7684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kern="0" spc="-15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约一百三十万个地球的体积才能抵得上一个太阳。</a:t>
            </a:r>
            <a:endParaRPr lang="zh-CN" altLang="en-US" sz="2800" b="1" kern="0" spc="-15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1130935"/>
            <a:ext cx="11182350" cy="4175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6071" y="1239700"/>
            <a:ext cx="10186279" cy="197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24130" indent="720090" algn="just" defTabSz="914400">
              <a:lnSpc>
                <a:spcPct val="170000"/>
              </a:lnSpc>
              <a:spcBef>
                <a:spcPts val="250"/>
              </a:spcBef>
              <a:spcAft>
                <a:spcPts val="105"/>
              </a:spcAft>
            </a:pPr>
            <a:r>
              <a:rPr lang="zh-CN" altLang="en-US" sz="36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太阳的温度很高，表面温度有五千多摄氏度，就是钢铁碰到它，也会变成气体。</a:t>
            </a:r>
            <a:endParaRPr lang="zh-CN" altLang="en-US" sz="36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矩形 2">
            <a:hlinkClick r:id="rId2" action="ppaction://hlinksldjump"/>
          </p:cNvPr>
          <p:cNvSpPr/>
          <p:nvPr/>
        </p:nvSpPr>
        <p:spPr>
          <a:xfrm>
            <a:off x="1393190" y="4997450"/>
            <a:ext cx="2326640" cy="11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8961120" y="4779645"/>
            <a:ext cx="256095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钢铁的熔点是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1500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℃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66459" y="3138272"/>
            <a:ext cx="2844165" cy="2039924"/>
            <a:chOff x="792" y="2686"/>
            <a:chExt cx="4573" cy="399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" y="2686"/>
              <a:ext cx="3502" cy="2803"/>
            </a:xfrm>
            <a:prstGeom prst="roundRect">
              <a:avLst/>
            </a:prstGeom>
          </p:spPr>
        </p:pic>
        <p:sp>
          <p:nvSpPr>
            <p:cNvPr id="11" name="TextBox 5"/>
            <p:cNvSpPr txBox="1"/>
            <p:nvPr/>
          </p:nvSpPr>
          <p:spPr>
            <a:xfrm>
              <a:off x="792" y="5897"/>
              <a:ext cx="4573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开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水的温度是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100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℃</a:t>
              </a:r>
              <a:endPara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833360" y="1565910"/>
            <a:ext cx="2796540" cy="6362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>
            <a:hlinkClick r:id="rId2" action="ppaction://hlinksldjump"/>
          </p:cNvPr>
          <p:cNvSpPr/>
          <p:nvPr/>
        </p:nvSpPr>
        <p:spPr>
          <a:xfrm>
            <a:off x="1569085" y="5019675"/>
            <a:ext cx="2435860" cy="123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3188970"/>
            <a:ext cx="1845945" cy="1477010"/>
          </a:xfrm>
          <a:prstGeom prst="round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15705" y="3188970"/>
            <a:ext cx="2595880" cy="1477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1130935"/>
            <a:ext cx="11182350" cy="41757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73580" y="1527810"/>
            <a:ext cx="6965316" cy="3667760"/>
            <a:chOff x="1754163" y="1972791"/>
            <a:chExt cx="4775317" cy="2514600"/>
          </a:xfrm>
        </p:grpSpPr>
        <p:pic>
          <p:nvPicPr>
            <p:cNvPr id="14342" name="Picture 3"/>
            <p:cNvPicPr>
              <a:picLocks noChangeAspect="1" noChangeArrowheads="1"/>
            </p:cNvPicPr>
            <p:nvPr/>
          </p:nvPicPr>
          <p:blipFill rotWithShape="1">
            <a:blip r:embed="rId2"/>
            <a:srcRect l="9007" t="3099" r="44573" b="2503"/>
            <a:stretch>
              <a:fillRect/>
            </a:stretch>
          </p:blipFill>
          <p:spPr bwMode="auto">
            <a:xfrm>
              <a:off x="1754163" y="1972791"/>
              <a:ext cx="638176" cy="2514600"/>
            </a:xfrm>
            <a:prstGeom prst="roundRect">
              <a:avLst>
                <a:gd name="adj" fmla="val 3446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" name="线形标注 2(无边框) 10"/>
            <p:cNvSpPr/>
            <p:nvPr/>
          </p:nvSpPr>
          <p:spPr>
            <a:xfrm>
              <a:off x="3202126" y="2462128"/>
              <a:ext cx="3327354" cy="513281"/>
            </a:xfrm>
            <a:prstGeom prst="callout2">
              <a:avLst>
                <a:gd name="adj1" fmla="val 42876"/>
                <a:gd name="adj2" fmla="val -1493"/>
                <a:gd name="adj3" fmla="val 42876"/>
                <a:gd name="adj4" fmla="val -9827"/>
                <a:gd name="adj5" fmla="val 127347"/>
                <a:gd name="adj6" fmla="val -166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温度计，它的单位是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摄</a:t>
              </a:r>
              <a:r>
                <a:rPr lang="zh-CN" altLang="en-US" sz="28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氏度。</a:t>
              </a:r>
              <a:r>
                <a:rPr lang="zh-CN" altLang="en-US" sz="2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318375" y="1693545"/>
            <a:ext cx="75692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3200" b="0" i="0">
                <a:solidFill>
                  <a:srgbClr val="F73131"/>
                </a:solidFill>
                <a:latin typeface="Arial" panose="020B0604020202020204"/>
                <a:ea typeface="Arial" panose="020B0604020202020204"/>
              </a:rPr>
              <a:t>°C</a:t>
            </a:r>
            <a:endParaRPr lang="en-US" altLang="zh-CN" sz="3200" b="0" i="0">
              <a:solidFill>
                <a:srgbClr val="F73131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l="9007" t="3099" r="44573" b="2503"/>
          <a:stretch>
            <a:fillRect/>
          </a:stretch>
        </p:blipFill>
        <p:spPr bwMode="auto">
          <a:xfrm>
            <a:off x="2032635" y="1527810"/>
            <a:ext cx="1003300" cy="3667125"/>
          </a:xfrm>
          <a:prstGeom prst="roundRect">
            <a:avLst>
              <a:gd name="adj" fmla="val 344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/>
          <p:cNvPicPr/>
          <p:nvPr/>
        </p:nvPicPr>
        <p:blipFill>
          <a:blip r:embed="rId4"/>
          <a:srcRect l="10072" t="27530" r="74361" b="60063"/>
          <a:stretch>
            <a:fillRect/>
          </a:stretch>
        </p:blipFill>
        <p:spPr>
          <a:xfrm>
            <a:off x="9151620" y="2016125"/>
            <a:ext cx="2292350" cy="2405380"/>
          </a:xfrm>
          <a:prstGeom prst="rect">
            <a:avLst/>
          </a:prstGeom>
        </p:spPr>
      </p:pic>
      <p:sp>
        <p:nvSpPr>
          <p:cNvPr id="4" name="矩形 3">
            <a:hlinkClick r:id="rId5" action="ppaction://hlinksldjump"/>
          </p:cNvPr>
          <p:cNvSpPr/>
          <p:nvPr/>
        </p:nvSpPr>
        <p:spPr>
          <a:xfrm>
            <a:off x="1299845" y="4935855"/>
            <a:ext cx="2438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737870"/>
            <a:ext cx="11182350" cy="5631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4560" y="1047750"/>
            <a:ext cx="6846570" cy="5010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ym typeface="+mn-ea"/>
              </a:rPr>
              <a:t>活动三  初试身手，介绍校园基础设施</a:t>
            </a:r>
            <a:endParaRPr lang="zh-CN" altLang="en-US" sz="28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04205" y="1824990"/>
            <a:ext cx="58102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名字：秋千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长：4.92米   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宽：3.35米   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高：3.30米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材质：柱子木质的，棕白相间，坐垫是用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麻绳编织的，结实、柔软。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外形：如图所示</a:t>
            </a:r>
            <a:endParaRPr lang="zh-CN" altLang="en-US" sz="24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rcRect l="20371" t="15866" r="24905" b="32370"/>
          <a:stretch>
            <a:fillRect/>
          </a:stretch>
        </p:blipFill>
        <p:spPr>
          <a:xfrm>
            <a:off x="924560" y="2231390"/>
            <a:ext cx="4646295" cy="3458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3730" y="645795"/>
            <a:ext cx="10855325" cy="5896610"/>
            <a:chOff x="833" y="267"/>
            <a:chExt cx="17608" cy="6712"/>
          </a:xfrm>
        </p:grpSpPr>
        <p:sp>
          <p:nvSpPr>
            <p:cNvPr id="2" name="矩形 1"/>
            <p:cNvSpPr/>
            <p:nvPr/>
          </p:nvSpPr>
          <p:spPr>
            <a:xfrm>
              <a:off x="833" y="446"/>
              <a:ext cx="17608" cy="65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33" y="267"/>
              <a:ext cx="17177" cy="6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31900" y="1691005"/>
            <a:ext cx="972883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6000" kern="100" dirty="0">
                <a:solidFill>
                  <a:schemeClr val="accent1"/>
                </a:solidFill>
                <a:effectLst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汉仪铸字木头人W" panose="00020600040101010101" charset="-122"/>
              </a:rPr>
              <a:t>2024常州市“新活力”校园</a:t>
            </a:r>
            <a:endParaRPr lang="zh-CN" altLang="en-US" sz="6000" kern="100" dirty="0">
              <a:solidFill>
                <a:schemeClr val="accent1"/>
              </a:solidFill>
              <a:effectLst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汉仪铸字木头人W" panose="00020600040101010101" charset="-122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6000" kern="100" dirty="0">
                <a:solidFill>
                  <a:schemeClr val="accent1"/>
                </a:solidFill>
                <a:effectLst/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汉仪铸字木头人W" panose="00020600040101010101" charset="-122"/>
              </a:rPr>
              <a:t>评比大赛</a:t>
            </a:r>
            <a:endParaRPr lang="zh-CN" altLang="en-US" sz="6000" kern="100" dirty="0">
              <a:solidFill>
                <a:schemeClr val="accent1"/>
              </a:solidFill>
              <a:effectLst/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汉仪铸字木头人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581660"/>
            <a:ext cx="4271010" cy="5694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545" y="581660"/>
            <a:ext cx="3590290" cy="2693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165" y="581660"/>
            <a:ext cx="3590290" cy="2693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8105" t="35256" r="2823" b="32868"/>
          <a:stretch>
            <a:fillRect/>
          </a:stretch>
        </p:blipFill>
        <p:spPr>
          <a:xfrm rot="10800000" flipH="1" flipV="1">
            <a:off x="4740910" y="3646805"/>
            <a:ext cx="7281545" cy="26295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160" y="0"/>
            <a:ext cx="4850451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069205" y="349885"/>
            <a:ext cx="6793865" cy="6223000"/>
            <a:chOff x="833" y="267"/>
            <a:chExt cx="17608" cy="6712"/>
          </a:xfrm>
        </p:grpSpPr>
        <p:sp>
          <p:nvSpPr>
            <p:cNvPr id="3" name="矩形 2"/>
            <p:cNvSpPr/>
            <p:nvPr/>
          </p:nvSpPr>
          <p:spPr>
            <a:xfrm>
              <a:off x="833" y="446"/>
              <a:ext cx="17608" cy="65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33" y="267"/>
              <a:ext cx="17177" cy="6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551805" y="706755"/>
            <a:ext cx="589597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说明文以</a:t>
            </a:r>
            <a:r>
              <a:rPr lang="en-US" altLang="zh-CN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说明白了</a:t>
            </a:r>
            <a:r>
              <a:rPr lang="en-US" altLang="zh-CN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”</a:t>
            </a:r>
            <a:r>
              <a:rPr lang="zh-CN" altLang="en-US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为成功。</a:t>
            </a:r>
            <a:endParaRPr lang="zh-CN" altLang="en-US" sz="3200" b="1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                 </a:t>
            </a:r>
            <a:r>
              <a:rPr lang="en-US" altLang="zh-CN" sz="28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——</a:t>
            </a:r>
            <a:r>
              <a:rPr lang="zh-CN" altLang="en-US" sz="2800" b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叶圣陶</a:t>
            </a:r>
            <a:endParaRPr lang="zh-CN" altLang="en-US" sz="2800" b="1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41950" y="3647440"/>
            <a:ext cx="625411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70000"/>
              </a:lnSpc>
              <a:buClr>
                <a:srgbClr val="FF0000"/>
              </a:buClr>
              <a:buFont typeface="楷体" panose="02010609060101010101" pitchFamily="49" charset="-122"/>
              <a:buChar char="◎"/>
            </a:pPr>
            <a:r>
              <a:rPr lang="zh-CN" altLang="en-US" sz="2400" b="1">
                <a:solidFill>
                  <a:schemeClr val="bg1"/>
                </a:solidFill>
              </a:rPr>
              <a:t>阅读简单的说明文，了解基本的说明方法。</a:t>
            </a:r>
            <a:endParaRPr lang="zh-CN" altLang="en-US" sz="2400" b="1">
              <a:solidFill>
                <a:schemeClr val="bg1"/>
              </a:solidFill>
            </a:endParaRPr>
          </a:p>
          <a:p>
            <a:pPr marL="342900" indent="-342900">
              <a:lnSpc>
                <a:spcPct val="170000"/>
              </a:lnSpc>
              <a:buClr>
                <a:srgbClr val="FF0000"/>
              </a:buClr>
              <a:buFont typeface="楷体" panose="02010609060101010101" pitchFamily="49" charset="-122"/>
              <a:buChar char="◎"/>
            </a:pPr>
            <a:r>
              <a:rPr lang="zh-CN" altLang="en-US" sz="2400" b="1">
                <a:solidFill>
                  <a:schemeClr val="bg1"/>
                </a:solidFill>
              </a:rPr>
              <a:t>搜集资料，用恰当的说明方法，把某一种事物介绍清楚。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63295" y="984982"/>
            <a:ext cx="664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统编语文五年级上册第五单元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9040" y="1896745"/>
            <a:ext cx="556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</a:t>
            </a:r>
            <a:r>
              <a:rPr lang="zh-CN" altLang="en-US" sz="5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太阳</a:t>
            </a:r>
            <a:endParaRPr lang="zh-CN" altLang="en-US" sz="5400" b="1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28950" y="2941320"/>
            <a:ext cx="2146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说明文</a:t>
            </a:r>
            <a:endParaRPr lang="zh-CN" altLang="en-US" sz="3200" b="1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737870"/>
            <a:ext cx="11182350" cy="5631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4560" y="1047750"/>
            <a:ext cx="5556250" cy="5010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ym typeface="+mn-ea"/>
              </a:rPr>
              <a:t>活动一  初读课文，理清文章结构</a:t>
            </a:r>
            <a:endParaRPr lang="zh-CN" altLang="en-US" sz="2800" b="1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4785" y="1664335"/>
            <a:ext cx="92830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1.自由朗读课文</a:t>
            </a:r>
            <a:r>
              <a:rPr 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，读准字音，读通句子。</a:t>
            </a:r>
            <a:endParaRPr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边读边思考：</a:t>
            </a:r>
            <a:r>
              <a:rPr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课文从哪些方面介绍了太阳？</a:t>
            </a:r>
            <a:r>
              <a:rPr 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并完成思维导图。</a:t>
            </a:r>
            <a:endParaRPr 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3" name="图片 3" descr="组织结构图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805" y="3145155"/>
            <a:ext cx="6407150" cy="29832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840" t="24450" r="5618" b="18015"/>
          <a:stretch>
            <a:fillRect/>
          </a:stretch>
        </p:blipFill>
        <p:spPr>
          <a:xfrm>
            <a:off x="984250" y="0"/>
            <a:ext cx="5031740" cy="6856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127" t="24299" r="4243" b="17901"/>
          <a:stretch>
            <a:fillRect/>
          </a:stretch>
        </p:blipFill>
        <p:spPr>
          <a:xfrm>
            <a:off x="6015990" y="-6350"/>
            <a:ext cx="5073015" cy="68637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59535" y="1094740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29330" y="3123565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29330" y="4166870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98920" y="391160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98920" y="1094740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30340" y="1849120"/>
            <a:ext cx="4737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98920" y="2147570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59535" y="2379345"/>
            <a:ext cx="3365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898890" y="2713355"/>
            <a:ext cx="1934845" cy="2419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53835" y="2955290"/>
            <a:ext cx="1009650" cy="2419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7" grpId="1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25" y="737870"/>
            <a:ext cx="11182350" cy="5631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4560" y="1047750"/>
            <a:ext cx="5556250" cy="5010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ym typeface="+mn-ea"/>
              </a:rPr>
              <a:t>活动二  研读课文，探秘说明方法</a:t>
            </a:r>
            <a:endParaRPr lang="zh-CN" altLang="en-US" sz="2800" b="1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4785" y="2644775"/>
            <a:ext cx="92830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默读第1-3自然段，思考：作者是如何</a:t>
            </a:r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把</a:t>
            </a:r>
            <a:r>
              <a:rPr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太阳的三个特点</a:t>
            </a:r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写清楚</a:t>
            </a:r>
            <a:r>
              <a:rPr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的？</a:t>
            </a:r>
            <a:r>
              <a:rPr 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在书上作批注。</a:t>
            </a:r>
            <a:endParaRPr lang="zh-CN" sz="3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" y="157480"/>
            <a:ext cx="11900535" cy="65354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02005" y="795020"/>
            <a:ext cx="10587990" cy="516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24130" indent="720090" algn="just" defTabSz="914400" fontAlgn="auto">
              <a:lnSpc>
                <a:spcPts val="3900"/>
              </a:lnSpc>
              <a:spcBef>
                <a:spcPts val="200"/>
              </a:spcBef>
              <a:spcAft>
                <a:spcPts val="100"/>
              </a:spcAft>
              <a:buClrTx/>
              <a:buSzTx/>
              <a:buFontTx/>
            </a:pPr>
            <a:r>
              <a:rPr lang="zh-CN" altLang="zh-CN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有这么一个传说</a:t>
            </a:r>
            <a:r>
              <a:rPr lang="en-US" altLang="zh-CN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zh-CN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古时候，天上有十个太阳，晒得地面寸草不生，人们热得受不了，就找一个箭法很好的人射掉九个，只留下一个，地面上才不那么热了。</a:t>
            </a:r>
            <a:r>
              <a:rPr lang="zh-CN" altLang="en-US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其实，太阳离我们约有一亿五千万千米远。到太阳上去，如果步行，日夜不停地走，差不多要走三千五百年；就是坐飞机，也要飞二十几年。这么远，箭哪能射得到呢？</a:t>
            </a:r>
            <a:endParaRPr lang="zh-CN" altLang="en-US" sz="28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9685" marR="24130" indent="720090" algn="just" defTabSz="914400" fontAlgn="auto">
              <a:lnSpc>
                <a:spcPts val="3900"/>
              </a:lnSpc>
              <a:spcBef>
                <a:spcPts val="200"/>
              </a:spcBef>
              <a:spcAft>
                <a:spcPts val="100"/>
              </a:spcAft>
              <a:buClrTx/>
              <a:buSzTx/>
              <a:buFontTx/>
            </a:pPr>
            <a:r>
              <a:rPr lang="zh-CN" altLang="en-US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我们看到太阳，觉得它并不大，实际上它大得很，约一百三十万个地球的体积才能抵得上一个太阳。因为太阳离地球太远了，所以看上去只有一个盘子那么大。</a:t>
            </a:r>
            <a:endParaRPr lang="zh-CN" altLang="en-US" sz="28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19685" marR="24130" indent="720090" algn="just" defTabSz="914400" fontAlgn="auto">
              <a:lnSpc>
                <a:spcPts val="3900"/>
              </a:lnSpc>
              <a:spcBef>
                <a:spcPts val="200"/>
              </a:spcBef>
              <a:spcAft>
                <a:spcPts val="100"/>
              </a:spcAft>
              <a:buClrTx/>
              <a:buSzTx/>
              <a:buFontTx/>
            </a:pPr>
            <a:r>
              <a:rPr lang="zh-CN" altLang="en-US" sz="2800" b="1" kern="0" spc="-1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太阳会发光，会发热，是个大火球。太阳的温度很高，表面温度有五千多摄氏度，就是钢铁碰到它，也会变成气体。</a:t>
            </a:r>
            <a:endParaRPr lang="zh-CN" altLang="en-US" sz="2800" b="1" kern="0" spc="-15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>
            <a:hlinkClick r:id="rId2" action="ppaction://hlinksldjump"/>
          </p:cNvPr>
          <p:cNvSpPr/>
          <p:nvPr/>
        </p:nvSpPr>
        <p:spPr>
          <a:xfrm>
            <a:off x="4970780" y="1915160"/>
            <a:ext cx="554164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>
            <a:hlinkClick r:id="rId3" action="ppaction://hlinksldjump"/>
          </p:cNvPr>
          <p:cNvSpPr/>
          <p:nvPr/>
        </p:nvSpPr>
        <p:spPr>
          <a:xfrm>
            <a:off x="921385" y="2396490"/>
            <a:ext cx="10337165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>
            <a:hlinkClick r:id="rId4" action="ppaction://hlinksldjump"/>
          </p:cNvPr>
          <p:cNvSpPr/>
          <p:nvPr/>
        </p:nvSpPr>
        <p:spPr>
          <a:xfrm>
            <a:off x="954405" y="3943985"/>
            <a:ext cx="530034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>
            <a:hlinkClick r:id="rId5" action="ppaction://hlinksldjump"/>
          </p:cNvPr>
          <p:cNvSpPr/>
          <p:nvPr/>
        </p:nvSpPr>
        <p:spPr>
          <a:xfrm>
            <a:off x="987425" y="5392420"/>
            <a:ext cx="7725410" cy="4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>
            <a:hlinkClick r:id="rId6" action="ppaction://hlinksldjump"/>
          </p:cNvPr>
          <p:cNvSpPr/>
          <p:nvPr/>
        </p:nvSpPr>
        <p:spPr>
          <a:xfrm>
            <a:off x="346075" y="3349625"/>
            <a:ext cx="575310" cy="19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UNIT_TYPE" val="i"/>
  <p:tag name="KSO_WM_UNIT_INDEX" val="4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31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1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11"/>
  <p:tag name="KSO_WM_TEMPLATE_THUMBS_INDEX" val="1、9"/>
</p:tagLst>
</file>

<file path=ppt/tags/tag68.xml><?xml version="1.0" encoding="utf-8"?>
<p:tagLst xmlns:p="http://schemas.openxmlformats.org/presentationml/2006/main">
  <p:tag name="KSO_WM_SLIDE_ID" val="custom2023331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11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69.xml><?xml version="1.0" encoding="utf-8"?>
<p:tagLst xmlns:p="http://schemas.openxmlformats.org/presentationml/2006/main">
  <p:tag name="KSO_WM_SLIDE_ID" val="custom2023331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11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SLIDE_ID" val="custom2023331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11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7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2.xml><?xml version="1.0" encoding="utf-8"?>
<p:tagLst xmlns:p="http://schemas.openxmlformats.org/presentationml/2006/main">
  <p:tag name="commondata" val="eyJoZGlkIjoiNTkzMTVlNTJlZDhiMmE0ODVkZWQwNzFkYWU1MzU3YT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离子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0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F40B8"/>
      </a:accent1>
      <a:accent2>
        <a:srgbClr val="EB6A28"/>
      </a:accent2>
      <a:accent3>
        <a:srgbClr val="2876EB"/>
      </a:accent3>
      <a:accent4>
        <a:srgbClr val="2FAED6"/>
      </a:accent4>
      <a:accent5>
        <a:srgbClr val="2899EB"/>
      </a:accent5>
      <a:accent6>
        <a:srgbClr val="9163DE"/>
      </a:accent6>
      <a:hlink>
        <a:srgbClr val="658BD5"/>
      </a:hlink>
      <a:folHlink>
        <a:srgbClr val="A16AA5"/>
      </a:folHlink>
    </a:clrScheme>
    <a:fontScheme name="自定义 46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822</Words>
  <Application>WPS 演示</Application>
  <PresentationFormat>宽屏</PresentationFormat>
  <Paragraphs>78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 3</vt:lpstr>
      <vt:lpstr>Symbol</vt:lpstr>
      <vt:lpstr>汉仪铸字木头人W</vt:lpstr>
      <vt:lpstr>仿宋</vt:lpstr>
      <vt:lpstr>楷体</vt:lpstr>
      <vt:lpstr>Arial</vt:lpstr>
      <vt:lpstr>微软雅黑</vt:lpstr>
      <vt:lpstr>Arial Unicode MS</vt:lpstr>
      <vt:lpstr>MiSans Demibold</vt:lpstr>
      <vt:lpstr>Segoe Print</vt:lpstr>
      <vt:lpstr>等线</vt:lpstr>
      <vt:lpstr>Century Gothic</vt:lpstr>
      <vt:lpstr>Calibri</vt:lpstr>
      <vt:lpstr>离子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温 先生</dc:creator>
  <cp:lastModifiedBy>alena</cp:lastModifiedBy>
  <cp:revision>250</cp:revision>
  <dcterms:created xsi:type="dcterms:W3CDTF">2021-08-26T06:46:00Z</dcterms:created>
  <dcterms:modified xsi:type="dcterms:W3CDTF">2024-10-16T12:18:08Z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5D4B52FD1F9540768CA85D233EA3FEA6_13</vt:lpwstr>
  </property>
  <property fmtid="{D5CDD505-2E9C-101B-9397-08002B2CF9AE}" pid="3" name="KSOProductBuildVer">
    <vt:lpwstr>2052-12.1.0.18276</vt:lpwstr>
  </property>
</Properties>
</file>