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19"/>
  </p:handoutMasterIdLst>
  <p:sldIdLst>
    <p:sldId id="390" r:id="rId3"/>
    <p:sldId id="335" r:id="rId4"/>
    <p:sldId id="352" r:id="rId6"/>
    <p:sldId id="319" r:id="rId7"/>
    <p:sldId id="353" r:id="rId8"/>
    <p:sldId id="320" r:id="rId9"/>
    <p:sldId id="389" r:id="rId10"/>
    <p:sldId id="358" r:id="rId11"/>
    <p:sldId id="354" r:id="rId12"/>
    <p:sldId id="382" r:id="rId13"/>
    <p:sldId id="361" r:id="rId14"/>
    <p:sldId id="386" r:id="rId15"/>
    <p:sldId id="392" r:id="rId16"/>
    <p:sldId id="391" r:id="rId17"/>
    <p:sldId id="332" r:id="rId18"/>
  </p:sldIdLst>
  <p:sldSz cx="12192000" cy="6858000"/>
  <p:notesSz cx="6858000" cy="9144000"/>
  <p:embeddedFontLst>
    <p:embeddedFont>
      <p:font typeface="汉仪润圆-65简" panose="00020600040101010101" pitchFamily="18" charset="-122"/>
      <p:regular r:id="rId23"/>
    </p:embeddedFont>
    <p:embeddedFont>
      <p:font typeface="微软雅黑" panose="020B0503020204020204" pitchFamily="34" charset="-122"/>
      <p:regular r:id="rId24"/>
    </p:embeddedFont>
    <p:embeddedFont>
      <p:font typeface="楷体" panose="02010609060101010101" charset="-122"/>
      <p:regular r:id="rId25"/>
    </p:embeddedFont>
    <p:embeddedFont>
      <p:font typeface="黑体" panose="02010609060101010101" charset="-122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3" userDrawn="1">
          <p15:clr>
            <a:srgbClr val="A4A3A4"/>
          </p15:clr>
        </p15:guide>
        <p15:guide id="2" pos="38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358"/>
    <a:srgbClr val="13375B"/>
    <a:srgbClr val="98BFF8"/>
    <a:srgbClr val="F7CC7E"/>
    <a:srgbClr val="C03E3E"/>
    <a:srgbClr val="EEEEF1"/>
    <a:srgbClr val="80C0FF"/>
    <a:srgbClr val="96A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howGuides="1">
      <p:cViewPr>
        <p:scale>
          <a:sx n="25" d="100"/>
          <a:sy n="25" d="100"/>
        </p:scale>
        <p:origin x="1968" y="1404"/>
      </p:cViewPr>
      <p:guideLst>
        <p:guide orient="horz" pos="2263"/>
        <p:guide pos="38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47.xml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汉仪润圆-65简" panose="00020600040101010101" pitchFamily="18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汉仪润圆-65简" panose="00020600040101010101" pitchFamily="18" charset="-122"/>
              </a:rPr>
            </a:fld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汉仪润圆-65简" panose="00020600040101010101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汉仪润圆-65简" panose="00020600040101010101" pitchFamily="18" charset="-122"/>
              </a:rPr>
            </a:fld>
            <a:endParaRPr lang="zh-CN" altLang="en-US">
              <a:cs typeface="汉仪润圆-65简" panose="00020600040101010101" pitchFamily="18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fld id="{52A7A8E6-2B6E-43D1-A67C-639F917BCA3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fld id="{B2B905D4-827C-4148-B7A2-BD99F4484BE6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557AA-F077-4258-B41D-C108D17449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05D4-827C-4148-B7A2-BD99F4484BE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05D4-827C-4148-B7A2-BD99F4484BE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05D4-827C-4148-B7A2-BD99F4484BE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557AA-F077-4258-B41D-C108D17449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05D4-827C-4148-B7A2-BD99F4484BE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557AA-F077-4258-B41D-C108D17449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05D4-827C-4148-B7A2-BD99F4484BE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05D4-827C-4148-B7A2-BD99F4484BE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05D4-827C-4148-B7A2-BD99F4484BE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05D4-827C-4148-B7A2-BD99F4484BE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05D4-827C-4148-B7A2-BD99F4484BE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3" y="3"/>
            <a:ext cx="12191997" cy="685799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2C234CB-ADBD-4865-ABCA-00FDCC1DFBBD}" type="datetime1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0C262CF-5CC9-4929-99CD-9F101191856B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dirty="0">
              <a:cs typeface="汉仪润圆-6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2BBE-6926-4F53-B888-90BB28F189C3}" type="datetimeFigureOut">
              <a:rPr lang="id-ID" smtClean="0">
                <a:solidFill>
                  <a:srgbClr val="5C5C5C">
                    <a:tint val="75000"/>
                  </a:srgbClr>
                </a:solidFill>
              </a:rPr>
            </a:fld>
            <a:endParaRPr lang="id-ID">
              <a:solidFill>
                <a:srgbClr val="5C5C5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srgbClr val="5C5C5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0D0D-8FB9-4FF9-A500-EFF8C2E5E59F}" type="slidenum">
              <a:rPr lang="id-ID" smtClean="0">
                <a:solidFill>
                  <a:srgbClr val="5C5C5C">
                    <a:tint val="75000"/>
                  </a:srgbClr>
                </a:solidFill>
              </a:rPr>
            </a:fld>
            <a:endParaRPr lang="id-ID">
              <a:solidFill>
                <a:srgbClr val="5C5C5C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4983163" y="2794000"/>
            <a:ext cx="2225675" cy="222567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439738" y="2128838"/>
            <a:ext cx="2938462" cy="16700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6"/>
          <p:cNvSpPr>
            <a:spLocks noGrp="1"/>
          </p:cNvSpPr>
          <p:nvPr>
            <p:ph type="pic" sz="quarter" idx="11"/>
          </p:nvPr>
        </p:nvSpPr>
        <p:spPr>
          <a:xfrm>
            <a:off x="6101573" y="2128838"/>
            <a:ext cx="2723373" cy="16700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378200" y="3798888"/>
            <a:ext cx="2723374" cy="16700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6"/>
          <p:cNvSpPr>
            <a:spLocks noGrp="1"/>
          </p:cNvSpPr>
          <p:nvPr>
            <p:ph type="pic" sz="quarter" idx="13"/>
          </p:nvPr>
        </p:nvSpPr>
        <p:spPr>
          <a:xfrm>
            <a:off x="8815615" y="3798888"/>
            <a:ext cx="2938462" cy="167005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6962302" y="2632091"/>
            <a:ext cx="1875448" cy="2101834"/>
          </a:xfrm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4722522" y="2632091"/>
            <a:ext cx="1875448" cy="2101834"/>
          </a:xfrm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12"/>
          <p:cNvSpPr>
            <a:spLocks noGrp="1" noChangeAspect="1"/>
          </p:cNvSpPr>
          <p:nvPr>
            <p:ph type="pic" sz="quarter" idx="16"/>
          </p:nvPr>
        </p:nvSpPr>
        <p:spPr>
          <a:xfrm>
            <a:off x="9202083" y="2632091"/>
            <a:ext cx="1875448" cy="2101834"/>
          </a:xfrm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3"/>
            <a:ext cx="12191997" cy="685799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42014" y="365973"/>
            <a:ext cx="11307973" cy="6126054"/>
          </a:xfrm>
          <a:prstGeom prst="roundRect">
            <a:avLst>
              <a:gd name="adj" fmla="val 3735"/>
            </a:avLst>
          </a:prstGeom>
          <a:solidFill>
            <a:schemeClr val="bg1"/>
          </a:solidFill>
          <a:ln>
            <a:noFill/>
          </a:ln>
          <a:effectLst>
            <a:outerShdw blurRad="419100" dist="38100" dir="5400000" sx="101000" sy="101000" algn="t" rotWithShape="0">
              <a:srgbClr val="C03E3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fld id="{8FB98692-AB0B-439B-9FDD-7EA4560080D7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fld id="{87F8A499-5351-4113-8C01-EE5D50C53C18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9.jpe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0.png"/><Relationship Id="rId10" Type="http://schemas.microsoft.com/office/2007/relationships/media" Target="../media/media1.mp3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tags" Target="../tags/tag18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6.xml"/><Relationship Id="rId2" Type="http://schemas.openxmlformats.org/officeDocument/2006/relationships/image" Target="../media/image18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2.png"/><Relationship Id="rId3" Type="http://schemas.openxmlformats.org/officeDocument/2006/relationships/tags" Target="../tags/tag2.xml"/><Relationship Id="rId2" Type="http://schemas.microsoft.com/office/2007/relationships/media" Target="file:///D:\&#32032;&#26448;\&#22823;&#25253;&#24681;&#23546;&#22797;&#21407;.mp4" TargetMode="External"/><Relationship Id="rId1" Type="http://schemas.openxmlformats.org/officeDocument/2006/relationships/video" Target="file:///D:\&#32032;&#26448;\&#22823;&#25253;&#24681;&#23546;&#22797;&#21407;.mp4" TargetMode="Externa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image" Target="../media/image15.jpeg"/><Relationship Id="rId4" Type="http://schemas.openxmlformats.org/officeDocument/2006/relationships/tags" Target="../tags/tag7.xml"/><Relationship Id="rId3" Type="http://schemas.openxmlformats.org/officeDocument/2006/relationships/image" Target="../media/image14.png"/><Relationship Id="rId2" Type="http://schemas.openxmlformats.org/officeDocument/2006/relationships/tags" Target="../tags/tag6.xml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tags" Target="../tags/tag14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5310" y="4180205"/>
            <a:ext cx="3554730" cy="2360295"/>
          </a:xfrm>
          <a:prstGeom prst="rect">
            <a:avLst/>
          </a:prstGeom>
        </p:spPr>
      </p:pic>
      <p:pic>
        <p:nvPicPr>
          <p:cNvPr id="4" name="图片 3" descr="C:/Users/Administrator/Desktop/2.jpeg2"/>
          <p:cNvPicPr>
            <a:picLocks noChangeAspect="1"/>
          </p:cNvPicPr>
          <p:nvPr/>
        </p:nvPicPr>
        <p:blipFill>
          <a:blip r:embed="rId2"/>
          <a:srcRect t="752" b="752"/>
          <a:stretch>
            <a:fillRect/>
          </a:stretch>
        </p:blipFill>
        <p:spPr>
          <a:xfrm>
            <a:off x="440055" y="4180205"/>
            <a:ext cx="3526790" cy="2341245"/>
          </a:xfrm>
          <a:prstGeom prst="rect">
            <a:avLst/>
          </a:prstGeom>
        </p:spPr>
      </p:pic>
      <p:pic>
        <p:nvPicPr>
          <p:cNvPr id="5" name="图片 4" descr="C:/Users/Administrator/Desktop/3.jpeg3"/>
          <p:cNvPicPr>
            <a:picLocks noChangeAspect="1"/>
          </p:cNvPicPr>
          <p:nvPr/>
        </p:nvPicPr>
        <p:blipFill>
          <a:blip r:embed="rId3"/>
          <a:srcRect t="10" b="10"/>
          <a:stretch>
            <a:fillRect/>
          </a:stretch>
        </p:blipFill>
        <p:spPr>
          <a:xfrm>
            <a:off x="4217670" y="4180205"/>
            <a:ext cx="3745865" cy="2341880"/>
          </a:xfrm>
          <a:prstGeom prst="rect">
            <a:avLst/>
          </a:prstGeom>
        </p:spPr>
      </p:pic>
      <p:pic>
        <p:nvPicPr>
          <p:cNvPr id="9" name="图片 8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990" y="334645"/>
            <a:ext cx="1984375" cy="2964180"/>
          </a:xfrm>
          <a:prstGeom prst="rect">
            <a:avLst/>
          </a:prstGeom>
        </p:spPr>
      </p:pic>
      <p:pic>
        <p:nvPicPr>
          <p:cNvPr id="10" name="图片 9" descr="大报恩寺琉璃塔"/>
          <p:cNvPicPr>
            <a:picLocks noChangeAspect="1"/>
          </p:cNvPicPr>
          <p:nvPr/>
        </p:nvPicPr>
        <p:blipFill>
          <a:blip r:embed="rId5"/>
          <a:srcRect l="15099" r="22099"/>
          <a:stretch>
            <a:fillRect/>
          </a:stretch>
        </p:blipFill>
        <p:spPr>
          <a:xfrm>
            <a:off x="440055" y="323850"/>
            <a:ext cx="2598420" cy="2974975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090" y="323850"/>
            <a:ext cx="1898015" cy="2974975"/>
          </a:xfrm>
          <a:prstGeom prst="rect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7250" y="334645"/>
            <a:ext cx="2073910" cy="2964815"/>
          </a:xfrm>
          <a:prstGeom prst="rect">
            <a:avLst/>
          </a:prstGeom>
        </p:spPr>
      </p:pic>
      <p:pic>
        <p:nvPicPr>
          <p:cNvPr id="13" name="图片 12" descr="9"/>
          <p:cNvPicPr>
            <a:picLocks noChangeAspect="1"/>
          </p:cNvPicPr>
          <p:nvPr/>
        </p:nvPicPr>
        <p:blipFill>
          <a:blip r:embed="rId8"/>
          <a:srcRect l="6597" t="3835" r="8700"/>
          <a:stretch>
            <a:fillRect/>
          </a:stretch>
        </p:blipFill>
        <p:spPr>
          <a:xfrm>
            <a:off x="9394190" y="334645"/>
            <a:ext cx="2355215" cy="2963545"/>
          </a:xfrm>
          <a:prstGeom prst="rect">
            <a:avLst/>
          </a:prstGeom>
        </p:spPr>
      </p:pic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3144520" y="3362960"/>
            <a:ext cx="6000750" cy="83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>
              <a:buNone/>
            </a:pPr>
            <a:r>
              <a:rPr lang="zh-CN" altLang="en-US" sz="5400" b="1" cap="all" spc="300" dirty="0" smtClean="0">
                <a:solidFill>
                  <a:srgbClr val="FF0000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南京博物院</a:t>
            </a:r>
            <a:endParaRPr lang="zh-CN" altLang="en-US" sz="5400" b="1" cap="all" spc="300" dirty="0" smtClean="0">
              <a:solidFill>
                <a:srgbClr val="FF0000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pic>
        <p:nvPicPr>
          <p:cNvPr id="2" name="闫东炜 - 夏野与暗恋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68050" y="346900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4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1">
                <p:cTn id="11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计算机识别二进制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141095" y="1708785"/>
          <a:ext cx="4921250" cy="4520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25"/>
                <a:gridCol w="2460625"/>
              </a:tblGrid>
              <a:tr h="5022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黑体" panose="02010609060101010101" charset="-122"/>
                          <a:ea typeface="黑体" panose="02010609060101010101" charset="-122"/>
                        </a:rPr>
                        <a:t>十进制数</a:t>
                      </a:r>
                      <a:endParaRPr lang="zh-CN" altLang="en-US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黑体" panose="02010609060101010101" charset="-122"/>
                          <a:ea typeface="黑体" panose="02010609060101010101" charset="-122"/>
                        </a:rPr>
                        <a:t>二进制数</a:t>
                      </a:r>
                      <a:endParaRPr lang="zh-CN" altLang="en-US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</a:tr>
              <a:tr h="5022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zh-CN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</a:tr>
              <a:tr h="5022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endParaRPr lang="en-US" altLang="zh-CN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</a:tr>
              <a:tr h="5022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endParaRPr lang="en-US" altLang="zh-CN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</a:tr>
              <a:tr h="5022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黑体" panose="02010609060101010101" charset="-122"/>
                          <a:ea typeface="黑体" panose="02010609060101010101" charset="-122"/>
                        </a:rPr>
                        <a:t>4</a:t>
                      </a:r>
                      <a:endParaRPr lang="en-US" altLang="zh-CN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</a:tr>
              <a:tr h="5022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黑体" panose="02010609060101010101" charset="-122"/>
                          <a:ea typeface="黑体" panose="02010609060101010101" charset="-122"/>
                        </a:rPr>
                        <a:t>5</a:t>
                      </a:r>
                      <a:endParaRPr lang="en-US" altLang="zh-CN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</a:tr>
              <a:tr h="5022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黑体" panose="02010609060101010101" charset="-122"/>
                          <a:ea typeface="黑体" panose="02010609060101010101" charset="-122"/>
                        </a:rPr>
                        <a:t>6</a:t>
                      </a:r>
                      <a:endParaRPr lang="en-US" altLang="zh-CN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</a:tr>
              <a:tr h="5022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7</a:t>
                      </a:r>
                      <a:endParaRPr lang="en-US" altLang="zh-CN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</a:tr>
              <a:tr h="5022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黑体" panose="02010609060101010101" charset="-122"/>
                          <a:ea typeface="黑体" panose="02010609060101010101" charset="-122"/>
                        </a:rPr>
                        <a:t>8</a:t>
                      </a:r>
                      <a:endParaRPr lang="en-US" altLang="zh-CN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6275705" y="2268220"/>
            <a:ext cx="52412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随着二进制数位的越来越多，我们可以使用不同的单位来表示。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75705" y="3942715"/>
            <a:ext cx="54241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不同的存储单位可以用来描述</a:t>
            </a:r>
            <a:r>
              <a:rPr 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文件的大小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、存储设备的</a:t>
            </a:r>
            <a:r>
              <a:rPr 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容量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等。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66520" y="810260"/>
            <a:ext cx="959548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数字设备的存储单位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6" name="Freeform: Shape 19"/>
          <p:cNvSpPr/>
          <p:nvPr>
            <p:custDataLst>
              <p:tags r:id="rId3"/>
            </p:custDataLst>
          </p:nvPr>
        </p:nvSpPr>
        <p:spPr>
          <a:xfrm rot="5400000" flipH="1">
            <a:off x="1903730" y="810260"/>
            <a:ext cx="318770" cy="318770"/>
          </a:xfrm>
          <a:custGeom>
            <a:avLst/>
            <a:gdLst>
              <a:gd name="connsiteX0" fmla="*/ 1404936 w 1828801"/>
              <a:gd name="connsiteY0" fmla="*/ 1 h 1828802"/>
              <a:gd name="connsiteX1" fmla="*/ 1490359 w 1828801"/>
              <a:gd name="connsiteY1" fmla="*/ 8612 h 1828802"/>
              <a:gd name="connsiteX2" fmla="*/ 1828799 w 1828801"/>
              <a:gd name="connsiteY2" fmla="*/ 423863 h 1828802"/>
              <a:gd name="connsiteX3" fmla="*/ 1828799 w 1828801"/>
              <a:gd name="connsiteY3" fmla="*/ 1404914 h 1828802"/>
              <a:gd name="connsiteX4" fmla="*/ 1828801 w 1828801"/>
              <a:gd name="connsiteY4" fmla="*/ 1404939 h 1828802"/>
              <a:gd name="connsiteX5" fmla="*/ 1828800 w 1828801"/>
              <a:gd name="connsiteY5" fmla="*/ 1404939 h 1828802"/>
              <a:gd name="connsiteX6" fmla="*/ 1404937 w 1828801"/>
              <a:gd name="connsiteY6" fmla="*/ 1828802 h 1828802"/>
              <a:gd name="connsiteX7" fmla="*/ 423863 w 1828801"/>
              <a:gd name="connsiteY7" fmla="*/ 1828801 h 1828802"/>
              <a:gd name="connsiteX8" fmla="*/ 8612 w 1828801"/>
              <a:gd name="connsiteY8" fmla="*/ 1490361 h 1828802"/>
              <a:gd name="connsiteX9" fmla="*/ 0 w 1828801"/>
              <a:gd name="connsiteY9" fmla="*/ 1404939 h 1828802"/>
              <a:gd name="connsiteX10" fmla="*/ 8612 w 1828801"/>
              <a:gd name="connsiteY10" fmla="*/ 1319516 h 1828802"/>
              <a:gd name="connsiteX11" fmla="*/ 423863 w 1828801"/>
              <a:gd name="connsiteY11" fmla="*/ 981076 h 1828802"/>
              <a:gd name="connsiteX12" fmla="*/ 614007 w 1828801"/>
              <a:gd name="connsiteY12" fmla="*/ 981076 h 1828802"/>
              <a:gd name="connsiteX13" fmla="*/ 652162 w 1828801"/>
              <a:gd name="connsiteY13" fmla="*/ 977230 h 1828802"/>
              <a:gd name="connsiteX14" fmla="*/ 957293 w 1828801"/>
              <a:gd name="connsiteY14" fmla="*/ 726965 h 1828802"/>
              <a:gd name="connsiteX15" fmla="*/ 981074 w 1828801"/>
              <a:gd name="connsiteY15" fmla="*/ 650355 h 1828802"/>
              <a:gd name="connsiteX16" fmla="*/ 981074 w 1828801"/>
              <a:gd name="connsiteY16" fmla="*/ 423863 h 1828802"/>
              <a:gd name="connsiteX17" fmla="*/ 1319514 w 1828801"/>
              <a:gd name="connsiteY17" fmla="*/ 8612 h 1828802"/>
              <a:gd name="connsiteX18" fmla="*/ 1404936 w 1828801"/>
              <a:gd name="connsiteY18" fmla="*/ 0 h 1828802"/>
              <a:gd name="connsiteX19" fmla="*/ 1404937 w 1828801"/>
              <a:gd name="connsiteY19" fmla="*/ 0 h 1828802"/>
              <a:gd name="connsiteX20" fmla="*/ 1404936 w 1828801"/>
              <a:gd name="connsiteY20" fmla="*/ 1 h 182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1" h="1828802">
                <a:moveTo>
                  <a:pt x="1404936" y="1"/>
                </a:moveTo>
                <a:lnTo>
                  <a:pt x="1490359" y="8612"/>
                </a:lnTo>
                <a:cubicBezTo>
                  <a:pt x="1683506" y="48136"/>
                  <a:pt x="1828799" y="219032"/>
                  <a:pt x="1828799" y="423863"/>
                </a:cubicBezTo>
                <a:lnTo>
                  <a:pt x="1828799" y="1404914"/>
                </a:lnTo>
                <a:lnTo>
                  <a:pt x="1828801" y="1404939"/>
                </a:lnTo>
                <a:lnTo>
                  <a:pt x="1828800" y="1404939"/>
                </a:lnTo>
                <a:cubicBezTo>
                  <a:pt x="1828800" y="1639032"/>
                  <a:pt x="1639030" y="1828802"/>
                  <a:pt x="1404937" y="1828802"/>
                </a:cubicBezTo>
                <a:lnTo>
                  <a:pt x="423863" y="1828801"/>
                </a:lnTo>
                <a:cubicBezTo>
                  <a:pt x="219032" y="1828801"/>
                  <a:pt x="48135" y="1683508"/>
                  <a:pt x="8612" y="1490361"/>
                </a:cubicBezTo>
                <a:lnTo>
                  <a:pt x="0" y="1404939"/>
                </a:lnTo>
                <a:lnTo>
                  <a:pt x="8612" y="1319516"/>
                </a:lnTo>
                <a:cubicBezTo>
                  <a:pt x="48135" y="1126369"/>
                  <a:pt x="219032" y="981076"/>
                  <a:pt x="423863" y="981076"/>
                </a:cubicBezTo>
                <a:lnTo>
                  <a:pt x="614007" y="981076"/>
                </a:lnTo>
                <a:lnTo>
                  <a:pt x="652162" y="977230"/>
                </a:lnTo>
                <a:cubicBezTo>
                  <a:pt x="790125" y="948999"/>
                  <a:pt x="903671" y="853740"/>
                  <a:pt x="957293" y="726965"/>
                </a:cubicBezTo>
                <a:lnTo>
                  <a:pt x="981074" y="650355"/>
                </a:lnTo>
                <a:lnTo>
                  <a:pt x="981074" y="423863"/>
                </a:lnTo>
                <a:cubicBezTo>
                  <a:pt x="981074" y="219032"/>
                  <a:pt x="1126366" y="48136"/>
                  <a:pt x="1319514" y="8612"/>
                </a:cubicBezTo>
                <a:close/>
                <a:moveTo>
                  <a:pt x="1404936" y="0"/>
                </a:moveTo>
                <a:lnTo>
                  <a:pt x="1404937" y="0"/>
                </a:lnTo>
                <a:lnTo>
                  <a:pt x="1404936" y="1"/>
                </a:lnTo>
                <a:close/>
              </a:path>
            </a:pathLst>
          </a:custGeom>
          <a:solidFill>
            <a:srgbClr val="98B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9" name="Freeform: Shape 23"/>
          <p:cNvSpPr/>
          <p:nvPr>
            <p:custDataLst>
              <p:tags r:id="rId4"/>
            </p:custDataLst>
          </p:nvPr>
        </p:nvSpPr>
        <p:spPr>
          <a:xfrm rot="5400000" flipV="1">
            <a:off x="9999980" y="1212215"/>
            <a:ext cx="318770" cy="318770"/>
          </a:xfrm>
          <a:custGeom>
            <a:avLst/>
            <a:gdLst>
              <a:gd name="connsiteX0" fmla="*/ 1404936 w 1828801"/>
              <a:gd name="connsiteY0" fmla="*/ 1 h 1828802"/>
              <a:gd name="connsiteX1" fmla="*/ 1490359 w 1828801"/>
              <a:gd name="connsiteY1" fmla="*/ 8612 h 1828802"/>
              <a:gd name="connsiteX2" fmla="*/ 1828799 w 1828801"/>
              <a:gd name="connsiteY2" fmla="*/ 423863 h 1828802"/>
              <a:gd name="connsiteX3" fmla="*/ 1828799 w 1828801"/>
              <a:gd name="connsiteY3" fmla="*/ 1404914 h 1828802"/>
              <a:gd name="connsiteX4" fmla="*/ 1828801 w 1828801"/>
              <a:gd name="connsiteY4" fmla="*/ 1404939 h 1828802"/>
              <a:gd name="connsiteX5" fmla="*/ 1828800 w 1828801"/>
              <a:gd name="connsiteY5" fmla="*/ 1404939 h 1828802"/>
              <a:gd name="connsiteX6" fmla="*/ 1404937 w 1828801"/>
              <a:gd name="connsiteY6" fmla="*/ 1828802 h 1828802"/>
              <a:gd name="connsiteX7" fmla="*/ 423863 w 1828801"/>
              <a:gd name="connsiteY7" fmla="*/ 1828801 h 1828802"/>
              <a:gd name="connsiteX8" fmla="*/ 8612 w 1828801"/>
              <a:gd name="connsiteY8" fmla="*/ 1490361 h 1828802"/>
              <a:gd name="connsiteX9" fmla="*/ 0 w 1828801"/>
              <a:gd name="connsiteY9" fmla="*/ 1404939 h 1828802"/>
              <a:gd name="connsiteX10" fmla="*/ 8612 w 1828801"/>
              <a:gd name="connsiteY10" fmla="*/ 1319516 h 1828802"/>
              <a:gd name="connsiteX11" fmla="*/ 423863 w 1828801"/>
              <a:gd name="connsiteY11" fmla="*/ 981076 h 1828802"/>
              <a:gd name="connsiteX12" fmla="*/ 614007 w 1828801"/>
              <a:gd name="connsiteY12" fmla="*/ 981076 h 1828802"/>
              <a:gd name="connsiteX13" fmla="*/ 652162 w 1828801"/>
              <a:gd name="connsiteY13" fmla="*/ 977230 h 1828802"/>
              <a:gd name="connsiteX14" fmla="*/ 957293 w 1828801"/>
              <a:gd name="connsiteY14" fmla="*/ 726965 h 1828802"/>
              <a:gd name="connsiteX15" fmla="*/ 981074 w 1828801"/>
              <a:gd name="connsiteY15" fmla="*/ 650355 h 1828802"/>
              <a:gd name="connsiteX16" fmla="*/ 981074 w 1828801"/>
              <a:gd name="connsiteY16" fmla="*/ 423863 h 1828802"/>
              <a:gd name="connsiteX17" fmla="*/ 1319514 w 1828801"/>
              <a:gd name="connsiteY17" fmla="*/ 8612 h 1828802"/>
              <a:gd name="connsiteX18" fmla="*/ 1404936 w 1828801"/>
              <a:gd name="connsiteY18" fmla="*/ 0 h 1828802"/>
              <a:gd name="connsiteX19" fmla="*/ 1404937 w 1828801"/>
              <a:gd name="connsiteY19" fmla="*/ 0 h 1828802"/>
              <a:gd name="connsiteX20" fmla="*/ 1404936 w 1828801"/>
              <a:gd name="connsiteY20" fmla="*/ 1 h 182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1" h="1828802">
                <a:moveTo>
                  <a:pt x="1404936" y="1"/>
                </a:moveTo>
                <a:lnTo>
                  <a:pt x="1490359" y="8612"/>
                </a:lnTo>
                <a:cubicBezTo>
                  <a:pt x="1683506" y="48136"/>
                  <a:pt x="1828799" y="219032"/>
                  <a:pt x="1828799" y="423863"/>
                </a:cubicBezTo>
                <a:lnTo>
                  <a:pt x="1828799" y="1404914"/>
                </a:lnTo>
                <a:lnTo>
                  <a:pt x="1828801" y="1404939"/>
                </a:lnTo>
                <a:lnTo>
                  <a:pt x="1828800" y="1404939"/>
                </a:lnTo>
                <a:cubicBezTo>
                  <a:pt x="1828800" y="1639032"/>
                  <a:pt x="1639030" y="1828802"/>
                  <a:pt x="1404937" y="1828802"/>
                </a:cubicBezTo>
                <a:lnTo>
                  <a:pt x="423863" y="1828801"/>
                </a:lnTo>
                <a:cubicBezTo>
                  <a:pt x="219032" y="1828801"/>
                  <a:pt x="48135" y="1683508"/>
                  <a:pt x="8612" y="1490361"/>
                </a:cubicBezTo>
                <a:lnTo>
                  <a:pt x="0" y="1404939"/>
                </a:lnTo>
                <a:lnTo>
                  <a:pt x="8612" y="1319516"/>
                </a:lnTo>
                <a:cubicBezTo>
                  <a:pt x="48135" y="1126369"/>
                  <a:pt x="219032" y="981076"/>
                  <a:pt x="423863" y="981076"/>
                </a:cubicBezTo>
                <a:lnTo>
                  <a:pt x="614007" y="981076"/>
                </a:lnTo>
                <a:lnTo>
                  <a:pt x="652162" y="977230"/>
                </a:lnTo>
                <a:cubicBezTo>
                  <a:pt x="790125" y="948999"/>
                  <a:pt x="903671" y="853740"/>
                  <a:pt x="957293" y="726965"/>
                </a:cubicBezTo>
                <a:lnTo>
                  <a:pt x="981074" y="650355"/>
                </a:lnTo>
                <a:lnTo>
                  <a:pt x="981074" y="423863"/>
                </a:lnTo>
                <a:cubicBezTo>
                  <a:pt x="981074" y="219032"/>
                  <a:pt x="1126366" y="48136"/>
                  <a:pt x="1319514" y="8612"/>
                </a:cubicBezTo>
                <a:close/>
                <a:moveTo>
                  <a:pt x="1404936" y="0"/>
                </a:moveTo>
                <a:lnTo>
                  <a:pt x="1404937" y="0"/>
                </a:lnTo>
                <a:lnTo>
                  <a:pt x="1404936" y="1"/>
                </a:lnTo>
                <a:close/>
              </a:path>
            </a:pathLst>
          </a:custGeom>
          <a:solidFill>
            <a:srgbClr val="F7C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549015" y="2248535"/>
            <a:ext cx="2484755" cy="3940810"/>
            <a:chOff x="5589" y="3541"/>
            <a:chExt cx="3913" cy="6206"/>
          </a:xfrm>
        </p:grpSpPr>
        <p:grpSp>
          <p:nvGrpSpPr>
            <p:cNvPr id="9" name="组合 8"/>
            <p:cNvGrpSpPr/>
            <p:nvPr/>
          </p:nvGrpSpPr>
          <p:grpSpPr>
            <a:xfrm>
              <a:off x="5630" y="3541"/>
              <a:ext cx="3872" cy="5463"/>
              <a:chOff x="6219" y="2891"/>
              <a:chExt cx="3872" cy="5463"/>
            </a:xfrm>
          </p:grpSpPr>
          <p:sp>
            <p:nvSpPr>
              <p:cNvPr id="5" name="文本框 4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219" y="2891"/>
                <a:ext cx="3868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400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1</a:t>
                </a:r>
                <a:endParaRPr lang="en-US" altLang="zh-CN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221" y="3616"/>
                <a:ext cx="3868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400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10</a:t>
                </a:r>
                <a:endParaRPr lang="en-US" altLang="zh-CN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221" y="4459"/>
                <a:ext cx="3868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400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11</a:t>
                </a:r>
                <a:endParaRPr lang="en-US" altLang="zh-CN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223" y="5184"/>
                <a:ext cx="3868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400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100</a:t>
                </a:r>
                <a:endParaRPr lang="en-US" altLang="zh-CN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0" name="文本框 9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6221" y="6061"/>
                <a:ext cx="3868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400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101</a:t>
                </a:r>
                <a:endParaRPr lang="en-US" altLang="zh-CN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1" name="文本框 1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223" y="6786"/>
                <a:ext cx="3868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400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110</a:t>
                </a:r>
                <a:endParaRPr lang="en-US" altLang="zh-CN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6223" y="7629"/>
                <a:ext cx="3868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400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111</a:t>
                </a:r>
                <a:endParaRPr lang="en-US" altLang="zh-CN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5589" y="9023"/>
              <a:ext cx="386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1000</a:t>
              </a:r>
              <a:endPara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366520" y="810260"/>
            <a:ext cx="959548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数字设备的存储单位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6" name="Freeform: Shape 19"/>
          <p:cNvSpPr/>
          <p:nvPr>
            <p:custDataLst>
              <p:tags r:id="rId1"/>
            </p:custDataLst>
          </p:nvPr>
        </p:nvSpPr>
        <p:spPr>
          <a:xfrm rot="5400000" flipH="1">
            <a:off x="1903730" y="810260"/>
            <a:ext cx="318770" cy="318770"/>
          </a:xfrm>
          <a:custGeom>
            <a:avLst/>
            <a:gdLst>
              <a:gd name="connsiteX0" fmla="*/ 1404936 w 1828801"/>
              <a:gd name="connsiteY0" fmla="*/ 1 h 1828802"/>
              <a:gd name="connsiteX1" fmla="*/ 1490359 w 1828801"/>
              <a:gd name="connsiteY1" fmla="*/ 8612 h 1828802"/>
              <a:gd name="connsiteX2" fmla="*/ 1828799 w 1828801"/>
              <a:gd name="connsiteY2" fmla="*/ 423863 h 1828802"/>
              <a:gd name="connsiteX3" fmla="*/ 1828799 w 1828801"/>
              <a:gd name="connsiteY3" fmla="*/ 1404914 h 1828802"/>
              <a:gd name="connsiteX4" fmla="*/ 1828801 w 1828801"/>
              <a:gd name="connsiteY4" fmla="*/ 1404939 h 1828802"/>
              <a:gd name="connsiteX5" fmla="*/ 1828800 w 1828801"/>
              <a:gd name="connsiteY5" fmla="*/ 1404939 h 1828802"/>
              <a:gd name="connsiteX6" fmla="*/ 1404937 w 1828801"/>
              <a:gd name="connsiteY6" fmla="*/ 1828802 h 1828802"/>
              <a:gd name="connsiteX7" fmla="*/ 423863 w 1828801"/>
              <a:gd name="connsiteY7" fmla="*/ 1828801 h 1828802"/>
              <a:gd name="connsiteX8" fmla="*/ 8612 w 1828801"/>
              <a:gd name="connsiteY8" fmla="*/ 1490361 h 1828802"/>
              <a:gd name="connsiteX9" fmla="*/ 0 w 1828801"/>
              <a:gd name="connsiteY9" fmla="*/ 1404939 h 1828802"/>
              <a:gd name="connsiteX10" fmla="*/ 8612 w 1828801"/>
              <a:gd name="connsiteY10" fmla="*/ 1319516 h 1828802"/>
              <a:gd name="connsiteX11" fmla="*/ 423863 w 1828801"/>
              <a:gd name="connsiteY11" fmla="*/ 981076 h 1828802"/>
              <a:gd name="connsiteX12" fmla="*/ 614007 w 1828801"/>
              <a:gd name="connsiteY12" fmla="*/ 981076 h 1828802"/>
              <a:gd name="connsiteX13" fmla="*/ 652162 w 1828801"/>
              <a:gd name="connsiteY13" fmla="*/ 977230 h 1828802"/>
              <a:gd name="connsiteX14" fmla="*/ 957293 w 1828801"/>
              <a:gd name="connsiteY14" fmla="*/ 726965 h 1828802"/>
              <a:gd name="connsiteX15" fmla="*/ 981074 w 1828801"/>
              <a:gd name="connsiteY15" fmla="*/ 650355 h 1828802"/>
              <a:gd name="connsiteX16" fmla="*/ 981074 w 1828801"/>
              <a:gd name="connsiteY16" fmla="*/ 423863 h 1828802"/>
              <a:gd name="connsiteX17" fmla="*/ 1319514 w 1828801"/>
              <a:gd name="connsiteY17" fmla="*/ 8612 h 1828802"/>
              <a:gd name="connsiteX18" fmla="*/ 1404936 w 1828801"/>
              <a:gd name="connsiteY18" fmla="*/ 0 h 1828802"/>
              <a:gd name="connsiteX19" fmla="*/ 1404937 w 1828801"/>
              <a:gd name="connsiteY19" fmla="*/ 0 h 1828802"/>
              <a:gd name="connsiteX20" fmla="*/ 1404936 w 1828801"/>
              <a:gd name="connsiteY20" fmla="*/ 1 h 182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1" h="1828802">
                <a:moveTo>
                  <a:pt x="1404936" y="1"/>
                </a:moveTo>
                <a:lnTo>
                  <a:pt x="1490359" y="8612"/>
                </a:lnTo>
                <a:cubicBezTo>
                  <a:pt x="1683506" y="48136"/>
                  <a:pt x="1828799" y="219032"/>
                  <a:pt x="1828799" y="423863"/>
                </a:cubicBezTo>
                <a:lnTo>
                  <a:pt x="1828799" y="1404914"/>
                </a:lnTo>
                <a:lnTo>
                  <a:pt x="1828801" y="1404939"/>
                </a:lnTo>
                <a:lnTo>
                  <a:pt x="1828800" y="1404939"/>
                </a:lnTo>
                <a:cubicBezTo>
                  <a:pt x="1828800" y="1639032"/>
                  <a:pt x="1639030" y="1828802"/>
                  <a:pt x="1404937" y="1828802"/>
                </a:cubicBezTo>
                <a:lnTo>
                  <a:pt x="423863" y="1828801"/>
                </a:lnTo>
                <a:cubicBezTo>
                  <a:pt x="219032" y="1828801"/>
                  <a:pt x="48135" y="1683508"/>
                  <a:pt x="8612" y="1490361"/>
                </a:cubicBezTo>
                <a:lnTo>
                  <a:pt x="0" y="1404939"/>
                </a:lnTo>
                <a:lnTo>
                  <a:pt x="8612" y="1319516"/>
                </a:lnTo>
                <a:cubicBezTo>
                  <a:pt x="48135" y="1126369"/>
                  <a:pt x="219032" y="981076"/>
                  <a:pt x="423863" y="981076"/>
                </a:cubicBezTo>
                <a:lnTo>
                  <a:pt x="614007" y="981076"/>
                </a:lnTo>
                <a:lnTo>
                  <a:pt x="652162" y="977230"/>
                </a:lnTo>
                <a:cubicBezTo>
                  <a:pt x="790125" y="948999"/>
                  <a:pt x="903671" y="853740"/>
                  <a:pt x="957293" y="726965"/>
                </a:cubicBezTo>
                <a:lnTo>
                  <a:pt x="981074" y="650355"/>
                </a:lnTo>
                <a:lnTo>
                  <a:pt x="981074" y="423863"/>
                </a:lnTo>
                <a:cubicBezTo>
                  <a:pt x="981074" y="219032"/>
                  <a:pt x="1126366" y="48136"/>
                  <a:pt x="1319514" y="8612"/>
                </a:cubicBezTo>
                <a:close/>
                <a:moveTo>
                  <a:pt x="1404936" y="0"/>
                </a:moveTo>
                <a:lnTo>
                  <a:pt x="1404937" y="0"/>
                </a:lnTo>
                <a:lnTo>
                  <a:pt x="1404936" y="1"/>
                </a:lnTo>
                <a:close/>
              </a:path>
            </a:pathLst>
          </a:custGeom>
          <a:solidFill>
            <a:srgbClr val="98B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9" name="Freeform: Shape 23"/>
          <p:cNvSpPr/>
          <p:nvPr>
            <p:custDataLst>
              <p:tags r:id="rId2"/>
            </p:custDataLst>
          </p:nvPr>
        </p:nvSpPr>
        <p:spPr>
          <a:xfrm rot="5400000" flipV="1">
            <a:off x="9999980" y="1212215"/>
            <a:ext cx="318770" cy="318770"/>
          </a:xfrm>
          <a:custGeom>
            <a:avLst/>
            <a:gdLst>
              <a:gd name="connsiteX0" fmla="*/ 1404936 w 1828801"/>
              <a:gd name="connsiteY0" fmla="*/ 1 h 1828802"/>
              <a:gd name="connsiteX1" fmla="*/ 1490359 w 1828801"/>
              <a:gd name="connsiteY1" fmla="*/ 8612 h 1828802"/>
              <a:gd name="connsiteX2" fmla="*/ 1828799 w 1828801"/>
              <a:gd name="connsiteY2" fmla="*/ 423863 h 1828802"/>
              <a:gd name="connsiteX3" fmla="*/ 1828799 w 1828801"/>
              <a:gd name="connsiteY3" fmla="*/ 1404914 h 1828802"/>
              <a:gd name="connsiteX4" fmla="*/ 1828801 w 1828801"/>
              <a:gd name="connsiteY4" fmla="*/ 1404939 h 1828802"/>
              <a:gd name="connsiteX5" fmla="*/ 1828800 w 1828801"/>
              <a:gd name="connsiteY5" fmla="*/ 1404939 h 1828802"/>
              <a:gd name="connsiteX6" fmla="*/ 1404937 w 1828801"/>
              <a:gd name="connsiteY6" fmla="*/ 1828802 h 1828802"/>
              <a:gd name="connsiteX7" fmla="*/ 423863 w 1828801"/>
              <a:gd name="connsiteY7" fmla="*/ 1828801 h 1828802"/>
              <a:gd name="connsiteX8" fmla="*/ 8612 w 1828801"/>
              <a:gd name="connsiteY8" fmla="*/ 1490361 h 1828802"/>
              <a:gd name="connsiteX9" fmla="*/ 0 w 1828801"/>
              <a:gd name="connsiteY9" fmla="*/ 1404939 h 1828802"/>
              <a:gd name="connsiteX10" fmla="*/ 8612 w 1828801"/>
              <a:gd name="connsiteY10" fmla="*/ 1319516 h 1828802"/>
              <a:gd name="connsiteX11" fmla="*/ 423863 w 1828801"/>
              <a:gd name="connsiteY11" fmla="*/ 981076 h 1828802"/>
              <a:gd name="connsiteX12" fmla="*/ 614007 w 1828801"/>
              <a:gd name="connsiteY12" fmla="*/ 981076 h 1828802"/>
              <a:gd name="connsiteX13" fmla="*/ 652162 w 1828801"/>
              <a:gd name="connsiteY13" fmla="*/ 977230 h 1828802"/>
              <a:gd name="connsiteX14" fmla="*/ 957293 w 1828801"/>
              <a:gd name="connsiteY14" fmla="*/ 726965 h 1828802"/>
              <a:gd name="connsiteX15" fmla="*/ 981074 w 1828801"/>
              <a:gd name="connsiteY15" fmla="*/ 650355 h 1828802"/>
              <a:gd name="connsiteX16" fmla="*/ 981074 w 1828801"/>
              <a:gd name="connsiteY16" fmla="*/ 423863 h 1828802"/>
              <a:gd name="connsiteX17" fmla="*/ 1319514 w 1828801"/>
              <a:gd name="connsiteY17" fmla="*/ 8612 h 1828802"/>
              <a:gd name="connsiteX18" fmla="*/ 1404936 w 1828801"/>
              <a:gd name="connsiteY18" fmla="*/ 0 h 1828802"/>
              <a:gd name="connsiteX19" fmla="*/ 1404937 w 1828801"/>
              <a:gd name="connsiteY19" fmla="*/ 0 h 1828802"/>
              <a:gd name="connsiteX20" fmla="*/ 1404936 w 1828801"/>
              <a:gd name="connsiteY20" fmla="*/ 1 h 182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1" h="1828802">
                <a:moveTo>
                  <a:pt x="1404936" y="1"/>
                </a:moveTo>
                <a:lnTo>
                  <a:pt x="1490359" y="8612"/>
                </a:lnTo>
                <a:cubicBezTo>
                  <a:pt x="1683506" y="48136"/>
                  <a:pt x="1828799" y="219032"/>
                  <a:pt x="1828799" y="423863"/>
                </a:cubicBezTo>
                <a:lnTo>
                  <a:pt x="1828799" y="1404914"/>
                </a:lnTo>
                <a:lnTo>
                  <a:pt x="1828801" y="1404939"/>
                </a:lnTo>
                <a:lnTo>
                  <a:pt x="1828800" y="1404939"/>
                </a:lnTo>
                <a:cubicBezTo>
                  <a:pt x="1828800" y="1639032"/>
                  <a:pt x="1639030" y="1828802"/>
                  <a:pt x="1404937" y="1828802"/>
                </a:cubicBezTo>
                <a:lnTo>
                  <a:pt x="423863" y="1828801"/>
                </a:lnTo>
                <a:cubicBezTo>
                  <a:pt x="219032" y="1828801"/>
                  <a:pt x="48135" y="1683508"/>
                  <a:pt x="8612" y="1490361"/>
                </a:cubicBezTo>
                <a:lnTo>
                  <a:pt x="0" y="1404939"/>
                </a:lnTo>
                <a:lnTo>
                  <a:pt x="8612" y="1319516"/>
                </a:lnTo>
                <a:cubicBezTo>
                  <a:pt x="48135" y="1126369"/>
                  <a:pt x="219032" y="981076"/>
                  <a:pt x="423863" y="981076"/>
                </a:cubicBezTo>
                <a:lnTo>
                  <a:pt x="614007" y="981076"/>
                </a:lnTo>
                <a:lnTo>
                  <a:pt x="652162" y="977230"/>
                </a:lnTo>
                <a:cubicBezTo>
                  <a:pt x="790125" y="948999"/>
                  <a:pt x="903671" y="853740"/>
                  <a:pt x="957293" y="726965"/>
                </a:cubicBezTo>
                <a:lnTo>
                  <a:pt x="981074" y="650355"/>
                </a:lnTo>
                <a:lnTo>
                  <a:pt x="981074" y="423863"/>
                </a:lnTo>
                <a:cubicBezTo>
                  <a:pt x="981074" y="219032"/>
                  <a:pt x="1126366" y="48136"/>
                  <a:pt x="1319514" y="8612"/>
                </a:cubicBezTo>
                <a:close/>
                <a:moveTo>
                  <a:pt x="1404936" y="0"/>
                </a:moveTo>
                <a:lnTo>
                  <a:pt x="1404937" y="0"/>
                </a:lnTo>
                <a:lnTo>
                  <a:pt x="1404936" y="1"/>
                </a:lnTo>
                <a:close/>
              </a:path>
            </a:pathLst>
          </a:custGeom>
          <a:solidFill>
            <a:srgbClr val="F7C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328285" y="4165600"/>
            <a:ext cx="3211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1GB=</a:t>
            </a:r>
            <a:r>
              <a:rPr 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1024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MB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328285" y="4901565"/>
            <a:ext cx="3211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1TB=</a:t>
            </a:r>
            <a:r>
              <a:rPr 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1024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GB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17" name="组合 16"/>
          <p:cNvGrpSpPr/>
          <p:nvPr>
            <p:custDataLst>
              <p:tags r:id="rId5"/>
            </p:custDataLst>
          </p:nvPr>
        </p:nvGrpSpPr>
        <p:grpSpPr>
          <a:xfrm>
            <a:off x="1929130" y="2693670"/>
            <a:ext cx="3314065" cy="2729865"/>
            <a:chOff x="3471" y="4287"/>
            <a:chExt cx="5219" cy="4299"/>
          </a:xfrm>
        </p:grpSpPr>
        <p:sp>
          <p:nvSpPr>
            <p:cNvPr id="18" name="文本框 17"/>
            <p:cNvSpPr txBox="1"/>
            <p:nvPr>
              <p:custDataLst>
                <p:tags r:id="rId6"/>
              </p:custDataLst>
            </p:nvPr>
          </p:nvSpPr>
          <p:spPr>
            <a:xfrm>
              <a:off x="3471" y="5446"/>
              <a:ext cx="5164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MB 读作“兆字节”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3471" y="6605"/>
              <a:ext cx="491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GB 读作“吉字节”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3471" y="7764"/>
              <a:ext cx="5164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TB 读作“太字节”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9"/>
              </p:custDataLst>
            </p:nvPr>
          </p:nvSpPr>
          <p:spPr>
            <a:xfrm>
              <a:off x="3471" y="4287"/>
              <a:ext cx="5219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KB </a:t>
              </a:r>
              <a:r>
                <a:rPr 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读作</a:t>
              </a:r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“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千</a:t>
              </a:r>
              <a:r>
                <a:rPr 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字节</a:t>
              </a:r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”</a:t>
              </a:r>
              <a:endPara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>
          <a:xfrm>
            <a:off x="5328285" y="3429635"/>
            <a:ext cx="3211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1MB=</a:t>
            </a:r>
            <a:r>
              <a:rPr 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1024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K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B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1579880" y="2154555"/>
            <a:ext cx="0" cy="31991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2112645" y="2016760"/>
            <a:ext cx="33140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B 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读作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字节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5328285" y="2602230"/>
            <a:ext cx="3211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K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B=</a:t>
            </a:r>
            <a:r>
              <a:rPr 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1024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B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64120" y="3556000"/>
            <a:ext cx="5624830" cy="1024890"/>
            <a:chOff x="2892" y="8722"/>
            <a:chExt cx="8858" cy="1614"/>
          </a:xfrm>
        </p:grpSpPr>
        <p:sp>
          <p:nvSpPr>
            <p:cNvPr id="4" name="文本框 3"/>
            <p:cNvSpPr txBox="1"/>
            <p:nvPr>
              <p:custDataLst>
                <p:tags r:id="rId13"/>
              </p:custDataLst>
            </p:nvPr>
          </p:nvSpPr>
          <p:spPr>
            <a:xfrm>
              <a:off x="2892" y="8722"/>
              <a:ext cx="8858" cy="12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sz="2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1024</a:t>
              </a:r>
              <a:r>
                <a:rPr lang="en-US" altLang="zh-CN" sz="2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=2</a:t>
              </a:r>
              <a:r>
                <a:rPr lang="en-US" altLang="zh-CN" sz="2800" b="1" baseline="30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10 </a:t>
              </a:r>
              <a:r>
                <a:rPr lang="en-US" altLang="zh-CN" sz="2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=2</a:t>
              </a:r>
              <a:r>
                <a:rPr lang="zh-CN" altLang="en-US" sz="2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×</a:t>
              </a:r>
              <a:r>
                <a:rPr lang="en-US" altLang="zh-CN" sz="2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2</a:t>
              </a:r>
              <a:r>
                <a:rPr lang="zh-CN" altLang="en-US" sz="2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×</a:t>
              </a:r>
              <a:r>
                <a:rPr lang="en-US" altLang="zh-CN" sz="2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……2</a:t>
              </a:r>
              <a:endParaRPr lang="en-US" altLang="zh-CN" sz="2800" b="1" baseline="30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r>
                <a:rPr lang="en-US" altLang="zh-CN" sz="2800" b="1" baseline="300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</a:t>
              </a:r>
              <a:endParaRPr lang="en-US" altLang="zh-CN" sz="2800" b="1" baseline="30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5817" y="9332"/>
              <a:ext cx="2730" cy="1005"/>
              <a:chOff x="7585" y="9332"/>
              <a:chExt cx="2730" cy="1005"/>
            </a:xfrm>
          </p:grpSpPr>
          <p:sp>
            <p:nvSpPr>
              <p:cNvPr id="5" name="左大括号 4"/>
              <p:cNvSpPr/>
              <p:nvPr/>
            </p:nvSpPr>
            <p:spPr>
              <a:xfrm rot="16200000">
                <a:off x="8760" y="8157"/>
                <a:ext cx="380" cy="2730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8402" y="9757"/>
                <a:ext cx="1164" cy="580"/>
              </a:xfrm>
              <a:prstGeom prst="rect">
                <a:avLst/>
              </a:prstGeom>
            </p:spPr>
            <p:txBody>
              <a:bodyPr wrap="square">
                <a:spAutoFit/>
                <a:extLst>
                  <a:ext uri="{4A0BC546-FE56-4ADE-93B0-CB8AF2F6F144}">
                    <wpsdc:textFrameExt xmlns:wpsdc="http://www.wps.cn/officeDocument/2022/drawingmlCustomData" type="text"/>
                  </a:ext>
                </a:extLst>
              </a:bodyPr>
              <a:p>
                <a:pPr algn="l"/>
                <a:r>
                  <a:rPr lang="en-US" altLang="zh-CN" sz="1800" b="1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10</a:t>
                </a:r>
                <a:r>
                  <a:rPr lang="zh-CN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个</a:t>
                </a:r>
                <a:endParaRPr lang="zh-CN" altLang="en-US" sz="1800" b="1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24" grpId="0"/>
      <p:bldP spid="24" grpId="1"/>
      <p:bldP spid="26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366520" y="810260"/>
            <a:ext cx="959548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活动三：学以致用，比较存储问题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6" name="Freeform: Shape 19"/>
          <p:cNvSpPr/>
          <p:nvPr>
            <p:custDataLst>
              <p:tags r:id="rId1"/>
            </p:custDataLst>
          </p:nvPr>
        </p:nvSpPr>
        <p:spPr>
          <a:xfrm rot="5400000" flipH="1">
            <a:off x="1903730" y="810260"/>
            <a:ext cx="318770" cy="318770"/>
          </a:xfrm>
          <a:custGeom>
            <a:avLst/>
            <a:gdLst>
              <a:gd name="connsiteX0" fmla="*/ 1404936 w 1828801"/>
              <a:gd name="connsiteY0" fmla="*/ 1 h 1828802"/>
              <a:gd name="connsiteX1" fmla="*/ 1490359 w 1828801"/>
              <a:gd name="connsiteY1" fmla="*/ 8612 h 1828802"/>
              <a:gd name="connsiteX2" fmla="*/ 1828799 w 1828801"/>
              <a:gd name="connsiteY2" fmla="*/ 423863 h 1828802"/>
              <a:gd name="connsiteX3" fmla="*/ 1828799 w 1828801"/>
              <a:gd name="connsiteY3" fmla="*/ 1404914 h 1828802"/>
              <a:gd name="connsiteX4" fmla="*/ 1828801 w 1828801"/>
              <a:gd name="connsiteY4" fmla="*/ 1404939 h 1828802"/>
              <a:gd name="connsiteX5" fmla="*/ 1828800 w 1828801"/>
              <a:gd name="connsiteY5" fmla="*/ 1404939 h 1828802"/>
              <a:gd name="connsiteX6" fmla="*/ 1404937 w 1828801"/>
              <a:gd name="connsiteY6" fmla="*/ 1828802 h 1828802"/>
              <a:gd name="connsiteX7" fmla="*/ 423863 w 1828801"/>
              <a:gd name="connsiteY7" fmla="*/ 1828801 h 1828802"/>
              <a:gd name="connsiteX8" fmla="*/ 8612 w 1828801"/>
              <a:gd name="connsiteY8" fmla="*/ 1490361 h 1828802"/>
              <a:gd name="connsiteX9" fmla="*/ 0 w 1828801"/>
              <a:gd name="connsiteY9" fmla="*/ 1404939 h 1828802"/>
              <a:gd name="connsiteX10" fmla="*/ 8612 w 1828801"/>
              <a:gd name="connsiteY10" fmla="*/ 1319516 h 1828802"/>
              <a:gd name="connsiteX11" fmla="*/ 423863 w 1828801"/>
              <a:gd name="connsiteY11" fmla="*/ 981076 h 1828802"/>
              <a:gd name="connsiteX12" fmla="*/ 614007 w 1828801"/>
              <a:gd name="connsiteY12" fmla="*/ 981076 h 1828802"/>
              <a:gd name="connsiteX13" fmla="*/ 652162 w 1828801"/>
              <a:gd name="connsiteY13" fmla="*/ 977230 h 1828802"/>
              <a:gd name="connsiteX14" fmla="*/ 957293 w 1828801"/>
              <a:gd name="connsiteY14" fmla="*/ 726965 h 1828802"/>
              <a:gd name="connsiteX15" fmla="*/ 981074 w 1828801"/>
              <a:gd name="connsiteY15" fmla="*/ 650355 h 1828802"/>
              <a:gd name="connsiteX16" fmla="*/ 981074 w 1828801"/>
              <a:gd name="connsiteY16" fmla="*/ 423863 h 1828802"/>
              <a:gd name="connsiteX17" fmla="*/ 1319514 w 1828801"/>
              <a:gd name="connsiteY17" fmla="*/ 8612 h 1828802"/>
              <a:gd name="connsiteX18" fmla="*/ 1404936 w 1828801"/>
              <a:gd name="connsiteY18" fmla="*/ 0 h 1828802"/>
              <a:gd name="connsiteX19" fmla="*/ 1404937 w 1828801"/>
              <a:gd name="connsiteY19" fmla="*/ 0 h 1828802"/>
              <a:gd name="connsiteX20" fmla="*/ 1404936 w 1828801"/>
              <a:gd name="connsiteY20" fmla="*/ 1 h 182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1" h="1828802">
                <a:moveTo>
                  <a:pt x="1404936" y="1"/>
                </a:moveTo>
                <a:lnTo>
                  <a:pt x="1490359" y="8612"/>
                </a:lnTo>
                <a:cubicBezTo>
                  <a:pt x="1683506" y="48136"/>
                  <a:pt x="1828799" y="219032"/>
                  <a:pt x="1828799" y="423863"/>
                </a:cubicBezTo>
                <a:lnTo>
                  <a:pt x="1828799" y="1404914"/>
                </a:lnTo>
                <a:lnTo>
                  <a:pt x="1828801" y="1404939"/>
                </a:lnTo>
                <a:lnTo>
                  <a:pt x="1828800" y="1404939"/>
                </a:lnTo>
                <a:cubicBezTo>
                  <a:pt x="1828800" y="1639032"/>
                  <a:pt x="1639030" y="1828802"/>
                  <a:pt x="1404937" y="1828802"/>
                </a:cubicBezTo>
                <a:lnTo>
                  <a:pt x="423863" y="1828801"/>
                </a:lnTo>
                <a:cubicBezTo>
                  <a:pt x="219032" y="1828801"/>
                  <a:pt x="48135" y="1683508"/>
                  <a:pt x="8612" y="1490361"/>
                </a:cubicBezTo>
                <a:lnTo>
                  <a:pt x="0" y="1404939"/>
                </a:lnTo>
                <a:lnTo>
                  <a:pt x="8612" y="1319516"/>
                </a:lnTo>
                <a:cubicBezTo>
                  <a:pt x="48135" y="1126369"/>
                  <a:pt x="219032" y="981076"/>
                  <a:pt x="423863" y="981076"/>
                </a:cubicBezTo>
                <a:lnTo>
                  <a:pt x="614007" y="981076"/>
                </a:lnTo>
                <a:lnTo>
                  <a:pt x="652162" y="977230"/>
                </a:lnTo>
                <a:cubicBezTo>
                  <a:pt x="790125" y="948999"/>
                  <a:pt x="903671" y="853740"/>
                  <a:pt x="957293" y="726965"/>
                </a:cubicBezTo>
                <a:lnTo>
                  <a:pt x="981074" y="650355"/>
                </a:lnTo>
                <a:lnTo>
                  <a:pt x="981074" y="423863"/>
                </a:lnTo>
                <a:cubicBezTo>
                  <a:pt x="981074" y="219032"/>
                  <a:pt x="1126366" y="48136"/>
                  <a:pt x="1319514" y="8612"/>
                </a:cubicBezTo>
                <a:close/>
                <a:moveTo>
                  <a:pt x="1404936" y="0"/>
                </a:moveTo>
                <a:lnTo>
                  <a:pt x="1404937" y="0"/>
                </a:lnTo>
                <a:lnTo>
                  <a:pt x="1404936" y="1"/>
                </a:lnTo>
                <a:close/>
              </a:path>
            </a:pathLst>
          </a:custGeom>
          <a:solidFill>
            <a:srgbClr val="98B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9" name="Freeform: Shape 23"/>
          <p:cNvSpPr/>
          <p:nvPr>
            <p:custDataLst>
              <p:tags r:id="rId2"/>
            </p:custDataLst>
          </p:nvPr>
        </p:nvSpPr>
        <p:spPr>
          <a:xfrm rot="5400000" flipV="1">
            <a:off x="9999980" y="1212215"/>
            <a:ext cx="318770" cy="318770"/>
          </a:xfrm>
          <a:custGeom>
            <a:avLst/>
            <a:gdLst>
              <a:gd name="connsiteX0" fmla="*/ 1404936 w 1828801"/>
              <a:gd name="connsiteY0" fmla="*/ 1 h 1828802"/>
              <a:gd name="connsiteX1" fmla="*/ 1490359 w 1828801"/>
              <a:gd name="connsiteY1" fmla="*/ 8612 h 1828802"/>
              <a:gd name="connsiteX2" fmla="*/ 1828799 w 1828801"/>
              <a:gd name="connsiteY2" fmla="*/ 423863 h 1828802"/>
              <a:gd name="connsiteX3" fmla="*/ 1828799 w 1828801"/>
              <a:gd name="connsiteY3" fmla="*/ 1404914 h 1828802"/>
              <a:gd name="connsiteX4" fmla="*/ 1828801 w 1828801"/>
              <a:gd name="connsiteY4" fmla="*/ 1404939 h 1828802"/>
              <a:gd name="connsiteX5" fmla="*/ 1828800 w 1828801"/>
              <a:gd name="connsiteY5" fmla="*/ 1404939 h 1828802"/>
              <a:gd name="connsiteX6" fmla="*/ 1404937 w 1828801"/>
              <a:gd name="connsiteY6" fmla="*/ 1828802 h 1828802"/>
              <a:gd name="connsiteX7" fmla="*/ 423863 w 1828801"/>
              <a:gd name="connsiteY7" fmla="*/ 1828801 h 1828802"/>
              <a:gd name="connsiteX8" fmla="*/ 8612 w 1828801"/>
              <a:gd name="connsiteY8" fmla="*/ 1490361 h 1828802"/>
              <a:gd name="connsiteX9" fmla="*/ 0 w 1828801"/>
              <a:gd name="connsiteY9" fmla="*/ 1404939 h 1828802"/>
              <a:gd name="connsiteX10" fmla="*/ 8612 w 1828801"/>
              <a:gd name="connsiteY10" fmla="*/ 1319516 h 1828802"/>
              <a:gd name="connsiteX11" fmla="*/ 423863 w 1828801"/>
              <a:gd name="connsiteY11" fmla="*/ 981076 h 1828802"/>
              <a:gd name="connsiteX12" fmla="*/ 614007 w 1828801"/>
              <a:gd name="connsiteY12" fmla="*/ 981076 h 1828802"/>
              <a:gd name="connsiteX13" fmla="*/ 652162 w 1828801"/>
              <a:gd name="connsiteY13" fmla="*/ 977230 h 1828802"/>
              <a:gd name="connsiteX14" fmla="*/ 957293 w 1828801"/>
              <a:gd name="connsiteY14" fmla="*/ 726965 h 1828802"/>
              <a:gd name="connsiteX15" fmla="*/ 981074 w 1828801"/>
              <a:gd name="connsiteY15" fmla="*/ 650355 h 1828802"/>
              <a:gd name="connsiteX16" fmla="*/ 981074 w 1828801"/>
              <a:gd name="connsiteY16" fmla="*/ 423863 h 1828802"/>
              <a:gd name="connsiteX17" fmla="*/ 1319514 w 1828801"/>
              <a:gd name="connsiteY17" fmla="*/ 8612 h 1828802"/>
              <a:gd name="connsiteX18" fmla="*/ 1404936 w 1828801"/>
              <a:gd name="connsiteY18" fmla="*/ 0 h 1828802"/>
              <a:gd name="connsiteX19" fmla="*/ 1404937 w 1828801"/>
              <a:gd name="connsiteY19" fmla="*/ 0 h 1828802"/>
              <a:gd name="connsiteX20" fmla="*/ 1404936 w 1828801"/>
              <a:gd name="connsiteY20" fmla="*/ 1 h 182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1" h="1828802">
                <a:moveTo>
                  <a:pt x="1404936" y="1"/>
                </a:moveTo>
                <a:lnTo>
                  <a:pt x="1490359" y="8612"/>
                </a:lnTo>
                <a:cubicBezTo>
                  <a:pt x="1683506" y="48136"/>
                  <a:pt x="1828799" y="219032"/>
                  <a:pt x="1828799" y="423863"/>
                </a:cubicBezTo>
                <a:lnTo>
                  <a:pt x="1828799" y="1404914"/>
                </a:lnTo>
                <a:lnTo>
                  <a:pt x="1828801" y="1404939"/>
                </a:lnTo>
                <a:lnTo>
                  <a:pt x="1828800" y="1404939"/>
                </a:lnTo>
                <a:cubicBezTo>
                  <a:pt x="1828800" y="1639032"/>
                  <a:pt x="1639030" y="1828802"/>
                  <a:pt x="1404937" y="1828802"/>
                </a:cubicBezTo>
                <a:lnTo>
                  <a:pt x="423863" y="1828801"/>
                </a:lnTo>
                <a:cubicBezTo>
                  <a:pt x="219032" y="1828801"/>
                  <a:pt x="48135" y="1683508"/>
                  <a:pt x="8612" y="1490361"/>
                </a:cubicBezTo>
                <a:lnTo>
                  <a:pt x="0" y="1404939"/>
                </a:lnTo>
                <a:lnTo>
                  <a:pt x="8612" y="1319516"/>
                </a:lnTo>
                <a:cubicBezTo>
                  <a:pt x="48135" y="1126369"/>
                  <a:pt x="219032" y="981076"/>
                  <a:pt x="423863" y="981076"/>
                </a:cubicBezTo>
                <a:lnTo>
                  <a:pt x="614007" y="981076"/>
                </a:lnTo>
                <a:lnTo>
                  <a:pt x="652162" y="977230"/>
                </a:lnTo>
                <a:cubicBezTo>
                  <a:pt x="790125" y="948999"/>
                  <a:pt x="903671" y="853740"/>
                  <a:pt x="957293" y="726965"/>
                </a:cubicBezTo>
                <a:lnTo>
                  <a:pt x="981074" y="650355"/>
                </a:lnTo>
                <a:lnTo>
                  <a:pt x="981074" y="423863"/>
                </a:lnTo>
                <a:cubicBezTo>
                  <a:pt x="981074" y="219032"/>
                  <a:pt x="1126366" y="48136"/>
                  <a:pt x="1319514" y="8612"/>
                </a:cubicBezTo>
                <a:close/>
                <a:moveTo>
                  <a:pt x="1404936" y="0"/>
                </a:moveTo>
                <a:lnTo>
                  <a:pt x="1404937" y="0"/>
                </a:lnTo>
                <a:lnTo>
                  <a:pt x="1404936" y="1"/>
                </a:lnTo>
                <a:close/>
              </a:path>
            </a:pathLst>
          </a:custGeom>
          <a:solidFill>
            <a:srgbClr val="F7C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4" name="Text Placeholder 33"/>
          <p:cNvSpPr txBox="1"/>
          <p:nvPr/>
        </p:nvSpPr>
        <p:spPr>
          <a:xfrm>
            <a:off x="1433830" y="2350135"/>
            <a:ext cx="96158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8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indent="812800" fontAlgn="auto">
              <a:lnSpc>
                <a:spcPct val="150000"/>
              </a:lnSpc>
              <a:spcBef>
                <a:spcPts val="0"/>
              </a:spcBef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lang="zh-CN" altLang="en-US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汉仪润圆-65简" panose="00020600040101010101" pitchFamily="18" charset="-122"/>
              </a:rPr>
              <a:t>老师的</a:t>
            </a:r>
            <a:r>
              <a:rPr lang="en-US" altLang="zh-CN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汉仪润圆-65简" panose="00020600040101010101" pitchFamily="18" charset="-122"/>
              </a:rPr>
              <a:t>U</a:t>
            </a:r>
            <a:r>
              <a:rPr lang="zh-CN" altLang="en-US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汉仪润圆-65简" panose="00020600040101010101" pitchFamily="18" charset="-122"/>
              </a:rPr>
              <a:t>盘现在的可用容量是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汉仪润圆-65简" panose="00020600040101010101" pitchFamily="18" charset="-122"/>
              </a:rPr>
              <a:t>1.2GB</a:t>
            </a:r>
            <a:r>
              <a:rPr lang="zh-CN" altLang="en-US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汉仪润圆-65简" panose="00020600040101010101" pitchFamily="18" charset="-122"/>
              </a:rPr>
              <a:t>，可以存下一份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汉仪润圆-65简" panose="00020600040101010101" pitchFamily="18" charset="-122"/>
              </a:rPr>
              <a:t>369MB</a:t>
            </a:r>
            <a:r>
              <a:rPr lang="en-US" altLang="zh-CN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汉仪润圆-65简" panose="00020600040101010101" pitchFamily="18" charset="-122"/>
              </a:rPr>
              <a:t>的视频</a:t>
            </a:r>
            <a:r>
              <a:rPr lang="zh-CN" altLang="en-US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汉仪润圆-65简" panose="00020600040101010101" pitchFamily="18" charset="-122"/>
              </a:rPr>
              <a:t>吗？</a:t>
            </a:r>
            <a:endParaRPr lang="zh-CN" altLang="en-US" sz="32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33"/>
          <p:cNvSpPr txBox="1"/>
          <p:nvPr/>
        </p:nvSpPr>
        <p:spPr>
          <a:xfrm>
            <a:off x="1433830" y="1911985"/>
            <a:ext cx="96158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8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indent="1219200" fontAlgn="auto">
              <a:lnSpc>
                <a:spcPct val="150000"/>
              </a:lnSpc>
              <a:spcBef>
                <a:spcPts val="0"/>
              </a:spcBef>
              <a:extLst>
                <a:ext uri="{35155182-B16C-46BC-9424-99874614C6A1}">
                  <wpsdc:indentchars xmlns:wpsdc="http://www.wps.cn/officeDocument/2017/drawingmlCustomData" val="200" checksum="2555482880"/>
                </a:ext>
              </a:extLst>
            </a:pPr>
            <a:r>
              <a:rPr lang="zh-CN" altLang="en-US" sz="4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汉仪润圆-65简" panose="00020600040101010101" pitchFamily="18" charset="-122"/>
              </a:rPr>
              <a:t>通过本节课的学习，你有了怎样的收获呢？</a:t>
            </a:r>
            <a:endParaRPr lang="zh-CN" altLang="en-US" sz="4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544698" y="4751913"/>
            <a:ext cx="615522" cy="30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" y="3"/>
            <a:ext cx="12191997" cy="6857997"/>
          </a:xfrm>
        </p:spPr>
      </p:pic>
      <p:sp>
        <p:nvSpPr>
          <p:cNvPr id="2" name="矩形 1"/>
          <p:cNvSpPr/>
          <p:nvPr/>
        </p:nvSpPr>
        <p:spPr>
          <a:xfrm>
            <a:off x="6096000" y="1769806"/>
            <a:ext cx="4906297" cy="3805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  <p:pic>
        <p:nvPicPr>
          <p:cNvPr id="9" name="图片 8" descr="D:\11.20信息的数字化\qrcode (1).jpgqrcode (1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71895" y="1326515"/>
            <a:ext cx="4252595" cy="425259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934210" y="2365375"/>
            <a:ext cx="4239895" cy="2180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扫右侧二维码，为今日的收获打分。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  <p:bldLst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大报恩寺琉璃塔"/>
          <p:cNvPicPr>
            <a:picLocks noChangeAspect="1"/>
          </p:cNvPicPr>
          <p:nvPr/>
        </p:nvPicPr>
        <p:blipFill>
          <a:blip r:embed="rId1"/>
          <a:srcRect l="15099" r="22099"/>
          <a:stretch>
            <a:fillRect/>
          </a:stretch>
        </p:blipFill>
        <p:spPr>
          <a:xfrm>
            <a:off x="1262380" y="1081405"/>
            <a:ext cx="4411345" cy="4683760"/>
          </a:xfrm>
          <a:prstGeom prst="roundRect">
            <a:avLst/>
          </a:prstGeom>
        </p:spPr>
      </p:pic>
      <p:sp>
        <p:nvSpPr>
          <p:cNvPr id="12" name="矩形 25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06415" y="1049020"/>
            <a:ext cx="6000750" cy="61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>
              <a:buNone/>
            </a:pPr>
            <a:r>
              <a:rPr lang="zh-CN" altLang="en-US" sz="4000" b="1" cap="all" spc="300" dirty="0" smtClean="0">
                <a:solidFill>
                  <a:srgbClr val="FF0000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大报恩寺琉璃塔拱门</a:t>
            </a:r>
            <a:endParaRPr lang="zh-CN" altLang="en-US" sz="4000" b="1" cap="all" spc="300" dirty="0" smtClean="0">
              <a:solidFill>
                <a:srgbClr val="FF0000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98895" y="1913255"/>
            <a:ext cx="4629150" cy="4097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大报恩寺琉璃塔拱门是南京博物院的镇馆之宝，它不仅在中国古建筑史上占有重要地位，还在国际上享有盛誉。它被誉为中世纪七大奇观之一，并在西方被称为“南京瓷塔”，与万里长城齐名‌。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0"/>
            <a:ext cx="12253595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10" name="直接箭头连接符 9"/>
          <p:cNvCxnSpPr/>
          <p:nvPr/>
        </p:nvCxnSpPr>
        <p:spPr>
          <a:xfrm>
            <a:off x="9568752" y="2075818"/>
            <a:ext cx="932099" cy="0"/>
          </a:xfrm>
          <a:prstGeom prst="straightConnector1">
            <a:avLst/>
          </a:prstGeom>
          <a:ln w="38100" cmpd="sng">
            <a:solidFill>
              <a:srgbClr val="F37358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ross 17"/>
          <p:cNvSpPr/>
          <p:nvPr/>
        </p:nvSpPr>
        <p:spPr>
          <a:xfrm>
            <a:off x="10305343" y="4272085"/>
            <a:ext cx="195508" cy="195508"/>
          </a:xfrm>
          <a:prstGeom prst="plus">
            <a:avLst>
              <a:gd name="adj" fmla="val 36980"/>
            </a:avLst>
          </a:prstGeom>
          <a:solidFill>
            <a:srgbClr val="F37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rgbClr val="13375B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4987925" y="2837180"/>
            <a:ext cx="6000750" cy="101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 defTabSz="914400">
              <a:buNone/>
            </a:pPr>
            <a:r>
              <a:rPr lang="zh-CN" altLang="en-US" sz="6600" b="1" cap="all" spc="300" dirty="0" smtClean="0">
                <a:solidFill>
                  <a:srgbClr val="13375B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信息的数字化</a:t>
            </a:r>
            <a:endParaRPr lang="zh-CN" altLang="en-US" sz="6600" b="1" cap="all" spc="300" dirty="0" smtClean="0">
              <a:solidFill>
                <a:srgbClr val="13375B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139065" y="-75565"/>
            <a:ext cx="12330430" cy="682815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1366520" y="810260"/>
            <a:ext cx="959548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活动一：初步探索，感受数字化优势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3" name="Freeform: Shape 19"/>
          <p:cNvSpPr/>
          <p:nvPr>
            <p:custDataLst>
              <p:tags r:id="rId1"/>
            </p:custDataLst>
          </p:nvPr>
        </p:nvSpPr>
        <p:spPr>
          <a:xfrm rot="5400000" flipH="1">
            <a:off x="1903730" y="810260"/>
            <a:ext cx="318770" cy="318770"/>
          </a:xfrm>
          <a:custGeom>
            <a:avLst/>
            <a:gdLst>
              <a:gd name="connsiteX0" fmla="*/ 1404936 w 1828801"/>
              <a:gd name="connsiteY0" fmla="*/ 1 h 1828802"/>
              <a:gd name="connsiteX1" fmla="*/ 1490359 w 1828801"/>
              <a:gd name="connsiteY1" fmla="*/ 8612 h 1828802"/>
              <a:gd name="connsiteX2" fmla="*/ 1828799 w 1828801"/>
              <a:gd name="connsiteY2" fmla="*/ 423863 h 1828802"/>
              <a:gd name="connsiteX3" fmla="*/ 1828799 w 1828801"/>
              <a:gd name="connsiteY3" fmla="*/ 1404914 h 1828802"/>
              <a:gd name="connsiteX4" fmla="*/ 1828801 w 1828801"/>
              <a:gd name="connsiteY4" fmla="*/ 1404939 h 1828802"/>
              <a:gd name="connsiteX5" fmla="*/ 1828800 w 1828801"/>
              <a:gd name="connsiteY5" fmla="*/ 1404939 h 1828802"/>
              <a:gd name="connsiteX6" fmla="*/ 1404937 w 1828801"/>
              <a:gd name="connsiteY6" fmla="*/ 1828802 h 1828802"/>
              <a:gd name="connsiteX7" fmla="*/ 423863 w 1828801"/>
              <a:gd name="connsiteY7" fmla="*/ 1828801 h 1828802"/>
              <a:gd name="connsiteX8" fmla="*/ 8612 w 1828801"/>
              <a:gd name="connsiteY8" fmla="*/ 1490361 h 1828802"/>
              <a:gd name="connsiteX9" fmla="*/ 0 w 1828801"/>
              <a:gd name="connsiteY9" fmla="*/ 1404939 h 1828802"/>
              <a:gd name="connsiteX10" fmla="*/ 8612 w 1828801"/>
              <a:gd name="connsiteY10" fmla="*/ 1319516 h 1828802"/>
              <a:gd name="connsiteX11" fmla="*/ 423863 w 1828801"/>
              <a:gd name="connsiteY11" fmla="*/ 981076 h 1828802"/>
              <a:gd name="connsiteX12" fmla="*/ 614007 w 1828801"/>
              <a:gd name="connsiteY12" fmla="*/ 981076 h 1828802"/>
              <a:gd name="connsiteX13" fmla="*/ 652162 w 1828801"/>
              <a:gd name="connsiteY13" fmla="*/ 977230 h 1828802"/>
              <a:gd name="connsiteX14" fmla="*/ 957293 w 1828801"/>
              <a:gd name="connsiteY14" fmla="*/ 726965 h 1828802"/>
              <a:gd name="connsiteX15" fmla="*/ 981074 w 1828801"/>
              <a:gd name="connsiteY15" fmla="*/ 650355 h 1828802"/>
              <a:gd name="connsiteX16" fmla="*/ 981074 w 1828801"/>
              <a:gd name="connsiteY16" fmla="*/ 423863 h 1828802"/>
              <a:gd name="connsiteX17" fmla="*/ 1319514 w 1828801"/>
              <a:gd name="connsiteY17" fmla="*/ 8612 h 1828802"/>
              <a:gd name="connsiteX18" fmla="*/ 1404936 w 1828801"/>
              <a:gd name="connsiteY18" fmla="*/ 0 h 1828802"/>
              <a:gd name="connsiteX19" fmla="*/ 1404937 w 1828801"/>
              <a:gd name="connsiteY19" fmla="*/ 0 h 1828802"/>
              <a:gd name="connsiteX20" fmla="*/ 1404936 w 1828801"/>
              <a:gd name="connsiteY20" fmla="*/ 1 h 182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1" h="1828802">
                <a:moveTo>
                  <a:pt x="1404936" y="1"/>
                </a:moveTo>
                <a:lnTo>
                  <a:pt x="1490359" y="8612"/>
                </a:lnTo>
                <a:cubicBezTo>
                  <a:pt x="1683506" y="48136"/>
                  <a:pt x="1828799" y="219032"/>
                  <a:pt x="1828799" y="423863"/>
                </a:cubicBezTo>
                <a:lnTo>
                  <a:pt x="1828799" y="1404914"/>
                </a:lnTo>
                <a:lnTo>
                  <a:pt x="1828801" y="1404939"/>
                </a:lnTo>
                <a:lnTo>
                  <a:pt x="1828800" y="1404939"/>
                </a:lnTo>
                <a:cubicBezTo>
                  <a:pt x="1828800" y="1639032"/>
                  <a:pt x="1639030" y="1828802"/>
                  <a:pt x="1404937" y="1828802"/>
                </a:cubicBezTo>
                <a:lnTo>
                  <a:pt x="423863" y="1828801"/>
                </a:lnTo>
                <a:cubicBezTo>
                  <a:pt x="219032" y="1828801"/>
                  <a:pt x="48135" y="1683508"/>
                  <a:pt x="8612" y="1490361"/>
                </a:cubicBezTo>
                <a:lnTo>
                  <a:pt x="0" y="1404939"/>
                </a:lnTo>
                <a:lnTo>
                  <a:pt x="8612" y="1319516"/>
                </a:lnTo>
                <a:cubicBezTo>
                  <a:pt x="48135" y="1126369"/>
                  <a:pt x="219032" y="981076"/>
                  <a:pt x="423863" y="981076"/>
                </a:cubicBezTo>
                <a:lnTo>
                  <a:pt x="614007" y="981076"/>
                </a:lnTo>
                <a:lnTo>
                  <a:pt x="652162" y="977230"/>
                </a:lnTo>
                <a:cubicBezTo>
                  <a:pt x="790125" y="948999"/>
                  <a:pt x="903671" y="853740"/>
                  <a:pt x="957293" y="726965"/>
                </a:cubicBezTo>
                <a:lnTo>
                  <a:pt x="981074" y="650355"/>
                </a:lnTo>
                <a:lnTo>
                  <a:pt x="981074" y="423863"/>
                </a:lnTo>
                <a:cubicBezTo>
                  <a:pt x="981074" y="219032"/>
                  <a:pt x="1126366" y="48136"/>
                  <a:pt x="1319514" y="8612"/>
                </a:cubicBezTo>
                <a:close/>
                <a:moveTo>
                  <a:pt x="1404936" y="0"/>
                </a:moveTo>
                <a:lnTo>
                  <a:pt x="1404937" y="0"/>
                </a:lnTo>
                <a:lnTo>
                  <a:pt x="1404936" y="1"/>
                </a:lnTo>
                <a:close/>
              </a:path>
            </a:pathLst>
          </a:custGeom>
          <a:solidFill>
            <a:srgbClr val="98B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9" name="Freeform: Shape 23"/>
          <p:cNvSpPr/>
          <p:nvPr>
            <p:custDataLst>
              <p:tags r:id="rId2"/>
            </p:custDataLst>
          </p:nvPr>
        </p:nvSpPr>
        <p:spPr>
          <a:xfrm rot="5400000" flipV="1">
            <a:off x="9999980" y="1212215"/>
            <a:ext cx="318770" cy="318770"/>
          </a:xfrm>
          <a:custGeom>
            <a:avLst/>
            <a:gdLst>
              <a:gd name="connsiteX0" fmla="*/ 1404936 w 1828801"/>
              <a:gd name="connsiteY0" fmla="*/ 1 h 1828802"/>
              <a:gd name="connsiteX1" fmla="*/ 1490359 w 1828801"/>
              <a:gd name="connsiteY1" fmla="*/ 8612 h 1828802"/>
              <a:gd name="connsiteX2" fmla="*/ 1828799 w 1828801"/>
              <a:gd name="connsiteY2" fmla="*/ 423863 h 1828802"/>
              <a:gd name="connsiteX3" fmla="*/ 1828799 w 1828801"/>
              <a:gd name="connsiteY3" fmla="*/ 1404914 h 1828802"/>
              <a:gd name="connsiteX4" fmla="*/ 1828801 w 1828801"/>
              <a:gd name="connsiteY4" fmla="*/ 1404939 h 1828802"/>
              <a:gd name="connsiteX5" fmla="*/ 1828800 w 1828801"/>
              <a:gd name="connsiteY5" fmla="*/ 1404939 h 1828802"/>
              <a:gd name="connsiteX6" fmla="*/ 1404937 w 1828801"/>
              <a:gd name="connsiteY6" fmla="*/ 1828802 h 1828802"/>
              <a:gd name="connsiteX7" fmla="*/ 423863 w 1828801"/>
              <a:gd name="connsiteY7" fmla="*/ 1828801 h 1828802"/>
              <a:gd name="connsiteX8" fmla="*/ 8612 w 1828801"/>
              <a:gd name="connsiteY8" fmla="*/ 1490361 h 1828802"/>
              <a:gd name="connsiteX9" fmla="*/ 0 w 1828801"/>
              <a:gd name="connsiteY9" fmla="*/ 1404939 h 1828802"/>
              <a:gd name="connsiteX10" fmla="*/ 8612 w 1828801"/>
              <a:gd name="connsiteY10" fmla="*/ 1319516 h 1828802"/>
              <a:gd name="connsiteX11" fmla="*/ 423863 w 1828801"/>
              <a:gd name="connsiteY11" fmla="*/ 981076 h 1828802"/>
              <a:gd name="connsiteX12" fmla="*/ 614007 w 1828801"/>
              <a:gd name="connsiteY12" fmla="*/ 981076 h 1828802"/>
              <a:gd name="connsiteX13" fmla="*/ 652162 w 1828801"/>
              <a:gd name="connsiteY13" fmla="*/ 977230 h 1828802"/>
              <a:gd name="connsiteX14" fmla="*/ 957293 w 1828801"/>
              <a:gd name="connsiteY14" fmla="*/ 726965 h 1828802"/>
              <a:gd name="connsiteX15" fmla="*/ 981074 w 1828801"/>
              <a:gd name="connsiteY15" fmla="*/ 650355 h 1828802"/>
              <a:gd name="connsiteX16" fmla="*/ 981074 w 1828801"/>
              <a:gd name="connsiteY16" fmla="*/ 423863 h 1828802"/>
              <a:gd name="connsiteX17" fmla="*/ 1319514 w 1828801"/>
              <a:gd name="connsiteY17" fmla="*/ 8612 h 1828802"/>
              <a:gd name="connsiteX18" fmla="*/ 1404936 w 1828801"/>
              <a:gd name="connsiteY18" fmla="*/ 0 h 1828802"/>
              <a:gd name="connsiteX19" fmla="*/ 1404937 w 1828801"/>
              <a:gd name="connsiteY19" fmla="*/ 0 h 1828802"/>
              <a:gd name="connsiteX20" fmla="*/ 1404936 w 1828801"/>
              <a:gd name="connsiteY20" fmla="*/ 1 h 182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1" h="1828802">
                <a:moveTo>
                  <a:pt x="1404936" y="1"/>
                </a:moveTo>
                <a:lnTo>
                  <a:pt x="1490359" y="8612"/>
                </a:lnTo>
                <a:cubicBezTo>
                  <a:pt x="1683506" y="48136"/>
                  <a:pt x="1828799" y="219032"/>
                  <a:pt x="1828799" y="423863"/>
                </a:cubicBezTo>
                <a:lnTo>
                  <a:pt x="1828799" y="1404914"/>
                </a:lnTo>
                <a:lnTo>
                  <a:pt x="1828801" y="1404939"/>
                </a:lnTo>
                <a:lnTo>
                  <a:pt x="1828800" y="1404939"/>
                </a:lnTo>
                <a:cubicBezTo>
                  <a:pt x="1828800" y="1639032"/>
                  <a:pt x="1639030" y="1828802"/>
                  <a:pt x="1404937" y="1828802"/>
                </a:cubicBezTo>
                <a:lnTo>
                  <a:pt x="423863" y="1828801"/>
                </a:lnTo>
                <a:cubicBezTo>
                  <a:pt x="219032" y="1828801"/>
                  <a:pt x="48135" y="1683508"/>
                  <a:pt x="8612" y="1490361"/>
                </a:cubicBezTo>
                <a:lnTo>
                  <a:pt x="0" y="1404939"/>
                </a:lnTo>
                <a:lnTo>
                  <a:pt x="8612" y="1319516"/>
                </a:lnTo>
                <a:cubicBezTo>
                  <a:pt x="48135" y="1126369"/>
                  <a:pt x="219032" y="981076"/>
                  <a:pt x="423863" y="981076"/>
                </a:cubicBezTo>
                <a:lnTo>
                  <a:pt x="614007" y="981076"/>
                </a:lnTo>
                <a:lnTo>
                  <a:pt x="652162" y="977230"/>
                </a:lnTo>
                <a:cubicBezTo>
                  <a:pt x="790125" y="948999"/>
                  <a:pt x="903671" y="853740"/>
                  <a:pt x="957293" y="726965"/>
                </a:cubicBezTo>
                <a:lnTo>
                  <a:pt x="981074" y="650355"/>
                </a:lnTo>
                <a:lnTo>
                  <a:pt x="981074" y="423863"/>
                </a:lnTo>
                <a:cubicBezTo>
                  <a:pt x="981074" y="219032"/>
                  <a:pt x="1126366" y="48136"/>
                  <a:pt x="1319514" y="8612"/>
                </a:cubicBezTo>
                <a:close/>
                <a:moveTo>
                  <a:pt x="1404936" y="0"/>
                </a:moveTo>
                <a:lnTo>
                  <a:pt x="1404937" y="0"/>
                </a:lnTo>
                <a:lnTo>
                  <a:pt x="1404936" y="1"/>
                </a:lnTo>
                <a:close/>
              </a:path>
            </a:pathLst>
          </a:custGeom>
          <a:solidFill>
            <a:srgbClr val="F7C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1240790" y="1922780"/>
            <a:ext cx="10298430" cy="4709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要求：</a:t>
            </a:r>
            <a:endParaRPr lang="zh-CN" altLang="en-US" sz="3200" dirty="0">
              <a:solidFill>
                <a:srgbClr val="F0F0F0">
                  <a:lumMod val="25000"/>
                </a:srgb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1.</a:t>
            </a:r>
            <a:r>
              <a:rPr lang="zh-CN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打开平板的</a:t>
            </a:r>
            <a:r>
              <a:rPr lang="en-US" altLang="zh-CN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Safari</a:t>
            </a:r>
            <a:r>
              <a:rPr lang="zh-CN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浏览器，搜索关键词</a:t>
            </a:r>
            <a:r>
              <a:rPr lang="en-US" altLang="zh-CN" sz="3200" dirty="0">
                <a:solidFill>
                  <a:srgbClr val="FF0000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“</a:t>
            </a:r>
            <a:r>
              <a:rPr lang="zh-CN" altLang="en-US" sz="3200" dirty="0">
                <a:solidFill>
                  <a:srgbClr val="FF0000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南京博物院</a:t>
            </a:r>
            <a:r>
              <a:rPr lang="en-US" altLang="zh-CN" sz="3200" dirty="0">
                <a:solidFill>
                  <a:srgbClr val="FF0000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”</a:t>
            </a:r>
            <a:r>
              <a:rPr lang="zh-CN" altLang="en-US" sz="3200" dirty="0">
                <a:solidFill>
                  <a:schemeClr val="tx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；</a:t>
            </a:r>
            <a:endParaRPr lang="en-US" altLang="zh-CN" sz="3200" dirty="0">
              <a:solidFill>
                <a:srgbClr val="F0F0F0">
                  <a:lumMod val="25000"/>
                </a:srgb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2.</a:t>
            </a:r>
            <a:r>
              <a:rPr lang="zh-CN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选择首页，点击</a:t>
            </a:r>
            <a:r>
              <a:rPr lang="en-US" altLang="zh-CN" sz="3200" dirty="0">
                <a:solidFill>
                  <a:srgbClr val="FF0000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“</a:t>
            </a:r>
            <a:r>
              <a:rPr lang="zh-CN" altLang="en-US" sz="3200" dirty="0">
                <a:solidFill>
                  <a:srgbClr val="FF0000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展览</a:t>
            </a:r>
            <a:r>
              <a:rPr lang="en-US" altLang="zh-CN" sz="3200" dirty="0">
                <a:solidFill>
                  <a:srgbClr val="FF0000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”</a:t>
            </a:r>
            <a:r>
              <a:rPr lang="zh-CN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标签，</a:t>
            </a:r>
            <a:r>
              <a:rPr lang="zh-CN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任选一个展览浏览</a:t>
            </a:r>
            <a:endParaRPr lang="en-US" altLang="zh-CN" sz="3200" dirty="0">
              <a:solidFill>
                <a:srgbClr val="F0F0F0">
                  <a:lumMod val="25000"/>
                </a:srgb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3.</a:t>
            </a:r>
            <a:r>
              <a:rPr lang="zh-CN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填写</a:t>
            </a:r>
            <a:r>
              <a:rPr lang="zh-CN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活动一我的感受。</a:t>
            </a:r>
            <a:endParaRPr lang="zh-CN" altLang="en-US" sz="3200" dirty="0">
              <a:solidFill>
                <a:srgbClr val="F0F0F0">
                  <a:lumMod val="25000"/>
                </a:srgb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门禁系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5455" y="1918970"/>
            <a:ext cx="3222625" cy="2550160"/>
          </a:xfrm>
          <a:prstGeom prst="roundRect">
            <a:avLst/>
          </a:prstGeom>
        </p:spPr>
      </p:pic>
      <p:pic>
        <p:nvPicPr>
          <p:cNvPr id="5" name="图片 4" descr="C:/Users/Administrator/Desktop/1.png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1969" b="11969"/>
          <a:stretch>
            <a:fillRect/>
          </a:stretch>
        </p:blipFill>
        <p:spPr>
          <a:xfrm>
            <a:off x="664845" y="1919605"/>
            <a:ext cx="3376930" cy="2568575"/>
          </a:xfrm>
          <a:prstGeom prst="roundRect">
            <a:avLst/>
          </a:prstGeom>
        </p:spPr>
      </p:pic>
      <p:pic>
        <p:nvPicPr>
          <p:cNvPr id="6" name="图片 5" descr="C:\Users\Administrator\Desktop\在线点餐.jpg在线点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7640955" y="1920240"/>
            <a:ext cx="3792220" cy="2530475"/>
          </a:xfrm>
          <a:prstGeom prst="roundRect">
            <a:avLst/>
          </a:prstGeom>
        </p:spPr>
      </p:pic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>
            <a:off x="1590675" y="4683125"/>
            <a:ext cx="16529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自助结账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5097780" y="4683125"/>
            <a:ext cx="16529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门禁管理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8732520" y="4683125"/>
            <a:ext cx="16529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在线点餐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9"/>
            </p:custDataLst>
          </p:nvPr>
        </p:nvSpPr>
        <p:spPr>
          <a:xfrm>
            <a:off x="1366520" y="810260"/>
            <a:ext cx="959548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身边的数字化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3" name="Freeform: Shape 19"/>
          <p:cNvSpPr/>
          <p:nvPr>
            <p:custDataLst>
              <p:tags r:id="rId10"/>
            </p:custDataLst>
          </p:nvPr>
        </p:nvSpPr>
        <p:spPr>
          <a:xfrm rot="5400000" flipH="1">
            <a:off x="1903730" y="810260"/>
            <a:ext cx="318770" cy="318770"/>
          </a:xfrm>
          <a:custGeom>
            <a:avLst/>
            <a:gdLst>
              <a:gd name="connsiteX0" fmla="*/ 1404936 w 1828801"/>
              <a:gd name="connsiteY0" fmla="*/ 1 h 1828802"/>
              <a:gd name="connsiteX1" fmla="*/ 1490359 w 1828801"/>
              <a:gd name="connsiteY1" fmla="*/ 8612 h 1828802"/>
              <a:gd name="connsiteX2" fmla="*/ 1828799 w 1828801"/>
              <a:gd name="connsiteY2" fmla="*/ 423863 h 1828802"/>
              <a:gd name="connsiteX3" fmla="*/ 1828799 w 1828801"/>
              <a:gd name="connsiteY3" fmla="*/ 1404914 h 1828802"/>
              <a:gd name="connsiteX4" fmla="*/ 1828801 w 1828801"/>
              <a:gd name="connsiteY4" fmla="*/ 1404939 h 1828802"/>
              <a:gd name="connsiteX5" fmla="*/ 1828800 w 1828801"/>
              <a:gd name="connsiteY5" fmla="*/ 1404939 h 1828802"/>
              <a:gd name="connsiteX6" fmla="*/ 1404937 w 1828801"/>
              <a:gd name="connsiteY6" fmla="*/ 1828802 h 1828802"/>
              <a:gd name="connsiteX7" fmla="*/ 423863 w 1828801"/>
              <a:gd name="connsiteY7" fmla="*/ 1828801 h 1828802"/>
              <a:gd name="connsiteX8" fmla="*/ 8612 w 1828801"/>
              <a:gd name="connsiteY8" fmla="*/ 1490361 h 1828802"/>
              <a:gd name="connsiteX9" fmla="*/ 0 w 1828801"/>
              <a:gd name="connsiteY9" fmla="*/ 1404939 h 1828802"/>
              <a:gd name="connsiteX10" fmla="*/ 8612 w 1828801"/>
              <a:gd name="connsiteY10" fmla="*/ 1319516 h 1828802"/>
              <a:gd name="connsiteX11" fmla="*/ 423863 w 1828801"/>
              <a:gd name="connsiteY11" fmla="*/ 981076 h 1828802"/>
              <a:gd name="connsiteX12" fmla="*/ 614007 w 1828801"/>
              <a:gd name="connsiteY12" fmla="*/ 981076 h 1828802"/>
              <a:gd name="connsiteX13" fmla="*/ 652162 w 1828801"/>
              <a:gd name="connsiteY13" fmla="*/ 977230 h 1828802"/>
              <a:gd name="connsiteX14" fmla="*/ 957293 w 1828801"/>
              <a:gd name="connsiteY14" fmla="*/ 726965 h 1828802"/>
              <a:gd name="connsiteX15" fmla="*/ 981074 w 1828801"/>
              <a:gd name="connsiteY15" fmla="*/ 650355 h 1828802"/>
              <a:gd name="connsiteX16" fmla="*/ 981074 w 1828801"/>
              <a:gd name="connsiteY16" fmla="*/ 423863 h 1828802"/>
              <a:gd name="connsiteX17" fmla="*/ 1319514 w 1828801"/>
              <a:gd name="connsiteY17" fmla="*/ 8612 h 1828802"/>
              <a:gd name="connsiteX18" fmla="*/ 1404936 w 1828801"/>
              <a:gd name="connsiteY18" fmla="*/ 0 h 1828802"/>
              <a:gd name="connsiteX19" fmla="*/ 1404937 w 1828801"/>
              <a:gd name="connsiteY19" fmla="*/ 0 h 1828802"/>
              <a:gd name="connsiteX20" fmla="*/ 1404936 w 1828801"/>
              <a:gd name="connsiteY20" fmla="*/ 1 h 182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1" h="1828802">
                <a:moveTo>
                  <a:pt x="1404936" y="1"/>
                </a:moveTo>
                <a:lnTo>
                  <a:pt x="1490359" y="8612"/>
                </a:lnTo>
                <a:cubicBezTo>
                  <a:pt x="1683506" y="48136"/>
                  <a:pt x="1828799" y="219032"/>
                  <a:pt x="1828799" y="423863"/>
                </a:cubicBezTo>
                <a:lnTo>
                  <a:pt x="1828799" y="1404914"/>
                </a:lnTo>
                <a:lnTo>
                  <a:pt x="1828801" y="1404939"/>
                </a:lnTo>
                <a:lnTo>
                  <a:pt x="1828800" y="1404939"/>
                </a:lnTo>
                <a:cubicBezTo>
                  <a:pt x="1828800" y="1639032"/>
                  <a:pt x="1639030" y="1828802"/>
                  <a:pt x="1404937" y="1828802"/>
                </a:cubicBezTo>
                <a:lnTo>
                  <a:pt x="423863" y="1828801"/>
                </a:lnTo>
                <a:cubicBezTo>
                  <a:pt x="219032" y="1828801"/>
                  <a:pt x="48135" y="1683508"/>
                  <a:pt x="8612" y="1490361"/>
                </a:cubicBezTo>
                <a:lnTo>
                  <a:pt x="0" y="1404939"/>
                </a:lnTo>
                <a:lnTo>
                  <a:pt x="8612" y="1319516"/>
                </a:lnTo>
                <a:cubicBezTo>
                  <a:pt x="48135" y="1126369"/>
                  <a:pt x="219032" y="981076"/>
                  <a:pt x="423863" y="981076"/>
                </a:cubicBezTo>
                <a:lnTo>
                  <a:pt x="614007" y="981076"/>
                </a:lnTo>
                <a:lnTo>
                  <a:pt x="652162" y="977230"/>
                </a:lnTo>
                <a:cubicBezTo>
                  <a:pt x="790125" y="948999"/>
                  <a:pt x="903671" y="853740"/>
                  <a:pt x="957293" y="726965"/>
                </a:cubicBezTo>
                <a:lnTo>
                  <a:pt x="981074" y="650355"/>
                </a:lnTo>
                <a:lnTo>
                  <a:pt x="981074" y="423863"/>
                </a:lnTo>
                <a:cubicBezTo>
                  <a:pt x="981074" y="219032"/>
                  <a:pt x="1126366" y="48136"/>
                  <a:pt x="1319514" y="8612"/>
                </a:cubicBezTo>
                <a:close/>
                <a:moveTo>
                  <a:pt x="1404936" y="0"/>
                </a:moveTo>
                <a:lnTo>
                  <a:pt x="1404937" y="0"/>
                </a:lnTo>
                <a:lnTo>
                  <a:pt x="1404936" y="1"/>
                </a:lnTo>
                <a:close/>
              </a:path>
            </a:pathLst>
          </a:custGeom>
          <a:solidFill>
            <a:srgbClr val="98B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" name="Freeform: Shape 23"/>
          <p:cNvSpPr/>
          <p:nvPr>
            <p:custDataLst>
              <p:tags r:id="rId11"/>
            </p:custDataLst>
          </p:nvPr>
        </p:nvSpPr>
        <p:spPr>
          <a:xfrm rot="5400000" flipV="1">
            <a:off x="9999980" y="1212215"/>
            <a:ext cx="318770" cy="318770"/>
          </a:xfrm>
          <a:custGeom>
            <a:avLst/>
            <a:gdLst>
              <a:gd name="connsiteX0" fmla="*/ 1404936 w 1828801"/>
              <a:gd name="connsiteY0" fmla="*/ 1 h 1828802"/>
              <a:gd name="connsiteX1" fmla="*/ 1490359 w 1828801"/>
              <a:gd name="connsiteY1" fmla="*/ 8612 h 1828802"/>
              <a:gd name="connsiteX2" fmla="*/ 1828799 w 1828801"/>
              <a:gd name="connsiteY2" fmla="*/ 423863 h 1828802"/>
              <a:gd name="connsiteX3" fmla="*/ 1828799 w 1828801"/>
              <a:gd name="connsiteY3" fmla="*/ 1404914 h 1828802"/>
              <a:gd name="connsiteX4" fmla="*/ 1828801 w 1828801"/>
              <a:gd name="connsiteY4" fmla="*/ 1404939 h 1828802"/>
              <a:gd name="connsiteX5" fmla="*/ 1828800 w 1828801"/>
              <a:gd name="connsiteY5" fmla="*/ 1404939 h 1828802"/>
              <a:gd name="connsiteX6" fmla="*/ 1404937 w 1828801"/>
              <a:gd name="connsiteY6" fmla="*/ 1828802 h 1828802"/>
              <a:gd name="connsiteX7" fmla="*/ 423863 w 1828801"/>
              <a:gd name="connsiteY7" fmla="*/ 1828801 h 1828802"/>
              <a:gd name="connsiteX8" fmla="*/ 8612 w 1828801"/>
              <a:gd name="connsiteY8" fmla="*/ 1490361 h 1828802"/>
              <a:gd name="connsiteX9" fmla="*/ 0 w 1828801"/>
              <a:gd name="connsiteY9" fmla="*/ 1404939 h 1828802"/>
              <a:gd name="connsiteX10" fmla="*/ 8612 w 1828801"/>
              <a:gd name="connsiteY10" fmla="*/ 1319516 h 1828802"/>
              <a:gd name="connsiteX11" fmla="*/ 423863 w 1828801"/>
              <a:gd name="connsiteY11" fmla="*/ 981076 h 1828802"/>
              <a:gd name="connsiteX12" fmla="*/ 614007 w 1828801"/>
              <a:gd name="connsiteY12" fmla="*/ 981076 h 1828802"/>
              <a:gd name="connsiteX13" fmla="*/ 652162 w 1828801"/>
              <a:gd name="connsiteY13" fmla="*/ 977230 h 1828802"/>
              <a:gd name="connsiteX14" fmla="*/ 957293 w 1828801"/>
              <a:gd name="connsiteY14" fmla="*/ 726965 h 1828802"/>
              <a:gd name="connsiteX15" fmla="*/ 981074 w 1828801"/>
              <a:gd name="connsiteY15" fmla="*/ 650355 h 1828802"/>
              <a:gd name="connsiteX16" fmla="*/ 981074 w 1828801"/>
              <a:gd name="connsiteY16" fmla="*/ 423863 h 1828802"/>
              <a:gd name="connsiteX17" fmla="*/ 1319514 w 1828801"/>
              <a:gd name="connsiteY17" fmla="*/ 8612 h 1828802"/>
              <a:gd name="connsiteX18" fmla="*/ 1404936 w 1828801"/>
              <a:gd name="connsiteY18" fmla="*/ 0 h 1828802"/>
              <a:gd name="connsiteX19" fmla="*/ 1404937 w 1828801"/>
              <a:gd name="connsiteY19" fmla="*/ 0 h 1828802"/>
              <a:gd name="connsiteX20" fmla="*/ 1404936 w 1828801"/>
              <a:gd name="connsiteY20" fmla="*/ 1 h 182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1" h="1828802">
                <a:moveTo>
                  <a:pt x="1404936" y="1"/>
                </a:moveTo>
                <a:lnTo>
                  <a:pt x="1490359" y="8612"/>
                </a:lnTo>
                <a:cubicBezTo>
                  <a:pt x="1683506" y="48136"/>
                  <a:pt x="1828799" y="219032"/>
                  <a:pt x="1828799" y="423863"/>
                </a:cubicBezTo>
                <a:lnTo>
                  <a:pt x="1828799" y="1404914"/>
                </a:lnTo>
                <a:lnTo>
                  <a:pt x="1828801" y="1404939"/>
                </a:lnTo>
                <a:lnTo>
                  <a:pt x="1828800" y="1404939"/>
                </a:lnTo>
                <a:cubicBezTo>
                  <a:pt x="1828800" y="1639032"/>
                  <a:pt x="1639030" y="1828802"/>
                  <a:pt x="1404937" y="1828802"/>
                </a:cubicBezTo>
                <a:lnTo>
                  <a:pt x="423863" y="1828801"/>
                </a:lnTo>
                <a:cubicBezTo>
                  <a:pt x="219032" y="1828801"/>
                  <a:pt x="48135" y="1683508"/>
                  <a:pt x="8612" y="1490361"/>
                </a:cubicBezTo>
                <a:lnTo>
                  <a:pt x="0" y="1404939"/>
                </a:lnTo>
                <a:lnTo>
                  <a:pt x="8612" y="1319516"/>
                </a:lnTo>
                <a:cubicBezTo>
                  <a:pt x="48135" y="1126369"/>
                  <a:pt x="219032" y="981076"/>
                  <a:pt x="423863" y="981076"/>
                </a:cubicBezTo>
                <a:lnTo>
                  <a:pt x="614007" y="981076"/>
                </a:lnTo>
                <a:lnTo>
                  <a:pt x="652162" y="977230"/>
                </a:lnTo>
                <a:cubicBezTo>
                  <a:pt x="790125" y="948999"/>
                  <a:pt x="903671" y="853740"/>
                  <a:pt x="957293" y="726965"/>
                </a:cubicBezTo>
                <a:lnTo>
                  <a:pt x="981074" y="650355"/>
                </a:lnTo>
                <a:lnTo>
                  <a:pt x="981074" y="423863"/>
                </a:lnTo>
                <a:cubicBezTo>
                  <a:pt x="981074" y="219032"/>
                  <a:pt x="1126366" y="48136"/>
                  <a:pt x="1319514" y="8612"/>
                </a:cubicBezTo>
                <a:close/>
                <a:moveTo>
                  <a:pt x="1404936" y="0"/>
                </a:moveTo>
                <a:lnTo>
                  <a:pt x="1404937" y="0"/>
                </a:lnTo>
                <a:lnTo>
                  <a:pt x="1404936" y="1"/>
                </a:lnTo>
                <a:close/>
              </a:path>
            </a:pathLst>
          </a:custGeom>
          <a:solidFill>
            <a:srgbClr val="F7C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  <p:bldLst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计算机识别二进制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1085215" y="1620520"/>
            <a:ext cx="10315575" cy="3286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28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要求：</a:t>
            </a:r>
            <a:endParaRPr lang="zh-CN" altLang="en-US" sz="3200" dirty="0">
              <a:solidFill>
                <a:srgbClr val="F0F0F0">
                  <a:lumMod val="25000"/>
                </a:srgb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1</a:t>
            </a:r>
            <a:r>
              <a:rPr lang="zh-CN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、打开</a:t>
            </a:r>
            <a:r>
              <a:rPr lang="en-US" altLang="zh-CN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Binary Calc</a:t>
            </a:r>
            <a:r>
              <a:rPr lang="zh-CN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（二进制转换器）</a:t>
            </a:r>
            <a:r>
              <a:rPr lang="zh-CN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，并按</a:t>
            </a:r>
            <a:r>
              <a:rPr lang="en-US" altLang="zh-CN" sz="3200" dirty="0">
                <a:solidFill>
                  <a:srgbClr val="FF0000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AC</a:t>
            </a:r>
            <a:r>
              <a:rPr lang="zh-CN" altLang="en-US" sz="3200" dirty="0">
                <a:solidFill>
                  <a:srgbClr val="FF0000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键清零</a:t>
            </a:r>
            <a:r>
              <a:rPr lang="zh-CN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；</a:t>
            </a:r>
            <a:endParaRPr lang="zh-CN" altLang="en-US" sz="3200" dirty="0">
              <a:solidFill>
                <a:srgbClr val="F0F0F0">
                  <a:lumMod val="25000"/>
                </a:srgb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2</a:t>
            </a:r>
            <a:r>
              <a:rPr lang="zh-CN" altLang="en-US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、</a:t>
            </a:r>
            <a:r>
              <a:rPr lang="zh-CN" sz="3200" dirty="0">
                <a:solidFill>
                  <a:srgbClr val="F0F0F0">
                    <a:lumMod val="25000"/>
                  </a:srgb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输入表格中十进制数，将对应的二进制数写入表格。</a:t>
            </a:r>
            <a:endParaRPr lang="zh-CN" sz="3200" dirty="0">
              <a:solidFill>
                <a:srgbClr val="F0F0F0">
                  <a:lumMod val="25000"/>
                </a:srgb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注意事项：每输入一个十进制后，均要按</a:t>
            </a:r>
            <a:r>
              <a:rPr lang="en-US" altLang="zh-CN" sz="3200" dirty="0">
                <a:solidFill>
                  <a:srgbClr val="FF0000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AC</a:t>
            </a:r>
            <a:r>
              <a:rPr lang="zh-CN" altLang="en-US" sz="3200" dirty="0">
                <a:solidFill>
                  <a:srgbClr val="FF0000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键才能输入下一个十进制数。</a:t>
            </a:r>
            <a:endParaRPr lang="zh-CN" altLang="en-US" sz="3200" dirty="0">
              <a:solidFill>
                <a:srgbClr val="FF0000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66520" y="810260"/>
            <a:ext cx="959548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活动二：巧用软件，体验进制转换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3" name="Freeform: Shape 19"/>
          <p:cNvSpPr/>
          <p:nvPr>
            <p:custDataLst>
              <p:tags r:id="rId2"/>
            </p:custDataLst>
          </p:nvPr>
        </p:nvSpPr>
        <p:spPr>
          <a:xfrm rot="5400000" flipH="1">
            <a:off x="1903730" y="810260"/>
            <a:ext cx="318770" cy="318770"/>
          </a:xfrm>
          <a:custGeom>
            <a:avLst/>
            <a:gdLst>
              <a:gd name="connsiteX0" fmla="*/ 1404936 w 1828801"/>
              <a:gd name="connsiteY0" fmla="*/ 1 h 1828802"/>
              <a:gd name="connsiteX1" fmla="*/ 1490359 w 1828801"/>
              <a:gd name="connsiteY1" fmla="*/ 8612 h 1828802"/>
              <a:gd name="connsiteX2" fmla="*/ 1828799 w 1828801"/>
              <a:gd name="connsiteY2" fmla="*/ 423863 h 1828802"/>
              <a:gd name="connsiteX3" fmla="*/ 1828799 w 1828801"/>
              <a:gd name="connsiteY3" fmla="*/ 1404914 h 1828802"/>
              <a:gd name="connsiteX4" fmla="*/ 1828801 w 1828801"/>
              <a:gd name="connsiteY4" fmla="*/ 1404939 h 1828802"/>
              <a:gd name="connsiteX5" fmla="*/ 1828800 w 1828801"/>
              <a:gd name="connsiteY5" fmla="*/ 1404939 h 1828802"/>
              <a:gd name="connsiteX6" fmla="*/ 1404937 w 1828801"/>
              <a:gd name="connsiteY6" fmla="*/ 1828802 h 1828802"/>
              <a:gd name="connsiteX7" fmla="*/ 423863 w 1828801"/>
              <a:gd name="connsiteY7" fmla="*/ 1828801 h 1828802"/>
              <a:gd name="connsiteX8" fmla="*/ 8612 w 1828801"/>
              <a:gd name="connsiteY8" fmla="*/ 1490361 h 1828802"/>
              <a:gd name="connsiteX9" fmla="*/ 0 w 1828801"/>
              <a:gd name="connsiteY9" fmla="*/ 1404939 h 1828802"/>
              <a:gd name="connsiteX10" fmla="*/ 8612 w 1828801"/>
              <a:gd name="connsiteY10" fmla="*/ 1319516 h 1828802"/>
              <a:gd name="connsiteX11" fmla="*/ 423863 w 1828801"/>
              <a:gd name="connsiteY11" fmla="*/ 981076 h 1828802"/>
              <a:gd name="connsiteX12" fmla="*/ 614007 w 1828801"/>
              <a:gd name="connsiteY12" fmla="*/ 981076 h 1828802"/>
              <a:gd name="connsiteX13" fmla="*/ 652162 w 1828801"/>
              <a:gd name="connsiteY13" fmla="*/ 977230 h 1828802"/>
              <a:gd name="connsiteX14" fmla="*/ 957293 w 1828801"/>
              <a:gd name="connsiteY14" fmla="*/ 726965 h 1828802"/>
              <a:gd name="connsiteX15" fmla="*/ 981074 w 1828801"/>
              <a:gd name="connsiteY15" fmla="*/ 650355 h 1828802"/>
              <a:gd name="connsiteX16" fmla="*/ 981074 w 1828801"/>
              <a:gd name="connsiteY16" fmla="*/ 423863 h 1828802"/>
              <a:gd name="connsiteX17" fmla="*/ 1319514 w 1828801"/>
              <a:gd name="connsiteY17" fmla="*/ 8612 h 1828802"/>
              <a:gd name="connsiteX18" fmla="*/ 1404936 w 1828801"/>
              <a:gd name="connsiteY18" fmla="*/ 0 h 1828802"/>
              <a:gd name="connsiteX19" fmla="*/ 1404937 w 1828801"/>
              <a:gd name="connsiteY19" fmla="*/ 0 h 1828802"/>
              <a:gd name="connsiteX20" fmla="*/ 1404936 w 1828801"/>
              <a:gd name="connsiteY20" fmla="*/ 1 h 182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1" h="1828802">
                <a:moveTo>
                  <a:pt x="1404936" y="1"/>
                </a:moveTo>
                <a:lnTo>
                  <a:pt x="1490359" y="8612"/>
                </a:lnTo>
                <a:cubicBezTo>
                  <a:pt x="1683506" y="48136"/>
                  <a:pt x="1828799" y="219032"/>
                  <a:pt x="1828799" y="423863"/>
                </a:cubicBezTo>
                <a:lnTo>
                  <a:pt x="1828799" y="1404914"/>
                </a:lnTo>
                <a:lnTo>
                  <a:pt x="1828801" y="1404939"/>
                </a:lnTo>
                <a:lnTo>
                  <a:pt x="1828800" y="1404939"/>
                </a:lnTo>
                <a:cubicBezTo>
                  <a:pt x="1828800" y="1639032"/>
                  <a:pt x="1639030" y="1828802"/>
                  <a:pt x="1404937" y="1828802"/>
                </a:cubicBezTo>
                <a:lnTo>
                  <a:pt x="423863" y="1828801"/>
                </a:lnTo>
                <a:cubicBezTo>
                  <a:pt x="219032" y="1828801"/>
                  <a:pt x="48135" y="1683508"/>
                  <a:pt x="8612" y="1490361"/>
                </a:cubicBezTo>
                <a:lnTo>
                  <a:pt x="0" y="1404939"/>
                </a:lnTo>
                <a:lnTo>
                  <a:pt x="8612" y="1319516"/>
                </a:lnTo>
                <a:cubicBezTo>
                  <a:pt x="48135" y="1126369"/>
                  <a:pt x="219032" y="981076"/>
                  <a:pt x="423863" y="981076"/>
                </a:cubicBezTo>
                <a:lnTo>
                  <a:pt x="614007" y="981076"/>
                </a:lnTo>
                <a:lnTo>
                  <a:pt x="652162" y="977230"/>
                </a:lnTo>
                <a:cubicBezTo>
                  <a:pt x="790125" y="948999"/>
                  <a:pt x="903671" y="853740"/>
                  <a:pt x="957293" y="726965"/>
                </a:cubicBezTo>
                <a:lnTo>
                  <a:pt x="981074" y="650355"/>
                </a:lnTo>
                <a:lnTo>
                  <a:pt x="981074" y="423863"/>
                </a:lnTo>
                <a:cubicBezTo>
                  <a:pt x="981074" y="219032"/>
                  <a:pt x="1126366" y="48136"/>
                  <a:pt x="1319514" y="8612"/>
                </a:cubicBezTo>
                <a:close/>
                <a:moveTo>
                  <a:pt x="1404936" y="0"/>
                </a:moveTo>
                <a:lnTo>
                  <a:pt x="1404937" y="0"/>
                </a:lnTo>
                <a:lnTo>
                  <a:pt x="1404936" y="1"/>
                </a:lnTo>
                <a:close/>
              </a:path>
            </a:pathLst>
          </a:custGeom>
          <a:solidFill>
            <a:srgbClr val="98B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9" name="Freeform: Shape 23"/>
          <p:cNvSpPr/>
          <p:nvPr>
            <p:custDataLst>
              <p:tags r:id="rId3"/>
            </p:custDataLst>
          </p:nvPr>
        </p:nvSpPr>
        <p:spPr>
          <a:xfrm rot="5400000" flipV="1">
            <a:off x="9999980" y="1212215"/>
            <a:ext cx="318770" cy="318770"/>
          </a:xfrm>
          <a:custGeom>
            <a:avLst/>
            <a:gdLst>
              <a:gd name="connsiteX0" fmla="*/ 1404936 w 1828801"/>
              <a:gd name="connsiteY0" fmla="*/ 1 h 1828802"/>
              <a:gd name="connsiteX1" fmla="*/ 1490359 w 1828801"/>
              <a:gd name="connsiteY1" fmla="*/ 8612 h 1828802"/>
              <a:gd name="connsiteX2" fmla="*/ 1828799 w 1828801"/>
              <a:gd name="connsiteY2" fmla="*/ 423863 h 1828802"/>
              <a:gd name="connsiteX3" fmla="*/ 1828799 w 1828801"/>
              <a:gd name="connsiteY3" fmla="*/ 1404914 h 1828802"/>
              <a:gd name="connsiteX4" fmla="*/ 1828801 w 1828801"/>
              <a:gd name="connsiteY4" fmla="*/ 1404939 h 1828802"/>
              <a:gd name="connsiteX5" fmla="*/ 1828800 w 1828801"/>
              <a:gd name="connsiteY5" fmla="*/ 1404939 h 1828802"/>
              <a:gd name="connsiteX6" fmla="*/ 1404937 w 1828801"/>
              <a:gd name="connsiteY6" fmla="*/ 1828802 h 1828802"/>
              <a:gd name="connsiteX7" fmla="*/ 423863 w 1828801"/>
              <a:gd name="connsiteY7" fmla="*/ 1828801 h 1828802"/>
              <a:gd name="connsiteX8" fmla="*/ 8612 w 1828801"/>
              <a:gd name="connsiteY8" fmla="*/ 1490361 h 1828802"/>
              <a:gd name="connsiteX9" fmla="*/ 0 w 1828801"/>
              <a:gd name="connsiteY9" fmla="*/ 1404939 h 1828802"/>
              <a:gd name="connsiteX10" fmla="*/ 8612 w 1828801"/>
              <a:gd name="connsiteY10" fmla="*/ 1319516 h 1828802"/>
              <a:gd name="connsiteX11" fmla="*/ 423863 w 1828801"/>
              <a:gd name="connsiteY11" fmla="*/ 981076 h 1828802"/>
              <a:gd name="connsiteX12" fmla="*/ 614007 w 1828801"/>
              <a:gd name="connsiteY12" fmla="*/ 981076 h 1828802"/>
              <a:gd name="connsiteX13" fmla="*/ 652162 w 1828801"/>
              <a:gd name="connsiteY13" fmla="*/ 977230 h 1828802"/>
              <a:gd name="connsiteX14" fmla="*/ 957293 w 1828801"/>
              <a:gd name="connsiteY14" fmla="*/ 726965 h 1828802"/>
              <a:gd name="connsiteX15" fmla="*/ 981074 w 1828801"/>
              <a:gd name="connsiteY15" fmla="*/ 650355 h 1828802"/>
              <a:gd name="connsiteX16" fmla="*/ 981074 w 1828801"/>
              <a:gd name="connsiteY16" fmla="*/ 423863 h 1828802"/>
              <a:gd name="connsiteX17" fmla="*/ 1319514 w 1828801"/>
              <a:gd name="connsiteY17" fmla="*/ 8612 h 1828802"/>
              <a:gd name="connsiteX18" fmla="*/ 1404936 w 1828801"/>
              <a:gd name="connsiteY18" fmla="*/ 0 h 1828802"/>
              <a:gd name="connsiteX19" fmla="*/ 1404937 w 1828801"/>
              <a:gd name="connsiteY19" fmla="*/ 0 h 1828802"/>
              <a:gd name="connsiteX20" fmla="*/ 1404936 w 1828801"/>
              <a:gd name="connsiteY20" fmla="*/ 1 h 182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1" h="1828802">
                <a:moveTo>
                  <a:pt x="1404936" y="1"/>
                </a:moveTo>
                <a:lnTo>
                  <a:pt x="1490359" y="8612"/>
                </a:lnTo>
                <a:cubicBezTo>
                  <a:pt x="1683506" y="48136"/>
                  <a:pt x="1828799" y="219032"/>
                  <a:pt x="1828799" y="423863"/>
                </a:cubicBezTo>
                <a:lnTo>
                  <a:pt x="1828799" y="1404914"/>
                </a:lnTo>
                <a:lnTo>
                  <a:pt x="1828801" y="1404939"/>
                </a:lnTo>
                <a:lnTo>
                  <a:pt x="1828800" y="1404939"/>
                </a:lnTo>
                <a:cubicBezTo>
                  <a:pt x="1828800" y="1639032"/>
                  <a:pt x="1639030" y="1828802"/>
                  <a:pt x="1404937" y="1828802"/>
                </a:cubicBezTo>
                <a:lnTo>
                  <a:pt x="423863" y="1828801"/>
                </a:lnTo>
                <a:cubicBezTo>
                  <a:pt x="219032" y="1828801"/>
                  <a:pt x="48135" y="1683508"/>
                  <a:pt x="8612" y="1490361"/>
                </a:cubicBezTo>
                <a:lnTo>
                  <a:pt x="0" y="1404939"/>
                </a:lnTo>
                <a:lnTo>
                  <a:pt x="8612" y="1319516"/>
                </a:lnTo>
                <a:cubicBezTo>
                  <a:pt x="48135" y="1126369"/>
                  <a:pt x="219032" y="981076"/>
                  <a:pt x="423863" y="981076"/>
                </a:cubicBezTo>
                <a:lnTo>
                  <a:pt x="614007" y="981076"/>
                </a:lnTo>
                <a:lnTo>
                  <a:pt x="652162" y="977230"/>
                </a:lnTo>
                <a:cubicBezTo>
                  <a:pt x="790125" y="948999"/>
                  <a:pt x="903671" y="853740"/>
                  <a:pt x="957293" y="726965"/>
                </a:cubicBezTo>
                <a:lnTo>
                  <a:pt x="981074" y="650355"/>
                </a:lnTo>
                <a:lnTo>
                  <a:pt x="981074" y="423863"/>
                </a:lnTo>
                <a:cubicBezTo>
                  <a:pt x="981074" y="219032"/>
                  <a:pt x="1126366" y="48136"/>
                  <a:pt x="1319514" y="8612"/>
                </a:cubicBezTo>
                <a:close/>
                <a:moveTo>
                  <a:pt x="1404936" y="0"/>
                </a:moveTo>
                <a:lnTo>
                  <a:pt x="1404937" y="0"/>
                </a:lnTo>
                <a:lnTo>
                  <a:pt x="1404936" y="1"/>
                </a:lnTo>
                <a:close/>
              </a:path>
            </a:pathLst>
          </a:custGeom>
          <a:solidFill>
            <a:srgbClr val="F7C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TABLE_ENDDRAG_ORIGIN_RECT" val="387*316"/>
  <p:tag name="TABLE_ENDDRAG_RECT" val="298*141*387*316"/>
  <p:tag name="KSO_WM_UNIT_TABLE_BEAUTIFY" val="smartTable{38c23141-9965-4dc2-9c3e-c6dbc835c50c}"/>
  <p:tag name="KSO_WM_BEAUTIFY_FLAG" val="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347*5014*723*72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240.45,&quot;left&quot;:151.9,&quot;top&quot;:186.6,&quot;width&quot;:870.4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240.45,&quot;left&quot;:151.9,&quot;top&quot;:186.6,&quot;width&quot;:870.4}"/>
</p:tagLst>
</file>

<file path=ppt/tags/tag35.xml><?xml version="1.0" encoding="utf-8"?>
<p:tagLst xmlns:p="http://schemas.openxmlformats.org/presentationml/2006/main">
  <p:tag name="KSO_WM_DIAGRAM_VIRTUALLY_FRAME" val="{&quot;height&quot;:240.45,&quot;left&quot;:151.9,&quot;top&quot;:186.6,&quot;width&quot;:870.4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240.45,&quot;left&quot;:151.9,&quot;top&quot;:186.6,&quot;width&quot;:870.4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240.45,&quot;left&quot;:151.9,&quot;top&quot;:186.6,&quot;width&quot;:870.4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240.45,&quot;left&quot;:151.9,&quot;top&quot;:186.6,&quot;width&quot;:870.4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240.45,&quot;left&quot;:151.9,&quot;top&quot;:186.6,&quot;width&quot;:870.4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240.45,&quot;left&quot;:151.9,&quot;top&quot;:186.6,&quot;width&quot;:870.4}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240.45,&quot;left&quot;:151.9,&quot;top&quot;:186.6,&quot;width&quot;:870.4}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240.45,&quot;left&quot;:218.55,&quot;top&quot;:186.6,&quot;width&quot;:803.75}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PP_MARK_KEY" val="6e2f6e08-ec79-4caa-abd7-2a1ab6a190a0"/>
  <p:tag name="COMMONDATA" val="eyJjb3VudCI6NSwiaGRpZCI6Ijg1NjYwMTNhOWMxZDY0ZmRlYmQ1ZTU0MDliZDg0ZGE2IiwidXNlckNvdW50Ijo1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k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ztrrj4h">
      <a:majorFont>
        <a:latin typeface="汉仪润圆-65简"/>
        <a:ea typeface="汉仪润圆-65简"/>
        <a:cs typeface=""/>
      </a:majorFont>
      <a:minorFont>
        <a:latin typeface="汉仪润圆-65简"/>
        <a:ea typeface="汉仪润圆-6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润圆-6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润圆-65简"/>
        <a:ea typeface=""/>
        <a:cs typeface=""/>
        <a:font script="Jpan" typeface="ＭＳ Ｐゴシック"/>
        <a:font script="Hang" typeface="맑은 고딕"/>
        <a:font script="Hans" typeface="汉仪润圆-65简"/>
        <a:font script="Hant" typeface="新細明體"/>
        <a:font script="Arab" typeface="汉仪润圆-65简"/>
        <a:font script="Hebr" typeface="汉仪润圆-6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润圆-6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润圆-6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润圆-65简"/>
        <a:ea typeface=""/>
        <a:cs typeface=""/>
        <a:font script="Jpan" typeface="ＭＳ Ｐゴシック"/>
        <a:font script="Hang" typeface="맑은 고딕"/>
        <a:font script="Hans" typeface="汉仪润圆-65简"/>
        <a:font script="Hant" typeface="新細明體"/>
        <a:font script="Arab" typeface="汉仪润圆-65简"/>
        <a:font script="Hebr" typeface="汉仪润圆-6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润圆-6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</Words>
  <Application>WPS 演示</Application>
  <PresentationFormat>宽屏</PresentationFormat>
  <Paragraphs>105</Paragraphs>
  <Slides>15</Slides>
  <Notes>19</Notes>
  <HiddenSlides>1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宋体</vt:lpstr>
      <vt:lpstr>Wingdings</vt:lpstr>
      <vt:lpstr>汉仪润圆-65简</vt:lpstr>
      <vt:lpstr>微软雅黑</vt:lpstr>
      <vt:lpstr>Calibri</vt:lpstr>
      <vt:lpstr>楷体</vt:lpstr>
      <vt:lpstr>黑体</vt:lpstr>
      <vt:lpstr>Arial Unicode MS</vt:lpstr>
      <vt:lpstr>ok主题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澪零</cp:lastModifiedBy>
  <cp:revision>122</cp:revision>
  <dcterms:created xsi:type="dcterms:W3CDTF">2021-09-16T12:40:00Z</dcterms:created>
  <dcterms:modified xsi:type="dcterms:W3CDTF">2024-11-21T22:41:51Z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2A133D1F94D540F6A23C8BB6385C7440_11</vt:lpwstr>
  </property>
  <property fmtid="{D5CDD505-2E9C-101B-9397-08002B2CF9AE}" pid="3" name="KSOProductBuildVer">
    <vt:lpwstr>2052-12.1.0.18912</vt:lpwstr>
  </property>
  <property fmtid="{D5CDD505-2E9C-101B-9397-08002B2CF9AE}" pid="4" name="KSOTemplateUUID">
    <vt:lpwstr>v1.0_mb_r/buB44xxFl0Q/acdjqi4w==</vt:lpwstr>
  </property>
</Properties>
</file>