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mp4" ContentType="video/mp4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</p:sldMasterIdLst>
  <p:notesMasterIdLst>
    <p:notesMasterId r:id="rId4"/>
  </p:notesMasterIdLst>
  <p:sldIdLst>
    <p:sldId id="585" r:id="rId3"/>
    <p:sldId id="582" r:id="rId5"/>
    <p:sldId id="587" r:id="rId6"/>
    <p:sldId id="588" r:id="rId7"/>
    <p:sldId id="557" r:id="rId8"/>
    <p:sldId id="589" r:id="rId9"/>
    <p:sldId id="593" r:id="rId10"/>
    <p:sldId id="594" r:id="rId11"/>
    <p:sldId id="595" r:id="rId12"/>
    <p:sldId id="596" r:id="rId13"/>
    <p:sldId id="598" r:id="rId14"/>
    <p:sldId id="603" r:id="rId15"/>
    <p:sldId id="597" r:id="rId16"/>
    <p:sldId id="599" r:id="rId17"/>
    <p:sldId id="602" r:id="rId18"/>
    <p:sldId id="601" r:id="rId19"/>
    <p:sldId id="600" r:id="rId20"/>
    <p:sldId id="604" r:id="rId21"/>
    <p:sldId id="605" r:id="rId22"/>
    <p:sldId id="606" r:id="rId23"/>
    <p:sldId id="590" r:id="rId24"/>
    <p:sldId id="591" r:id="rId25"/>
    <p:sldId id="592" r:id="rId26"/>
    <p:sldId id="607" r:id="rId27"/>
    <p:sldId id="609" r:id="rId28"/>
    <p:sldId id="610" r:id="rId29"/>
    <p:sldId id="611" r:id="rId30"/>
    <p:sldId id="573" r:id="rId31"/>
  </p:sldIdLst>
  <p:sldSz cx="9144000" cy="5143500" type="screen16x9"/>
  <p:notesSz cx="6858000" cy="9144000"/>
  <p:custDataLst>
    <p:tags r:id="rId35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58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6CC"/>
    <a:srgbClr val="B69BE9"/>
    <a:srgbClr val="F14133"/>
    <a:srgbClr val="213C9C"/>
    <a:srgbClr val="2C4995"/>
    <a:srgbClr val="FF5C77"/>
    <a:srgbClr val="004A95"/>
    <a:srgbClr val="FFFFFF"/>
    <a:srgbClr val="F7FCFF"/>
    <a:srgbClr val="E3EEC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56F4C3A-EC7D-4180-9932-DB303A1819EC}" styleName="表样式 1">
    <a:wholeTbl>
      <a:tcTxStyle>
        <a:fontRef idx="none">
          <a:srgbClr val="000000"/>
        </a:fontRef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9525" cmpd="sng">
              <a:solidFill>
                <a:schemeClr val="accent1"/>
              </a:solidFill>
            </a:ln>
          </a:top>
          <a:bottom>
            <a:ln w="9525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rgbClr val="FFFFFF"/>
          </a:solidFill>
        </a:fill>
      </a:tcStyle>
    </a:wholeTbl>
    <a:band2H>
      <a:tcStyle>
        <a:tcBdr/>
        <a:fill>
          <a:solidFill>
            <a:schemeClr val="accent1">
              <a:lumMod val="10000"/>
              <a:lumOff val="90000"/>
            </a:schemeClr>
          </a:solidFill>
        </a:fill>
      </a:tcStyle>
    </a:band2H>
    <a:band1V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9525" cmpd="sng">
              <a:solidFill>
                <a:schemeClr val="accent1"/>
              </a:solidFill>
            </a:ln>
          </a:top>
          <a:bottom>
            <a:ln w="9525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lumMod val="10000"/>
              <a:lumOff val="90000"/>
            </a:schemeClr>
          </a:solidFill>
        </a:fill>
      </a:tcStyle>
    </a:band1V>
    <a:lastCol>
      <a:tcTxStyle b="on">
        <a:fontRef idx="none">
          <a:srgbClr val="08090C"/>
        </a:fontRef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9525" cmpd="sng">
              <a:solidFill>
                <a:schemeClr val="accent1"/>
              </a:solidFill>
            </a:ln>
          </a:top>
          <a:bottom>
            <a:ln w="9525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lumMod val="20000"/>
              <a:lumOff val="80000"/>
            </a:schemeClr>
          </a:solidFill>
        </a:fill>
      </a:tcStyle>
    </a:lastCol>
    <a:firstCol>
      <a:tcTxStyle b="on">
        <a:fontRef idx="none">
          <a:srgbClr val="08090C"/>
        </a:fontRef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9525" cmpd="sng">
              <a:solidFill>
                <a:schemeClr val="accent1"/>
              </a:solidFill>
            </a:ln>
          </a:top>
          <a:bottom>
            <a:ln w="9525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lumMod val="20000"/>
              <a:lumOff val="80000"/>
            </a:schemeClr>
          </a:solidFill>
        </a:fill>
      </a:tcStyle>
    </a:firstCol>
    <a:lastRow>
      <a:tcTxStyle b="on">
        <a:fontRef idx="none">
          <a:schemeClr val="accent1"/>
        </a:fontRef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9525" cmpd="sng">
              <a:solidFill>
                <a:schemeClr val="accent1"/>
              </a:solidFill>
            </a:ln>
          </a:top>
          <a:bottom>
            <a:ln w="9525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rgbClr val="FFFFFF"/>
          </a:solidFill>
        </a:fill>
      </a:tcStyle>
    </a:lastRow>
    <a:firstRow>
      <a:tcTxStyle b="on">
        <a:fontRef idx="none">
          <a:srgbClr val="FFFFFF"/>
        </a:fontRef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6D6DEFC6-637B-4E60-9A28-617395396470}" styleName="表样式 1 12">
    <a:wholeTbl>
      <a:tcTxStyle>
        <a:fontRef idx="none">
          <a:srgbClr val="000000"/>
        </a:fontRef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9525" cmpd="sng">
              <a:solidFill>
                <a:schemeClr val="accent1"/>
              </a:solidFill>
            </a:ln>
          </a:top>
          <a:bottom>
            <a:ln w="9525" cmpd="sng">
              <a:solidFill>
                <a:schemeClr val="accent1"/>
              </a:solidFill>
            </a:ln>
          </a:bottom>
          <a:insideH>
            <a:ln w="9525" cmpd="sng">
              <a:solidFill>
                <a:schemeClr val="accent1">
                  <a:lumMod val="40000"/>
                  <a:lumOff val="60000"/>
                </a:schemeClr>
              </a:solidFill>
            </a:ln>
          </a:insideH>
          <a:insideV>
            <a:ln>
              <a:noFill/>
            </a:ln>
          </a:insideV>
        </a:tcBdr>
        <a:fill>
          <a:solidFill>
            <a:srgbClr val="FFFFFF"/>
          </a:solidFill>
        </a:fill>
      </a:tcStyle>
    </a:wholeTbl>
    <a:band2H>
      <a:tcStyle>
        <a:tcBdr/>
        <a:fill>
          <a:solidFill>
            <a:schemeClr val="accent1">
              <a:lumMod val="10000"/>
              <a:lumOff val="90000"/>
            </a:schemeClr>
          </a:solidFill>
        </a:fill>
      </a:tcStyle>
    </a:band2H>
    <a:band1V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9525" cmpd="sng">
              <a:solidFill>
                <a:schemeClr val="accent1"/>
              </a:solidFill>
            </a:ln>
          </a:top>
          <a:bottom>
            <a:ln w="9525" cmpd="sng">
              <a:solidFill>
                <a:schemeClr val="accent1"/>
              </a:solidFill>
            </a:ln>
          </a:bottom>
          <a:insideH>
            <a:ln w="9525" cmpd="sng">
              <a:solidFill>
                <a:schemeClr val="accent1">
                  <a:lumMod val="40000"/>
                  <a:lumOff val="60000"/>
                </a:schemeClr>
              </a:solidFill>
            </a:ln>
          </a:insideH>
          <a:insideV>
            <a:ln>
              <a:noFill/>
            </a:ln>
          </a:insideV>
        </a:tcBdr>
        <a:fill>
          <a:solidFill>
            <a:schemeClr val="accent1">
              <a:lumMod val="10000"/>
              <a:lumOff val="90000"/>
            </a:schemeClr>
          </a:solidFill>
        </a:fill>
      </a:tcStyle>
    </a:band1V>
    <a:lastCol>
      <a:tcTxStyle b="on">
        <a:fontRef idx="none">
          <a:srgbClr val="08090C"/>
        </a:fontRef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9525" cmpd="sng">
              <a:solidFill>
                <a:schemeClr val="accent1"/>
              </a:solidFill>
            </a:ln>
          </a:top>
          <a:bottom>
            <a:ln w="9525" cmpd="sng">
              <a:solidFill>
                <a:schemeClr val="accent1"/>
              </a:solidFill>
            </a:ln>
          </a:bottom>
          <a:insideH>
            <a:ln w="9525" cmpd="sng">
              <a:solidFill>
                <a:schemeClr val="accent1">
                  <a:lumMod val="40000"/>
                  <a:lumOff val="60000"/>
                </a:schemeClr>
              </a:solidFill>
            </a:ln>
          </a:insideH>
          <a:insideV>
            <a:ln>
              <a:noFill/>
            </a:ln>
          </a:insideV>
        </a:tcBdr>
        <a:fill>
          <a:solidFill>
            <a:schemeClr val="accent1">
              <a:lumMod val="20000"/>
              <a:lumOff val="80000"/>
            </a:schemeClr>
          </a:solidFill>
        </a:fill>
      </a:tcStyle>
    </a:lastCol>
    <a:firstCol>
      <a:tcTxStyle b="on">
        <a:fontRef idx="none">
          <a:srgbClr val="08090C"/>
        </a:fontRef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9525" cmpd="sng">
              <a:solidFill>
                <a:schemeClr val="accent1"/>
              </a:solidFill>
            </a:ln>
          </a:top>
          <a:bottom>
            <a:ln w="9525" cmpd="sng">
              <a:solidFill>
                <a:schemeClr val="accent1"/>
              </a:solidFill>
            </a:ln>
          </a:bottom>
          <a:insideH>
            <a:ln w="9525" cmpd="sng">
              <a:solidFill>
                <a:schemeClr val="accent1">
                  <a:lumMod val="40000"/>
                  <a:lumOff val="60000"/>
                </a:schemeClr>
              </a:solidFill>
            </a:ln>
          </a:insideH>
          <a:insideV>
            <a:ln>
              <a:noFill/>
            </a:ln>
          </a:insideV>
        </a:tcBdr>
        <a:fill>
          <a:solidFill>
            <a:schemeClr val="accent1">
              <a:lumMod val="20000"/>
              <a:lumOff val="80000"/>
            </a:schemeClr>
          </a:solidFill>
        </a:fill>
      </a:tcStyle>
    </a:firstCol>
    <a:lastRow>
      <a:tcTxStyle b="on">
        <a:fontRef idx="none">
          <a:schemeClr val="accent1"/>
        </a:fontRef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9525" cmpd="sng">
              <a:solidFill>
                <a:schemeClr val="accent1"/>
              </a:solidFill>
            </a:ln>
          </a:top>
          <a:bottom>
            <a:ln w="9525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rgbClr val="FFFFFF"/>
          </a:solidFill>
        </a:fill>
      </a:tcStyle>
    </a:lastRow>
    <a:firstRow>
      <a:tcTxStyle b="on">
        <a:fontRef idx="none">
          <a:srgbClr val="FFFFFF"/>
        </a:fontRef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2" autoAdjust="0"/>
    <p:restoredTop sz="94700" autoAdjust="0"/>
  </p:normalViewPr>
  <p:slideViewPr>
    <p:cSldViewPr showGuides="1">
      <p:cViewPr varScale="1">
        <p:scale>
          <a:sx n="82" d="100"/>
          <a:sy n="82" d="100"/>
        </p:scale>
        <p:origin x="628" y="48"/>
      </p:cViewPr>
      <p:guideLst>
        <p:guide orient="horz" pos="158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25" d="100"/>
        <a:sy n="125" d="100"/>
      </p:scale>
      <p:origin x="0" y="0"/>
    </p:cViewPr>
  </p:sorterViewPr>
  <p:notesViewPr>
    <p:cSldViewPr>
      <p:cViewPr varScale="1">
        <p:scale>
          <a:sx n="88" d="100"/>
          <a:sy n="88" d="100"/>
        </p:scale>
        <p:origin x="2778" y="10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5" Type="http://schemas.openxmlformats.org/officeDocument/2006/relationships/tags" Target="tags/tag3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AADD754-F49E-4351-AAFE-19D83F43501C}" type="datetimeFigureOut">
              <a:rPr lang="en-US" smtClean="0"/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78F6036-E835-44CB-A25A-34C755DFD5D4}" type="slidenum">
              <a:rPr lang="en-US" smtClean="0"/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7844330-D65E-433C-A90B-DC730FD555C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7844330-D65E-433C-A90B-DC730FD555C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3000">
        <p:random/>
      </p:transition>
    </mc:Choice>
    <mc:Fallback>
      <p:transition spd="slow" advClick="0" advTm="3000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3000">
        <p:random/>
      </p:transition>
    </mc:Choice>
    <mc:Fallback>
      <p:transition spd="slow" advClick="0" advTm="3000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3000">
        <p:random/>
      </p:transition>
    </mc:Choice>
    <mc:Fallback>
      <p:transition spd="slow" advClick="0" advTm="3000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3000">
        <p:random/>
      </p:transition>
    </mc:Choice>
    <mc:Fallback>
      <p:transition spd="slow" advClick="0" advTm="3000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3000">
        <p:random/>
      </p:transition>
    </mc:Choice>
    <mc:Fallback>
      <p:transition spd="slow" advClick="0" advTm="3000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3000">
        <p:random/>
      </p:transition>
    </mc:Choice>
    <mc:Fallback>
      <p:transition spd="slow" advClick="0" advTm="3000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7" Type="http://schemas.openxmlformats.org/officeDocument/2006/relationships/image" Target="../media/image1.png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2006841" y="-2006845"/>
            <a:ext cx="5130316" cy="9144001"/>
          </a:xfrm>
          <a:prstGeom prst="rect">
            <a:avLst/>
          </a:prstGeom>
        </p:spPr>
      </p:pic>
      <p:sp>
        <p:nvSpPr>
          <p:cNvPr id="3" name="矩形 2"/>
          <p:cNvSpPr/>
          <p:nvPr userDrawn="1"/>
        </p:nvSpPr>
        <p:spPr>
          <a:xfrm>
            <a:off x="342901" y="313960"/>
            <a:ext cx="8458200" cy="45023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mc:AlternateContent xmlns:mc="http://schemas.openxmlformats.org/markup-compatibility/2006">
    <mc:Choice xmlns:p14="http://schemas.microsoft.com/office/powerpoint/2010/main" Requires="p14">
      <p:transition spd="slow" p14:dur="1500" advClick="0" advTm="3000">
        <p:random/>
      </p:transition>
    </mc:Choice>
    <mc:Fallback>
      <p:transition spd="slow" advClick="0" advTm="3000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.xml"/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7.png"/><Relationship Id="rId1" Type="http://schemas.openxmlformats.org/officeDocument/2006/relationships/image" Target="../media/image3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9.png"/><Relationship Id="rId1" Type="http://schemas.openxmlformats.org/officeDocument/2006/relationships/image" Target="../media/image3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1.png"/><Relationship Id="rId1" Type="http://schemas.openxmlformats.org/officeDocument/2006/relationships/image" Target="../media/image4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3.png"/><Relationship Id="rId1" Type="http://schemas.openxmlformats.org/officeDocument/2006/relationships/image" Target="../media/image42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5.png"/><Relationship Id="rId1" Type="http://schemas.openxmlformats.org/officeDocument/2006/relationships/image" Target="../media/image4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7.png"/><Relationship Id="rId1" Type="http://schemas.openxmlformats.org/officeDocument/2006/relationships/image" Target="../media/image4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9.png"/><Relationship Id="rId1" Type="http://schemas.openxmlformats.org/officeDocument/2006/relationships/image" Target="../media/image48.jpe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image" Target="../media/image5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4.png"/><Relationship Id="rId1" Type="http://schemas.openxmlformats.org/officeDocument/2006/relationships/image" Target="../media/image53.pn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57.png"/><Relationship Id="rId2" Type="http://schemas.openxmlformats.org/officeDocument/2006/relationships/image" Target="../media/image56.png"/><Relationship Id="rId1" Type="http://schemas.openxmlformats.org/officeDocument/2006/relationships/image" Target="../media/image5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8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9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.xml"/><Relationship Id="rId1" Type="http://schemas.openxmlformats.org/officeDocument/2006/relationships/image" Target="../media/image60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2.xml"/><Relationship Id="rId1" Type="http://schemas.openxmlformats.org/officeDocument/2006/relationships/image" Target="../media/image61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3.png"/><Relationship Id="rId1" Type="http://schemas.openxmlformats.org/officeDocument/2006/relationships/image" Target="../media/image62.png"/></Relationships>
</file>

<file path=ppt/slides/_rels/slide2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65.png"/><Relationship Id="rId3" Type="http://schemas.microsoft.com/office/2007/relationships/media" Target="../media/media1.mp4"/><Relationship Id="rId2" Type="http://schemas.openxmlformats.org/officeDocument/2006/relationships/video" Target="../media/media1.mp4"/><Relationship Id="rId1" Type="http://schemas.openxmlformats.org/officeDocument/2006/relationships/image" Target="../media/image64.pn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4.xml"/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14.png"/><Relationship Id="rId5" Type="http://schemas.openxmlformats.org/officeDocument/2006/relationships/image" Target="../media/image70.png"/><Relationship Id="rId4" Type="http://schemas.openxmlformats.org/officeDocument/2006/relationships/image" Target="../media/image69.png"/><Relationship Id="rId3" Type="http://schemas.openxmlformats.org/officeDocument/2006/relationships/image" Target="../media/image68.png"/><Relationship Id="rId2" Type="http://schemas.openxmlformats.org/officeDocument/2006/relationships/image" Target="../media/image67.png"/><Relationship Id="rId1" Type="http://schemas.openxmlformats.org/officeDocument/2006/relationships/image" Target="../media/image66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image" Target="../media/image25.png"/><Relationship Id="rId8" Type="http://schemas.openxmlformats.org/officeDocument/2006/relationships/image" Target="../media/image24.png"/><Relationship Id="rId7" Type="http://schemas.openxmlformats.org/officeDocument/2006/relationships/image" Target="../media/image23.png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2" Type="http://schemas.openxmlformats.org/officeDocument/2006/relationships/slideLayout" Target="../slideLayouts/slideLayout2.xml"/><Relationship Id="rId11" Type="http://schemas.openxmlformats.org/officeDocument/2006/relationships/image" Target="../media/image27.png"/><Relationship Id="rId10" Type="http://schemas.openxmlformats.org/officeDocument/2006/relationships/image" Target="../media/image26.png"/><Relationship Id="rId1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1987791" y="-1993659"/>
            <a:ext cx="5130316" cy="914400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783" t="62222" b="3703"/>
          <a:stretch>
            <a:fillRect/>
          </a:stretch>
        </p:blipFill>
        <p:spPr>
          <a:xfrm>
            <a:off x="7067874" y="2609848"/>
            <a:ext cx="2114228" cy="25599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45" t="65185" r="62218" b="3703"/>
          <a:stretch>
            <a:fillRect/>
          </a:stretch>
        </p:blipFill>
        <p:spPr>
          <a:xfrm>
            <a:off x="19050" y="2289807"/>
            <a:ext cx="2038350" cy="2853692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02" b="802"/>
          <a:stretch>
            <a:fillRect/>
          </a:stretch>
        </p:blipFill>
        <p:spPr>
          <a:xfrm>
            <a:off x="6934200" y="193343"/>
            <a:ext cx="1851045" cy="1845007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408" r="62218" b="69850"/>
          <a:stretch>
            <a:fillRect/>
          </a:stretch>
        </p:blipFill>
        <p:spPr>
          <a:xfrm>
            <a:off x="228600" y="19050"/>
            <a:ext cx="2236358" cy="201930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5280025" y="3943350"/>
            <a:ext cx="1932940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rPr>
              <a:t>常州市滨江中学             王  佳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字魂59号-创粗黑" panose="00000500000000000000" pitchFamily="2" charset="-122"/>
              <a:ea typeface="字魂59号-创粗黑" panose="00000500000000000000" pitchFamily="2" charset="-122"/>
              <a:sym typeface="字魂59号-创粗黑" panose="00000500000000000000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950034" y="1735809"/>
            <a:ext cx="5262979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zh-CN" altLang="en-US" sz="6600" dirty="0">
                <a:solidFill>
                  <a:srgbClr val="33658A"/>
                </a:solidFill>
                <a:latin typeface="zihun64hao-mengquruantangti" pitchFamily="2" charset="-122"/>
                <a:ea typeface="zihun64hao-mengquruantangti" pitchFamily="2" charset="-122"/>
              </a:rPr>
              <a:t>科学发展体能</a:t>
            </a:r>
            <a:endParaRPr kumimoji="1" lang="zh-CN" altLang="en-US" sz="6600" dirty="0">
              <a:solidFill>
                <a:srgbClr val="33658A"/>
              </a:solidFill>
              <a:latin typeface="zihun64hao-mengquruantangti" pitchFamily="2" charset="-122"/>
              <a:ea typeface="zihun64hao-mengquruantangti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066800" y="666750"/>
            <a:ext cx="4572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dirty="0"/>
              <a:t>2.</a:t>
            </a:r>
            <a:r>
              <a:rPr lang="zh-CN" altLang="en-US" dirty="0"/>
              <a:t>请选择对应的体能要素</a:t>
            </a:r>
            <a:endParaRPr lang="zh-CN" altLang="en-US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71600" y="1352550"/>
            <a:ext cx="1895245" cy="169415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3203" y="1207080"/>
            <a:ext cx="3959197" cy="272933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2025" y="3136319"/>
            <a:ext cx="2390775" cy="8001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219200" y="1047750"/>
            <a:ext cx="45720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</a:pPr>
            <a:r>
              <a:rPr lang="en-US" altLang="zh-CN" sz="24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3.</a:t>
            </a:r>
            <a:r>
              <a:rPr lang="zh-CN" altLang="en-US" sz="24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请回答对应的体能要素</a:t>
            </a:r>
            <a:endParaRPr lang="zh-CN" altLang="en-US" sz="1600" dirty="0">
              <a:effectLst/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600" y="1733550"/>
            <a:ext cx="4191000" cy="29615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43600" y="2647950"/>
            <a:ext cx="2405062" cy="47208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066800" y="453391"/>
            <a:ext cx="44196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</a:pPr>
            <a:r>
              <a:rPr lang="en-US" altLang="zh-CN" sz="24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4.</a:t>
            </a:r>
            <a:r>
              <a:rPr lang="zh-CN" altLang="en-US" sz="24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请回答对应的体能要素</a:t>
            </a:r>
            <a:endParaRPr lang="zh-CN" altLang="en-US" sz="1600" dirty="0">
              <a:effectLst/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pic>
        <p:nvPicPr>
          <p:cNvPr id="2049" name="Picture 1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1047750"/>
            <a:ext cx="4533900" cy="28304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57887" y="3486150"/>
            <a:ext cx="1966913" cy="4961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371600" y="1047750"/>
            <a:ext cx="6096000" cy="7556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r>
              <a:rPr lang="en-US" altLang="zh-CN" sz="240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5.</a:t>
            </a:r>
            <a:r>
              <a:rPr lang="zh-CN" altLang="en-US" sz="240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篮球比赛中运球过人，请选择对应的体能要素</a:t>
            </a:r>
            <a:endParaRPr lang="zh-CN" altLang="en-US" sz="2400" dirty="0">
              <a:effectLst/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63705" y="2038350"/>
            <a:ext cx="2119181" cy="1914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7800" y="2609278"/>
            <a:ext cx="2852964" cy="704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143000" y="1047750"/>
            <a:ext cx="4572000" cy="4801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楷体_GB2312"/>
                <a:ea typeface="等线" panose="02010600030101010101" pitchFamily="2" charset="-122"/>
              </a:rPr>
              <a:t>6.</a:t>
            </a:r>
            <a:r>
              <a:rPr lang="zh-CN" altLang="en-US" sz="2800" b="1" dirty="0">
                <a:solidFill>
                  <a:srgbClr val="000000"/>
                </a:solidFill>
                <a:effectLst/>
                <a:latin typeface="楷体_GB2312"/>
                <a:ea typeface="等线" panose="02010600030101010101" pitchFamily="2" charset="-122"/>
              </a:rPr>
              <a:t>发展心肺耐力的运动项目</a:t>
            </a:r>
            <a:endParaRPr lang="zh-CN" altLang="en-US" sz="2800" dirty="0">
              <a:effectLst/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pic>
        <p:nvPicPr>
          <p:cNvPr id="4097" name="Picture 1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7800" y="1885950"/>
            <a:ext cx="3048000" cy="2000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0200" y="2005012"/>
            <a:ext cx="2612806" cy="1762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143000" y="438150"/>
            <a:ext cx="6324600" cy="17653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</a:pPr>
            <a:r>
              <a:rPr lang="en-US" altLang="zh-CN" sz="2400" dirty="0">
                <a:solidFill>
                  <a:srgbClr val="000000"/>
                </a:solidFill>
                <a:effectLst/>
                <a:latin typeface="楷体_GB2312"/>
                <a:ea typeface="等线" panose="02010600030101010101" pitchFamily="2" charset="-122"/>
              </a:rPr>
              <a:t>7.</a:t>
            </a:r>
            <a:r>
              <a:rPr lang="zh-CN" altLang="en-US" sz="2400" dirty="0">
                <a:solidFill>
                  <a:srgbClr val="000000"/>
                </a:solidFill>
                <a:effectLst/>
                <a:latin typeface="楷体_GB2312"/>
                <a:ea typeface="等线" panose="02010600030101010101" pitchFamily="2" charset="-122"/>
              </a:rPr>
              <a:t>开学初，小明测试引体向上时，只能做</a:t>
            </a:r>
            <a:r>
              <a:rPr lang="en-US" altLang="zh-CN" sz="2400" dirty="0">
                <a:solidFill>
                  <a:srgbClr val="000000"/>
                </a:solidFill>
                <a:effectLst/>
                <a:latin typeface="楷体_GB2312"/>
                <a:ea typeface="等线" panose="02010600030101010101" pitchFamily="2" charset="-122"/>
              </a:rPr>
              <a:t>1</a:t>
            </a:r>
            <a:r>
              <a:rPr lang="zh-CN" altLang="en-US" sz="2400" dirty="0">
                <a:solidFill>
                  <a:srgbClr val="000000"/>
                </a:solidFill>
                <a:effectLst/>
                <a:latin typeface="楷体_GB2312"/>
                <a:ea typeface="等线" panose="02010600030101010101" pitchFamily="2" charset="-122"/>
              </a:rPr>
              <a:t>个。后来，他坚持每天回家在小区里练习引体向上，期末测试时，明明引体向上做了</a:t>
            </a:r>
            <a:r>
              <a:rPr lang="en-US" altLang="zh-CN" sz="2400" dirty="0">
                <a:solidFill>
                  <a:srgbClr val="000000"/>
                </a:solidFill>
                <a:effectLst/>
                <a:latin typeface="楷体_GB2312"/>
                <a:ea typeface="等线" panose="02010600030101010101" pitchFamily="2" charset="-122"/>
              </a:rPr>
              <a:t>5</a:t>
            </a:r>
            <a:r>
              <a:rPr lang="zh-CN" altLang="en-US" sz="2400" dirty="0">
                <a:solidFill>
                  <a:srgbClr val="000000"/>
                </a:solidFill>
                <a:effectLst/>
                <a:latin typeface="楷体_GB2312"/>
                <a:ea typeface="等线" panose="02010600030101010101" pitchFamily="2" charset="-122"/>
              </a:rPr>
              <a:t>个。请问明明的什么体能得到锻炼？ </a:t>
            </a:r>
            <a:endParaRPr lang="zh-CN" altLang="en-US" sz="2400" dirty="0">
              <a:effectLst/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pic>
        <p:nvPicPr>
          <p:cNvPr id="5121" name="Picture 1" descr="C:/Users/User/Desktop/QQ图片20241119161109.jpgQQ图片20241119161109"/>
          <p:cNvPicPr>
            <a:picLocks noChangeAspect="1" noChangeArrowheads="1"/>
          </p:cNvPicPr>
          <p:nvPr/>
        </p:nvPicPr>
        <p:blipFill>
          <a:blip r:embed="rId1"/>
          <a:srcRect t="21335" b="21335"/>
          <a:stretch>
            <a:fillRect/>
          </a:stretch>
        </p:blipFill>
        <p:spPr bwMode="auto">
          <a:xfrm>
            <a:off x="1752600" y="2178574"/>
            <a:ext cx="3686175" cy="28177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093" y="2936389"/>
            <a:ext cx="2767013" cy="6510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295400" y="590550"/>
            <a:ext cx="5791200" cy="17145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sz="2400" dirty="0">
                <a:solidFill>
                  <a:srgbClr val="000000"/>
                </a:solidFill>
                <a:effectLst/>
                <a:latin typeface="楷体_GB2312"/>
                <a:ea typeface="等线" panose="02010600030101010101" pitchFamily="2" charset="-122"/>
              </a:rPr>
              <a:t>8.</a:t>
            </a:r>
            <a:r>
              <a:rPr lang="zh-CN" altLang="en-US" sz="2400" dirty="0">
                <a:solidFill>
                  <a:srgbClr val="000000"/>
                </a:solidFill>
                <a:effectLst/>
                <a:latin typeface="楷体_GB2312"/>
                <a:ea typeface="等线" panose="02010600030101010101" pitchFamily="2" charset="-122"/>
              </a:rPr>
              <a:t>萌萌跑步时总觉得呼吸不顺畅，后来她每星期坚持慢跑锻炼，两个月后萌萌跑</a:t>
            </a:r>
            <a:r>
              <a:rPr lang="en-US" altLang="zh-CN" sz="2400" dirty="0">
                <a:solidFill>
                  <a:srgbClr val="000000"/>
                </a:solidFill>
                <a:effectLst/>
                <a:latin typeface="楷体_GB2312"/>
                <a:ea typeface="等线" panose="02010600030101010101" pitchFamily="2" charset="-122"/>
              </a:rPr>
              <a:t>5</a:t>
            </a:r>
            <a:r>
              <a:rPr lang="zh-CN" altLang="en-US" sz="2400" dirty="0">
                <a:solidFill>
                  <a:srgbClr val="000000"/>
                </a:solidFill>
                <a:effectLst/>
                <a:latin typeface="楷体_GB2312"/>
                <a:ea typeface="等线" panose="02010600030101010101" pitchFamily="2" charset="-122"/>
              </a:rPr>
              <a:t>圈，感觉还比较轻松，请问</a:t>
            </a:r>
            <a:r>
              <a:rPr lang="zh-CN" altLang="en-US" sz="2400" dirty="0">
                <a:solidFill>
                  <a:srgbClr val="000000"/>
                </a:solidFill>
                <a:effectLst/>
                <a:latin typeface="楷体_GB2312"/>
                <a:ea typeface="等线" panose="02010600030101010101" pitchFamily="2" charset="-122"/>
              </a:rPr>
              <a:t>萌萌是什么体能得到了提升？</a:t>
            </a:r>
            <a:endParaRPr lang="zh-CN" altLang="en-US" sz="2400" dirty="0">
              <a:effectLst/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pic>
        <p:nvPicPr>
          <p:cNvPr id="6145" name="Picture 1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1200" y="2318764"/>
            <a:ext cx="3981450" cy="26461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8400" y="3097495"/>
            <a:ext cx="2181225" cy="5552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066800" y="514350"/>
            <a:ext cx="6172200" cy="17145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sz="2400" dirty="0">
                <a:solidFill>
                  <a:srgbClr val="000000"/>
                </a:solidFill>
                <a:effectLst/>
                <a:latin typeface="楷体_GB2312"/>
                <a:ea typeface="等线" panose="02010600030101010101" pitchFamily="2" charset="-122"/>
              </a:rPr>
              <a:t>9.</a:t>
            </a:r>
            <a:r>
              <a:rPr lang="zh-CN" altLang="en-US" sz="2400" dirty="0">
                <a:solidFill>
                  <a:srgbClr val="000000"/>
                </a:solidFill>
                <a:effectLst/>
                <a:latin typeface="楷体_GB2312"/>
                <a:ea typeface="等线" panose="02010600030101010101" pitchFamily="2" charset="-122"/>
              </a:rPr>
              <a:t>静静期中测试</a:t>
            </a:r>
            <a:r>
              <a:rPr lang="en-US" altLang="zh-CN" sz="2400" dirty="0">
                <a:solidFill>
                  <a:srgbClr val="000000"/>
                </a:solidFill>
                <a:effectLst/>
                <a:latin typeface="楷体_GB2312"/>
                <a:ea typeface="等线" panose="02010600030101010101" pitchFamily="2" charset="-122"/>
              </a:rPr>
              <a:t>50</a:t>
            </a:r>
            <a:r>
              <a:rPr lang="zh-CN" altLang="en-US" sz="2400" dirty="0">
                <a:solidFill>
                  <a:srgbClr val="000000"/>
                </a:solidFill>
                <a:effectLst/>
                <a:latin typeface="楷体_GB2312"/>
                <a:ea typeface="等线" panose="02010600030101010101" pitchFamily="2" charset="-122"/>
              </a:rPr>
              <a:t>米时跑了</a:t>
            </a:r>
            <a:r>
              <a:rPr lang="en-US" altLang="zh-CN" sz="2400" dirty="0">
                <a:solidFill>
                  <a:srgbClr val="000000"/>
                </a:solidFill>
                <a:effectLst/>
                <a:latin typeface="楷体_GB2312"/>
                <a:ea typeface="等线" panose="02010600030101010101" pitchFamily="2" charset="-122"/>
              </a:rPr>
              <a:t>10.1</a:t>
            </a:r>
            <a:r>
              <a:rPr lang="zh-CN" altLang="en-US" sz="2400" dirty="0">
                <a:solidFill>
                  <a:srgbClr val="000000"/>
                </a:solidFill>
                <a:effectLst/>
                <a:latin typeface="楷体_GB2312"/>
                <a:ea typeface="等线" panose="02010600030101010101" pitchFamily="2" charset="-122"/>
              </a:rPr>
              <a:t>秒，后来</a:t>
            </a:r>
            <a:r>
              <a:rPr lang="zh-CN" altLang="en-US" sz="2400" dirty="0">
                <a:solidFill>
                  <a:srgbClr val="000000"/>
                </a:solidFill>
                <a:effectLst/>
                <a:latin typeface="楷体_GB2312"/>
                <a:ea typeface="等线" panose="02010600030101010101" pitchFamily="2" charset="-122"/>
              </a:rPr>
              <a:t>她每周坚持</a:t>
            </a:r>
            <a:r>
              <a:rPr lang="en-US" altLang="zh-CN" sz="2400" dirty="0">
                <a:solidFill>
                  <a:srgbClr val="000000"/>
                </a:solidFill>
                <a:effectLst/>
                <a:latin typeface="楷体_GB2312"/>
                <a:ea typeface="等线" panose="02010600030101010101" pitchFamily="2" charset="-122"/>
              </a:rPr>
              <a:t>3</a:t>
            </a:r>
            <a:r>
              <a:rPr lang="zh-CN" altLang="en-US" sz="2400" dirty="0">
                <a:solidFill>
                  <a:srgbClr val="000000"/>
                </a:solidFill>
                <a:effectLst/>
                <a:latin typeface="楷体_GB2312"/>
                <a:ea typeface="等线" panose="02010600030101010101" pitchFamily="2" charset="-122"/>
              </a:rPr>
              <a:t>次快速跑练习，每次跑</a:t>
            </a:r>
            <a:r>
              <a:rPr lang="en-US" altLang="zh-CN" sz="2400" dirty="0">
                <a:solidFill>
                  <a:srgbClr val="000000"/>
                </a:solidFill>
                <a:effectLst/>
                <a:latin typeface="楷体_GB2312"/>
                <a:ea typeface="等线" panose="02010600030101010101" pitchFamily="2" charset="-122"/>
              </a:rPr>
              <a:t>8</a:t>
            </a:r>
            <a:r>
              <a:rPr lang="zh-CN" altLang="en-US" sz="2400" dirty="0">
                <a:solidFill>
                  <a:srgbClr val="000000"/>
                </a:solidFill>
                <a:effectLst/>
                <a:latin typeface="楷体_GB2312"/>
                <a:ea typeface="等线" panose="02010600030101010101" pitchFamily="2" charset="-122"/>
              </a:rPr>
              <a:t>组</a:t>
            </a:r>
            <a:r>
              <a:rPr lang="en-US" altLang="zh-CN" sz="2400" dirty="0">
                <a:solidFill>
                  <a:srgbClr val="000000"/>
                </a:solidFill>
                <a:effectLst/>
                <a:latin typeface="楷体_GB2312"/>
                <a:ea typeface="等线" panose="02010600030101010101" pitchFamily="2" charset="-122"/>
              </a:rPr>
              <a:t>30</a:t>
            </a:r>
            <a:r>
              <a:rPr lang="zh-CN" altLang="en-US" sz="2400" dirty="0">
                <a:solidFill>
                  <a:srgbClr val="000000"/>
                </a:solidFill>
                <a:effectLst/>
                <a:latin typeface="楷体_GB2312"/>
                <a:ea typeface="等线" panose="02010600030101010101" pitchFamily="2" charset="-122"/>
              </a:rPr>
              <a:t>米，每组休息</a:t>
            </a:r>
            <a:r>
              <a:rPr lang="en-US" altLang="zh-CN" sz="2400" dirty="0">
                <a:solidFill>
                  <a:srgbClr val="000000"/>
                </a:solidFill>
                <a:effectLst/>
                <a:latin typeface="楷体_GB2312"/>
                <a:ea typeface="等线" panose="02010600030101010101" pitchFamily="2" charset="-122"/>
              </a:rPr>
              <a:t>2-3</a:t>
            </a:r>
            <a:r>
              <a:rPr lang="zh-CN" altLang="en-US" sz="2400" dirty="0">
                <a:solidFill>
                  <a:srgbClr val="000000"/>
                </a:solidFill>
                <a:effectLst/>
                <a:latin typeface="楷体_GB2312"/>
                <a:ea typeface="等线" panose="02010600030101010101" pitchFamily="2" charset="-122"/>
              </a:rPr>
              <a:t>分钟，后来期末测试，玲玲跑了</a:t>
            </a:r>
            <a:r>
              <a:rPr lang="en-US" altLang="zh-CN" sz="2400" dirty="0">
                <a:solidFill>
                  <a:srgbClr val="000000"/>
                </a:solidFill>
                <a:effectLst/>
                <a:latin typeface="楷体_GB2312"/>
                <a:ea typeface="等线" panose="02010600030101010101" pitchFamily="2" charset="-122"/>
              </a:rPr>
              <a:t>8.9</a:t>
            </a:r>
            <a:r>
              <a:rPr lang="zh-CN" altLang="en-US" sz="2400" dirty="0">
                <a:solidFill>
                  <a:srgbClr val="000000"/>
                </a:solidFill>
                <a:effectLst/>
                <a:latin typeface="楷体_GB2312"/>
                <a:ea typeface="等线" panose="02010600030101010101" pitchFamily="2" charset="-122"/>
              </a:rPr>
              <a:t>秒，请问玲玲什么体能得到了提升？</a:t>
            </a:r>
            <a:endParaRPr lang="zh-CN" altLang="en-US" sz="2400" dirty="0">
              <a:effectLst/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pic>
        <p:nvPicPr>
          <p:cNvPr id="7169" name="Picture 1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600" y="2343150"/>
            <a:ext cx="3946641" cy="25094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3600" y="2876550"/>
            <a:ext cx="1939128" cy="11191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990600" y="666750"/>
            <a:ext cx="4572000" cy="7556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r>
              <a:rPr lang="en-US" altLang="zh-CN" sz="2400" dirty="0">
                <a:solidFill>
                  <a:srgbClr val="000000"/>
                </a:solidFill>
                <a:effectLst/>
                <a:latin typeface="楷体_GB2312"/>
                <a:ea typeface="等线" panose="02010600030101010101" pitchFamily="2" charset="-122"/>
              </a:rPr>
              <a:t>10. </a:t>
            </a:r>
            <a:r>
              <a:rPr lang="zh-CN" altLang="en-US" sz="2400" dirty="0">
                <a:solidFill>
                  <a:srgbClr val="000000"/>
                </a:solidFill>
                <a:effectLst/>
                <a:latin typeface="楷体_GB2312"/>
                <a:ea typeface="等线" panose="02010600030101010101" pitchFamily="2" charset="-122"/>
              </a:rPr>
              <a:t>轩轩坐位体前屈不合格，他可以通过哪些练习提高？</a:t>
            </a:r>
            <a:endParaRPr lang="zh-CN" altLang="en-US" sz="2400" dirty="0">
              <a:effectLst/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pic>
        <p:nvPicPr>
          <p:cNvPr id="8193" name="Picture 1" descr="C:/Users/User/Desktop/QQ图片20241119170059.jpgQQ图片20241119170059"/>
          <p:cNvPicPr>
            <a:picLocks noChangeAspect="1" noChangeArrowheads="1"/>
          </p:cNvPicPr>
          <p:nvPr/>
        </p:nvPicPr>
        <p:blipFill>
          <a:blip r:embed="rId1"/>
          <a:srcRect t="6000" b="6000"/>
          <a:stretch>
            <a:fillRect/>
          </a:stretch>
        </p:blipFill>
        <p:spPr bwMode="auto">
          <a:xfrm>
            <a:off x="895350" y="1423880"/>
            <a:ext cx="4762500" cy="3143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4600" y="2145398"/>
            <a:ext cx="1490803" cy="17002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066800" y="819150"/>
            <a:ext cx="5410200" cy="10877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r>
              <a:rPr lang="en-US" altLang="zh-CN" sz="2400" dirty="0">
                <a:solidFill>
                  <a:srgbClr val="000000"/>
                </a:solidFill>
                <a:effectLst/>
                <a:latin typeface="楷体_GB2312"/>
                <a:ea typeface="等线" panose="02010600030101010101" pitchFamily="2" charset="-122"/>
              </a:rPr>
              <a:t>11.</a:t>
            </a:r>
            <a:r>
              <a:rPr lang="zh-CN" altLang="en-US" sz="2400" dirty="0">
                <a:solidFill>
                  <a:srgbClr val="000000"/>
                </a:solidFill>
                <a:effectLst/>
                <a:latin typeface="楷体_GB2312"/>
                <a:ea typeface="等线" panose="02010600030101010101" pitchFamily="2" charset="-122"/>
              </a:rPr>
              <a:t>刚上初一的萌萌</a:t>
            </a:r>
            <a:r>
              <a:rPr lang="zh-CN" altLang="en-US" sz="2400" b="1" dirty="0">
                <a:solidFill>
                  <a:srgbClr val="000000"/>
                </a:solidFill>
                <a:effectLst/>
                <a:latin typeface="楷体_GB2312"/>
                <a:ea typeface="等线" panose="02010600030101010101" pitchFamily="2" charset="-122"/>
              </a:rPr>
              <a:t>仰卧起坐</a:t>
            </a:r>
            <a:r>
              <a:rPr lang="zh-CN" altLang="en-US" sz="2400" dirty="0">
                <a:solidFill>
                  <a:srgbClr val="000000"/>
                </a:solidFill>
                <a:effectLst/>
                <a:latin typeface="楷体_GB2312"/>
                <a:ea typeface="等线" panose="02010600030101010101" pitchFamily="2" charset="-122"/>
              </a:rPr>
              <a:t>只能做</a:t>
            </a:r>
            <a:r>
              <a:rPr lang="en-US" altLang="zh-CN" sz="2400" dirty="0">
                <a:solidFill>
                  <a:srgbClr val="000000"/>
                </a:solidFill>
                <a:effectLst/>
                <a:latin typeface="楷体_GB2312"/>
                <a:ea typeface="等线" panose="02010600030101010101" pitchFamily="2" charset="-122"/>
              </a:rPr>
              <a:t>15</a:t>
            </a:r>
            <a:r>
              <a:rPr lang="zh-CN" altLang="en-US" sz="2400" dirty="0">
                <a:solidFill>
                  <a:srgbClr val="000000"/>
                </a:solidFill>
                <a:effectLst/>
                <a:latin typeface="楷体_GB2312"/>
                <a:ea typeface="等线" panose="02010600030101010101" pitchFamily="2" charset="-122"/>
              </a:rPr>
              <a:t>个，她可以选择哪些项目提高仰卧起</a:t>
            </a:r>
            <a:r>
              <a:rPr lang="zh-CN" altLang="en-US" sz="2400" dirty="0">
                <a:solidFill>
                  <a:srgbClr val="000000"/>
                </a:solidFill>
                <a:effectLst/>
                <a:latin typeface="楷体_GB2312"/>
                <a:ea typeface="等线" panose="02010600030101010101" pitchFamily="2" charset="-122"/>
              </a:rPr>
              <a:t>坐成绩？</a:t>
            </a:r>
            <a:r>
              <a:rPr lang="en-US" altLang="zh-CN" sz="2400" dirty="0">
                <a:solidFill>
                  <a:srgbClr val="000000"/>
                </a:solidFill>
                <a:effectLst/>
                <a:latin typeface="楷体_GB2312"/>
                <a:ea typeface="等线" panose="02010600030101010101" pitchFamily="2" charset="-122"/>
              </a:rPr>
              <a:t>(</a:t>
            </a:r>
            <a:r>
              <a:rPr lang="zh-CN" altLang="en-US" sz="2400" dirty="0">
                <a:solidFill>
                  <a:srgbClr val="000000"/>
                </a:solidFill>
                <a:effectLst/>
                <a:latin typeface="楷体_GB2312"/>
                <a:ea typeface="等线" panose="02010600030101010101" pitchFamily="2" charset="-122"/>
              </a:rPr>
              <a:t>多选）</a:t>
            </a:r>
            <a:endParaRPr lang="zh-CN" altLang="en-US" sz="2400" dirty="0">
              <a:effectLst/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pic>
        <p:nvPicPr>
          <p:cNvPr id="9217" name="Picture 1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1968954"/>
            <a:ext cx="2330007" cy="2333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4800" y="1896663"/>
            <a:ext cx="3224213" cy="13501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1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4800" y="3271329"/>
            <a:ext cx="3125561" cy="7354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304800" y="209550"/>
            <a:ext cx="3585681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/>
              <a:t>扳手腕</a:t>
            </a:r>
            <a:endParaRPr lang="zh-CN" altLang="en-US" sz="4400" b="1" dirty="0"/>
          </a:p>
        </p:txBody>
      </p:sp>
      <p:pic>
        <p:nvPicPr>
          <p:cNvPr id="4" name="图片 3" descr="C:/Users/User/Desktop/QQ图片20241119165948.jpgQQ图片20241119165948"/>
          <p:cNvPicPr>
            <a:picLocks noChangeAspect="1"/>
          </p:cNvPicPr>
          <p:nvPr/>
        </p:nvPicPr>
        <p:blipFill>
          <a:blip r:embed="rId1"/>
          <a:srcRect t="143" b="143"/>
          <a:stretch>
            <a:fillRect/>
          </a:stretch>
        </p:blipFill>
        <p:spPr>
          <a:xfrm>
            <a:off x="2133600" y="934792"/>
            <a:ext cx="5123857" cy="383212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438150"/>
            <a:ext cx="6581775" cy="39403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423" r="14869" b="70600"/>
          <a:stretch>
            <a:fillRect/>
          </a:stretch>
        </p:blipFill>
        <p:spPr>
          <a:xfrm>
            <a:off x="381000" y="4171950"/>
            <a:ext cx="685800" cy="85058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533400" y="456689"/>
            <a:ext cx="3276600" cy="567951"/>
            <a:chOff x="2991118" y="1214277"/>
            <a:chExt cx="2439890" cy="567951"/>
          </a:xfrm>
        </p:grpSpPr>
        <p:sp>
          <p:nvSpPr>
            <p:cNvPr id="3" name="文本框 7"/>
            <p:cNvSpPr txBox="1"/>
            <p:nvPr/>
          </p:nvSpPr>
          <p:spPr>
            <a:xfrm>
              <a:off x="2991118" y="1220536"/>
              <a:ext cx="624158" cy="56169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68580" tIns="34290" rIns="68580" bIns="34290" rtlCol="0">
              <a:spAutoFit/>
            </a:bodyPr>
            <a:lstStyle/>
            <a:p>
              <a:pPr algn="ctr" defTabSz="685800"/>
              <a:r>
                <a:rPr lang="zh-CN" altLang="en-US" sz="3200" dirty="0">
                  <a:solidFill>
                    <a:srgbClr val="7030A0"/>
                  </a:solidFill>
                  <a:latin typeface="字魂143号-正酷超级黑" panose="00000500000000000000" pitchFamily="2" charset="-122"/>
                  <a:ea typeface="字魂143号-正酷超级黑" panose="00000500000000000000" pitchFamily="2" charset="-122"/>
                  <a:cs typeface="+mn-ea"/>
                  <a:sym typeface="字魂59号-创粗黑" panose="00000500000000000000" pitchFamily="2" charset="-122"/>
                </a:rPr>
                <a:t>四、</a:t>
              </a:r>
              <a:endParaRPr lang="en-US" altLang="zh-CN" sz="3200" dirty="0">
                <a:solidFill>
                  <a:srgbClr val="7030A0"/>
                </a:solidFill>
                <a:latin typeface="字魂143号-正酷超级黑" panose="00000500000000000000" pitchFamily="2" charset="-122"/>
                <a:ea typeface="字魂143号-正酷超级黑" panose="00000500000000000000" pitchFamily="2" charset="-122"/>
                <a:cs typeface="+mn-ea"/>
                <a:sym typeface="字魂59号-创粗黑" panose="00000500000000000000" pitchFamily="2" charset="-122"/>
              </a:endParaRPr>
            </a:p>
          </p:txBody>
        </p:sp>
        <p:sp>
          <p:nvSpPr>
            <p:cNvPr id="4" name="文本框 15"/>
            <p:cNvSpPr txBox="1"/>
            <p:nvPr/>
          </p:nvSpPr>
          <p:spPr>
            <a:xfrm>
              <a:off x="3679315" y="1214277"/>
              <a:ext cx="1751693" cy="56169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68580" tIns="34290" rIns="68580" bIns="34290" rtlCol="0">
              <a:spAutoFit/>
            </a:bodyPr>
            <a:lstStyle/>
            <a:p>
              <a:pPr algn="dist" defTabSz="685800"/>
              <a:r>
                <a:rPr lang="zh-CN" altLang="en-US" sz="3200" b="1" dirty="0"/>
                <a:t>体能的评价</a:t>
              </a:r>
              <a:endPara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字魂143号-正酷超级黑" panose="00000500000000000000" pitchFamily="2" charset="-122"/>
                <a:ea typeface="字魂143号-正酷超级黑" panose="00000500000000000000" pitchFamily="2" charset="-122"/>
                <a:cs typeface="+mn-ea"/>
                <a:sym typeface="字魂59号-创粗黑" panose="00000500000000000000" pitchFamily="2" charset="-122"/>
              </a:endParaRPr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2633800" y="1037431"/>
            <a:ext cx="4572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 sz="1800" b="1" dirty="0">
                <a:solidFill>
                  <a:srgbClr val="000099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国家学生体质健康标准评价指标</a:t>
            </a:r>
            <a:endParaRPr lang="zh-CN" altLang="en-US" sz="1200" dirty="0">
              <a:effectLst/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066800" y="2094696"/>
            <a:ext cx="1143000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 sz="28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测试项目</a:t>
            </a:r>
            <a:endParaRPr lang="zh-CN" altLang="en-US" sz="2800" dirty="0">
              <a:effectLst/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pic>
        <p:nvPicPr>
          <p:cNvPr id="5128" name="Picture 8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78024" y="1514366"/>
            <a:ext cx="2271712" cy="17407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矩形 8"/>
          <p:cNvSpPr/>
          <p:nvPr/>
        </p:nvSpPr>
        <p:spPr>
          <a:xfrm>
            <a:off x="2678024" y="3393700"/>
            <a:ext cx="3157400" cy="533400"/>
          </a:xfrm>
          <a:prstGeom prst="rect">
            <a:avLst/>
          </a:prstGeom>
          <a:solidFill>
            <a:srgbClr val="0066CC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800" dirty="0">
                <a:solidFill>
                  <a:srgbClr val="FFFFFF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1000</a:t>
            </a:r>
            <a:r>
              <a:rPr lang="zh-CN" altLang="en-US" sz="1800" dirty="0">
                <a:solidFill>
                  <a:srgbClr val="FFFFFF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米（男）</a:t>
            </a:r>
            <a:r>
              <a:rPr lang="en-US" altLang="zh-CN" sz="1800" dirty="0">
                <a:solidFill>
                  <a:srgbClr val="FFFFFF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/800</a:t>
            </a:r>
            <a:r>
              <a:rPr lang="zh-CN" altLang="en-US" sz="1800" dirty="0">
                <a:solidFill>
                  <a:srgbClr val="FFFFFF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米（女）</a:t>
            </a:r>
            <a:endParaRPr lang="zh-CN" altLang="en-US" sz="1800" dirty="0">
              <a:effectLst/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678024" y="4065639"/>
            <a:ext cx="3798976" cy="533400"/>
          </a:xfrm>
          <a:prstGeom prst="rect">
            <a:avLst/>
          </a:prstGeom>
          <a:solidFill>
            <a:srgbClr val="0066CC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00000"/>
              </a:lnSpc>
            </a:pPr>
            <a:r>
              <a:rPr lang="zh-CN" altLang="en-US" sz="1800" dirty="0">
                <a:solidFill>
                  <a:srgbClr val="FFFFFF"/>
                </a:solidFill>
                <a:effectLst/>
                <a:latin typeface="Arial" panose="020B0604020202020204" pitchFamily="34" charset="0"/>
                <a:ea typeface="等线" panose="02010600030101010101" pitchFamily="2" charset="-122"/>
              </a:rPr>
              <a:t>仰卧起坐（女）</a:t>
            </a:r>
            <a:r>
              <a:rPr lang="en-US" altLang="zh-CN" sz="1800" dirty="0">
                <a:solidFill>
                  <a:srgbClr val="FFFFFF"/>
                </a:solidFill>
                <a:effectLst/>
                <a:latin typeface="Arial" panose="020B0604020202020204" pitchFamily="34" charset="0"/>
                <a:ea typeface="等线" panose="02010600030101010101" pitchFamily="2" charset="-122"/>
              </a:rPr>
              <a:t>/</a:t>
            </a:r>
            <a:r>
              <a:rPr lang="zh-CN" altLang="en-US" sz="1800" dirty="0">
                <a:solidFill>
                  <a:srgbClr val="FFFFFF"/>
                </a:solidFill>
                <a:effectLst/>
                <a:latin typeface="Arial" panose="020B0604020202020204" pitchFamily="34" charset="0"/>
                <a:ea typeface="等线" panose="02010600030101010101" pitchFamily="2" charset="-122"/>
              </a:rPr>
              <a:t>引体向上（男）</a:t>
            </a:r>
            <a:endParaRPr lang="zh-CN" altLang="en-US" sz="1800" dirty="0">
              <a:effectLst/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105400" y="2791584"/>
            <a:ext cx="4572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 sz="1800" b="1" dirty="0">
                <a:solidFill>
                  <a:srgbClr val="FF0000"/>
                </a:solidFill>
                <a:effectLst/>
                <a:latin typeface="楷体_GB2312"/>
                <a:ea typeface="等线" panose="02010600030101010101" pitchFamily="2" charset="-122"/>
              </a:rPr>
              <a:t>肌肉力量</a:t>
            </a:r>
            <a:endParaRPr lang="zh-CN" altLang="en-US" sz="1200" dirty="0">
              <a:solidFill>
                <a:srgbClr val="FF0000"/>
              </a:solidFill>
              <a:effectLst/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800600" y="2182203"/>
            <a:ext cx="4572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 sz="1800" b="1" dirty="0">
                <a:solidFill>
                  <a:srgbClr val="FF0000"/>
                </a:solidFill>
                <a:effectLst/>
                <a:latin typeface="楷体_GB2312"/>
                <a:ea typeface="等线" panose="02010600030101010101" pitchFamily="2" charset="-122"/>
              </a:rPr>
              <a:t>柔韧性</a:t>
            </a:r>
            <a:endParaRPr lang="zh-CN" altLang="en-US" sz="1200" dirty="0">
              <a:solidFill>
                <a:srgbClr val="FF0000"/>
              </a:solidFill>
              <a:effectLst/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672013" y="1574230"/>
            <a:ext cx="116341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 sz="1800" b="1" dirty="0">
                <a:solidFill>
                  <a:srgbClr val="FF0000"/>
                </a:solidFill>
                <a:effectLst/>
                <a:latin typeface="楷体_GB2312"/>
                <a:ea typeface="等线" panose="02010600030101010101" pitchFamily="2" charset="-122"/>
              </a:rPr>
              <a:t>速度</a:t>
            </a:r>
            <a:endParaRPr lang="zh-CN" altLang="en-US" sz="1200" dirty="0">
              <a:solidFill>
                <a:srgbClr val="FF0000"/>
              </a:solidFill>
              <a:effectLst/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5943600" y="3324809"/>
            <a:ext cx="4572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 sz="1800" b="1" dirty="0">
                <a:solidFill>
                  <a:srgbClr val="FF0000"/>
                </a:solidFill>
                <a:effectLst/>
                <a:latin typeface="楷体_GB2312"/>
                <a:ea typeface="等线" panose="02010600030101010101" pitchFamily="2" charset="-122"/>
              </a:rPr>
              <a:t>肌肉耐力</a:t>
            </a:r>
            <a:endParaRPr lang="en-US" altLang="zh-CN" sz="1800" b="1" dirty="0">
              <a:solidFill>
                <a:srgbClr val="FF0000"/>
              </a:solidFill>
              <a:effectLst/>
              <a:latin typeface="楷体_GB2312"/>
              <a:ea typeface="等线" panose="02010600030101010101" pitchFamily="2" charset="-122"/>
            </a:endParaRPr>
          </a:p>
          <a:p>
            <a:r>
              <a:rPr lang="zh-CN" altLang="en-US" b="1" dirty="0">
                <a:solidFill>
                  <a:srgbClr val="FF0000"/>
                </a:solidFill>
                <a:latin typeface="楷体_GB2312"/>
                <a:ea typeface="等线" panose="02010600030101010101" pitchFamily="2" charset="-122"/>
              </a:rPr>
              <a:t>心肺耐力</a:t>
            </a:r>
            <a:endParaRPr lang="zh-CN" altLang="en-US" b="1" dirty="0">
              <a:solidFill>
                <a:srgbClr val="FF0000"/>
              </a:solidFill>
              <a:latin typeface="楷体_GB2312"/>
              <a:ea typeface="等线" panose="02010600030101010101" pitchFamily="2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553200" y="4163976"/>
            <a:ext cx="4572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 sz="1800" b="1" dirty="0">
                <a:solidFill>
                  <a:srgbClr val="FF0000"/>
                </a:solidFill>
                <a:effectLst/>
                <a:latin typeface="楷体_GB2312"/>
                <a:ea typeface="等线" panose="02010600030101010101" pitchFamily="2" charset="-122"/>
              </a:rPr>
              <a:t>肌肉力量</a:t>
            </a:r>
            <a:endParaRPr lang="zh-CN" altLang="en-US" sz="1200" dirty="0">
              <a:solidFill>
                <a:srgbClr val="FF0000"/>
              </a:solidFill>
              <a:effectLst/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pic>
        <p:nvPicPr>
          <p:cNvPr id="5132" name="Picture 1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8600" y="4646717"/>
            <a:ext cx="4545060" cy="4931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023" r="41577" b="75045"/>
          <a:stretch>
            <a:fillRect/>
          </a:stretch>
        </p:blipFill>
        <p:spPr>
          <a:xfrm>
            <a:off x="13326" y="4178870"/>
            <a:ext cx="1444274" cy="93569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9" dur="2000"/>
                                        <p:tgtEl>
                                          <p:spTgt spid="5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 animBg="1"/>
      <p:bldP spid="10" grpId="0" animBg="1"/>
      <p:bldP spid="11" grpId="0"/>
      <p:bldP spid="12" grpId="0"/>
      <p:bldP spid="13" grpId="0"/>
      <p:bldP spid="14" grpId="0"/>
      <p:bldP spid="1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7913" y="0"/>
            <a:ext cx="6986587" cy="4857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600" y="-19050"/>
            <a:ext cx="7339013" cy="4933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5"/>
          <p:cNvSpPr txBox="1"/>
          <p:nvPr/>
        </p:nvSpPr>
        <p:spPr>
          <a:xfrm>
            <a:off x="457200" y="361950"/>
            <a:ext cx="2352400" cy="560705"/>
          </a:xfrm>
          <a:prstGeom prst="rect">
            <a:avLst/>
          </a:prstGeom>
          <a:noFill/>
          <a:ln>
            <a:noFill/>
          </a:ln>
        </p:spPr>
        <p:txBody>
          <a:bodyPr wrap="square" lIns="68580" tIns="34290" rIns="68580" bIns="34290" rtlCol="0">
            <a:spAutoFit/>
          </a:bodyPr>
          <a:lstStyle/>
          <a:p>
            <a:pPr algn="dist" defTabSz="685800"/>
            <a:r>
              <a:rPr lang="zh-CN" altLang="en-US" sz="3200" b="1" dirty="0"/>
              <a:t>案例分析</a:t>
            </a:r>
            <a:endParaRPr lang="zh-CN" altLang="en-US" sz="3200" dirty="0">
              <a:solidFill>
                <a:schemeClr val="tx1">
                  <a:lumMod val="85000"/>
                  <a:lumOff val="15000"/>
                </a:schemeClr>
              </a:solidFill>
              <a:latin typeface="字魂143号-正酷超级黑" panose="00000500000000000000" pitchFamily="2" charset="-122"/>
              <a:ea typeface="字魂143号-正酷超级黑" panose="00000500000000000000" pitchFamily="2" charset="-122"/>
              <a:cs typeface="+mn-ea"/>
              <a:sym typeface="字魂59号-创粗黑" panose="00000500000000000000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474" t="71568" r="41667" b="-206"/>
          <a:stretch>
            <a:fillRect/>
          </a:stretch>
        </p:blipFill>
        <p:spPr>
          <a:xfrm>
            <a:off x="8001000" y="0"/>
            <a:ext cx="974678" cy="65714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2971800" y="554355"/>
            <a:ext cx="239014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50</a:t>
            </a:r>
            <a:r>
              <a:rPr lang="zh-CN" altLang="en-US"/>
              <a:t>米跑不</a:t>
            </a:r>
            <a:r>
              <a:rPr lang="zh-CN" altLang="en-US"/>
              <a:t>合格怎么</a:t>
            </a:r>
            <a:r>
              <a:rPr lang="zh-CN" altLang="en-US"/>
              <a:t>办？</a:t>
            </a:r>
            <a:endParaRPr lang="zh-CN" altLang="en-US"/>
          </a:p>
        </p:txBody>
      </p:sp>
      <p:graphicFrame>
        <p:nvGraphicFramePr>
          <p:cNvPr id="7" name="表格 6"/>
          <p:cNvGraphicFramePr/>
          <p:nvPr>
            <p:custDataLst>
              <p:tags r:id="rId2"/>
            </p:custDataLst>
          </p:nvPr>
        </p:nvGraphicFramePr>
        <p:xfrm>
          <a:off x="1135380" y="1132840"/>
          <a:ext cx="6239510" cy="3426460"/>
        </p:xfrm>
        <a:graphic>
          <a:graphicData uri="http://schemas.openxmlformats.org/drawingml/2006/table">
            <a:tbl>
              <a:tblPr firstRow="1" bandRow="1">
                <a:tableStyleId>{056F4C3A-EC7D-4180-9932-DB303A1819EC}</a:tableStyleId>
              </a:tblPr>
              <a:tblGrid>
                <a:gridCol w="1090930"/>
                <a:gridCol w="1623060"/>
                <a:gridCol w="1515745"/>
                <a:gridCol w="2009775"/>
              </a:tblGrid>
              <a:tr h="1198880">
                <a:tc>
                  <a:txBody>
                    <a:bodyPr/>
                    <a:p>
                      <a:pPr marL="85725" indent="0" algn="r"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en-US" altLang="zh-CN" sz="140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              </a:t>
                      </a:r>
                      <a:r>
                        <a:rPr lang="zh-CN" sz="140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姓名</a:t>
                      </a:r>
                      <a:endParaRPr lang="zh-CN" sz="140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marL="85725" indent="0" algn="just"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endParaRPr lang="zh-CN" sz="140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marL="85725" indent="0" algn="just"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zh-CN" sz="140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计划</a:t>
                      </a:r>
                      <a:endParaRPr lang="zh-CN" sz="140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anchor="t" anchorCtr="0">
                    <a:lnL w="19050">
                      <a:solidFill>
                        <a:schemeClr val="tx1"/>
                      </a:solidFill>
                      <a:prstDash val="solid"/>
                    </a:lnL>
                    <a:lnR w="19050">
                      <a:solidFill>
                        <a:schemeClr val="tx1"/>
                      </a:solidFill>
                      <a:prstDash val="solid"/>
                    </a:lnR>
                    <a:lnT w="19050">
                      <a:solidFill>
                        <a:schemeClr val="tx1"/>
                      </a:solidFill>
                      <a:prstDash val="solid"/>
                    </a:lnT>
                    <a:lnB w="19050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p>
                      <a:pPr marL="85725" indent="0" algn="ctr"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zh-CN" sz="14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小赵</a:t>
                      </a:r>
                      <a:endParaRPr lang="zh-CN" sz="14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 anchorCtr="0">
                    <a:lnL w="19050">
                      <a:solidFill>
                        <a:schemeClr val="tx1"/>
                      </a:solidFill>
                      <a:prstDash val="solid"/>
                    </a:lnL>
                    <a:lnR w="19050">
                      <a:solidFill>
                        <a:schemeClr val="tx1"/>
                      </a:solidFill>
                      <a:prstDash val="solid"/>
                    </a:lnR>
                    <a:lnT w="19050">
                      <a:solidFill>
                        <a:schemeClr val="tx1"/>
                      </a:solidFill>
                      <a:prstDash val="solid"/>
                    </a:lnT>
                    <a:lnB w="19050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p>
                      <a:pPr marL="85725" indent="0" algn="ctr"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zh-CN" sz="14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小钱</a:t>
                      </a:r>
                      <a:endParaRPr lang="zh-CN" sz="14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 anchorCtr="0">
                    <a:lnL w="19050">
                      <a:solidFill>
                        <a:schemeClr val="tx1"/>
                      </a:solidFill>
                      <a:prstDash val="solid"/>
                    </a:lnL>
                    <a:lnR w="19050">
                      <a:solidFill>
                        <a:schemeClr val="tx1"/>
                      </a:solidFill>
                      <a:prstDash val="solid"/>
                    </a:lnR>
                    <a:lnT w="19050">
                      <a:solidFill>
                        <a:schemeClr val="tx1"/>
                      </a:solidFill>
                      <a:prstDash val="solid"/>
                    </a:lnT>
                    <a:lnB w="19050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p>
                      <a:pPr marL="85725" indent="0" algn="ctr"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zh-CN" sz="14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小李</a:t>
                      </a:r>
                      <a:endParaRPr lang="zh-CN" sz="14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 anchorCtr="0">
                    <a:lnL w="19050">
                      <a:solidFill>
                        <a:schemeClr val="tx1"/>
                      </a:solidFill>
                      <a:prstDash val="solid"/>
                    </a:lnL>
                    <a:lnR w="19050">
                      <a:solidFill>
                        <a:schemeClr val="tx1"/>
                      </a:solidFill>
                      <a:prstDash val="solid"/>
                    </a:lnR>
                    <a:lnT w="19050">
                      <a:solidFill>
                        <a:schemeClr val="tx1"/>
                      </a:solidFill>
                      <a:prstDash val="solid"/>
                    </a:lnT>
                    <a:lnB w="19050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  <a:tr h="659765">
                <a:tc>
                  <a:txBody>
                    <a:bodyPr/>
                    <a:p>
                      <a:pPr marL="85725" indent="0" algn="ctr"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zh-CN" sz="14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跑步动作</a:t>
                      </a:r>
                      <a:endParaRPr lang="zh-CN" sz="14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 anchorCtr="0">
                    <a:lnL w="19050">
                      <a:solidFill>
                        <a:schemeClr val="tx1"/>
                      </a:solidFill>
                      <a:prstDash val="solid"/>
                    </a:lnL>
                    <a:lnR w="19050">
                      <a:solidFill>
                        <a:schemeClr val="tx1"/>
                      </a:solidFill>
                      <a:prstDash val="solid"/>
                    </a:lnR>
                    <a:lnT w="19050">
                      <a:solidFill>
                        <a:schemeClr val="tx1"/>
                      </a:solidFill>
                      <a:prstDash val="solid"/>
                    </a:lnT>
                    <a:lnB w="19050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p>
                      <a:pPr marL="85725" indent="0" algn="ctr"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zh-CN" sz="14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坐着跑</a:t>
                      </a:r>
                      <a:endParaRPr lang="zh-CN" sz="14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t" anchorCtr="0">
                    <a:lnL w="19050">
                      <a:solidFill>
                        <a:schemeClr val="tx1"/>
                      </a:solidFill>
                      <a:prstDash val="solid"/>
                    </a:lnL>
                    <a:lnR w="19050">
                      <a:solidFill>
                        <a:schemeClr val="tx1"/>
                      </a:solidFill>
                      <a:prstDash val="solid"/>
                    </a:lnR>
                    <a:lnT w="19050">
                      <a:solidFill>
                        <a:schemeClr val="tx1"/>
                      </a:solidFill>
                      <a:prstDash val="solid"/>
                    </a:lnT>
                    <a:lnB w="19050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p>
                      <a:pPr marL="85725" indent="0" algn="ctr"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zh-CN" sz="14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大腿前摆高度不够</a:t>
                      </a:r>
                      <a:endParaRPr lang="zh-CN" sz="14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t" anchorCtr="0">
                    <a:lnL w="19050">
                      <a:solidFill>
                        <a:schemeClr val="tx1"/>
                      </a:solidFill>
                      <a:prstDash val="solid"/>
                    </a:lnL>
                    <a:lnR w="19050">
                      <a:solidFill>
                        <a:schemeClr val="tx1"/>
                      </a:solidFill>
                      <a:prstDash val="solid"/>
                    </a:lnR>
                    <a:lnT w="19050">
                      <a:solidFill>
                        <a:schemeClr val="tx1"/>
                      </a:solidFill>
                      <a:prstDash val="solid"/>
                    </a:lnT>
                    <a:lnB w="19050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p>
                      <a:pPr marL="85725" indent="0" algn="ctr"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zh-CN" sz="14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摆臂紧张，身体左右晃动</a:t>
                      </a:r>
                      <a:endParaRPr lang="zh-CN" sz="14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t" anchorCtr="0">
                    <a:lnL w="19050">
                      <a:solidFill>
                        <a:schemeClr val="tx1"/>
                      </a:solidFill>
                      <a:prstDash val="solid"/>
                    </a:lnL>
                    <a:lnR w="19050">
                      <a:solidFill>
                        <a:schemeClr val="tx1"/>
                      </a:solidFill>
                      <a:prstDash val="solid"/>
                    </a:lnR>
                    <a:lnT w="19050">
                      <a:solidFill>
                        <a:schemeClr val="tx1"/>
                      </a:solidFill>
                      <a:prstDash val="solid"/>
                    </a:lnT>
                    <a:lnB w="19050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  <a:tr h="660400">
                <a:tc>
                  <a:txBody>
                    <a:bodyPr/>
                    <a:p>
                      <a:pPr marL="85725" indent="0" algn="ctr"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zh-CN" sz="14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产生原因</a:t>
                      </a:r>
                      <a:endParaRPr lang="zh-CN" sz="14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 anchorCtr="0">
                    <a:lnL w="19050">
                      <a:solidFill>
                        <a:schemeClr val="tx1"/>
                      </a:solidFill>
                      <a:prstDash val="solid"/>
                    </a:lnL>
                    <a:lnR w="19050">
                      <a:solidFill>
                        <a:schemeClr val="tx1"/>
                      </a:solidFill>
                      <a:prstDash val="solid"/>
                    </a:lnR>
                    <a:lnT w="19050">
                      <a:solidFill>
                        <a:schemeClr val="tx1"/>
                      </a:solidFill>
                      <a:prstDash val="solid"/>
                    </a:lnT>
                    <a:lnB w="19050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p>
                      <a:pPr marL="85725" indent="0" algn="ctr"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zh-CN" sz="14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含胸塌腰，后蹬不充分</a:t>
                      </a:r>
                      <a:endParaRPr lang="zh-CN" sz="14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t" anchorCtr="0">
                    <a:lnL w="19050">
                      <a:solidFill>
                        <a:schemeClr val="tx1"/>
                      </a:solidFill>
                      <a:prstDash val="solid"/>
                    </a:lnL>
                    <a:lnR w="19050">
                      <a:solidFill>
                        <a:schemeClr val="tx1"/>
                      </a:solidFill>
                      <a:prstDash val="solid"/>
                    </a:lnR>
                    <a:lnT w="19050">
                      <a:solidFill>
                        <a:schemeClr val="tx1"/>
                      </a:solidFill>
                      <a:prstDash val="solid"/>
                    </a:lnT>
                    <a:lnB w="19050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p>
                      <a:pPr marL="85725" indent="0" algn="l"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zh-CN" sz="14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上体过于前倾，制约抬腿动作</a:t>
                      </a:r>
                      <a:endParaRPr lang="zh-CN" sz="14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t" anchorCtr="0">
                    <a:lnL w="19050">
                      <a:solidFill>
                        <a:schemeClr val="tx1"/>
                      </a:solidFill>
                      <a:prstDash val="solid"/>
                    </a:lnL>
                    <a:lnR w="19050">
                      <a:solidFill>
                        <a:schemeClr val="tx1"/>
                      </a:solidFill>
                      <a:prstDash val="solid"/>
                    </a:lnR>
                    <a:lnT w="19050">
                      <a:solidFill>
                        <a:schemeClr val="tx1"/>
                      </a:solidFill>
                      <a:prstDash val="solid"/>
                    </a:lnT>
                    <a:lnB w="19050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p>
                      <a:pPr marL="85725" indent="0" algn="l"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zh-CN" sz="14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摆臂习惯不好，肩带力量差，肩部紧张等</a:t>
                      </a:r>
                      <a:endParaRPr lang="zh-CN" sz="14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t" anchorCtr="0">
                    <a:lnL w="19050">
                      <a:solidFill>
                        <a:schemeClr val="tx1"/>
                      </a:solidFill>
                      <a:prstDash val="solid"/>
                    </a:lnL>
                    <a:lnR w="19050">
                      <a:solidFill>
                        <a:schemeClr val="tx1"/>
                      </a:solidFill>
                      <a:prstDash val="solid"/>
                    </a:lnR>
                    <a:lnT w="19050">
                      <a:solidFill>
                        <a:schemeClr val="tx1"/>
                      </a:solidFill>
                      <a:prstDash val="solid"/>
                    </a:lnT>
                    <a:lnB w="19050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  <a:tr h="907415">
                <a:tc>
                  <a:txBody>
                    <a:bodyPr/>
                    <a:p>
                      <a:pPr marL="85725" indent="0" algn="ctr"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zh-CN" sz="14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纠正方法</a:t>
                      </a:r>
                      <a:endParaRPr lang="zh-CN" sz="14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 anchorCtr="0">
                    <a:lnL w="19050">
                      <a:solidFill>
                        <a:schemeClr val="tx1"/>
                      </a:solidFill>
                      <a:prstDash val="solid"/>
                    </a:lnL>
                    <a:lnR w="19050">
                      <a:solidFill>
                        <a:schemeClr val="tx1"/>
                      </a:solidFill>
                      <a:prstDash val="solid"/>
                    </a:lnR>
                    <a:lnT w="19050">
                      <a:solidFill>
                        <a:schemeClr val="tx1"/>
                      </a:solidFill>
                      <a:prstDash val="solid"/>
                    </a:lnT>
                    <a:lnB w="1905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p>
                      <a:pPr marL="85725" indent="0" algn="ctr"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zh-CN" sz="14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多做后蹬跑练习和发展髋关节灵活性练习</a:t>
                      </a:r>
                      <a:endParaRPr lang="zh-CN" sz="14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 anchorCtr="0">
                    <a:lnL w="19050">
                      <a:solidFill>
                        <a:schemeClr val="tx1"/>
                      </a:solidFill>
                      <a:prstDash val="solid"/>
                    </a:lnL>
                    <a:lnR w="19050">
                      <a:solidFill>
                        <a:schemeClr val="tx1"/>
                      </a:solidFill>
                      <a:prstDash val="solid"/>
                    </a:lnR>
                    <a:lnT w="19050">
                      <a:solidFill>
                        <a:schemeClr val="tx1"/>
                      </a:solidFill>
                      <a:prstDash val="solid"/>
                    </a:lnT>
                    <a:lnB w="1905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p>
                      <a:pPr marL="85725" indent="0" algn="l"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zh-CN" sz="14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加强折叠腿跑和高抬腿跑练习</a:t>
                      </a:r>
                      <a:endParaRPr lang="zh-CN" sz="14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 anchorCtr="0">
                    <a:lnL w="19050">
                      <a:solidFill>
                        <a:schemeClr val="tx1"/>
                      </a:solidFill>
                      <a:prstDash val="solid"/>
                    </a:lnL>
                    <a:lnR w="19050">
                      <a:solidFill>
                        <a:schemeClr val="tx1"/>
                      </a:solidFill>
                      <a:prstDash val="solid"/>
                    </a:lnR>
                    <a:lnT w="19050">
                      <a:solidFill>
                        <a:schemeClr val="tx1"/>
                      </a:solidFill>
                      <a:prstDash val="solid"/>
                    </a:lnT>
                    <a:lnB w="1905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p>
                      <a:pPr marL="85725" indent="0" algn="l"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zh-CN" sz="14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加强肩关节灵活性练习和肩带力量练习，多做原地正确摆臂练习</a:t>
                      </a:r>
                      <a:endParaRPr lang="zh-CN" sz="14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 anchorCtr="0">
                    <a:lnL w="19050">
                      <a:solidFill>
                        <a:schemeClr val="tx1"/>
                      </a:solidFill>
                      <a:prstDash val="solid"/>
                    </a:lnL>
                    <a:lnR w="19050">
                      <a:solidFill>
                        <a:schemeClr val="tx1"/>
                      </a:solidFill>
                      <a:prstDash val="solid"/>
                    </a:lnR>
                    <a:lnT w="19050">
                      <a:solidFill>
                        <a:schemeClr val="tx1"/>
                      </a:solidFill>
                      <a:prstDash val="solid"/>
                    </a:lnT>
                    <a:lnB w="1905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5"/>
          <p:cNvSpPr txBox="1"/>
          <p:nvPr/>
        </p:nvSpPr>
        <p:spPr>
          <a:xfrm>
            <a:off x="457200" y="361950"/>
            <a:ext cx="2352400" cy="1054135"/>
          </a:xfrm>
          <a:prstGeom prst="rect">
            <a:avLst/>
          </a:prstGeom>
          <a:noFill/>
          <a:ln>
            <a:noFill/>
          </a:ln>
        </p:spPr>
        <p:txBody>
          <a:bodyPr wrap="square" lIns="68580" tIns="34290" rIns="68580" bIns="34290" rtlCol="0">
            <a:spAutoFit/>
          </a:bodyPr>
          <a:lstStyle/>
          <a:p>
            <a:pPr algn="dist" defTabSz="685800"/>
            <a:r>
              <a:rPr lang="zh-CN" altLang="en-US" sz="3200" b="1" dirty="0"/>
              <a:t>自我评价（</a:t>
            </a:r>
            <a:r>
              <a:rPr lang="en-US" altLang="zh-CN" sz="3200" b="1" dirty="0"/>
              <a:t> </a:t>
            </a:r>
            <a:r>
              <a:rPr lang="zh-CN" altLang="en-US" sz="3200" b="1" dirty="0"/>
              <a:t>分钟）</a:t>
            </a:r>
            <a:endParaRPr lang="zh-CN" altLang="en-US" sz="3200" dirty="0">
              <a:solidFill>
                <a:schemeClr val="tx1">
                  <a:lumMod val="85000"/>
                  <a:lumOff val="15000"/>
                </a:schemeClr>
              </a:solidFill>
              <a:latin typeface="字魂143号-正酷超级黑" panose="00000500000000000000" pitchFamily="2" charset="-122"/>
              <a:ea typeface="字魂143号-正酷超级黑" panose="00000500000000000000" pitchFamily="2" charset="-122"/>
              <a:cs typeface="+mn-ea"/>
              <a:sym typeface="字魂59号-创粗黑" panose="00000500000000000000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04681" y="590550"/>
            <a:ext cx="1098506" cy="1098506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981200" y="971550"/>
            <a:ext cx="5080000" cy="583565"/>
          </a:xfrm>
          <a:prstGeom prst="rect">
            <a:avLst/>
          </a:prstGeom>
        </p:spPr>
        <p:txBody>
          <a:bodyPr>
            <a:spAutoFit/>
          </a:bodyPr>
          <a:p>
            <a:pPr marL="0" indent="0" algn="ctr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3200">
                <a:latin typeface="Calibri" panose="020F0502020204030204"/>
                <a:ea typeface="宋体" panose="02010600030101010101" pitchFamily="2" charset="-122"/>
              </a:rPr>
              <a:t>自我评价表</a:t>
            </a:r>
            <a:endParaRPr lang="zh-CN" altLang="en-US" sz="3200">
              <a:latin typeface="Calibri" panose="020F0502020204030204"/>
              <a:ea typeface="宋体" panose="02010600030101010101" pitchFamily="2" charset="-122"/>
            </a:endParaRPr>
          </a:p>
        </p:txBody>
      </p:sp>
      <p:graphicFrame>
        <p:nvGraphicFramePr>
          <p:cNvPr id="5" name="表格 4"/>
          <p:cNvGraphicFramePr/>
          <p:nvPr>
            <p:custDataLst>
              <p:tags r:id="rId2"/>
            </p:custDataLst>
          </p:nvPr>
        </p:nvGraphicFramePr>
        <p:xfrm>
          <a:off x="1447800" y="1581150"/>
          <a:ext cx="6290310" cy="2663190"/>
        </p:xfrm>
        <a:graphic>
          <a:graphicData uri="http://schemas.openxmlformats.org/drawingml/2006/table">
            <a:tbl>
              <a:tblPr firstRow="1">
                <a:tableStyleId>{6D6DEFC6-637B-4E60-9A28-617395396470}</a:tableStyleId>
              </a:tblPr>
              <a:tblGrid>
                <a:gridCol w="791845"/>
                <a:gridCol w="1861820"/>
                <a:gridCol w="1126490"/>
                <a:gridCol w="1254760"/>
                <a:gridCol w="1255395"/>
              </a:tblGrid>
              <a:tr h="374650">
                <a:tc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2000"/>
                        <a:t>序号</a:t>
                      </a:r>
                      <a:endParaRPr lang="zh-CN" sz="2000"/>
                    </a:p>
                  </a:txBody>
                  <a:tcPr marL="68580" marR="68580" marT="0" marB="0" anchor="t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</a:tcPr>
                </a:tc>
                <a:tc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2000"/>
                        <a:t>评价指标</a:t>
                      </a:r>
                      <a:endParaRPr lang="zh-CN" sz="2000"/>
                    </a:p>
                  </a:txBody>
                  <a:tcPr marL="68580" marR="68580" marT="0" marB="0" anchor="t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</a:tcPr>
                </a:tc>
                <a:tc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2000"/>
                        <a:t>成绩</a:t>
                      </a:r>
                      <a:endParaRPr lang="zh-CN" sz="2000"/>
                    </a:p>
                  </a:txBody>
                  <a:tcPr marL="68580" marR="68580" marT="0" marB="0" anchor="t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</a:tcPr>
                </a:tc>
                <a:tc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2000"/>
                        <a:t>得分</a:t>
                      </a:r>
                      <a:endParaRPr lang="zh-CN" sz="2000"/>
                    </a:p>
                  </a:txBody>
                  <a:tcPr marL="68580" marR="68580" marT="0" marB="0" anchor="t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</a:tcPr>
                </a:tc>
                <a:tc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2000"/>
                        <a:t>等级</a:t>
                      </a:r>
                      <a:endParaRPr lang="zh-CN" sz="2000"/>
                    </a:p>
                  </a:txBody>
                  <a:tcPr marL="68580" marR="68580" marT="0" marB="0" anchor="t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</a:tcPr>
                </a:tc>
              </a:tr>
              <a:tr h="287020">
                <a:tc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000"/>
                        <a:t>1</a:t>
                      </a:r>
                      <a:endParaRPr lang="en-US" altLang="zh-CN" sz="2000"/>
                    </a:p>
                  </a:txBody>
                  <a:tcPr marL="68580" marR="68580" marT="0" marB="0" anchor="t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</a:tcPr>
                </a:tc>
                <a:tc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000"/>
                        <a:t>50</a:t>
                      </a:r>
                      <a:r>
                        <a:rPr lang="zh-CN" sz="2000"/>
                        <a:t>米跑</a:t>
                      </a:r>
                      <a:endParaRPr lang="zh-CN" sz="2000"/>
                    </a:p>
                  </a:txBody>
                  <a:tcPr marL="68580" marR="68580" marT="0" marB="0" anchor="t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</a:tcPr>
                </a:tc>
                <a:tc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000"/>
                        <a:t> </a:t>
                      </a:r>
                      <a:endParaRPr lang="en-US" altLang="zh-CN" sz="2000"/>
                    </a:p>
                  </a:txBody>
                  <a:tcPr marL="68580" marR="68580" marT="0" marB="0" anchor="t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</a:tcPr>
                </a:tc>
                <a:tc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000"/>
                        <a:t> </a:t>
                      </a:r>
                      <a:endParaRPr lang="en-US" altLang="zh-CN" sz="2000"/>
                    </a:p>
                  </a:txBody>
                  <a:tcPr marL="68580" marR="68580" marT="0" marB="0" anchor="t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</a:tcPr>
                </a:tc>
                <a:tc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000"/>
                        <a:t> </a:t>
                      </a:r>
                      <a:endParaRPr lang="en-US" altLang="zh-CN" sz="2000"/>
                    </a:p>
                  </a:txBody>
                  <a:tcPr marL="68580" marR="68580" marT="0" marB="0" anchor="t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</a:tcPr>
                </a:tc>
              </a:tr>
              <a:tr h="416560">
                <a:tc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000"/>
                        <a:t>2</a:t>
                      </a:r>
                      <a:endParaRPr lang="en-US" altLang="zh-CN" sz="2000"/>
                    </a:p>
                  </a:txBody>
                  <a:tcPr marL="68580" marR="68580" marT="0" marB="0" anchor="t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</a:tcPr>
                </a:tc>
                <a:tc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2000"/>
                        <a:t>坐位体前屈</a:t>
                      </a:r>
                      <a:endParaRPr lang="zh-CN" sz="2000"/>
                    </a:p>
                  </a:txBody>
                  <a:tcPr marL="68580" marR="68580" marT="0" marB="0" anchor="t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</a:tcPr>
                </a:tc>
                <a:tc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000"/>
                        <a:t> </a:t>
                      </a:r>
                      <a:endParaRPr lang="en-US" altLang="zh-CN" sz="2000"/>
                    </a:p>
                  </a:txBody>
                  <a:tcPr marL="68580" marR="68580" marT="0" marB="0" anchor="t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</a:tcPr>
                </a:tc>
                <a:tc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000"/>
                        <a:t> </a:t>
                      </a:r>
                      <a:endParaRPr lang="en-US" altLang="zh-CN" sz="2000"/>
                    </a:p>
                  </a:txBody>
                  <a:tcPr marL="68580" marR="68580" marT="0" marB="0" anchor="t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</a:tcPr>
                </a:tc>
                <a:tc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000"/>
                        <a:t> </a:t>
                      </a:r>
                      <a:endParaRPr lang="en-US" altLang="zh-CN" sz="2000"/>
                    </a:p>
                  </a:txBody>
                  <a:tcPr marL="68580" marR="68580" marT="0" marB="0" anchor="t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</a:tcPr>
                </a:tc>
              </a:tr>
              <a:tr h="347980">
                <a:tc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000"/>
                        <a:t>3</a:t>
                      </a:r>
                      <a:endParaRPr lang="en-US" altLang="zh-CN" sz="2000"/>
                    </a:p>
                  </a:txBody>
                  <a:tcPr marL="68580" marR="68580" marT="0" marB="0" anchor="t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</a:tcPr>
                </a:tc>
                <a:tc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2000"/>
                        <a:t>立定跳远</a:t>
                      </a:r>
                      <a:endParaRPr lang="zh-CN" sz="2000"/>
                    </a:p>
                  </a:txBody>
                  <a:tcPr marL="68580" marR="68580" marT="0" marB="0" anchor="t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</a:tcPr>
                </a:tc>
                <a:tc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000"/>
                        <a:t> </a:t>
                      </a:r>
                      <a:endParaRPr lang="en-US" altLang="zh-CN" sz="2000"/>
                    </a:p>
                  </a:txBody>
                  <a:tcPr marL="68580" marR="68580" marT="0" marB="0" anchor="t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</a:tcPr>
                </a:tc>
                <a:tc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000"/>
                        <a:t> </a:t>
                      </a:r>
                      <a:endParaRPr lang="en-US" altLang="zh-CN" sz="2000"/>
                    </a:p>
                  </a:txBody>
                  <a:tcPr marL="68580" marR="68580" marT="0" marB="0" anchor="t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</a:tcPr>
                </a:tc>
                <a:tc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000"/>
                        <a:t> </a:t>
                      </a:r>
                      <a:endParaRPr lang="en-US" altLang="zh-CN" sz="2000"/>
                    </a:p>
                  </a:txBody>
                  <a:tcPr marL="68580" marR="68580" marT="0" marB="0" anchor="t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</a:tcPr>
                </a:tc>
              </a:tr>
              <a:tr h="573405">
                <a:tc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000"/>
                        <a:t>4</a:t>
                      </a:r>
                      <a:endParaRPr lang="en-US" altLang="zh-CN" sz="2000"/>
                    </a:p>
                  </a:txBody>
                  <a:tcPr marL="68580" marR="68580" marT="0" marB="0" anchor="t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</a:tcPr>
                </a:tc>
                <a:tc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2000"/>
                        <a:t>引体向上（男）</a:t>
                      </a:r>
                      <a:r>
                        <a:rPr lang="en-US" altLang="zh-CN" sz="2000"/>
                        <a:t>/</a:t>
                      </a:r>
                      <a:r>
                        <a:rPr lang="zh-CN" sz="2000"/>
                        <a:t>仰卧起坐（女）</a:t>
                      </a:r>
                      <a:endParaRPr lang="zh-CN" sz="2000"/>
                    </a:p>
                  </a:txBody>
                  <a:tcPr marL="68580" marR="68580" marT="0" marB="0" anchor="t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</a:tcPr>
                </a:tc>
                <a:tc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000"/>
                        <a:t> </a:t>
                      </a:r>
                      <a:endParaRPr lang="en-US" altLang="zh-CN" sz="2000"/>
                    </a:p>
                  </a:txBody>
                  <a:tcPr marL="68580" marR="68580" marT="0" marB="0" anchor="t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</a:tcPr>
                </a:tc>
                <a:tc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000"/>
                        <a:t> </a:t>
                      </a:r>
                      <a:endParaRPr lang="en-US" altLang="zh-CN" sz="2000"/>
                    </a:p>
                  </a:txBody>
                  <a:tcPr marL="68580" marR="68580" marT="0" marB="0" anchor="t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</a:tcPr>
                </a:tc>
                <a:tc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000"/>
                        <a:t> </a:t>
                      </a:r>
                      <a:endParaRPr lang="en-US" altLang="zh-CN" sz="2000"/>
                    </a:p>
                  </a:txBody>
                  <a:tcPr marL="68580" marR="68580" marT="0" marB="0" anchor="t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</a:tcPr>
                </a:tc>
              </a:tr>
              <a:tr h="572770">
                <a:tc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000"/>
                        <a:t>5</a:t>
                      </a:r>
                      <a:endParaRPr lang="en-US" altLang="zh-CN" sz="2000"/>
                    </a:p>
                  </a:txBody>
                  <a:tcPr marL="68580" marR="68580" marT="0" marB="0" anchor="t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</a:tcPr>
                </a:tc>
                <a:tc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000"/>
                        <a:t>1000</a:t>
                      </a:r>
                      <a:r>
                        <a:rPr lang="zh-CN" sz="2000"/>
                        <a:t>米（男）</a:t>
                      </a:r>
                      <a:r>
                        <a:rPr lang="en-US" altLang="zh-CN" sz="2000"/>
                        <a:t>/800</a:t>
                      </a:r>
                      <a:r>
                        <a:rPr lang="zh-CN" sz="2000"/>
                        <a:t>米（女）</a:t>
                      </a:r>
                      <a:endParaRPr lang="zh-CN" sz="2000"/>
                    </a:p>
                  </a:txBody>
                  <a:tcPr marL="68580" marR="68580" marT="0" marB="0" anchor="t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</a:tcPr>
                </a:tc>
                <a:tc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000"/>
                        <a:t> </a:t>
                      </a:r>
                      <a:endParaRPr lang="en-US" altLang="zh-CN" sz="2000"/>
                    </a:p>
                  </a:txBody>
                  <a:tcPr marL="68580" marR="68580" marT="0" marB="0" anchor="t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</a:tcPr>
                </a:tc>
                <a:tc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000"/>
                        <a:t> </a:t>
                      </a:r>
                      <a:endParaRPr lang="en-US" altLang="zh-CN" sz="2000"/>
                    </a:p>
                  </a:txBody>
                  <a:tcPr marL="68580" marR="68580" marT="0" marB="0" anchor="t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</a:tcPr>
                </a:tc>
                <a:tc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000"/>
                        <a:t> </a:t>
                      </a:r>
                      <a:endParaRPr lang="en-US" altLang="zh-CN" sz="2000"/>
                    </a:p>
                  </a:txBody>
                  <a:tcPr marL="68580" marR="68580" marT="0" marB="0" anchor="t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</a:tcPr>
                </a:tc>
              </a:tr>
            </a:tbl>
          </a:graphicData>
        </a:graphic>
      </p:graphicFrame>
      <p:sp>
        <p:nvSpPr>
          <p:cNvPr id="6" name="文本框 5"/>
          <p:cNvSpPr txBox="1"/>
          <p:nvPr/>
        </p:nvSpPr>
        <p:spPr>
          <a:xfrm>
            <a:off x="2032000" y="3209925"/>
            <a:ext cx="5080000" cy="706755"/>
          </a:xfrm>
          <a:prstGeom prst="rect">
            <a:avLst/>
          </a:prstGeom>
        </p:spPr>
        <p:txBody>
          <a:bodyPr>
            <a:spAutoFit/>
          </a:bodyPr>
          <a:p>
            <a:endParaRPr lang="en-US" altLang="zh-CN" sz="2400"/>
          </a:p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1600">
                <a:latin typeface="Calibri" panose="020F0502020204030204"/>
                <a:ea typeface="宋体" panose="02010600030101010101" pitchFamily="2" charset="-122"/>
              </a:rPr>
              <a:t>            </a:t>
            </a:r>
            <a:endParaRPr lang="en-US" altLang="zh-CN" sz="1600"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5"/>
          <p:cNvSpPr txBox="1"/>
          <p:nvPr/>
        </p:nvSpPr>
        <p:spPr>
          <a:xfrm>
            <a:off x="457200" y="361950"/>
            <a:ext cx="2352400" cy="560705"/>
          </a:xfrm>
          <a:prstGeom prst="rect">
            <a:avLst/>
          </a:prstGeom>
          <a:noFill/>
          <a:ln>
            <a:noFill/>
          </a:ln>
        </p:spPr>
        <p:txBody>
          <a:bodyPr wrap="square" lIns="68580" tIns="34290" rIns="68580" bIns="34290" rtlCol="0">
            <a:spAutoFit/>
          </a:bodyPr>
          <a:lstStyle/>
          <a:p>
            <a:pPr algn="dist" defTabSz="685800"/>
            <a:r>
              <a:rPr lang="zh-CN" altLang="en-US" sz="3200" b="1" dirty="0"/>
              <a:t>制定计划</a:t>
            </a:r>
            <a:endParaRPr lang="zh-CN" altLang="en-US" sz="3200" dirty="0">
              <a:solidFill>
                <a:schemeClr val="tx1">
                  <a:lumMod val="85000"/>
                  <a:lumOff val="15000"/>
                </a:schemeClr>
              </a:solidFill>
              <a:latin typeface="字魂143号-正酷超级黑" panose="00000500000000000000" pitchFamily="2" charset="-122"/>
              <a:ea typeface="字魂143号-正酷超级黑" panose="00000500000000000000" pitchFamily="2" charset="-122"/>
              <a:cs typeface="+mn-ea"/>
              <a:sym typeface="字魂59号-创粗黑" panose="00000500000000000000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" y="1054135"/>
            <a:ext cx="723900" cy="7239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670" t="31977" r="14870" b="36808"/>
          <a:stretch>
            <a:fillRect/>
          </a:stretch>
        </p:blipFill>
        <p:spPr>
          <a:xfrm>
            <a:off x="8001000" y="3943350"/>
            <a:ext cx="711958" cy="84995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45" t="65185" r="62218" b="3703"/>
          <a:stretch>
            <a:fillRect/>
          </a:stretch>
        </p:blipFill>
        <p:spPr>
          <a:xfrm>
            <a:off x="8352064" y="46569"/>
            <a:ext cx="639535" cy="895349"/>
          </a:xfrm>
          <a:prstGeom prst="rect">
            <a:avLst/>
          </a:prstGeom>
        </p:spPr>
      </p:pic>
      <p:pic>
        <p:nvPicPr>
          <p:cNvPr id="4" name="e00d32174cbfd63d6291c484a83acf8a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88974" y="268967"/>
            <a:ext cx="7750175" cy="484385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908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" name="图片 3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2002063" y="-2013612"/>
            <a:ext cx="5143501" cy="914037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670" t="31977" r="14870" b="36808"/>
          <a:stretch>
            <a:fillRect/>
          </a:stretch>
        </p:blipFill>
        <p:spPr>
          <a:xfrm>
            <a:off x="533399" y="3188772"/>
            <a:ext cx="1280195" cy="152833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422" t="64716" r="7444" b="-206"/>
          <a:stretch>
            <a:fillRect/>
          </a:stretch>
        </p:blipFill>
        <p:spPr>
          <a:xfrm>
            <a:off x="3769123" y="3188772"/>
            <a:ext cx="1414722" cy="16573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474" t="71568" r="41667" b="-206"/>
          <a:stretch>
            <a:fillRect/>
          </a:stretch>
        </p:blipFill>
        <p:spPr>
          <a:xfrm>
            <a:off x="1981200" y="3362122"/>
            <a:ext cx="1752600" cy="1181634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023" r="41577" b="75045"/>
          <a:stretch>
            <a:fillRect/>
          </a:stretch>
        </p:blipFill>
        <p:spPr>
          <a:xfrm>
            <a:off x="5368846" y="3424998"/>
            <a:ext cx="1823890" cy="1181634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423" r="14869" b="70600"/>
          <a:stretch>
            <a:fillRect/>
          </a:stretch>
        </p:blipFill>
        <p:spPr>
          <a:xfrm>
            <a:off x="7377736" y="3311284"/>
            <a:ext cx="1309063" cy="162360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702713" y="1399014"/>
            <a:ext cx="5738574" cy="14245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3600" b="1" dirty="0"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当身体达到极限</a:t>
            </a:r>
            <a:endParaRPr lang="en-US" altLang="zh-CN" sz="3600" b="1" dirty="0">
              <a:solidFill>
                <a:srgbClr val="FF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5000"/>
              </a:lnSpc>
            </a:pPr>
            <a:r>
              <a:rPr lang="en-US" altLang="zh-CN" sz="3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r>
              <a:rPr lang="zh-CN" altLang="en-US" sz="3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意志力会带你杀出重围！</a:t>
            </a:r>
            <a:endParaRPr lang="zh-CN" altLang="en-US" sz="3600" dirty="0">
              <a:solidFill>
                <a:srgbClr val="FF0000"/>
              </a:solidFill>
              <a:effectLst/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9" name="Picture 1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7697" y="819150"/>
            <a:ext cx="3479504" cy="2590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3000" y="514350"/>
            <a:ext cx="2886075" cy="33215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6400" y="3524496"/>
            <a:ext cx="2409825" cy="6228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0275" y="3943350"/>
            <a:ext cx="1828800" cy="6194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3" name="Picture 1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7900" y="438150"/>
            <a:ext cx="4648200" cy="39576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533400" y="456689"/>
            <a:ext cx="3276600" cy="1054135"/>
            <a:chOff x="2991118" y="1214277"/>
            <a:chExt cx="2439890" cy="1054135"/>
          </a:xfrm>
        </p:grpSpPr>
        <p:sp>
          <p:nvSpPr>
            <p:cNvPr id="12" name="文本框 7"/>
            <p:cNvSpPr txBox="1"/>
            <p:nvPr/>
          </p:nvSpPr>
          <p:spPr>
            <a:xfrm>
              <a:off x="2991118" y="1220536"/>
              <a:ext cx="624158" cy="56169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68580" tIns="34290" rIns="68580" bIns="34290" rtlCol="0">
              <a:spAutoFit/>
            </a:bodyPr>
            <a:lstStyle/>
            <a:p>
              <a:pPr algn="ctr" defTabSz="685800"/>
              <a:r>
                <a:rPr lang="zh-CN" altLang="en-US" sz="3200" dirty="0">
                  <a:solidFill>
                    <a:srgbClr val="7030A0"/>
                  </a:solidFill>
                  <a:latin typeface="字魂143号-正酷超级黑" panose="00000500000000000000" pitchFamily="2" charset="-122"/>
                  <a:ea typeface="字魂143号-正酷超级黑" panose="00000500000000000000" pitchFamily="2" charset="-122"/>
                  <a:cs typeface="+mn-ea"/>
                  <a:sym typeface="字魂59号-创粗黑" panose="00000500000000000000" pitchFamily="2" charset="-122"/>
                </a:rPr>
                <a:t>一、</a:t>
              </a:r>
              <a:endParaRPr lang="en-US" altLang="zh-CN" sz="3200" dirty="0">
                <a:solidFill>
                  <a:srgbClr val="7030A0"/>
                </a:solidFill>
                <a:latin typeface="字魂143号-正酷超级黑" panose="00000500000000000000" pitchFamily="2" charset="-122"/>
                <a:ea typeface="字魂143号-正酷超级黑" panose="00000500000000000000" pitchFamily="2" charset="-122"/>
                <a:cs typeface="+mn-ea"/>
                <a:sym typeface="字魂59号-创粗黑" panose="00000500000000000000" pitchFamily="2" charset="-122"/>
              </a:endParaRPr>
            </a:p>
          </p:txBody>
        </p:sp>
        <p:sp>
          <p:nvSpPr>
            <p:cNvPr id="13" name="文本框 15"/>
            <p:cNvSpPr txBox="1"/>
            <p:nvPr/>
          </p:nvSpPr>
          <p:spPr>
            <a:xfrm>
              <a:off x="3679315" y="1214277"/>
              <a:ext cx="1751693" cy="105413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68580" tIns="34290" rIns="68580" bIns="34290" rtlCol="0">
              <a:spAutoFit/>
            </a:bodyPr>
            <a:lstStyle/>
            <a:p>
              <a:pPr algn="dist" defTabSz="685800"/>
              <a:r>
                <a:rPr lang="zh-CN" altLang="en-US" sz="3200" b="1" dirty="0"/>
                <a:t>体能的概念</a:t>
              </a:r>
              <a:endPara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字魂143号-正酷超级黑" panose="00000500000000000000" pitchFamily="2" charset="-122"/>
                <a:ea typeface="字魂143号-正酷超级黑" panose="00000500000000000000" pitchFamily="2" charset="-122"/>
                <a:cs typeface="+mn-ea"/>
                <a:sym typeface="字魂59号-创粗黑" panose="00000500000000000000" pitchFamily="2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457200" y="1314441"/>
            <a:ext cx="8390021" cy="10128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dirty="0">
                <a:solidFill>
                  <a:srgbClr val="C80C4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       体能</a:t>
            </a:r>
            <a:r>
              <a:rPr lang="zh-CN" altLang="en-US" sz="2400" dirty="0">
                <a:solidFill>
                  <a:srgbClr val="40404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是指</a:t>
            </a:r>
            <a:r>
              <a:rPr lang="zh-CN" altLang="en-US" sz="2400" dirty="0">
                <a:solidFill>
                  <a:srgbClr val="C1180B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人体各器官系统的机能</a:t>
            </a:r>
            <a:r>
              <a:rPr lang="zh-CN" altLang="en-US" sz="2400" dirty="0">
                <a:solidFill>
                  <a:srgbClr val="40404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在</a:t>
            </a:r>
            <a:r>
              <a:rPr lang="zh-CN" altLang="en-US" sz="2400" dirty="0">
                <a:solidFill>
                  <a:srgbClr val="C1180B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身体活动中</a:t>
            </a:r>
            <a:r>
              <a:rPr lang="zh-CN" altLang="en-US" sz="2400" dirty="0">
                <a:solidFill>
                  <a:srgbClr val="40404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表现出来的</a:t>
            </a:r>
            <a:r>
              <a:rPr lang="zh-CN" altLang="en-US" sz="2400" dirty="0">
                <a:solidFill>
                  <a:srgbClr val="C1180B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能力</a:t>
            </a:r>
            <a:r>
              <a:rPr lang="zh-CN" altLang="en-US" sz="2400" dirty="0">
                <a:solidFill>
                  <a:srgbClr val="40404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400" dirty="0">
              <a:effectLst/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2876702"/>
            <a:ext cx="2724150" cy="1144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2600" y="2782088"/>
            <a:ext cx="2998616" cy="1144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730" t="34467" r="51288" b="36046"/>
          <a:stretch>
            <a:fillRect/>
          </a:stretch>
        </p:blipFill>
        <p:spPr>
          <a:xfrm>
            <a:off x="3581401" y="2456493"/>
            <a:ext cx="1945564" cy="223031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533400" y="456689"/>
            <a:ext cx="3276600" cy="567951"/>
            <a:chOff x="2991118" y="1214277"/>
            <a:chExt cx="2439890" cy="567951"/>
          </a:xfrm>
        </p:grpSpPr>
        <p:sp>
          <p:nvSpPr>
            <p:cNvPr id="5" name="文本框 7"/>
            <p:cNvSpPr txBox="1"/>
            <p:nvPr/>
          </p:nvSpPr>
          <p:spPr>
            <a:xfrm>
              <a:off x="2991118" y="1220536"/>
              <a:ext cx="624158" cy="56169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68580" tIns="34290" rIns="68580" bIns="34290" rtlCol="0">
              <a:spAutoFit/>
            </a:bodyPr>
            <a:lstStyle/>
            <a:p>
              <a:pPr algn="ctr" defTabSz="685800"/>
              <a:r>
                <a:rPr lang="zh-CN" altLang="en-US" sz="3200" dirty="0">
                  <a:solidFill>
                    <a:srgbClr val="7030A0"/>
                  </a:solidFill>
                  <a:latin typeface="字魂143号-正酷超级黑" panose="00000500000000000000" pitchFamily="2" charset="-122"/>
                  <a:ea typeface="字魂143号-正酷超级黑" panose="00000500000000000000" pitchFamily="2" charset="-122"/>
                  <a:cs typeface="+mn-ea"/>
                  <a:sym typeface="字魂59号-创粗黑" panose="00000500000000000000" pitchFamily="2" charset="-122"/>
                </a:rPr>
                <a:t>二、</a:t>
              </a:r>
              <a:endParaRPr lang="en-US" altLang="zh-CN" sz="3200" dirty="0">
                <a:solidFill>
                  <a:srgbClr val="7030A0"/>
                </a:solidFill>
                <a:latin typeface="字魂143号-正酷超级黑" panose="00000500000000000000" pitchFamily="2" charset="-122"/>
                <a:ea typeface="字魂143号-正酷超级黑" panose="00000500000000000000" pitchFamily="2" charset="-122"/>
                <a:cs typeface="+mn-ea"/>
                <a:sym typeface="字魂59号-创粗黑" panose="00000500000000000000" pitchFamily="2" charset="-122"/>
              </a:endParaRPr>
            </a:p>
          </p:txBody>
        </p:sp>
        <p:sp>
          <p:nvSpPr>
            <p:cNvPr id="6" name="文本框 15"/>
            <p:cNvSpPr txBox="1"/>
            <p:nvPr/>
          </p:nvSpPr>
          <p:spPr>
            <a:xfrm>
              <a:off x="3679315" y="1214277"/>
              <a:ext cx="1751693" cy="56169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68580" tIns="34290" rIns="68580" bIns="34290" rtlCol="0">
              <a:spAutoFit/>
            </a:bodyPr>
            <a:lstStyle/>
            <a:p>
              <a:pPr algn="dist" defTabSz="685800"/>
              <a:r>
                <a:rPr lang="zh-CN" altLang="en-US" sz="3200" b="1" dirty="0"/>
                <a:t>体能的分类</a:t>
              </a:r>
              <a:endPara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字魂143号-正酷超级黑" panose="00000500000000000000" pitchFamily="2" charset="-122"/>
                <a:ea typeface="字魂143号-正酷超级黑" panose="00000500000000000000" pitchFamily="2" charset="-122"/>
                <a:cs typeface="+mn-ea"/>
                <a:sym typeface="字魂59号-创粗黑" panose="00000500000000000000" pitchFamily="2" charset="-122"/>
              </a:endParaRPr>
            </a:p>
          </p:txBody>
        </p:sp>
      </p:grp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5200" y="1276350"/>
            <a:ext cx="1563794" cy="2886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1075" y="1123950"/>
            <a:ext cx="2524125" cy="623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0200" y="1123950"/>
            <a:ext cx="2689776" cy="623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文本框 7"/>
          <p:cNvSpPr txBox="1"/>
          <p:nvPr/>
        </p:nvSpPr>
        <p:spPr>
          <a:xfrm>
            <a:off x="1507490" y="1953895"/>
            <a:ext cx="1765935" cy="370840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1800" b="1" dirty="0">
                <a:solidFill>
                  <a:srgbClr val="000000"/>
                </a:solidFill>
                <a:effectLst/>
                <a:latin typeface="楷体_GB2312"/>
                <a:ea typeface="等线" panose="02010600030101010101" pitchFamily="2" charset="-122"/>
              </a:rPr>
              <a:t>肌肉耐力</a:t>
            </a:r>
            <a:endParaRPr lang="zh-CN" altLang="en-US" sz="1200" dirty="0">
              <a:effectLst/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507490" y="2323465"/>
            <a:ext cx="1765935" cy="370840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1800" b="1" dirty="0">
                <a:solidFill>
                  <a:srgbClr val="000000"/>
                </a:solidFill>
                <a:effectLst/>
                <a:latin typeface="楷体_GB2312"/>
                <a:ea typeface="等线" panose="02010600030101010101" pitchFamily="2" charset="-122"/>
              </a:rPr>
              <a:t>肌肉力量</a:t>
            </a:r>
            <a:endParaRPr lang="zh-CN" altLang="en-US" sz="1200" dirty="0">
              <a:effectLst/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497330" y="2643505"/>
            <a:ext cx="1765935" cy="370840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1800" b="1" dirty="0">
                <a:solidFill>
                  <a:srgbClr val="000000"/>
                </a:solidFill>
                <a:effectLst/>
                <a:latin typeface="楷体_GB2312"/>
                <a:ea typeface="等线" panose="02010600030101010101" pitchFamily="2" charset="-122"/>
              </a:rPr>
              <a:t>心肺耐力</a:t>
            </a:r>
            <a:endParaRPr lang="zh-CN" altLang="en-US" sz="1200" dirty="0">
              <a:effectLst/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600200" y="3027680"/>
            <a:ext cx="1765935" cy="370840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1800" b="1" dirty="0">
                <a:solidFill>
                  <a:srgbClr val="000000"/>
                </a:solidFill>
                <a:effectLst/>
                <a:latin typeface="楷体_GB2312"/>
                <a:ea typeface="等线" panose="02010600030101010101" pitchFamily="2" charset="-122"/>
              </a:rPr>
              <a:t>柔韧性</a:t>
            </a:r>
            <a:endParaRPr lang="zh-CN" altLang="en-US" sz="1200" dirty="0">
              <a:effectLst/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507490" y="3408680"/>
            <a:ext cx="1765935" cy="370840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1800" b="1" dirty="0">
                <a:solidFill>
                  <a:srgbClr val="000000"/>
                </a:solidFill>
                <a:effectLst/>
                <a:latin typeface="楷体_GB2312"/>
                <a:ea typeface="等线" panose="02010600030101010101" pitchFamily="2" charset="-122"/>
              </a:rPr>
              <a:t>身体成分</a:t>
            </a:r>
            <a:endParaRPr lang="zh-CN" altLang="en-US" sz="1200" dirty="0">
              <a:effectLst/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6317796" y="1953986"/>
            <a:ext cx="4572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 sz="1800" b="1" dirty="0">
                <a:solidFill>
                  <a:srgbClr val="000000"/>
                </a:solidFill>
                <a:effectLst/>
                <a:latin typeface="楷体_GB2312"/>
                <a:ea typeface="等线" panose="02010600030101010101" pitchFamily="2" charset="-122"/>
              </a:rPr>
              <a:t>灵敏</a:t>
            </a:r>
            <a:endParaRPr lang="zh-CN" altLang="en-US" sz="1200" dirty="0">
              <a:effectLst/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6317796" y="2323318"/>
            <a:ext cx="116341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 sz="1800" b="1" dirty="0">
                <a:solidFill>
                  <a:srgbClr val="000000"/>
                </a:solidFill>
                <a:effectLst/>
                <a:latin typeface="楷体_GB2312"/>
                <a:ea typeface="等线" panose="02010600030101010101" pitchFamily="2" charset="-122"/>
              </a:rPr>
              <a:t>速度</a:t>
            </a:r>
            <a:endParaRPr lang="zh-CN" altLang="en-US" sz="1200" dirty="0">
              <a:effectLst/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6248400" y="2647950"/>
            <a:ext cx="5445578" cy="3683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 sz="1800" b="1" dirty="0">
                <a:solidFill>
                  <a:srgbClr val="000000"/>
                </a:solidFill>
                <a:effectLst/>
                <a:latin typeface="楷体_GB2312"/>
                <a:ea typeface="等线" panose="02010600030101010101" pitchFamily="2" charset="-122"/>
              </a:rPr>
              <a:t>反应</a:t>
            </a:r>
            <a:r>
              <a:rPr lang="zh-CN" altLang="en-US" sz="1800" b="1" dirty="0">
                <a:solidFill>
                  <a:srgbClr val="000000"/>
                </a:solidFill>
                <a:effectLst/>
                <a:latin typeface="楷体_GB2312"/>
                <a:ea typeface="等线" panose="02010600030101010101" pitchFamily="2" charset="-122"/>
              </a:rPr>
              <a:t>时</a:t>
            </a:r>
            <a:endParaRPr lang="zh-CN" altLang="en-US" sz="1800" b="1" dirty="0">
              <a:solidFill>
                <a:srgbClr val="000000"/>
              </a:solidFill>
              <a:effectLst/>
              <a:latin typeface="楷体_GB2312"/>
              <a:ea typeface="等线" panose="02010600030101010101" pitchFamily="2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6334429" y="3014385"/>
            <a:ext cx="584562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 sz="1800" b="1" dirty="0">
                <a:solidFill>
                  <a:srgbClr val="000000"/>
                </a:solidFill>
                <a:effectLst/>
                <a:latin typeface="楷体_GB2312"/>
                <a:ea typeface="等线" panose="02010600030101010101" pitchFamily="2" charset="-122"/>
              </a:rPr>
              <a:t>力量</a:t>
            </a:r>
            <a:endParaRPr lang="zh-CN" altLang="en-US" sz="1200" dirty="0">
              <a:effectLst/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6313186" y="3336120"/>
            <a:ext cx="609055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 sz="1800" b="1" dirty="0">
                <a:solidFill>
                  <a:srgbClr val="000000"/>
                </a:solidFill>
                <a:effectLst/>
                <a:latin typeface="楷体_GB2312"/>
                <a:ea typeface="等线" panose="02010600030101010101" pitchFamily="2" charset="-122"/>
              </a:rPr>
              <a:t>平衡性</a:t>
            </a:r>
            <a:endParaRPr lang="zh-CN" altLang="en-US" sz="1200" dirty="0">
              <a:effectLst/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5870802" y="3691607"/>
            <a:ext cx="620077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 sz="1800" b="1" dirty="0">
                <a:solidFill>
                  <a:srgbClr val="000000"/>
                </a:solidFill>
                <a:effectLst/>
                <a:latin typeface="楷体_GB2312"/>
                <a:ea typeface="等线" panose="02010600030101010101" pitchFamily="2" charset="-122"/>
              </a:rPr>
              <a:t>神经肌肉协调性</a:t>
            </a:r>
            <a:endParaRPr lang="zh-CN" altLang="en-US" sz="1200" dirty="0">
              <a:effectLst/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286000" y="3867150"/>
            <a:ext cx="4572000" cy="922020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txBody>
          <a:bodyPr wrap="square" rtlCol="0" anchor="t">
            <a:spAutoFit/>
          </a:bodyPr>
          <a:p>
            <a:r>
              <a:rPr lang="zh-CN" altLang="en-US"/>
              <a:t>肌肉耐力是肌肉系统长时间、多次数克服外界阻力的能力。</a:t>
            </a:r>
            <a:endParaRPr lang="zh-CN" altLang="en-US"/>
          </a:p>
          <a:p>
            <a:r>
              <a:rPr lang="zh-CN" altLang="en-US"/>
              <a:t>（如：一分钟仰卧起坐，一分钟俯卧撑）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2514600" y="3912235"/>
            <a:ext cx="4572000" cy="1198880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txBody>
          <a:bodyPr wrap="square" rtlCol="0" anchor="t">
            <a:spAutoFit/>
          </a:bodyPr>
          <a:p>
            <a:r>
              <a:rPr lang="zh-CN" altLang="en-US"/>
              <a:t>身体成分是指肌肉、脂肪、骨骼及其他机体组成成分的相对百分比，主要包括脂肪成分和非脂肪成分两大类，前者通常用“体脂率”表示，后者常被称为“瘦体重”。）</a:t>
            </a:r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2514600" y="3790950"/>
            <a:ext cx="4572000" cy="119888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wrap="square" rtlCol="0" anchor="t">
            <a:spAutoFit/>
          </a:bodyPr>
          <a:p>
            <a:r>
              <a:rPr lang="zh-CN" altLang="en-US"/>
              <a:t>肌肉力量是神经肌肉系统在全力收缩时克服最大阻力的能力。</a:t>
            </a:r>
            <a:endParaRPr lang="zh-CN" altLang="en-US"/>
          </a:p>
          <a:p>
            <a:r>
              <a:rPr lang="zh-CN" altLang="en-US"/>
              <a:t>（如：采用握力，提踵、弯举等测评指标反映局部肌肉力量）</a:t>
            </a:r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2641600" y="3917950"/>
            <a:ext cx="4572000" cy="92202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wrap="square" rtlCol="0" anchor="t">
            <a:spAutoFit/>
          </a:bodyPr>
          <a:p>
            <a:r>
              <a:rPr lang="zh-CN" altLang="en-US"/>
              <a:t>心肺耐力又称有氧耐力，是人体在氧气供应充足条件下，长时间不间断地进行运动时血液与气体循环工作的能力。</a:t>
            </a:r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2667000" y="3943350"/>
            <a:ext cx="4572000" cy="64516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wrap="square" rtlCol="0" anchor="t">
            <a:spAutoFit/>
          </a:bodyPr>
          <a:p>
            <a:r>
              <a:rPr lang="zh-CN" altLang="en-US"/>
              <a:t>柔韧性是胯关节肌肉、韧带等软组织的伸展特性。</a:t>
            </a:r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2794000" y="4070350"/>
            <a:ext cx="4572000" cy="64516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wrap="square" rtlCol="0" anchor="t">
            <a:spAutoFit/>
          </a:bodyPr>
          <a:p>
            <a:r>
              <a:rPr lang="zh-CN" altLang="en-US"/>
              <a:t>灵敏性是指运动时快速准确改变运动轨迹或方向的能力。</a:t>
            </a:r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2667000" y="3999865"/>
            <a:ext cx="4572000" cy="3683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wrap="square" rtlCol="0" anchor="t">
            <a:spAutoFit/>
          </a:bodyPr>
          <a:p>
            <a:r>
              <a:rPr lang="zh-CN" altLang="en-US"/>
              <a:t>速度是指人体快速运动的能力。</a:t>
            </a:r>
            <a:endParaRPr lang="zh-CN" altLang="en-US"/>
          </a:p>
        </p:txBody>
      </p:sp>
      <p:sp>
        <p:nvSpPr>
          <p:cNvPr id="19" name="文本框 18"/>
          <p:cNvSpPr txBox="1"/>
          <p:nvPr/>
        </p:nvSpPr>
        <p:spPr>
          <a:xfrm>
            <a:off x="2667000" y="4025265"/>
            <a:ext cx="4572000" cy="64516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wrap="square" rtlCol="0" anchor="t">
            <a:spAutoFit/>
          </a:bodyPr>
          <a:p>
            <a:r>
              <a:rPr lang="zh-CN" altLang="en-US"/>
              <a:t>反应时是指人体对视觉、听觉、触觉等刺激信号所表现出的快速应答能力。</a:t>
            </a:r>
            <a:endParaRPr lang="zh-CN" altLang="en-US"/>
          </a:p>
        </p:txBody>
      </p:sp>
      <p:sp>
        <p:nvSpPr>
          <p:cNvPr id="21" name="文本框 20"/>
          <p:cNvSpPr txBox="1"/>
          <p:nvPr/>
        </p:nvSpPr>
        <p:spPr>
          <a:xfrm>
            <a:off x="2794000" y="4152265"/>
            <a:ext cx="4572000" cy="64516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wrap="square" rtlCol="0" anchor="t">
            <a:spAutoFit/>
          </a:bodyPr>
          <a:p>
            <a:r>
              <a:rPr lang="zh-CN" altLang="en-US"/>
              <a:t>力量是指人体肌肉工作时克服或对抗阻力的能力。</a:t>
            </a:r>
            <a:endParaRPr lang="zh-CN" altLang="en-US"/>
          </a:p>
        </p:txBody>
      </p:sp>
      <p:sp>
        <p:nvSpPr>
          <p:cNvPr id="23" name="文本框 22"/>
          <p:cNvSpPr txBox="1"/>
          <p:nvPr/>
        </p:nvSpPr>
        <p:spPr>
          <a:xfrm>
            <a:off x="2921000" y="4279265"/>
            <a:ext cx="4572000" cy="64516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wrap="square" rtlCol="0" anchor="t">
            <a:spAutoFit/>
          </a:bodyPr>
          <a:p>
            <a:r>
              <a:rPr lang="zh-CN" altLang="en-US"/>
              <a:t>平衡性是指在不同环境和情况下维持身体直立姿势的能力。</a:t>
            </a:r>
            <a:endParaRPr lang="zh-CN" altLang="en-US"/>
          </a:p>
        </p:txBody>
      </p:sp>
      <p:sp>
        <p:nvSpPr>
          <p:cNvPr id="25" name="文本框 24"/>
          <p:cNvSpPr txBox="1"/>
          <p:nvPr/>
        </p:nvSpPr>
        <p:spPr>
          <a:xfrm>
            <a:off x="2514600" y="4025265"/>
            <a:ext cx="4572000" cy="64516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wrap="square" rtlCol="0" anchor="t">
            <a:spAutoFit/>
          </a:bodyPr>
          <a:p>
            <a:r>
              <a:rPr lang="zh-CN" altLang="en-US"/>
              <a:t>神经肌肉协调性是反映一个人的听觉、视觉、平衡觉与熟练动作相结合的能力。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9" fill="hold">
                      <p:stCondLst>
                        <p:cond delay="0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8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90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1" fill="hold">
                      <p:stCondLst>
                        <p:cond delay="0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0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10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3" fill="hold">
                      <p:stCondLst>
                        <p:cond delay="0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114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5" fill="hold">
                      <p:stCondLst>
                        <p:cond delay="0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26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7" fill="hold">
                      <p:stCondLst>
                        <p:cond delay="0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138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9" fill="hold">
                      <p:stCondLst>
                        <p:cond delay="0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4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150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1" fill="hold">
                      <p:stCondLst>
                        <p:cond delay="0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16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3" fill="hold">
                      <p:stCondLst>
                        <p:cond delay="0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9" fill="hold">
                      <p:stCondLst>
                        <p:cond delay="indefinite"/>
                      </p:stCondLst>
                      <p:childTnLst>
                        <p:par>
                          <p:cTn id="170" fill="hold">
                            <p:stCondLst>
                              <p:cond delay="0"/>
                            </p:stCondLst>
                            <p:childTnLst>
                              <p:par>
                                <p:cTn id="171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7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174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5" fill="hold">
                      <p:stCondLst>
                        <p:cond delay="0"/>
                      </p:stCondLst>
                      <p:childTnLst>
                        <p:par>
                          <p:cTn id="176" fill="hold">
                            <p:stCondLst>
                              <p:cond delay="0"/>
                            </p:stCondLst>
                            <p:childTnLst>
                              <p:par>
                                <p:cTn id="1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1" fill="hold">
                      <p:stCondLst>
                        <p:cond delay="indefinite"/>
                      </p:stCondLst>
                      <p:childTnLst>
                        <p:par>
                          <p:cTn id="182" fill="hold">
                            <p:stCondLst>
                              <p:cond delay="0"/>
                            </p:stCondLst>
                            <p:childTnLst>
                              <p:par>
                                <p:cTn id="183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8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186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7" fill="hold">
                      <p:stCondLst>
                        <p:cond delay="0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3" fill="hold">
                      <p:stCondLst>
                        <p:cond delay="indefinite"/>
                      </p:stCondLst>
                      <p:childTnLst>
                        <p:par>
                          <p:cTn id="194" fill="hold">
                            <p:stCondLst>
                              <p:cond delay="0"/>
                            </p:stCondLst>
                            <p:childTnLst>
                              <p:par>
                                <p:cTn id="195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9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198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9" fill="hold">
                      <p:stCondLst>
                        <p:cond delay="0"/>
                      </p:stCondLst>
                      <p:childTnLst>
                        <p:par>
                          <p:cTn id="200" fill="hold">
                            <p:stCondLst>
                              <p:cond delay="0"/>
                            </p:stCondLst>
                            <p:childTnLst>
                              <p:par>
                                <p:cTn id="20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5" fill="hold">
                      <p:stCondLst>
                        <p:cond delay="indefinite"/>
                      </p:stCondLst>
                      <p:childTnLst>
                        <p:par>
                          <p:cTn id="206" fill="hold">
                            <p:stCondLst>
                              <p:cond delay="0"/>
                            </p:stCondLst>
                            <p:childTnLst>
                              <p:par>
                                <p:cTn id="207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0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</p:childTnLst>
        </p:cTn>
      </p:par>
    </p:tnLst>
    <p:bldLst>
      <p:bldP spid="8" grpId="0"/>
      <p:bldP spid="10" grpId="0"/>
      <p:bldP spid="12" grpId="0"/>
      <p:bldP spid="14" grpId="0"/>
      <p:bldP spid="16" grpId="0"/>
      <p:bldP spid="18" grpId="0"/>
      <p:bldP spid="20" grpId="0"/>
      <p:bldP spid="22" grpId="0"/>
      <p:bldP spid="24" grpId="0"/>
      <p:bldP spid="26" grpId="0"/>
      <p:bldP spid="28" grpId="0"/>
      <p:bldP spid="2" grpId="0" bldLvl="0" animBg="1"/>
      <p:bldP spid="2" grpId="1" bldLvl="0" animBg="1"/>
      <p:bldP spid="3" grpId="0" bldLvl="0" animBg="1"/>
      <p:bldP spid="3" grpId="1" bldLvl="0" animBg="1"/>
      <p:bldP spid="9" grpId="0" animBg="1"/>
      <p:bldP spid="9" grpId="1" animBg="1"/>
      <p:bldP spid="11" grpId="0" bldLvl="0" animBg="1"/>
      <p:bldP spid="11" grpId="1" bldLvl="0" animBg="1"/>
      <p:bldP spid="13" grpId="0" bldLvl="0" animBg="1"/>
      <p:bldP spid="13" grpId="1" bldLvl="0" animBg="1"/>
      <p:bldP spid="15" grpId="0" bldLvl="0" animBg="1"/>
      <p:bldP spid="15" grpId="1" bldLvl="0" animBg="1"/>
      <p:bldP spid="17" grpId="0" bldLvl="0" animBg="1"/>
      <p:bldP spid="17" grpId="1" bldLvl="0" animBg="1"/>
      <p:bldP spid="19" grpId="0" bldLvl="0" animBg="1"/>
      <p:bldP spid="19" grpId="1" bldLvl="0" animBg="1"/>
      <p:bldP spid="21" grpId="0" bldLvl="0" animBg="1"/>
      <p:bldP spid="21" grpId="1" bldLvl="0" animBg="1"/>
      <p:bldP spid="23" grpId="0" bldLvl="0" animBg="1"/>
      <p:bldP spid="23" grpId="1" bldLvl="0" animBg="1"/>
      <p:bldP spid="25" grpId="0" bldLvl="0" animBg="1"/>
      <p:bldP spid="25" grpId="1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533400" y="462948"/>
            <a:ext cx="7534000" cy="561692"/>
            <a:chOff x="2991118" y="1220536"/>
            <a:chExt cx="5610124" cy="561692"/>
          </a:xfrm>
        </p:grpSpPr>
        <p:sp>
          <p:nvSpPr>
            <p:cNvPr id="5" name="文本框 7"/>
            <p:cNvSpPr txBox="1"/>
            <p:nvPr/>
          </p:nvSpPr>
          <p:spPr>
            <a:xfrm>
              <a:off x="2991118" y="1220536"/>
              <a:ext cx="624158" cy="56169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68580" tIns="34290" rIns="68580" bIns="34290" rtlCol="0">
              <a:spAutoFit/>
            </a:bodyPr>
            <a:lstStyle/>
            <a:p>
              <a:pPr algn="ctr" defTabSz="685800"/>
              <a:r>
                <a:rPr lang="zh-CN" altLang="en-US" sz="3200" dirty="0">
                  <a:solidFill>
                    <a:srgbClr val="7030A0"/>
                  </a:solidFill>
                  <a:latin typeface="字魂143号-正酷超级黑" panose="00000500000000000000" pitchFamily="2" charset="-122"/>
                  <a:ea typeface="字魂143号-正酷超级黑" panose="00000500000000000000" pitchFamily="2" charset="-122"/>
                  <a:cs typeface="+mn-ea"/>
                  <a:sym typeface="字魂59号-创粗黑" panose="00000500000000000000" pitchFamily="2" charset="-122"/>
                </a:rPr>
                <a:t>三、</a:t>
              </a:r>
              <a:endParaRPr lang="en-US" altLang="zh-CN" sz="3200" dirty="0">
                <a:solidFill>
                  <a:srgbClr val="7030A0"/>
                </a:solidFill>
                <a:latin typeface="字魂143号-正酷超级黑" panose="00000500000000000000" pitchFamily="2" charset="-122"/>
                <a:ea typeface="字魂143号-正酷超级黑" panose="00000500000000000000" pitchFamily="2" charset="-122"/>
                <a:cs typeface="+mn-ea"/>
                <a:sym typeface="字魂59号-创粗黑" panose="00000500000000000000" pitchFamily="2" charset="-122"/>
              </a:endParaRPr>
            </a:p>
          </p:txBody>
        </p:sp>
        <p:sp>
          <p:nvSpPr>
            <p:cNvPr id="6" name="文本框 15"/>
            <p:cNvSpPr txBox="1"/>
            <p:nvPr/>
          </p:nvSpPr>
          <p:spPr>
            <a:xfrm>
              <a:off x="3501793" y="1322459"/>
              <a:ext cx="5099449" cy="45704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68580" tIns="34290" rIns="68580" bIns="34290" rtlCol="0">
              <a:spAutoFit/>
            </a:bodyPr>
            <a:lstStyle/>
            <a:p>
              <a:pPr>
                <a:lnSpc>
                  <a:spcPct val="90000"/>
                </a:lnSpc>
              </a:pPr>
              <a:r>
                <a:rPr lang="zh-CN" altLang="en-US" sz="2800" b="1" dirty="0">
                  <a:solidFill>
                    <a:srgbClr val="404040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发展 </a:t>
              </a:r>
              <a:r>
                <a:rPr lang="zh-CN" altLang="en-US" sz="2800" b="1" dirty="0">
                  <a:solidFill>
                    <a:srgbClr val="CC3300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与健康有关体能</a:t>
              </a:r>
              <a:r>
                <a:rPr lang="zh-CN" altLang="en-US" sz="2800" b="1" dirty="0">
                  <a:solidFill>
                    <a:srgbClr val="404040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 所适宜的运动项目</a:t>
              </a:r>
              <a:endParaRPr lang="zh-CN" altLang="en-US" sz="2800" dirty="0">
                <a:effectLst/>
                <a:latin typeface="等线" panose="02010600030101010101" pitchFamily="2" charset="-122"/>
                <a:ea typeface="等线" panose="02010600030101010101" pitchFamily="2" charset="-122"/>
              </a:endParaRPr>
            </a:p>
          </p:txBody>
        </p:sp>
      </p:grp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423" r="14869" b="70600"/>
          <a:stretch>
            <a:fillRect/>
          </a:stretch>
        </p:blipFill>
        <p:spPr>
          <a:xfrm>
            <a:off x="3429000" y="2549659"/>
            <a:ext cx="1622987" cy="2012959"/>
          </a:xfrm>
          <a:prstGeom prst="rect">
            <a:avLst/>
          </a:prstGeom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898" y="1461995"/>
            <a:ext cx="1668921" cy="4570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8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4800" y="1212556"/>
            <a:ext cx="1622988" cy="4444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00" name="Picture 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12943" y="3562350"/>
            <a:ext cx="1622988" cy="4444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02" name="Picture 10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6550" y="2890706"/>
            <a:ext cx="1622988" cy="4444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04" name="Picture 1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92915" y="2008106"/>
            <a:ext cx="1622988" cy="4444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06" name="Picture 14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775" y="1831179"/>
            <a:ext cx="2622550" cy="603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08" name="Picture 16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9000" y="1627091"/>
            <a:ext cx="2686050" cy="603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10" name="Picture 18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28009" y="4000087"/>
            <a:ext cx="3352800" cy="603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12" name="Picture 20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775" y="3240968"/>
            <a:ext cx="2590800" cy="603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14" name="Picture 22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07434" y="2323992"/>
            <a:ext cx="2393950" cy="603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" presetClass="entr" presetSubtype="16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8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0" dur="2000"/>
                                        <p:tgtEl>
                                          <p:spTgt spid="8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6" presetClass="entr" presetSubtype="16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2000"/>
                                        <p:tgtEl>
                                          <p:spTgt spid="8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8" dur="2000"/>
                                        <p:tgtEl>
                                          <p:spTgt spid="8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6" presetClass="entr" presetSubtype="16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1" dur="2000"/>
                                        <p:tgtEl>
                                          <p:spTgt spid="8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6" dur="2000"/>
                                        <p:tgtEl>
                                          <p:spTgt spid="8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6" presetClass="entr" presetSubtype="16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9" dur="2000"/>
                                        <p:tgtEl>
                                          <p:spTgt spid="8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4" dur="2000"/>
                                        <p:tgtEl>
                                          <p:spTgt spid="8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6" presetClass="entr" presetSubtype="16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7" dur="2000"/>
                                        <p:tgtEl>
                                          <p:spTgt spid="8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1750" y="133350"/>
            <a:ext cx="6540500" cy="40249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7800" y="590550"/>
            <a:ext cx="4267200" cy="42100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4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0" y="1733550"/>
            <a:ext cx="3200400" cy="800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TABLE_ENDDRAG_ORIGIN_RECT" val="491*245"/>
  <p:tag name="TABLE_ENDDRAG_RECT" val="89*89*491*245"/>
</p:tagLst>
</file>

<file path=ppt/tags/tag2.xml><?xml version="1.0" encoding="utf-8"?>
<p:tagLst xmlns:p="http://schemas.openxmlformats.org/presentationml/2006/main">
  <p:tag name="TABLE_ENDDRAG_ORIGIN_RECT" val="426*203"/>
  <p:tag name="TABLE_ENDDRAG_RECT" val="160*123*426*203"/>
</p:tagLst>
</file>

<file path=ppt/tags/tag3.xml><?xml version="1.0" encoding="utf-8"?>
<p:tagLst xmlns:p="http://schemas.openxmlformats.org/presentationml/2006/main">
  <p:tag name="ISPRING_ULTRA_SCORM_COURSE_ID" val="82ADB108-2F67-4B4E-A97E-19ABB6FAC58E"/>
  <p:tag name="ISPRING_SCORM_RATE_SLIDES" val="1"/>
  <p:tag name="ISPRINGONLINEFOLDERID" val="0"/>
  <p:tag name="ISPRINGONLINEFOLDERPATH" val="Content List"/>
  <p:tag name="ISPRINGCLOUDFOLDERID" val="0"/>
  <p:tag name="ISPRINGCLOUDFOLDERPATH" val="Repository"/>
  <p:tag name="ISPRING_PLAYERS_CUSTOMIZATION" val="UEsDBBQAAgAIAJCuo0gOaiROYgQAAAURAAAdAAAAdW5pdmVyc2FsL2NvbW1vbl9tZXNzYWdlcy5sbmetWG1v2zYQ/l6g/4EQUGADtrQd0KIYEge0xNhEZMmV6DjZMAiMxNhEKDHVi9vs037Nfth+yY6UncR9gaQkgG2YlO+54909d0cfHn/JFdqIspK6OHLeHrxxkChSnclideQs2MmvHxxU1bzIuNKFOHIK7aDj0csXh4oXq4avBHx/+QKhw1xUFSyrkVndr5HMjpz5OHHD2RwHF4kfTsJkTCfOyNX5DS9uka9X+qff3n/48vbd+58PX2/l+sDEM+z7+0DIIr170wMoYFHoJ4BG/CQg58wZmc9hcuGC+TQgzmj7ZZj0PCJnzsh8dsotoogELIl96pGExkkQMusLnzDiOaML3aA13whUa7SR4jOq1wLiWMtSoErJzD5INWwUjehS5oUzTIMkIjGLqMtoGDijWJfl7S8Wljf1WpegrkKZrPilEpnVCRljn9+UogLVvIaMQvCq1xJ+qXMui4NO1RFe0mCSsDD044QE3m7HGZEiQ17JjZqBKBGOSQQAJa9E+QjZxGaZFUdYqWEIUzqZ+vBmxoSpXK0VvOuhdswJxGAuii4pyBESQXbF8TKMPOM0UIU4uuFV9VmX2V5+PAxUFzAN3BBS0GUPwJnB2AFDjCXUjbIUad0FNiNxjCckGYfnkMjAu3CIRHgKdDsdInFBYqAIibtkAnxGJ9gkvKHYLv93/Eq5SWd1i3iagpxx30bqpoId41JggWVadTBMTUw+LiBsFPs/oHGLCt61q5XcCLCjzETZqQgqi0s8k0UfF/SP5ARTn3gJpJUXLhNmS57RmPNbVOga8WzDi1SgS5HyBnL9Fp5lMrPPTJyt/k+N/BvxeltVXm0LUuCR81dD7dmrYd8xq6nAproW+U3dpdo4bGv+Y6wwOf1DE/oc/XH6Y5cEOKLh80Smknmj2qr75PjcWTY0Rp1GPNFT/aP13JbEbW0dUyhYY6n7SxDopqZ/QANU/aVocAKK5m2JhhpOi6sBOoNwCxBo9FiMM3DVngln4MIB8ksyjimD2WgpLitZd44dlo1tgL4f2hTmPCVqcU/GS3GlYcJRgm/a6QO6kI10Z0AfDDd7rYJR5oPJAQCu2uQBSCVzsD/rgbmYkZ0H2gK/d5KlblRmyavktS3y4NsmF9+OTVelzu2u4tUuedsmc/wUK9rDRa3S+YD2f8e/3vF5QL/HRykmOHKniYsDl5hB33BV9RQCChhX+CxOfDw24sCFnNfpGprplW6KrCdQO6t75AQD2PbMseBluv7vn397YnxlSbuLtru/DwIBYpsqSO7A/gx0Laq/ukAYHu/L2UUfqe3dZifX86rDKGThs9wheNtacp3D1kG3XkjybdAwY9idzoAHsU173ZQwug1BmOHoFGqZncKd0YyX11AImdZqEIp1tUnAepj2++tlUytZiCGyT2sl5sCMzhPsefauDeRTMr1ue2YGN4p0e+lWcOnuC+ZOcQB19is8kcl6IKBtTbsqBERv1/c033zbqe5Wlf3D4vD1g/8v/gdQSwMEFAACAAgAkK6jSAh+CyMpAwAAhgwAACcAAAB1bml2ZXJzYWwvZmxhc2hfcHVibGlzaGluZ19zZXR0aW5ncy54bWzVV91u2jAUvucpLE+9LGk7unYooaoKaNVaQIVt7VVlYkOsOnYW21B6tafZg+1JdhwDBbXr0h+kTQgRn5/v/J+Y8Og2FWjCcs2VjPBudQcjJmNFuRxH+MugvX2IkTZEUiKUZBGWCqOjRiXM7FBwnfSZMSCqEcBIXc9MhBNjsnoQTKfTKtdZ7rhKWAP4uhqrNMhyppk0LA8yQWbwY2YZ03iOUAIAvqmSc7VGpYJQ6JHOFbWCIU7Bc8ldUES0BdEJDrzYkMQ341xZSU+UUDnKx8MIvzs8dp+FjIdq8pRJlxPdAKIjmzqhlDsviOjzO4YSxscJuHtQw2jKqUkivFdzKCAdPEQpsH3oxKGcKMiBNHP4lBlCiSH+6O0Zdmv0guBJdCZJyuMBcJCLP8LNwfWnq17r4uy08/l60O2eDU573olCJ1jHCYN1QyE4pGwes6WdkBhD4gT8Bp0REZqFwSppITZScs05d0ZDJSD3hRa0UTpktENStlKN/g2XbZDcxWgEgYhZhI9zTgRG3BDB46WytkNtuCmq3l6VRIAF7cnQeR/fm/fZiROSa7bq1oKjXc7jxjdlBUUzZZHgNwwZhSB+m8JTwtBqcdAoV2lBhfYxSAsOFiecTRk9KnI6B/yToSswkVrQhF7NBDPewnfL79CQjVQOuIxMoLOBzrXHrz4LOCNa34OShY9b/bPTZuv6tNNsXW65AAmdEBk/ExwKztLMbASfzJBUZqEH6YiJ1awoCuW04JWJrfryMmieWuHL/NbFWIHeYEk2Y+U5hfmrB6XNJmRSDKIbrgIaRpBDSTwmMGJYF1xaVhYwJhIpKWaIxLDWtBvrCVdWA8UPsIfWL/fQ6yMui9MYVhtYzCnLS0Hu7O69r+1/ODj8WK8Gv3783H5Sab7we4I4c37jnzy58pdr/+E2DAO3pR9f2ia3/+bO7l20vpbJa6d1OShV0la/FFy3jFT3cxmpC/+S6a28YEq5AEtp7IcM1pLgKTeMvmWLvaBNXvVu9z22mTbZYMyvGY3/JmR/Wl4T1+6FYfDoxdVxUi55ColwK3F5223s13bgpvkoq1IBtPX/Do3Kb1BLAwQUAAIACACQrqNItfwJZLoCAABVCgAAIQAAAHVuaXZlcnNhbC9mbGFzaF9za2luX3NldHRpbmdzLnhtbJVWbW/iMAz+fr8Ccd/p7pWd1CExxkmTdrfpNu172po2Ik2qJGXHv784TdYEKPSwJhH7eWzHsc1StaV88WEySXPBhHwGrSkvFWq8bkKLm2nWai34LBdcA9czLmRN2HTx8af9pIlFXmKJHcixnA3JoQ8zt58xFBfj2xxliJCLuiF8/yBKMctIvi2laHlxMbVq34BklG8N8urHfLUeDMCo0vca6iin9TXKOEojQSnAlL6vUS6yGMmA+UhX9jOS04c6f/sD2o4qqi1t+QlliNaQEuIiXy9RhvHceI9fZY5ynqDhrzbQL59RBqGM7EHGzu++ogwyRNM2/9MjjRQlFjTmnH/Edw4TpDDjh1ldoVwk4IUw0MVXcOWxd70LQO5rOPcpjqsU7AnrerAQ8NEzBgstW0gTf+psqhJvj6028wGLDWHKAEJVD3oyST+RVnk3sa7H/YE3yovQl9P0kFfB2hpWXcKBu1jf41erW7srQqfvuiBDCTunDFLslT3yt6nrETJQ9shnRgt45Gx/nMGhqSP5R74l7jnP199YgRNzLJzVn7wVIz3g6KogVafwmFoUsFCYzgutAd8tTayuSyk5yinlZEdLoqngvxCX7e1lVJocGFyvne6sVFPN4FTD2RzNmg7LZc9xPzpr3JDdz0J/ue480WaL30yJ1iSvavOzpKYTxzNjYgozTU4zcE8aOMh7vhEBx8YeItVEbkG+CMHGhuFCgxrrXnTDNQRPk6AGaXK6yqlzcqr8vK0zkGvzahSUr3Ks7IAVLStm/vQrhTcoDhgD1o6qK+OPE/rel4HCNQEQmVe+a7tDZ6lbpimDHfjhDxT2ykN3S5Xp0qGGW+oH2Oiw5ZxmVE+6XdH3SrxDAv0J/KtJK3J8YBnR9ppkyt4smny/hvtcosXs1xk2X7jJ7Nn1UuTY2I8raJT47+Q/UEsDBBQAAgAIAJCuo0gqlg9n/gIAAJcLAAAmAAAAdW5pdmVyc2FsL2h0bWxfcHVibGlzaGluZ19zZXR0aW5ncy54bWzNlm9PGjEYwN/zKZouvpRT56YjdxgjGIlOiLBNX5lyLVxjr721PfB8tU+zD7ZPsqdXQIiOnUaWhRDo0z6/51/7tOHRfSrQhGnDlYzwbn0HIyZjRbkcR/jL4HT7ECNjiaREKMkiLBVGR81amOVDwU3SZ9bCUoMAI00jsxFOrM0aQTCdTuvcZNrNKpFb4Jt6rNIg08wwaZkOMkEK+LFFxgyeESoA4JsqOVNr1moIhZ70WdFcMMQpeC65C4qIM5sKHPhVQxLfjbXKJT1RQmmkx8MIvzs8dp/5Gk9q8ZRJlxLTBKET2wahlDsniOjzB4YSxscJeHuwj9GUU5tEeG/fUWB18JRSsn3kxFFOFKRA2hk+ZZZQYokfenuW3VszF3gRLSRJeTyAGeTCj3BrcHt202tfXXQuz28H3e7FoNPzTpQ6wSonDFYNheCQynXMFnZCYi2JE/AbdEZEGBYGy6L5spGSK865MRoqAakvtTAagaeiiPCx5kRgxC0RPF7MWqLHzJ5yATE43d36SFr8CPTxxgnRhi0bms8Yl8W4+U3lgqJC5UjwO4asQhBRnsK/hKHldKORVmkpFcRYZASnDE04mzJ6VGZpBvyToRswkeagCZsvE8x6C99z/oCGbKQ0cBmZwFYFOTeeX38ROCPGPELJ3Met/kWn1b7tXLba11suQEInRMYvhEMJWZrZjfBJgaSycz1IR0xyw8qiUE7LuSqx1V9fBsPTXPgyv3UxltAbLMlmrLykMH/1oLLZhEzKg+gOV4mGI8ihJJ4JEzEcdy5zVhUYE4mUFAUiMTQq4471hKvcgMQfYI82r/fQ6yMuy9EYbg6wqCnTlZA7u3vv9z98PDj81KgHv3783F6rNGvhPUGcOd/DT9Y28UUjf9oNw8D1zufbsNX5v+rCvav21yqZumxfDyoVqd2vhOtWWdU9r7Lqyl8bvaUro5IL0GbG/thAoxE85ZbRt9w0ryj8+vvXb4s3KvwGo1i7ff/fIPxo8dxaeV+FwbMPwBrIVx/TzdpvUEsDBBQAAgAIAJCuo0hocVKRmgEAAB8GAAAfAAAAdW5pdmVyc2FsL2h0bWxfc2tpbl9zZXR0aW5ncy5qc42UTW/CMAyG7/wKlF0nxD5hu6HBpEkcJo3btEMoplSkSZWkHR3iv68OX03qjsUX8vLkdewq3na61WIR6z53t+6327/7e6cBalbncO3rokVPUWdGJAuYJSmIRAILkOJ49CTvzgRlzKQznZcfaGtqfkzhP0suTB3PCAtNaIY6XBDgN6FtqMM/J7FTq2tfU63R89xaJXuRkhak7UmlU+4YdvXqVr3EAFYF6AvokkfgmQ7caiPPjg8DjDoXqTTjspyqWPXmPFrHWuVy0ZZ/VWagq0++3gP9p8HLxLMTibFvFtIw8WSI0U5mGoyBQ97HCQYJCz4HUfPtu/UH6hk3CwroIjGJPdKjG4w6nfEYGl0ajjB8TFZejW4OMJqchY3dE3e3GB4heAm6YTW+x/BAleXZPz5gplWMHWmgzZ6fUKH4IpHxIXUfg+Twsmjb1r1zoe76Y+Y9IRU8oRX1/NK22RGChgCtN5aOeU2Qd0rZCUqURA5FaNS0Kug5YsM5gvvPLuPW8miVVuOhGo5VG7heg54pJarbf126Z5irs/sFUEsDBBQAAgAIAJCuo0g9PC/RwQAAAOUBAAAaAAAAdW5pdmVyc2FsL2kxOG5fcHJlc2V0cy54bWydkbEKwjAQhvc+RbjdxG6lJHUT3Bx0lpqmGmkvJZdaH9+UinSRgEMg//F9PyQnd6++Y0/jyTpUkPMtMIPaNRZvCs6n/aYARqHGpu4cGgXogO2qTNq8wKM3ZAKxWIGk4B7CUAoxTRO3NPjYQK4bQywmrl0v4ukditkUw6LC4pb2L/szgyrLGJPX0XbhgFW8x7QgjLxWMDsXjdxi60D8AhqTAEyqwVACaH0CeAwJwI8rQIrvm+ekRwrxo2KQYrWeKnsDUEsDBBQAAgAIAJCuo0izv7NQbQAAAHIAAAAcAAAAdW5pdmVyc2FsL2xvY2FsX3NldHRpbmdzLnhtbA3MPQ6DMAxA4Z1TWJ7K0L+NgcDGWFUqPYAVLITk2CixqnJ7sr3h0+vHfxL4cS6bacDn7YHAGm3ZdA34nadrh1CcdCEx5YBqCOPQ9GKR5MPuFRbYhQ7OM6cazi9KVb4zF1Ynr2e4RNuPFu9DcwJQSwMEFAACAAgARJRXRyO0Tvv7AgAAsAgAABQAAAB1bml2ZXJzYWwvcGxheWVyLnhtbK1V30/bMBB+LtL+h8jv2C0dA6oExJDQHsaE1LHtrTKJm3hN4sx2COWv39nO76VsSHtolZzv++58993Fv3rOUu+JScVFHqAFniOP5aGIeB4H6OHr7fE5urp8d+QXKd0z6fEoQGXODYCmyIuYCiUvNIDvqU4C1DNgYEZeIbmQXO+B+xS420gnS/TuaAYuuQpQonWxIqSqKswVIPJYibQ0JAqHIiOFZIrlmkni0kBeg13pv6Phl4mc6H3BVA9Z6LcHrklajmfFByTVEgsZk5P5fEF+3H1ehwnL6DHPlaZ5yJAHlZzZUj7ScHcnojJlythmvktyzbQ2SVjbzNcrvjjPPSXDADmHTcaUojFTOM1jRByWTID9bUpVUvOoAa3hVTte81q/jXnfNG62c6RzLsrHlKsEjvqQzjoJ9Mkwqp/Z61oFPTQKujVMyJPsV8kli+zrt1aM8wVyAVvF2TyxqkI4gKdbGmoh9zcAAxXVHcRt07BrGraglgO30dcdBWpuu2VUl5I1pZr5Tzxi4guVkhpZXGpZMp+MjDWWDME+cVeum9Q1xE90lp7+Q2+M36g1P9VrnbGA/9GYT0DU1oTnEXu+5eCjWQY11QyKbWxYFyk2MbucVPmY9XQ9MLkc66bARTxNZcxgDCOqKens5BCUSarAJSzlCNs7OAhOeJyk8NOTDOPTgzQZlbtJht7BQXAqwt0EtDW3ZSTjOo7E1CrIJxPrxA9LpUXGX6w8B3tGr6wOXxu55ui64O3B2fyPURzEaAZziyZWl3nq7avm8N7MqVadz6ZwloFaYR6YLgvn1cxCWYx8IralZapv+jk1+7AHHeU8NR3TXN9B76Ja8xfmVTwyX7rF0tQkYUYzAfpwvuwxQD9huwzCW9OhiFuRN3XAmNg3928r2mz5unWu64c67EMNnzirHMbN1EdQRyxFmUejHuKi+4ioFHbatWTUS9kWbrQ4AZGKIkDv4aG+88XpRXfls8VFg7V53bvALpc3rPQ64U5BpNZ1exG/3g3w+BtQSwMEFAACAAgAkK6jSIyYS/o+CAAAjyAAACkAAAB1bml2ZXJzYWwvc2tpbl9jdXN0b21pemF0aW9uX3NldHRpbmdzLnhtbLVa627iShL+v0/RYnWks9IqXMwtK4aVL01iDTEc7CQzu1qhBneCFdvNsRtmOOLHPs0+2D7JVrftYBMgdmYWT6JxddVX1XXrCxnEL16ob2LOAu8Pwj0W2pRzL3yOh39CaLBkPoumEY0pj+sHyqMXuuybGT4xQQNqzEnoksjVxWg8bKCR/KB+T+0bfXhra+0W6rVxC/eRgTs6jF0rxrWiw5jRauqD+hFEghvRJQ35adRBvTD6VsAMYxpxM3Tp96FS5M4PFWdwExHXA7542G2LZ59p3Rtt8aB2s9Pr4H1LVRSli/SO0TQa+17vuqc2EW60Ow1lr/VbSktBzU6ned3dN3utjgJvo+suoLTxdRe1e+12y9i3cAukkapqRkvf95TrZlMFbbh/re9HI63XaKBms6m0jX2nq4y0BgJuBTBUpS8cqBiKpnT3qqY2+woa6SNt1N5jA3f1Duq3cLfR2Lc1TWk0Ds49zC7vrgO19HQyd74DeDIEJ0dFbtVPJNdguYkiYHZosPYJpygkAf1UkzkZcpmx6NclW+/+UksTVCZzxp7ZVaQmRCALsOEJrEFdjmRs0q58YeTpyHM/1RYbzll4tWQhB6irkEUB8WvDPye5k86sjCTb0qiK3BNZ0oO6nvyUFUt1QT7Dc0loyYI1CXdj9syuFmT58hyxTeiWMnO1W9PI98IX4G5c93R8UZHvxdzkNCjYh/viKS+2hnjGVJjXxeIpJemTBfUzjQ35qSB3UPm+R45Et17scSmqNsVzSXRNnmkxAH1VPJdlQtBSjFpPPO8LcfqdA7siyr91kd0nOxoVlSTt8qIUW2/WVfNpHbFn4eyi3PuBfpXzGXSf8FlY2BBPKSExQaGwVJRSt8n5G0eM6etxLxkEoAWCm28uKUlCTrW5PrmbqtbX+XhyM5lr5k1tqCdViURZ/trq9r83O13oXKlcSST7Th2Pi1hIgnUa5bAsZzYZzwEQj+cW/uLUhuJ3ZdHJvTM2LVwbpv+pDDCd4YfaUPwuI3o/m2HLmdtj08Bz055bE0f6ZYwdbNSGX9kGrciWIs7Q1qPfEF9RBO3ZiyiKfc+VA6Jle+GGltBnTO5U05rPsO3MTN0xJ1ZtaLMo2v1VIpMNX0HyrEiMXC8mC5+6Ui2kiBxf51co+MdXHnCygHjhVRntM/XRtG7mzmQytufYMjJKbYhDFxkREZqqA81UG88AIyKwjn9MfC6zTyIg1fcrg9yaN7dj+HGEIbfe88qHH/4Ba6YYQjKlYQlBSBw8g6yz7cfJzBA+BIWIoDWJ428scgtJkw9dCWzT0ieQmrqTw3cETIYNgffCJaQOXfISeHfYttUbPNcmXyDHoTYnFYUmn6EkP1cU+optqCFslxCz1AfzRhUVIcowK5CsBpdE5Lu/Q2S5BDnhza3HNjFQhIehTGQ1xleVNdn4t3sIpKmOz1R7AgzOlm/P3paCKZELy1wJXdCGdGyI7Prt3vzHfKSaY2zMId2MyePckV1SKA3IDoWMI+JuSbikaEGXZAOVsIMx13PlmIi8NOH3jfcHIjztP7+krcsy8JdfPmBSoeGdsAz2y6AMtilr/p524bZ0Bh80ROT6WSvKOODDJtg6ttSZOfk5IYq9YOMnXfpnBOrVuKrBeteOH/dX+bD9H4yxkxasmdDRNI9VEsKwEoslBxZPv5KgaY1AXXpYhIYvTqiVAKxJimEx9AMwD+C5giEP4NFqEI9Ys00HNluPdCFOHyWEZa0mUTsdb3FG9Ckc0F9LdUGfGOyXfEq2yUYG1i4Z/jJRzm2VCkuLYzpjMNwCzOckqQDV9wJxhioHe3+HM1ckq0FhPo9s47uyun3vRa4I4OdNQN/uw54iFkiqT+Isr5NF6e8/aEgyxVmid1ptA/FaoKVjlavPH4qYjdWZfjvXVUvH4kQh6tkvLwfVIXwyduz5WNUEApRJQPhyBavwkzjnlcdKTgQGHqmAl07epiRarv777/+UhzmyJ6GilPq3qjhQ/KJr4le8f1qM0/hfJXAcVSuKypeSgumBKhMtf75yTEjQn3JkIcmyFLBAXHGVUg0lkIZRdRxVv72DKrFlUbBNBHvBiiB36uwzND65168N70j0Ao3TYcyvCiQ9L3KTV7bhcMTdcN8LaUXxH16JxOQdczpXDUOe/aFGfW/5kiy/Lhxg0ms+5LPnKnj6rWpBdz6CpK7Hq2PKxS3rWtASkvdDQ9ieXOteCYcLFZ9AD+eF+5mQR8yfiputt1e5wCAu4iCNhzwSR/rsLc8Rr9i3NHbDJ+LHwJYnHbNOwYap2CymkEXaMfdM1I6bx00px4wPzId1QU+mk4Mu0o+ldF2TN795Ba+0N5bDMSsdypl+IB7zW/Q7f8OfIx7z22JNmcC57q1Nx0N50ew6TiNRnl4mdsBDQ9mlUp7srcgjLBiLa9k4N5GUUOQMmEuHcm10vICm5SxoeYPrZywehK/blzshs9jJacfia4fCwCF965fzd8A97tPzyS3nASWYd7V8P1UBKc+pEki+Pjh2RkJFfLemn2pwECHLlej0cQ2lGJ9qwp3JNzTn5NZZPxPtLCcprbksGsh+Ltt5JZWh6OLVVLGk2C8LDepv/DSoX4rQIIU9H8BwEyxohCEHPOhyaYSKxDz7KrsKe5A70iO5M6N5AL4C7BDOSFkl5AiFxJLbqqxakpf8OOwtuefTLc1aVY6Qc87l+Q9iqI7Lya3yMX3i+fROKZWrIO11h1ws9sAc/ayUPJHllRyNVCw6ThaxnP2JbpUtPgcbTyxHWZsW6Z7v0IwfRb1+QhXwnvP+oJ5fZqFHvfmW9ZgGooB39m8O/gdQSwMEFAACAAgAkK6jSCqKN+aHEQAA8GEAABcAAAB1bml2ZXJzYWwvdW5pdmVyc2FsLnBuZ+3d+VeS2f8AcEszJ2eizcwsbZq0xQXUGjMXWmzSkXKd1FLR1GwzNTMUWVKnsUUldcpdmlzaJW3S3MAlJdSgCZXSlAqFEJUQkR0+9J2az4x+5g/4nvNwDni49znPva/73NUf3lzyOrDvm0WrF2lpaX3j7ubqo6WlA9PS0o7T09WkqHZb7tP8mRfvs2+3VhV1DVfzRSdq1/5dWlrVOH1F2ALN969i3QLjtbQWt396zyPH3I7Q0gq74O66yy8xZGIIfuVBpJIsUOajtJzPH9AGteV+tHya9SNk04+uznrL59ssmXgGKf/ouv5F2jL9+Xt0Lnl5KrRTkJWBFJlobZNiSH7uQT2fdujRUcI2JuOX/fUcWml9FaOnNIlP6yE+LlBIpume9vxm8TC7BDFcL5Gyi2Jk3K9XhZ6fp/v3j7c/rF6lLDvkti2bizvMgrpI3qYZS7uuuNw01P4a0qL194/7Nl7REYoneuamWEV1wM2Vtv/MhrTsTNbucxsjP6BB1U3KsPt3YCb7MiNmlXcjPeWEWd0Y72xQIk4fQZss+Gf2+ZRI7b4fTyuVfKwhDFY1p7rnU8Df+FnUV1ha5ZlFjWTMzv8QuRPivcTAVXd2Rr7REliTd2LZnPvNay1n/PwsogdtN0tz1fghxHvpT3Nv9RBCuZezjNMzt+yWNte9fkuNZpfR0lbuv9R355D97Batn6e/3MB7b8ScOunnNm3ZHEfNmG0P0bWE+bkaZM++XpOMNLBZ0AsgAASAABAAAkAACAABIAAEgAAQAAJAAAgAASAABIAAEAACQAAIAAEgAASAABAAAkAACAABIAAEgAAQAAJAAAgAASAABIAAEAACQAAIAAEgAASAABAAAkAACAABIAAEgAAQAAJAAAgAASAABIAAEAACQAAIAAEgAASAABAA4v8RIkXaNvKI5jIo+R/RAs+nqO1ju8MS0+bG0dM9bb8uP+BVwCqb2WEBW3rOh77PbDNeMCeioJ750YNHD85OhcT+e/v+W/I12ObIOXV9dh5MmWc+v2zn3RezylirKTr1Umib1uwq+QucYS7SkdznHuDm35OmKBvtcU5Tz9gpC0221+NFZ/q6/cFRzU1rx/IY3qP/LNDaHqJEzayA5gXLbfs4jSJhHUkZPe0Q06wSbWVxGSrMLUkiWVUMDclHSd6lF5mqJeSNhm7WjU3IJN7oTFa7qck/YynCtflE+SRFVaH+dtdNF84DRjTlnDO1Hu1CYgedgFSzRfAdeGk7K3TqTTyt5CdLo/TDYARy+0kT9QXDkFe9tG04ebupKlZIdeSjJuLgaFHfczBGcOUKnuYiH7/LecwWC7d3Y5c0CTqN4SVKPlYtH6RikGBRYiP10eSpN0yoWkobNAE3M4J/qHovDkAGmqCn/3geSeD8VlqFLDi6t3Zc/sJROE3N//L0c1JkHtO+ykWXtnmHcuNKk9gFHTQzXtz1Ulq9S9PkzN30ZXEQB8bqn8Din0jVjI3ViKEERsfG7pOl4mbxsPwx+d4rH1IIvphBi8EIiwzVjWxpUnG7WuveI4KXT5SqmY/mv1cz6g9KViG8QY3yyUZEZxWyAVmMHEA2xYFHb65/qgcWqfMmTxVlC2rWTiUHzdT08g4R9gS6XG8OB9PvP1uMPRxQw333V4Wpr3cqR4dYOCgmPLz14hoPxNkqm4iJ7mAE6hoz57vF5ifhL3xRTWZOlHbe8h7ZyBMVYj/kTiSl1jP/pDdEuSHhvlZOXgdrUpzO0PuWpTgR7J1drkrW+UXw8HJ4gr+IaVDfWZL51taE4JTR4b3gIvf9iDFT0tn/wbb0XF42GotDru28ya3JqwjhvJMGtI7suH6cfCg7ST7An+iud7D/3K+2m2mLmq08BfG99zAF16mKu1iSLwqTwPDgPJx5l0opZX6VhOK2DbR442NppJHwQbPA/CCmqSWrO6hS7BX2myrZpGbLhgzRvguEpXu3pMLwmMTbXjbwKxlmf1TZU4N/mFE6j4ktbnmAuy9u8QAzBxBbBk34n2oSkL12akfyAC/58Ll+auGXDm7nxRx8vwJaDe3s/n26NjaDKewt5QzwOTVnD4piWyNoobaLEdGQO6RWPBZ7RbqgbyM3vOMhe8qJGoaFnGpsXApjC0JXw2oXXK9Pj8aRVmw4Z2QEphNJ5IG8SO6o49PBhOblziOR07+nNzs7QDnkz2Ph1rEbRCeWOZaZIyW/9kDEBpvmMbnMW8StUVzLfqcgSH1laM1Esm+G/t2rPiBDjyoxqMBX37wxQ8+cp349tY0/7UQVEUscYjjPP98Q8bJlv8r81uDNpy8DmdyrcSUkrJJO8eBUT8e2jqxOdUdvplbx432qy4mGXYUxeg1nC0xKlWF+8IN2mX50fpgPyUXJwFUy2yOQVJGZHx0rPYYC5coeC5RenSz4jDPM2u7MB371TGQ1hKJITI4P+WsaPG6cOPGYMYDanBUja1CCA+FYpSjtJmWtvnnRa9zx4w3jYekr7oQ37TksNHPIU8Y/EF1KWpArIIz0qk/Lb6XjBDUIbGkC1cCmU1xWgHH368hpyFt06LsTmedtlZUE+q07HLvM9QY7Kj3tQJvoQritbduBqWQYicsrzBvtTaWYqj6mP8C29MnTg/kLG4pmZPiZhdGTZOXnKRetm6UkbDWZSuLa4M9RXtlg+b6o4XTVycJUSop+ruznxAbXV7pnGXmHMsAdd9I9sdbOpAr7+SC4OusJtYE4UoHJ2mlLJazvSAyw2tdJ8NQUe3EzS1CJsH//g/P93V2R6vnPX+ad6uu+rjJhFRH7u5vZkfWWA2tObEniBPJ7hzHyiSunGya4OrkiIqjZ3pN///NC9jbomzVTnnoM+JvnWNWYP0k2Fk6XPUmSfTSEo+KEvb6e0RiVEM+cEfBqOb6kGYWQBkddaJWohbgkXlJf+xg2F1fGi8ubtEBjRBKRZk7Yjh4Q2PbzvEkhBHoVo84khOMPwpeGK5HOTJlItiaUQecnr2SNOo/IC/TMF+rmml01mQQZ6bocVmYRhwUYGfcWPLOH3f1IFtP6dPDXus1/BdK11YxVi5mvtFnH2XABRJXsmibLT2Dg7Jko4T1mMoPVC1/cz9/mMlmivpLDJ6lVHblZq7KbrD1ijCnCQjx561u/p7dNWYxOeOLp5BKe1A9211S0A8eoe++uXMWpFnqpxeeDecLHBBqRSXOFLIWttBh5aVySLtc+SWmJ5D+zTiZvyn/4OKK73Sjs8/p3J6VuGMm7EWCrSj2NWgY9uITuOb4PUoBZBo9jaSY+otVZGP7oILkdq+TBwSbYhuHbHF/olsL7mfPo5MPI5FecpCwcgycy9iRZ5AfNKMj0Xl7wHxE6ZUmrVnMcm9PQIZNS+q+ZFcICaJCmPke2brbF8UHVe1IpAb/2qBGDwojMbX+F/a1LuSfxj6u9kFUtu43bVbcgVyaCqgS4ugfW1zXXB8NYbh25Mm/4+xrPDQFTJJqwWLWAc9FVrpMrayY7ZO3tqh19Vp3q/jpgh2mr67pL2eW3nTB8aHntECm07Wex/l9jLGHVq416Pfijlk5jy8Uyh91uVusrW8tduKZMRLhqe/idmuj9zpk64ddsiWqK3iIhmB4oR1qVCAY4dnAkg3cIfLikVaKyEDVYod2pKDPb9d7OE2erbZXKLAPYmPhT4Rv0zDUrN/R7kmIUDN4Jw/YT+tpfts9IVFc/nNgJCSPdQxPs5X9WJ4iQgk5tqQ2tsTqbEROww+U30+oyk7rdu9HqHG5eXgaccAyidAjGZbzwUTsS19wiRkQyGeGUQRcawjKykxdM4FRdoCgSHjBOypIPkFZEMfLe6JnDMazOzW1JrQOih2jrRKfny0oFHy9/e0GkkvOZTjOvwos2lia+r8WDoIqP7EamcrKDpbeRIV8cO7EW2URvMGwd+X2yfTBd/mWHVHTibfY+k9eO32fgAjn6uVLSQTt1TvFSEDsulOtxZkxchLHrFYxuF2LdzaVrErkhuZxtzril9p3iYCO4jx0839JZfdkqPNhWrbJiHccZwLo6X0oD8i0tYS6yD2XPxSS1cv/e7NQGHofuCUULtoueiLZyW5NRWLcE21g3SAGxzITeGUwj0AuQwc2gsC9bKeLpt9f8Q+pzQs+8tl8zpJlSO/Ne9qivFW9jPjnb4PdaFLnF49sjE26hE8LXM2YOopP0C89qwZT6cSmj5qhr+fFNher4HvIi88jv0EWC/fCoeRX9G0AukrcV1RGrvcfieMdfpoklqvO8iNAJR7Y3h9x2SpV1CCI4R+dOdPK6HP9cJeRGiZrdH+iyuUf31WD1j1TJqnP3rc9peoXTzYxId2cVqqJmhvWBt8hcJM/ALk48DCnAuh9QIhZky8YyZDUVAmevMWkGI1kFnr/2u/xfL6GHS3Vy3SFJrEx7a2Ivu0azkUgfiqc5F2meEaKIpJyIwZS+NlKw7Un1kpcWUAR+V3PaIKeke/p4DmJatPiMYnn4YGnVsM3h/HFxa/tv4g/cks8V/bo4LcVTs2U98lU26usd6DeyDeqaWG9TUwarR21WtEiLZdzaLxxcCeok7MeSLn/FYnDUT0/LdlgOecoUnTwbKE72snjpnrG4sXeNIcwdBNmVP5CSabxX1S1jWpQs0o2FAmXuYyVY6Uce4Z6qdQ6CFGiG5NEqkbMH27vcWuyJldE7aDK1MB06/WJPEV4xsvEIpaAjZ+mTpzmjob/THPPQaZR82UQheJG5i5djb9mtqIufu17M2wd1wwOO+ePLDQ6MHr9+Ct/VnVQCJvMIJKK/5Z1HTeGaXRHo2IQTV7MNbpREZVfuKl/0CuXgQ/oeXVwoRskHmSthOrnGjX6BSHLj9EceMhmOdHBSsLGxI1lDNp8b52ttcPO0T+OxmhF1g4s19BqTU88pHXS8rmf+iA8/w28WY6Kda3jdp9gWuTFo3mHNmWB9/riksoshWhzPBemBxPNWfNmSv+hu0Uyaw1sKLaXEKly35zvxHaxBFBPcYcQ5FmYr1fGEcKXOASh3KlfTS4j80DzV+Y8fQ0zX1ceIv2w9TDGSd7uYtAgmzoPfS7cqIPmCGSUSNBMtHkrrN1tp/oj0DfNTj9Y0rkWuVGwjMHPgrD2kk8tamLuHyO0fQFSJki2V8969czl25MtgkRnd5odVz4R3xWObzJgclewBWgpPnnhsIX3T0haxbP8YfuHwzH44HCMdJdx0V6qjmdOPVUlhmi6d9Mvy1hFJaznxXOyEYx3alP+C4Bkka+9ol6NjR6lDDn/W2Z7ckoByauCTq/2lZz2OEqbEO/o4Cdfwhk81z0dVKVm1kMSOwasVHCgcBbo8jTdQURHER1IRAWuVX/xODJF2w1Vnwkn8Zz9duGGqeLtwIeN1uOe3vIlGDK4Cuk7zvFAvWNZDZp9buVx3zEI7S1DPvuNEk5Wu9YjywcVvAfNtQrIaWBV2biYmC3PjreJPWtBxmOmy5+0gaNOOwl5WP31D+mRcczxfs1f85eMqrFufsOkywXM8cWNIFP/KlyUoNyVcbTZsM3/nlBMDRU2uwtMIDunhCrMTa2DUpYFnYj8Fy68k5lE+9WmPMsp/p6yS4T8Sg5WtXX8/KHKO3VDdnAginXhfc+zhTPxwvAKFibZ06ITf7GwtH96UJbLvOLl4PboYrZqpn++GhubKfH6WMaV5HxTjUdBGiW0WMj/gPehyvCKtrbvH6r/HPn9tzrR0vJCGpdOSGkmqS/LmVPcp42IhizjVZVG0zxR91lf95uN0lPKQ83gx3B7cCF03+8j/KnonpEBJb3uYmN4654Cr6eFHNrfPSbbTZNgvilkx5ywOAZmrZQzSmsv2X+vO/fEAj/8L1i9nqs+tG970b8H6RR2G8O1L/se9W1rydO9eezOg4Kdfu8RX8Rx32s25IsowsxwTpJlzBJo+ts/dZ/mcf3DceJBy4jsW2b+1HPNOs+Dw2UIaNCYZ8mNhYdfs3yeAavftvnsJhlWYFhB7mn9T60K1NC/3vQdcq3aHpv4HUEsDBBQAAgAIAJCuo0iV7pF+SwAAAGsAAAAbAAAAdW5pdmVyc2FsL3VuaXZlcnNhbC5wbmcueG1ss7GvyM1RKEstKs7Mz7NVMtQzULK34+WyKShKLctMLVeoAIoBBSFASaESyDVCcMszU0oygEIG5mYIwYzUzPSMElslCwNzuKA+0EwAUEsBAgAAFAACAAgAkK6jSA5qJE5iBAAABREAAB0AAAAAAAAAAQAAAAAAAAAAAHVuaXZlcnNhbC9jb21tb25fbWVzc2FnZXMubG5nUEsBAgAAFAACAAgAkK6jSAh+CyMpAwAAhgwAACcAAAAAAAAAAQAAAAAAnQQAAHVuaXZlcnNhbC9mbGFzaF9wdWJsaXNoaW5nX3NldHRpbmdzLnhtbFBLAQIAABQAAgAIAJCuo0i1/AlkugIAAFUKAAAhAAAAAAAAAAEAAAAAAAsIAAB1bml2ZXJzYWwvZmxhc2hfc2tpbl9zZXR0aW5ncy54bWxQSwECAAAUAAIACACQrqNIKpYPZ/4CAACXCwAAJgAAAAAAAAABAAAAAAAECwAAdW5pdmVyc2FsL2h0bWxfcHVibGlzaGluZ19zZXR0aW5ncy54bWxQSwECAAAUAAIACACQrqNIaHFSkZoBAAAfBgAAHwAAAAAAAAABAAAAAABGDgAAdW5pdmVyc2FsL2h0bWxfc2tpbl9zZXR0aW5ncy5qc1BLAQIAABQAAgAIAJCuo0g9PC/RwQAAAOUBAAAaAAAAAAAAAAEAAAAAAB0QAAB1bml2ZXJzYWwvaTE4bl9wcmVzZXRzLnhtbFBLAQIAABQAAgAIAJCuo0izv7NQbQAAAHIAAAAcAAAAAAAAAAEAAAAAABYRAAB1bml2ZXJzYWwvbG9jYWxfc2V0dGluZ3MueG1sUEsBAgAAFAACAAgARJRXRyO0Tvv7AgAAsAgAABQAAAAAAAAAAQAAAAAAvREAAHVuaXZlcnNhbC9wbGF5ZXIueG1sUEsBAgAAFAACAAgAkK6jSIyYS/o+CAAAjyAAACkAAAAAAAAAAQAAAAAA6hQAAHVuaXZlcnNhbC9za2luX2N1c3RvbWl6YXRpb25fc2V0dGluZ3MueG1sUEsBAgAAFAACAAgAkK6jSCqKN+aHEQAA8GEAABcAAAAAAAAAAAAAAAAAbx0AAHVuaXZlcnNhbC91bml2ZXJzYWwucG5nUEsBAgAAFAACAAgAkK6jSJXukX5LAAAAawAAABsAAAAAAAAAAQAAAAAAKy8AAHVuaXZlcnNhbC91bml2ZXJzYWwucG5nLnhtbFBLBQYAAAAACwALAEkDAACvLwAAAAA="/>
  <p:tag name="ISPRING_PRESENTATION_TITLE" val="1"/>
  <p:tag name="ISPRING_SCORM_RATE_QUIZZES" val="0"/>
  <p:tag name="ISPRING_SCORM_PASSING_SCORE" val="100.000000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OUTPUT_FOLDER" val="F:\我图VIP设计PPT上传\10月份上传文件\298"/>
  <p:tag name="ISPRING_FIRST_PUBLISH" val="1"/>
  <p:tag name="commondata" val="eyJoZGlkIjoiNmQzNWQ4NjQ1MTQ5OWFiMWRmM2Q1NzlhNzE0NTE1OWUifQ=="/>
  <p:tag name="resource_record_key" val="{&quot;29&quot;:[50000049,50000031]}"/>
</p:tagLst>
</file>

<file path=ppt/theme/theme1.xml><?xml version="1.0" encoding="utf-8"?>
<a:theme xmlns:a="http://schemas.openxmlformats.org/drawingml/2006/main" name="Office 主题">
  <a:themeElements>
    <a:clrScheme name="1.pptx">
      <a:dk1>
        <a:srgbClr val="000000"/>
      </a:dk1>
      <a:lt1>
        <a:srgbClr val="FFFFFF"/>
      </a:lt1>
      <a:dk2>
        <a:srgbClr val="000000"/>
      </a:dk2>
      <a:lt2>
        <a:srgbClr val="FFFFFF"/>
      </a:lt2>
      <a:accent1>
        <a:srgbClr val="1E3655"/>
      </a:accent1>
      <a:accent2>
        <a:srgbClr val="1FBBF5"/>
      </a:accent2>
      <a:accent3>
        <a:srgbClr val="1E3655"/>
      </a:accent3>
      <a:accent4>
        <a:srgbClr val="1FBBF5"/>
      </a:accent4>
      <a:accent5>
        <a:srgbClr val="1E3655"/>
      </a:accent5>
      <a:accent6>
        <a:srgbClr val="1FBBF5"/>
      </a:accent6>
      <a:hlink>
        <a:srgbClr val="1E3655"/>
      </a:hlink>
      <a:folHlink>
        <a:srgbClr val="1FBBF5"/>
      </a:folHlink>
    </a:clrScheme>
    <a:fontScheme name="自定义 1">
      <a:majorFont>
        <a:latin typeface="Calibri Light"/>
        <a:ea typeface="思源黑体 CN Bold"/>
        <a:cs typeface=""/>
      </a:majorFont>
      <a:minorFont>
        <a:latin typeface="Calibri"/>
        <a:ea typeface="思源黑体 CN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1285</Words>
  <Application>WPS 演示</Application>
  <PresentationFormat>全屏显示(16:9)</PresentationFormat>
  <Paragraphs>218</Paragraphs>
  <Slides>28</Slides>
  <Notes>4</Notes>
  <HiddenSlides>0</HiddenSlides>
  <MMClips>1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44" baseType="lpstr">
      <vt:lpstr>Arial</vt:lpstr>
      <vt:lpstr>宋体</vt:lpstr>
      <vt:lpstr>Wingdings</vt:lpstr>
      <vt:lpstr>字魂59号-创粗黑</vt:lpstr>
      <vt:lpstr>黑体</vt:lpstr>
      <vt:lpstr>zihun64hao-mengquruantangti</vt:lpstr>
      <vt:lpstr>字魂143号-正酷超级黑</vt:lpstr>
      <vt:lpstr>微软雅黑</vt:lpstr>
      <vt:lpstr>等线</vt:lpstr>
      <vt:lpstr>楷体_GB2312</vt:lpstr>
      <vt:lpstr>Calibri</vt:lpstr>
      <vt:lpstr>Arial Unicode MS</vt:lpstr>
      <vt:lpstr>新宋体</vt:lpstr>
      <vt:lpstr>Calibri</vt:lpstr>
      <vt:lpstr>思源黑体 CN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悠悠</cp:lastModifiedBy>
  <cp:revision>23</cp:revision>
  <dcterms:created xsi:type="dcterms:W3CDTF">2019-05-13T21:35:00Z</dcterms:created>
  <dcterms:modified xsi:type="dcterms:W3CDTF">2024-11-19T10:49:23Z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65CDB017E7C64646BC48E36B684C2C6E_12</vt:lpwstr>
  </property>
  <property fmtid="{D5CDD505-2E9C-101B-9397-08002B2CF9AE}" pid="3" name="KSOProductBuildVer">
    <vt:lpwstr>2052-12.1.0.18608</vt:lpwstr>
  </property>
</Properties>
</file>