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4"/>
  </p:notesMasterIdLst>
  <p:handoutMasterIdLst>
    <p:handoutMasterId r:id="rId25"/>
  </p:handoutMasterIdLst>
  <p:sldIdLst>
    <p:sldId id="505" r:id="rId4"/>
    <p:sldId id="504" r:id="rId5"/>
    <p:sldId id="419" r:id="rId6"/>
    <p:sldId id="508" r:id="rId7"/>
    <p:sldId id="506" r:id="rId8"/>
    <p:sldId id="448" r:id="rId9"/>
    <p:sldId id="509" r:id="rId10"/>
    <p:sldId id="507" r:id="rId11"/>
    <p:sldId id="510" r:id="rId12"/>
    <p:sldId id="511" r:id="rId13"/>
    <p:sldId id="512" r:id="rId14"/>
    <p:sldId id="525" r:id="rId15"/>
    <p:sldId id="526" r:id="rId16"/>
    <p:sldId id="527" r:id="rId17"/>
    <p:sldId id="528" r:id="rId18"/>
    <p:sldId id="453" r:id="rId19"/>
    <p:sldId id="455" r:id="rId20"/>
    <p:sldId id="483" r:id="rId21"/>
    <p:sldId id="444" r:id="rId22"/>
    <p:sldId id="458" r:id="rId23"/>
  </p:sldIdLst>
  <p:sldSz cx="12192000" cy="6858000"/>
  <p:notesSz cx="6858000" cy="9144000"/>
  <p:embeddedFontLst>
    <p:embeddedFont>
      <p:font typeface="华文琥珀" panose="02010800040101010101" charset="-122"/>
      <p:regular r:id="rId30"/>
    </p:embeddedFont>
    <p:embeddedFont>
      <p:font typeface="汉仪大黑简" panose="02010600000101010101" charset="-122"/>
      <p:regular r:id="rId31"/>
    </p:embeddedFont>
    <p:embeddedFont>
      <p:font typeface="华文新魏" panose="02010800040101010101" charset="-122"/>
      <p:regular r:id="rId32"/>
    </p:embeddedFont>
    <p:embeddedFont>
      <p:font typeface="微软雅黑" panose="020B0503020204020204" charset="-122"/>
      <p:regular r:id="rId33"/>
    </p:embeddedFont>
    <p:embeddedFont>
      <p:font typeface="楷体" panose="02010609060101010101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98225" initials="9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A4A4"/>
    <a:srgbClr val="C2C2C2"/>
    <a:srgbClr val="FFFFFF"/>
    <a:srgbClr val="DFAF7C"/>
    <a:srgbClr val="947B89"/>
    <a:srgbClr val="440D45"/>
    <a:srgbClr val="4E0E2E"/>
    <a:srgbClr val="AEB8C3"/>
    <a:srgbClr val="E1E7EB"/>
    <a:srgbClr val="9A8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997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1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gs" Target="tags/tag48.xml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大黑简" panose="02010600000101010101" charset="-122"/>
              </a:rPr>
            </a:fld>
            <a:endParaRPr lang="zh-CN" altLang="en-US">
              <a:cs typeface="汉仪大黑简" panose="0201060000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大黑简" panose="02010600000101010101" charset="-122"/>
              </a:rPr>
            </a:fld>
            <a:endParaRPr lang="zh-CN" altLang="en-US">
              <a:cs typeface="汉仪大黑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大黑简" panose="02010600000101010101" charset="-122"/>
        <a:ea typeface="汉仪大黑简" panose="02010600000101010101" charset="-122"/>
        <a:cs typeface="汉仪大黑简" panose="0201060000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大黑简" panose="02010600000101010101" charset="-122"/>
        <a:ea typeface="汉仪大黑简" panose="02010600000101010101" charset="-122"/>
        <a:cs typeface="汉仪大黑简" panose="0201060000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大黑简" panose="02010600000101010101" charset="-122"/>
        <a:ea typeface="汉仪大黑简" panose="02010600000101010101" charset="-122"/>
        <a:cs typeface="汉仪大黑简" panose="0201060000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大黑简" panose="02010600000101010101" charset="-122"/>
        <a:ea typeface="汉仪大黑简" panose="02010600000101010101" charset="-122"/>
        <a:cs typeface="汉仪大黑简" panose="0201060000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大黑简" panose="02010600000101010101" charset="-122"/>
        <a:ea typeface="汉仪大黑简" panose="02010600000101010101" charset="-122"/>
        <a:cs typeface="汉仪大黑简" panose="0201060000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417357" y="393700"/>
            <a:ext cx="11357285" cy="6070600"/>
            <a:chOff x="1126815" y="1231900"/>
            <a:chExt cx="9938369" cy="4933950"/>
          </a:xfrm>
        </p:grpSpPr>
        <p:sp>
          <p:nvSpPr>
            <p:cNvPr id="9" name="圆角矩形 7"/>
            <p:cNvSpPr/>
            <p:nvPr userDrawn="1"/>
          </p:nvSpPr>
          <p:spPr>
            <a:xfrm>
              <a:off x="1126815" y="1231900"/>
              <a:ext cx="9938369" cy="49339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FAF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8"/>
            <p:cNvSpPr/>
            <p:nvPr userDrawn="1"/>
          </p:nvSpPr>
          <p:spPr>
            <a:xfrm>
              <a:off x="1300237" y="1373502"/>
              <a:ext cx="9647163" cy="467136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DFAF7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207010" y="67945"/>
            <a:ext cx="430593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争做</a:t>
            </a:r>
            <a:r>
              <a:rPr lang="en-US" altLang="zh-CN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不白吃</a:t>
            </a:r>
            <a:r>
              <a:rPr lang="en-US" altLang="zh-CN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，我真是太有文化了</a:t>
            </a:r>
            <a:endParaRPr lang="zh-CN" altLang="en-US" sz="200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/>
          <p:nvPr userDrawn="1"/>
        </p:nvPicPr>
        <p:blipFill>
          <a:blip r:embed="rId13"/>
          <a:stretch>
            <a:fillRect/>
          </a:stretch>
        </p:blipFill>
        <p:spPr>
          <a:xfrm>
            <a:off x="4546600" y="0"/>
            <a:ext cx="804545" cy="7626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417357" y="393700"/>
            <a:ext cx="11357285" cy="6070600"/>
            <a:chOff x="1126815" y="1231900"/>
            <a:chExt cx="9938369" cy="4933950"/>
          </a:xfrm>
        </p:grpSpPr>
        <p:sp>
          <p:nvSpPr>
            <p:cNvPr id="9" name="圆角矩形 7"/>
            <p:cNvSpPr/>
            <p:nvPr userDrawn="1"/>
          </p:nvSpPr>
          <p:spPr>
            <a:xfrm>
              <a:off x="1126815" y="1231900"/>
              <a:ext cx="9938369" cy="49339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FAF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8"/>
            <p:cNvSpPr/>
            <p:nvPr userDrawn="1"/>
          </p:nvSpPr>
          <p:spPr>
            <a:xfrm>
              <a:off x="1300237" y="1373502"/>
              <a:ext cx="9647163" cy="467136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DFAF7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 userDrawn="1"/>
        </p:nvSpPr>
        <p:spPr>
          <a:xfrm>
            <a:off x="207010" y="67945"/>
            <a:ext cx="430593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争做</a:t>
            </a:r>
            <a:r>
              <a:rPr lang="en-US" altLang="zh-CN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不白吃</a:t>
            </a:r>
            <a:r>
              <a:rPr lang="en-US" altLang="zh-CN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rPr>
              <a:t>，我真是太有文化了</a:t>
            </a:r>
            <a:endParaRPr lang="zh-CN" altLang="en-US" sz="2000">
              <a:solidFill>
                <a:srgbClr val="C00000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pic>
        <p:nvPicPr>
          <p:cNvPr id="3" name="图片 2"/>
          <p:cNvPicPr/>
          <p:nvPr userDrawn="1"/>
        </p:nvPicPr>
        <p:blipFill>
          <a:blip r:embed="rId13"/>
          <a:stretch>
            <a:fillRect/>
          </a:stretch>
        </p:blipFill>
        <p:spPr>
          <a:xfrm>
            <a:off x="4546600" y="0"/>
            <a:ext cx="804545" cy="7626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大黑简" panose="02010600000101010101" charset="-122"/>
          <a:ea typeface="汉仪大黑简" panose="02010600000101010101" charset="-122"/>
          <a:cs typeface="汉仪大黑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6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image" Target="../media/image43.jpeg"/><Relationship Id="rId11" Type="http://schemas.openxmlformats.org/officeDocument/2006/relationships/tags" Target="../tags/tag16.xml"/><Relationship Id="rId10" Type="http://schemas.openxmlformats.org/officeDocument/2006/relationships/image" Target="../media/image42.jpe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2.xml"/><Relationship Id="rId12" Type="http://schemas.openxmlformats.org/officeDocument/2006/relationships/image" Target="../media/image43.jpeg"/><Relationship Id="rId11" Type="http://schemas.openxmlformats.org/officeDocument/2006/relationships/tags" Target="../tags/tag21.xml"/><Relationship Id="rId10" Type="http://schemas.openxmlformats.org/officeDocument/2006/relationships/image" Target="../media/image42.jpe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microsoft.com/office/2007/relationships/media" Target="../media/media2.mp4"/><Relationship Id="rId7" Type="http://schemas.openxmlformats.org/officeDocument/2006/relationships/video" Target="../media/media2.mp4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12.png"/><Relationship Id="rId12" Type="http://schemas.microsoft.com/office/2007/relationships/media" Target="../media/media1.mp4"/><Relationship Id="rId11" Type="http://schemas.openxmlformats.org/officeDocument/2006/relationships/video" Target="../media/media1.mp4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../media/image45.png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8" Type="http://schemas.openxmlformats.org/officeDocument/2006/relationships/slideLayout" Target="../slideLayouts/slideLayout7.xml"/><Relationship Id="rId27" Type="http://schemas.openxmlformats.org/officeDocument/2006/relationships/tags" Target="../tags/tag47.xml"/><Relationship Id="rId26" Type="http://schemas.openxmlformats.org/officeDocument/2006/relationships/tags" Target="../tags/tag46.xml"/><Relationship Id="rId25" Type="http://schemas.openxmlformats.org/officeDocument/2006/relationships/tags" Target="../tags/tag45.xml"/><Relationship Id="rId24" Type="http://schemas.openxmlformats.org/officeDocument/2006/relationships/tags" Target="../tags/tag44.xml"/><Relationship Id="rId23" Type="http://schemas.openxmlformats.org/officeDocument/2006/relationships/tags" Target="../tags/tag43.xml"/><Relationship Id="rId22" Type="http://schemas.openxmlformats.org/officeDocument/2006/relationships/tags" Target="../tags/tag42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4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image" Target="../media/image46.png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.png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5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4472" y="-20320"/>
            <a:ext cx="12202453" cy="6874092"/>
            <a:chOff x="-10453" y="0"/>
            <a:chExt cx="12202453" cy="687409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72"/>
            <a:stretch>
              <a:fillRect/>
            </a:stretch>
          </p:blipFill>
          <p:spPr>
            <a:xfrm>
              <a:off x="-10453" y="4361208"/>
              <a:ext cx="12055066" cy="2363596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710"/>
            <a:stretch>
              <a:fillRect/>
            </a:stretch>
          </p:blipFill>
          <p:spPr>
            <a:xfrm>
              <a:off x="-2614" y="4909655"/>
              <a:ext cx="12192000" cy="1964437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>
              <a:off x="0" y="5872358"/>
              <a:ext cx="12192000" cy="985642"/>
              <a:chOff x="0" y="5872358"/>
              <a:chExt cx="12192000" cy="985642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872358"/>
                <a:ext cx="12192000" cy="759976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6550904"/>
                <a:ext cx="12192000" cy="307096"/>
              </a:xfrm>
              <a:prstGeom prst="rect">
                <a:avLst/>
              </a:prstGeom>
            </p:spPr>
          </p:pic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2492" y="699939"/>
            <a:ext cx="9015634" cy="57430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flipH="1">
            <a:off x="0" y="4788552"/>
            <a:ext cx="12192000" cy="2069448"/>
          </a:xfrm>
          <a:custGeom>
            <a:avLst/>
            <a:gdLst>
              <a:gd name="connsiteX0" fmla="*/ 12192000 w 12192000"/>
              <a:gd name="connsiteY0" fmla="*/ 0 h 2069448"/>
              <a:gd name="connsiteX1" fmla="*/ 0 w 12192000"/>
              <a:gd name="connsiteY1" fmla="*/ 0 h 2069448"/>
              <a:gd name="connsiteX2" fmla="*/ 0 w 12192000"/>
              <a:gd name="connsiteY2" fmla="*/ 2069448 h 2069448"/>
              <a:gd name="connsiteX3" fmla="*/ 12192000 w 12192000"/>
              <a:gd name="connsiteY3" fmla="*/ 2069448 h 206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69448">
                <a:moveTo>
                  <a:pt x="12192000" y="0"/>
                </a:moveTo>
                <a:lnTo>
                  <a:pt x="0" y="0"/>
                </a:lnTo>
                <a:lnTo>
                  <a:pt x="0" y="2069448"/>
                </a:lnTo>
                <a:lnTo>
                  <a:pt x="12192000" y="2069448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0" y="5469782"/>
            <a:ext cx="12192000" cy="1388219"/>
          </a:xfrm>
          <a:custGeom>
            <a:avLst/>
            <a:gdLst>
              <a:gd name="connsiteX0" fmla="*/ 0 w 12192000"/>
              <a:gd name="connsiteY0" fmla="*/ 0 h 1388219"/>
              <a:gd name="connsiteX1" fmla="*/ 12192000 w 12192000"/>
              <a:gd name="connsiteY1" fmla="*/ 0 h 1388219"/>
              <a:gd name="connsiteX2" fmla="*/ 12192000 w 12192000"/>
              <a:gd name="connsiteY2" fmla="*/ 1388219 h 1388219"/>
              <a:gd name="connsiteX3" fmla="*/ 0 w 12192000"/>
              <a:gd name="connsiteY3" fmla="*/ 1388219 h 138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88219">
                <a:moveTo>
                  <a:pt x="0" y="0"/>
                </a:moveTo>
                <a:lnTo>
                  <a:pt x="12192000" y="0"/>
                </a:lnTo>
                <a:lnTo>
                  <a:pt x="12192000" y="1388219"/>
                </a:lnTo>
                <a:lnTo>
                  <a:pt x="0" y="1388219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"/>
          <a:stretch>
            <a:fillRect/>
          </a:stretch>
        </p:blipFill>
        <p:spPr>
          <a:xfrm rot="15240000" flipV="1">
            <a:off x="215900" y="4996815"/>
            <a:ext cx="1383665" cy="179133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4942"/>
          <a:stretch>
            <a:fillRect/>
          </a:stretch>
        </p:blipFill>
        <p:spPr>
          <a:xfrm rot="16200000" flipH="1">
            <a:off x="10716383" y="623294"/>
            <a:ext cx="1413932" cy="15663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72970" y="2809240"/>
            <a:ext cx="7758430" cy="2214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38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吃了吗？</a:t>
            </a:r>
            <a:endParaRPr lang="zh-CN" altLang="en-US" sz="138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835" y="668655"/>
            <a:ext cx="6286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rgbClr val="257D2D"/>
                </a:solidFill>
                <a:latin typeface="汉仪雅酷黑 65W" panose="020B0604020202020204" charset="-122"/>
                <a:ea typeface="汉仪雅酷黑 65W" panose="020B0604020202020204" charset="-122"/>
                <a:cs typeface="汉仪文黑-55简" panose="00020600040101010101" charset="-122"/>
              </a:rPr>
              <a:t>食物分量对比（禽畜鱼肉蛋类）</a:t>
            </a:r>
            <a:endParaRPr lang="zh-CN" altLang="en-US" sz="3600">
              <a:solidFill>
                <a:srgbClr val="257D2D"/>
              </a:solidFill>
              <a:latin typeface="汉仪雅酷黑 65W" panose="020B0604020202020204" charset="-122"/>
              <a:ea typeface="汉仪雅酷黑 65W" panose="020B0604020202020204" charset="-122"/>
              <a:cs typeface="汉仪文黑-55简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04845" y="1352550"/>
            <a:ext cx="5435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半个手掌大小，手掌厚度的肉类</a:t>
            </a:r>
            <a:r>
              <a:rPr lang="en-US" altLang="zh-CN" sz="2400">
                <a:sym typeface="+mn-ea"/>
              </a:rPr>
              <a:t>≈50g</a:t>
            </a:r>
            <a:endParaRPr lang="en-US" altLang="zh-CN" sz="2400">
              <a:sym typeface="+mn-ea"/>
            </a:endParaRPr>
          </a:p>
        </p:txBody>
      </p:sp>
      <p:pic>
        <p:nvPicPr>
          <p:cNvPr id="5" name="图片 4" descr="5fae237a0a0a679e2ecafa105da56851"/>
          <p:cNvPicPr>
            <a:picLocks noChangeAspect="1"/>
          </p:cNvPicPr>
          <p:nvPr/>
        </p:nvPicPr>
        <p:blipFill>
          <a:blip r:embed="rId1"/>
          <a:srcRect r="13628"/>
          <a:stretch>
            <a:fillRect/>
          </a:stretch>
        </p:blipFill>
        <p:spPr>
          <a:xfrm>
            <a:off x="8782050" y="1877695"/>
            <a:ext cx="2595245" cy="3776980"/>
          </a:xfrm>
          <a:prstGeom prst="rect">
            <a:avLst/>
          </a:prstGeom>
        </p:spPr>
      </p:pic>
      <p:pic>
        <p:nvPicPr>
          <p:cNvPr id="6" name="图片 5" descr="5b531466e45331398337db974f19530a"/>
          <p:cNvPicPr>
            <a:picLocks noChangeAspect="1"/>
          </p:cNvPicPr>
          <p:nvPr/>
        </p:nvPicPr>
        <p:blipFill>
          <a:blip r:embed="rId2"/>
          <a:srcRect l="2670" r="9336"/>
          <a:stretch>
            <a:fillRect/>
          </a:stretch>
        </p:blipFill>
        <p:spPr>
          <a:xfrm>
            <a:off x="5929630" y="1878965"/>
            <a:ext cx="2615565" cy="3775710"/>
          </a:xfrm>
          <a:prstGeom prst="rect">
            <a:avLst/>
          </a:prstGeom>
        </p:spPr>
      </p:pic>
      <p:pic>
        <p:nvPicPr>
          <p:cNvPr id="7" name="图片 6" descr="ad9d2721abd12c18a0a57d1095383d66"/>
          <p:cNvPicPr>
            <a:picLocks noChangeAspect="1"/>
          </p:cNvPicPr>
          <p:nvPr/>
        </p:nvPicPr>
        <p:blipFill>
          <a:blip r:embed="rId3"/>
          <a:srcRect l="4167" r="11878"/>
          <a:stretch>
            <a:fillRect/>
          </a:stretch>
        </p:blipFill>
        <p:spPr>
          <a:xfrm>
            <a:off x="3204845" y="1878965"/>
            <a:ext cx="2571750" cy="3775710"/>
          </a:xfrm>
          <a:prstGeom prst="rect">
            <a:avLst/>
          </a:prstGeom>
        </p:spPr>
      </p:pic>
      <p:pic>
        <p:nvPicPr>
          <p:cNvPr id="8" name="图片 7" descr="382309cd7113efccf73932022ff9bcda"/>
          <p:cNvPicPr>
            <a:picLocks noChangeAspect="1"/>
          </p:cNvPicPr>
          <p:nvPr/>
        </p:nvPicPr>
        <p:blipFill>
          <a:blip r:embed="rId4"/>
          <a:srcRect l="4742" r="16164"/>
          <a:stretch>
            <a:fillRect/>
          </a:stretch>
        </p:blipFill>
        <p:spPr>
          <a:xfrm>
            <a:off x="659130" y="1861185"/>
            <a:ext cx="2383155" cy="37763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95725" y="5803900"/>
            <a:ext cx="3841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乒乓球大小的鸡蛋约重</a:t>
            </a:r>
            <a:r>
              <a:rPr lang="en-US" altLang="zh-CN"/>
              <a:t>50g</a:t>
            </a:r>
            <a:endParaRPr lang="en-US" altLang="zh-CN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217285" y="1659890"/>
          <a:ext cx="4831080" cy="4159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/>
                <a:gridCol w="1972945"/>
                <a:gridCol w="1448435"/>
              </a:tblGrid>
              <a:tr h="63690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主食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副食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11741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早餐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/>
                        <a:t>30%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  <a:tr h="11741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中餐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/>
                        <a:t>40%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  <a:tr h="11741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晚餐</a:t>
                      </a:r>
                      <a:endParaRPr lang="zh-CN" altLang="en-US"/>
                    </a:p>
                    <a:p>
                      <a:pPr algn="ctr">
                        <a:buNone/>
                      </a:pPr>
                      <a:r>
                        <a:rPr lang="en-US" altLang="zh-CN"/>
                        <a:t>30%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043420" y="920750"/>
            <a:ext cx="303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/>
              <a:t>中学生一日膳食</a:t>
            </a:r>
            <a:endParaRPr lang="zh-CN" altLang="en-US" sz="240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908050" y="1665605"/>
          <a:ext cx="4638675" cy="4167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155"/>
                <a:gridCol w="2399665"/>
                <a:gridCol w="1379855"/>
              </a:tblGrid>
              <a:tr h="57531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主食</a:t>
                      </a:r>
                      <a:endParaRPr lang="zh-CN" altLang="en-US"/>
                    </a:p>
                  </a:txBody>
                  <a:tcPr anchor="ctr" anchorCtr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副食</a:t>
                      </a:r>
                      <a:endParaRPr lang="zh-CN" altLang="en-US"/>
                    </a:p>
                  </a:txBody>
                  <a:tcPr anchor="ctr" anchorCtr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2407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C00000"/>
                          </a:solidFill>
                        </a:rPr>
                        <a:t>早餐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 anchor="ctr" anchorCtr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花卷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*1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（面粉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水煮蛋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*1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（鸡蛋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牛奶一杯（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黄瓜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75g</a:t>
                      </a:r>
                      <a:endParaRPr lang="en-US" altLang="zh-CN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葡萄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100g</a:t>
                      </a:r>
                      <a:endParaRPr lang="en-US" altLang="zh-CN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1950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C00000"/>
                          </a:solidFill>
                        </a:rPr>
                        <a:t>中餐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 anchor="ctr" anchorCtr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米饭（大米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土豆炖牛肉（土豆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牛肉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素三丁（竹笋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、胡萝卜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、黄瓜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番茄蛋汤（番茄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、鸡蛋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1563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rgbClr val="C00000"/>
                          </a:solidFill>
                        </a:rPr>
                        <a:t>晚餐</a:t>
                      </a:r>
                      <a:endParaRPr lang="zh-CN" altLang="en-US">
                        <a:solidFill>
                          <a:srgbClr val="C00000"/>
                        </a:solidFill>
                      </a:endParaRPr>
                    </a:p>
                  </a:txBody>
                  <a:tcPr anchor="ctr" anchorCtr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杂豆米饭（红豆、大豆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，大米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红烧带鱼（带鱼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白菜豆腐（白菜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豆腐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炒西蓝花（西蓝花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100g</a:t>
                      </a: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香蕉</a:t>
                      </a:r>
                      <a:r>
                        <a:rPr lang="en-US" altLang="zh-CN" sz="12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200g</a:t>
                      </a:r>
                      <a:endParaRPr lang="en-US" altLang="zh-CN" sz="12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254885" y="1164590"/>
            <a:ext cx="1795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示例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20560" y="5435600"/>
            <a:ext cx="3879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一碗</a:t>
            </a:r>
            <a:r>
              <a:rPr lang="en-US" altLang="zh-CN"/>
              <a:t>200g</a:t>
            </a:r>
            <a:r>
              <a:rPr lang="zh-CN" altLang="en-US"/>
              <a:t>米饭提供大约</a:t>
            </a:r>
            <a:r>
              <a:rPr lang="en-US" altLang="zh-CN"/>
              <a:t>230</a:t>
            </a:r>
            <a:r>
              <a:rPr lang="zh-CN" altLang="en-US"/>
              <a:t>千卡热量</a:t>
            </a:r>
            <a:endParaRPr lang="zh-CN" altLang="en-US"/>
          </a:p>
        </p:txBody>
      </p:sp>
      <p:pic>
        <p:nvPicPr>
          <p:cNvPr id="18" name="图片 17" descr="IMG_20241119_233738"/>
          <p:cNvPicPr>
            <a:picLocks noChangeAspect="1"/>
          </p:cNvPicPr>
          <p:nvPr/>
        </p:nvPicPr>
        <p:blipFill>
          <a:blip r:embed="rId1"/>
          <a:srcRect t="51123" r="-311" b="6891"/>
          <a:stretch>
            <a:fillRect/>
          </a:stretch>
        </p:blipFill>
        <p:spPr>
          <a:xfrm>
            <a:off x="914400" y="3623945"/>
            <a:ext cx="4565015" cy="2548255"/>
          </a:xfrm>
          <a:prstGeom prst="rect">
            <a:avLst/>
          </a:prstGeom>
        </p:spPr>
      </p:pic>
      <p:pic>
        <p:nvPicPr>
          <p:cNvPr id="19" name="图片 18" descr="Screenshot_20241119_232134_com.ss.android.ugc.awe"/>
          <p:cNvPicPr>
            <a:picLocks noChangeAspect="1"/>
          </p:cNvPicPr>
          <p:nvPr/>
        </p:nvPicPr>
        <p:blipFill>
          <a:blip r:embed="rId2"/>
          <a:srcRect t="26303" b="15608"/>
          <a:stretch>
            <a:fillRect/>
          </a:stretch>
        </p:blipFill>
        <p:spPr>
          <a:xfrm>
            <a:off x="5981700" y="1595120"/>
            <a:ext cx="4808855" cy="36671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rcRect t="18098"/>
          <a:stretch>
            <a:fillRect/>
          </a:stretch>
        </p:blipFill>
        <p:spPr>
          <a:xfrm>
            <a:off x="880745" y="1020445"/>
            <a:ext cx="4598670" cy="233743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477635" y="798830"/>
            <a:ext cx="3425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/>
              <a:t>营养成分表</a:t>
            </a:r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7059295" y="5902960"/>
            <a:ext cx="3890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慢跑二十分钟大约消耗</a:t>
            </a:r>
            <a:r>
              <a:rPr lang="en-US" altLang="zh-CN"/>
              <a:t>230</a:t>
            </a:r>
            <a:r>
              <a:rPr lang="zh-CN" altLang="en-US"/>
              <a:t>千卡热量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2" grpId="0"/>
      <p:bldP spid="2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Screenshot_20241119_235717_com.ss.android.ugc.awe"/>
          <p:cNvPicPr>
            <a:picLocks noChangeAspect="1"/>
          </p:cNvPicPr>
          <p:nvPr/>
        </p:nvPicPr>
        <p:blipFill>
          <a:blip r:embed="rId1"/>
          <a:srcRect l="4779" t="21954" r="20180" b="48787"/>
          <a:stretch>
            <a:fillRect/>
          </a:stretch>
        </p:blipFill>
        <p:spPr>
          <a:xfrm>
            <a:off x="6139815" y="1310640"/>
            <a:ext cx="5638165" cy="4850130"/>
          </a:xfrm>
          <a:prstGeom prst="rect">
            <a:avLst/>
          </a:prstGeom>
        </p:spPr>
      </p:pic>
      <p:pic>
        <p:nvPicPr>
          <p:cNvPr id="16" name="图片 15" descr="Screenshot_20241119_235557_com.ss.android.ugc.awe"/>
          <p:cNvPicPr>
            <a:picLocks noChangeAspect="1"/>
          </p:cNvPicPr>
          <p:nvPr/>
        </p:nvPicPr>
        <p:blipFill>
          <a:blip r:embed="rId2"/>
          <a:srcRect t="31956" r="1335" b="32972"/>
          <a:stretch>
            <a:fillRect/>
          </a:stretch>
        </p:blipFill>
        <p:spPr>
          <a:xfrm>
            <a:off x="191770" y="1393190"/>
            <a:ext cx="5859780" cy="45974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43450" y="743585"/>
            <a:ext cx="2704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/>
              <a:t>配料表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" name="图片 16" descr="Screenshot_20241119_235154_com.ss.android.ugc.awe"/>
          <p:cNvPicPr>
            <a:picLocks noChangeAspect="1"/>
          </p:cNvPicPr>
          <p:nvPr/>
        </p:nvPicPr>
        <p:blipFill>
          <a:blip r:embed="rId1"/>
          <a:srcRect l="13733" t="22012"/>
          <a:stretch>
            <a:fillRect/>
          </a:stretch>
        </p:blipFill>
        <p:spPr>
          <a:xfrm>
            <a:off x="969645" y="701040"/>
            <a:ext cx="4914900" cy="5455920"/>
          </a:xfrm>
          <a:prstGeom prst="rect">
            <a:avLst/>
          </a:prstGeom>
        </p:spPr>
      </p:pic>
      <p:pic>
        <p:nvPicPr>
          <p:cNvPr id="12" name="图片 11" descr="Screenshot_20241120_000714_com.ss.android.ugc.awe"/>
          <p:cNvPicPr>
            <a:picLocks noChangeAspect="1"/>
          </p:cNvPicPr>
          <p:nvPr/>
        </p:nvPicPr>
        <p:blipFill>
          <a:blip r:embed="rId2"/>
          <a:srcRect t="22593" r="-2471" b="13407"/>
          <a:stretch>
            <a:fillRect/>
          </a:stretch>
        </p:blipFill>
        <p:spPr>
          <a:xfrm>
            <a:off x="6628130" y="473710"/>
            <a:ext cx="4177030" cy="5755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7440" y="681355"/>
            <a:ext cx="565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</a:rPr>
              <a:t>BMI</a:t>
            </a:r>
            <a:r>
              <a:rPr lang="zh-CN" altLang="en-US" sz="2400">
                <a:solidFill>
                  <a:srgbClr val="FF0000"/>
                </a:solidFill>
              </a:rPr>
              <a:t>（体质指数）：判断健康体重的指标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150" y="681355"/>
            <a:ext cx="4109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BMI=体重（kg）/身高</a:t>
            </a:r>
            <a:r>
              <a:rPr lang="en-US" altLang="zh-CN" sz="2400" baseline="30000">
                <a:solidFill>
                  <a:schemeClr val="tx1"/>
                </a:solidFill>
                <a:uFillTx/>
              </a:rPr>
              <a:t>2</a:t>
            </a:r>
            <a:r>
              <a:rPr lang="zh-CN" altLang="en-US" sz="2400">
                <a:solidFill>
                  <a:schemeClr val="tx1"/>
                </a:solidFill>
                <a:uFillTx/>
              </a:rPr>
              <a:t>（</a:t>
            </a:r>
            <a:r>
              <a:rPr lang="en-US" altLang="zh-CN" sz="2400">
                <a:solidFill>
                  <a:schemeClr val="tx1"/>
                </a:solidFill>
                <a:uFillTx/>
              </a:rPr>
              <a:t>M</a:t>
            </a:r>
            <a:r>
              <a:rPr lang="zh-CN" altLang="en-US" sz="2400">
                <a:solidFill>
                  <a:schemeClr val="tx1"/>
                </a:solidFill>
                <a:uFillTx/>
              </a:rPr>
              <a:t>）</a:t>
            </a:r>
            <a:endParaRPr lang="zh-CN" altLang="en-US" sz="2400">
              <a:solidFill>
                <a:schemeClr val="tx1"/>
              </a:solidFill>
              <a:uFillTx/>
            </a:endParaRPr>
          </a:p>
        </p:txBody>
      </p:sp>
      <p:pic>
        <p:nvPicPr>
          <p:cNvPr id="4" name="图片 3" descr="IMG_256"/>
          <p:cNvPicPr>
            <a:picLocks noChangeAspect="1"/>
          </p:cNvPicPr>
          <p:nvPr/>
        </p:nvPicPr>
        <p:blipFill>
          <a:blip r:embed="rId1"/>
          <a:srcRect t="18204" r="3699" b="7201"/>
          <a:stretch>
            <a:fillRect/>
          </a:stretch>
        </p:blipFill>
        <p:spPr>
          <a:xfrm>
            <a:off x="659130" y="1141730"/>
            <a:ext cx="10962640" cy="52635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2372360" y="1637665"/>
            <a:ext cx="4631055" cy="3836035"/>
            <a:chOff x="6098" y="1818"/>
            <a:chExt cx="5719" cy="5949"/>
          </a:xfrm>
        </p:grpSpPr>
        <p:sp>
          <p:nvSpPr>
            <p:cNvPr id="5" name="圆角矩形 4"/>
            <p:cNvSpPr/>
            <p:nvPr/>
          </p:nvSpPr>
          <p:spPr>
            <a:xfrm>
              <a:off x="6098" y="4992"/>
              <a:ext cx="3902" cy="1264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碳水化合物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098" y="3405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脂肪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6098" y="1818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蛋白质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8641" y="6530"/>
              <a:ext cx="3176" cy="1237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水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006465" y="2651760"/>
            <a:ext cx="2482850" cy="763905"/>
          </a:xfrm>
          <a:prstGeom prst="roundRect">
            <a:avLst/>
          </a:prstGeom>
          <a:noFill/>
          <a:ln w="19050">
            <a:solidFill>
              <a:schemeClr val="accent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膳食纤维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006482" y="1619250"/>
            <a:ext cx="2571733" cy="763905"/>
          </a:xfrm>
          <a:prstGeom prst="roundRect">
            <a:avLst/>
          </a:prstGeom>
          <a:noFill/>
          <a:ln w="19050">
            <a:solidFill>
              <a:schemeClr val="accent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维生素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006568" y="3684270"/>
            <a:ext cx="2571733" cy="785495"/>
          </a:xfrm>
          <a:prstGeom prst="roundRect">
            <a:avLst/>
          </a:prstGeom>
          <a:noFill/>
          <a:ln w="19050">
            <a:solidFill>
              <a:schemeClr val="accent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矿物质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: 圆角 19"/>
          <p:cNvSpPr/>
          <p:nvPr/>
        </p:nvSpPr>
        <p:spPr>
          <a:xfrm>
            <a:off x="3724275" y="3060065"/>
            <a:ext cx="1288415" cy="979805"/>
          </a:xfrm>
          <a:prstGeom prst="roundRect">
            <a:avLst/>
          </a:prstGeom>
          <a:blipFill dpi="0" rotWithShape="1">
            <a:blip r:embed="rId1"/>
            <a:srcRect/>
            <a:tile tx="0" ty="19050" sx="100000" sy="100000" flip="none" algn="ctr"/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>
            <a:off x="3728085" y="1898650"/>
            <a:ext cx="1284605" cy="951230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698240" y="4238625"/>
            <a:ext cx="1314450" cy="1057275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: 圆角 17"/>
          <p:cNvSpPr/>
          <p:nvPr/>
        </p:nvSpPr>
        <p:spPr>
          <a:xfrm>
            <a:off x="5414645" y="787400"/>
            <a:ext cx="1314450" cy="100203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: 圆角 18"/>
          <p:cNvSpPr/>
          <p:nvPr/>
        </p:nvSpPr>
        <p:spPr>
          <a:xfrm>
            <a:off x="3697605" y="5396230"/>
            <a:ext cx="1341120" cy="950595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: 圆角 17"/>
          <p:cNvSpPr/>
          <p:nvPr/>
        </p:nvSpPr>
        <p:spPr>
          <a:xfrm>
            <a:off x="5393055" y="5369560"/>
            <a:ext cx="1366520" cy="951230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: 圆角 19"/>
          <p:cNvSpPr/>
          <p:nvPr/>
        </p:nvSpPr>
        <p:spPr>
          <a:xfrm>
            <a:off x="5405120" y="1885950"/>
            <a:ext cx="1376045" cy="978535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: 圆角 2"/>
          <p:cNvSpPr/>
          <p:nvPr/>
        </p:nvSpPr>
        <p:spPr>
          <a:xfrm>
            <a:off x="3698240" y="807720"/>
            <a:ext cx="1313815" cy="977900"/>
          </a:xfrm>
          <a:prstGeom prst="round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 descr="C:/Users/大大宇/Desktop/u=2962461141,226790090&amp;fm=30&amp;app=106&amp;f=JPEG.jpgu=2962461141,226790090&amp;fm=30&amp;app=106&amp;f=JPE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t="26199" b="26199"/>
          <a:stretch>
            <a:fillRect/>
          </a:stretch>
        </p:blipFill>
        <p:spPr>
          <a:xfrm>
            <a:off x="5396230" y="3091180"/>
            <a:ext cx="1363345" cy="973455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图片 14" descr="营养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414645" y="4257675"/>
            <a:ext cx="1354455" cy="1009650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grpSp>
        <p:nvGrpSpPr>
          <p:cNvPr id="28" name="组合 27"/>
          <p:cNvGrpSpPr/>
          <p:nvPr/>
        </p:nvGrpSpPr>
        <p:grpSpPr>
          <a:xfrm>
            <a:off x="1088390" y="996950"/>
            <a:ext cx="2047875" cy="5133340"/>
            <a:chOff x="6098" y="1461"/>
            <a:chExt cx="3225" cy="8084"/>
          </a:xfrm>
        </p:grpSpPr>
        <p:sp>
          <p:nvSpPr>
            <p:cNvPr id="29" name="圆角矩形 28"/>
            <p:cNvSpPr/>
            <p:nvPr/>
          </p:nvSpPr>
          <p:spPr>
            <a:xfrm>
              <a:off x="6099" y="8343"/>
              <a:ext cx="3224" cy="1202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碳水化合物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098" y="3032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脂肪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119" y="4803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蛋白质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119" y="6573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维生素</a:t>
              </a:r>
              <a:r>
                <a: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/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膳食纤维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6123" y="1461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矿物质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矩形: 圆角 19"/>
          <p:cNvSpPr/>
          <p:nvPr/>
        </p:nvSpPr>
        <p:spPr>
          <a:xfrm>
            <a:off x="7395210" y="3268980"/>
            <a:ext cx="1288415" cy="1063625"/>
          </a:xfrm>
          <a:prstGeom prst="roundRect">
            <a:avLst/>
          </a:prstGeom>
          <a:blipFill dpi="0" rotWithShape="1">
            <a:blip r:embed="rId1"/>
            <a:srcRect/>
            <a:tile tx="0" ty="19050" sx="100000" sy="100000" flip="none" algn="ctr"/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: 圆角 18"/>
          <p:cNvSpPr/>
          <p:nvPr/>
        </p:nvSpPr>
        <p:spPr>
          <a:xfrm>
            <a:off x="8693150" y="2317750"/>
            <a:ext cx="1259205" cy="951230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: 圆角 2"/>
          <p:cNvSpPr/>
          <p:nvPr/>
        </p:nvSpPr>
        <p:spPr>
          <a:xfrm>
            <a:off x="10093325" y="3924300"/>
            <a:ext cx="1289050" cy="977900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: 圆角 17"/>
          <p:cNvSpPr/>
          <p:nvPr/>
        </p:nvSpPr>
        <p:spPr>
          <a:xfrm>
            <a:off x="7883525" y="4914900"/>
            <a:ext cx="1366520" cy="107442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: 圆角 18"/>
          <p:cNvSpPr/>
          <p:nvPr/>
        </p:nvSpPr>
        <p:spPr>
          <a:xfrm>
            <a:off x="10050780" y="1139825"/>
            <a:ext cx="1258570" cy="950595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: 圆角 17"/>
          <p:cNvSpPr/>
          <p:nvPr/>
        </p:nvSpPr>
        <p:spPr>
          <a:xfrm>
            <a:off x="8778240" y="3683635"/>
            <a:ext cx="1259205" cy="1040130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: 圆角 19"/>
          <p:cNvSpPr/>
          <p:nvPr/>
        </p:nvSpPr>
        <p:spPr>
          <a:xfrm>
            <a:off x="8683625" y="711200"/>
            <a:ext cx="1163320" cy="978535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: 圆角 2"/>
          <p:cNvSpPr/>
          <p:nvPr/>
        </p:nvSpPr>
        <p:spPr>
          <a:xfrm>
            <a:off x="7573645" y="1419860"/>
            <a:ext cx="1313815" cy="1074420"/>
          </a:xfrm>
          <a:prstGeom prst="round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 descr="C:/Users/大大宇/Desktop/u=2962461141,226790090&amp;fm=30&amp;app=106&amp;f=JPEG.jpgu=2962461141,226790090&amp;fm=30&amp;app=106&amp;f=JPEG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0"/>
          <a:srcRect t="25181" b="25181"/>
          <a:stretch>
            <a:fillRect/>
          </a:stretch>
        </p:blipFill>
        <p:spPr>
          <a:xfrm>
            <a:off x="10019030" y="2397760"/>
            <a:ext cx="1313815" cy="978535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pic>
        <p:nvPicPr>
          <p:cNvPr id="43" name="图片 42" descr="营养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145395" y="5046980"/>
            <a:ext cx="1259205" cy="979170"/>
          </a:xfrm>
          <a:prstGeom prst="roundRect">
            <a:avLst/>
          </a:prstGeom>
          <a:ln>
            <a:solidFill>
              <a:schemeClr val="tx1"/>
            </a:solidFill>
          </a:ln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8" grpId="0" bldLvl="0" animBg="1"/>
      <p:bldP spid="35" grpId="0" bldLvl="0" animBg="1"/>
      <p:bldP spid="19" grpId="1" bldLvl="0" animBg="1"/>
      <p:bldP spid="38" grpId="0" animBg="1"/>
      <p:bldP spid="6" grpId="0" bldLvl="0" animBg="1"/>
      <p:bldP spid="39" grpId="0" bldLvl="0" animBg="1"/>
      <p:bldP spid="7" grpId="0" bldLvl="0" animBg="1"/>
      <p:bldP spid="36" grpId="0" bldLvl="0" animBg="1"/>
      <p:bldP spid="34" grpId="0" animBg="1"/>
      <p:bldP spid="20" grpId="0" bldLvl="0" animBg="1"/>
      <p:bldP spid="3" grpId="0" bldLvl="0" animBg="1"/>
      <p:bldP spid="41" grpId="0" bldLvl="0" animBg="1"/>
      <p:bldP spid="37" grpId="0" animBg="1"/>
      <p:bldP spid="17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: 圆角 19"/>
          <p:cNvSpPr/>
          <p:nvPr/>
        </p:nvSpPr>
        <p:spPr>
          <a:xfrm>
            <a:off x="3754120" y="3078480"/>
            <a:ext cx="1258570" cy="999490"/>
          </a:xfrm>
          <a:prstGeom prst="roundRect">
            <a:avLst/>
          </a:prstGeom>
          <a:blipFill dpi="0" rotWithShape="1">
            <a:blip r:embed="rId1"/>
            <a:srcRect/>
            <a:tile tx="0" ty="19050" sx="100000" sy="100000" flip="none" algn="ctr"/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>
            <a:off x="3728085" y="1898650"/>
            <a:ext cx="1284605" cy="951230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/>
        </p:nvSpPr>
        <p:spPr>
          <a:xfrm>
            <a:off x="3754755" y="4261485"/>
            <a:ext cx="1257935" cy="1000125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: 圆角 17"/>
          <p:cNvSpPr/>
          <p:nvPr/>
        </p:nvSpPr>
        <p:spPr>
          <a:xfrm>
            <a:off x="5399405" y="704850"/>
            <a:ext cx="1182370" cy="104775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: 圆角 18"/>
          <p:cNvSpPr/>
          <p:nvPr/>
        </p:nvSpPr>
        <p:spPr>
          <a:xfrm>
            <a:off x="3754120" y="5396230"/>
            <a:ext cx="1258570" cy="950595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: 圆角 17"/>
          <p:cNvSpPr/>
          <p:nvPr/>
        </p:nvSpPr>
        <p:spPr>
          <a:xfrm>
            <a:off x="5393055" y="5395595"/>
            <a:ext cx="1216025" cy="925195"/>
          </a:xfrm>
          <a:prstGeom prst="round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: 圆角 19"/>
          <p:cNvSpPr/>
          <p:nvPr/>
        </p:nvSpPr>
        <p:spPr>
          <a:xfrm>
            <a:off x="5393055" y="1885950"/>
            <a:ext cx="1197610" cy="951230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: 圆角 2"/>
          <p:cNvSpPr/>
          <p:nvPr/>
        </p:nvSpPr>
        <p:spPr>
          <a:xfrm>
            <a:off x="3724275" y="744855"/>
            <a:ext cx="1258570" cy="1000125"/>
          </a:xfrm>
          <a:prstGeom prst="round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31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 descr="C:/Users/大大宇/Desktop/u=2962461141,226790090&amp;fm=30&amp;app=106&amp;f=JPEG.jpgu=2962461141,226790090&amp;fm=30&amp;app=106&amp;f=JPE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t="22322" b="22322"/>
          <a:stretch>
            <a:fillRect/>
          </a:stretch>
        </p:blipFill>
        <p:spPr>
          <a:xfrm>
            <a:off x="5420360" y="3079750"/>
            <a:ext cx="1197610" cy="995045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图片 14" descr="营养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393055" y="4296410"/>
            <a:ext cx="1229995" cy="974725"/>
          </a:xfrm>
          <a:prstGeom prst="roundRect">
            <a:avLst/>
          </a:prstGeom>
          <a:ln>
            <a:solidFill>
              <a:schemeClr val="tx1"/>
            </a:solidFill>
          </a:ln>
        </p:spPr>
      </p:pic>
      <p:sp>
        <p:nvSpPr>
          <p:cNvPr id="4" name="流程图: 决策 3"/>
          <p:cNvSpPr/>
          <p:nvPr/>
        </p:nvSpPr>
        <p:spPr>
          <a:xfrm>
            <a:off x="7562215" y="5322570"/>
            <a:ext cx="3822065" cy="950595"/>
          </a:xfrm>
          <a:prstGeom prst="flowChartDecision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汉仪文黑-55简" panose="00020600040101010101" charset="-122"/>
                <a:sym typeface="+mn-ea"/>
              </a:rPr>
              <a:t>热能来源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汉仪文黑-55简" panose="00020600040101010101" charset="-122"/>
              <a:sym typeface="+mn-ea"/>
            </a:endParaRPr>
          </a:p>
        </p:txBody>
      </p:sp>
      <p:sp>
        <p:nvSpPr>
          <p:cNvPr id="9" name="流程图: 决策 8"/>
          <p:cNvSpPr/>
          <p:nvPr/>
        </p:nvSpPr>
        <p:spPr>
          <a:xfrm>
            <a:off x="7562215" y="4208145"/>
            <a:ext cx="3822065" cy="1032510"/>
          </a:xfrm>
          <a:prstGeom prst="flowChartDecision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汉仪文黑-55简" panose="00020600040101010101" charset="-122"/>
                <a:sym typeface="+mn-ea"/>
              </a:rPr>
              <a:t>调节代谢</a:t>
            </a:r>
            <a:endParaRPr lang="zh-CN" altLang="en-US" sz="3200" b="1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cs typeface="汉仪文黑-55简" panose="00020600040101010101" charset="-122"/>
              <a:sym typeface="+mn-ea"/>
            </a:endParaRPr>
          </a:p>
        </p:txBody>
      </p:sp>
      <p:sp>
        <p:nvSpPr>
          <p:cNvPr id="10" name="流程图: 决策 9"/>
          <p:cNvSpPr/>
          <p:nvPr/>
        </p:nvSpPr>
        <p:spPr>
          <a:xfrm>
            <a:off x="7562215" y="3152140"/>
            <a:ext cx="3822065" cy="1032510"/>
          </a:xfrm>
          <a:prstGeom prst="flowChartDecision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汉仪文黑-55简" panose="00020600040101010101" charset="-122"/>
                <a:sym typeface="+mn-ea"/>
              </a:rPr>
              <a:t>物质基础</a:t>
            </a:r>
            <a:endParaRPr lang="zh-CN" altLang="en-US" sz="32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汉仪文黑-55简" panose="00020600040101010101" charset="-122"/>
              <a:sym typeface="+mn-ea"/>
            </a:endParaRPr>
          </a:p>
        </p:txBody>
      </p:sp>
      <p:sp>
        <p:nvSpPr>
          <p:cNvPr id="12" name="流程图: 决策 11"/>
          <p:cNvSpPr/>
          <p:nvPr/>
        </p:nvSpPr>
        <p:spPr>
          <a:xfrm>
            <a:off x="7562215" y="2096135"/>
            <a:ext cx="3822065" cy="1032510"/>
          </a:xfrm>
          <a:prstGeom prst="flowChartDecision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汉仪文黑-55简" panose="00020600040101010101" charset="-122"/>
                <a:sym typeface="+mn-ea"/>
              </a:rPr>
              <a:t>提供能量</a:t>
            </a:r>
            <a:endParaRPr lang="zh-CN" altLang="en-US" sz="32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汉仪文黑-55简" panose="00020600040101010101" charset="-122"/>
              <a:sym typeface="+mn-ea"/>
            </a:endParaRPr>
          </a:p>
        </p:txBody>
      </p:sp>
      <p:sp>
        <p:nvSpPr>
          <p:cNvPr id="13" name="流程图: 决策 12"/>
          <p:cNvSpPr/>
          <p:nvPr/>
        </p:nvSpPr>
        <p:spPr>
          <a:xfrm>
            <a:off x="7562215" y="1040130"/>
            <a:ext cx="3822065" cy="1032510"/>
          </a:xfrm>
          <a:prstGeom prst="flowChartDecision">
            <a:avLst/>
          </a:prstGeom>
          <a:gradFill>
            <a:gsLst>
              <a:gs pos="50000">
                <a:srgbClr val="EDDADE"/>
              </a:gs>
              <a:gs pos="0">
                <a:srgbClr val="F3E6E9"/>
              </a:gs>
              <a:gs pos="100000">
                <a:srgbClr val="E6CDD3"/>
              </a:gs>
            </a:gsLst>
            <a:lin scaled="1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汉仪文黑-55简" panose="00020600040101010101" charset="-122"/>
                <a:sym typeface="+mn-ea"/>
              </a:rPr>
              <a:t>维持功能</a:t>
            </a:r>
            <a:endParaRPr lang="zh-CN" altLang="en-US" sz="32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cs typeface="汉仪文黑-55简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04595" y="995045"/>
            <a:ext cx="2112010" cy="5172710"/>
            <a:chOff x="5974" y="1461"/>
            <a:chExt cx="3326" cy="8146"/>
          </a:xfrm>
        </p:grpSpPr>
        <p:sp>
          <p:nvSpPr>
            <p:cNvPr id="14" name="圆角矩形 13"/>
            <p:cNvSpPr/>
            <p:nvPr/>
          </p:nvSpPr>
          <p:spPr>
            <a:xfrm>
              <a:off x="5974" y="8343"/>
              <a:ext cx="3326" cy="1264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碳水化合物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098" y="3032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脂</a:t>
              </a:r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肪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119" y="4803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蛋白质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119" y="6573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维生素</a:t>
              </a:r>
              <a:r>
                <a:rPr lang="en-US" altLang="zh-CN" sz="24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/</a:t>
              </a:r>
              <a:r>
                <a:rPr lang="zh-CN" altLang="en-US" sz="24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膳食纤维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6123" y="1461"/>
              <a:ext cx="3176" cy="1203"/>
            </a:xfrm>
            <a:prstGeom prst="roundRect">
              <a:avLst/>
            </a:prstGeom>
            <a:noFill/>
            <a:ln w="19050">
              <a:solidFill>
                <a:schemeClr val="accent6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矿物质</a:t>
              </a:r>
              <a:endPara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126815" y="1231900"/>
            <a:ext cx="9938369" cy="4933950"/>
          </a:xfrm>
          <a:prstGeom prst="roundRect">
            <a:avLst/>
          </a:prstGeom>
          <a:solidFill>
            <a:schemeClr val="bg1"/>
          </a:solidFill>
          <a:ln>
            <a:solidFill>
              <a:srgbClr val="DFAF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1300237" y="1373502"/>
            <a:ext cx="9647163" cy="4671364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DFAF7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2"/>
          <a:stretch>
            <a:fillRect/>
          </a:stretch>
        </p:blipFill>
        <p:spPr>
          <a:xfrm>
            <a:off x="-10453" y="4361208"/>
            <a:ext cx="12055066" cy="236359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"/>
          <a:stretch>
            <a:fillRect/>
          </a:stretch>
        </p:blipFill>
        <p:spPr>
          <a:xfrm flipV="1">
            <a:off x="0" y="0"/>
            <a:ext cx="1300237" cy="168365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4942"/>
          <a:stretch>
            <a:fillRect/>
          </a:stretch>
        </p:blipFill>
        <p:spPr>
          <a:xfrm rot="16200000" flipH="1">
            <a:off x="10716383" y="623294"/>
            <a:ext cx="1413932" cy="156633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4788552"/>
            <a:ext cx="12192000" cy="2069449"/>
            <a:chOff x="0" y="4788552"/>
            <a:chExt cx="12192000" cy="2069449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 flipH="1">
              <a:off x="0" y="4788552"/>
              <a:ext cx="12192000" cy="2069448"/>
            </a:xfrm>
            <a:custGeom>
              <a:avLst/>
              <a:gdLst>
                <a:gd name="connsiteX0" fmla="*/ 12192000 w 12192000"/>
                <a:gd name="connsiteY0" fmla="*/ 0 h 2069448"/>
                <a:gd name="connsiteX1" fmla="*/ 0 w 12192000"/>
                <a:gd name="connsiteY1" fmla="*/ 0 h 2069448"/>
                <a:gd name="connsiteX2" fmla="*/ 0 w 12192000"/>
                <a:gd name="connsiteY2" fmla="*/ 2069448 h 2069448"/>
                <a:gd name="connsiteX3" fmla="*/ 12192000 w 12192000"/>
                <a:gd name="connsiteY3" fmla="*/ 2069448 h 2069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069448">
                  <a:moveTo>
                    <a:pt x="12192000" y="0"/>
                  </a:moveTo>
                  <a:lnTo>
                    <a:pt x="0" y="0"/>
                  </a:lnTo>
                  <a:lnTo>
                    <a:pt x="0" y="2069448"/>
                  </a:lnTo>
                  <a:lnTo>
                    <a:pt x="12192000" y="2069448"/>
                  </a:ln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0" y="5469782"/>
              <a:ext cx="12192000" cy="1388219"/>
            </a:xfrm>
            <a:custGeom>
              <a:avLst/>
              <a:gdLst>
                <a:gd name="connsiteX0" fmla="*/ 0 w 12192000"/>
                <a:gd name="connsiteY0" fmla="*/ 0 h 1388219"/>
                <a:gd name="connsiteX1" fmla="*/ 12192000 w 12192000"/>
                <a:gd name="connsiteY1" fmla="*/ 0 h 1388219"/>
                <a:gd name="connsiteX2" fmla="*/ 12192000 w 12192000"/>
                <a:gd name="connsiteY2" fmla="*/ 1388219 h 1388219"/>
                <a:gd name="connsiteX3" fmla="*/ 0 w 12192000"/>
                <a:gd name="connsiteY3" fmla="*/ 1388219 h 138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1388219">
                  <a:moveTo>
                    <a:pt x="0" y="0"/>
                  </a:moveTo>
                  <a:lnTo>
                    <a:pt x="12192000" y="0"/>
                  </a:lnTo>
                  <a:lnTo>
                    <a:pt x="12192000" y="1388219"/>
                  </a:lnTo>
                  <a:lnTo>
                    <a:pt x="0" y="1388219"/>
                  </a:lnTo>
                  <a:close/>
                </a:path>
              </a:pathLst>
            </a:custGeom>
          </p:spPr>
        </p:pic>
      </p:grpSp>
      <p:pic>
        <p:nvPicPr>
          <p:cNvPr id="3" name="petal_20241120_115903">
            <a:hlinkClick r:id="" action="ppaction://media"/>
          </p:cNvPr>
          <p:cNvPicPr/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36575" y="112395"/>
            <a:ext cx="10982960" cy="6612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1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4472" y="-20320"/>
            <a:ext cx="12202453" cy="6874092"/>
            <a:chOff x="-10453" y="0"/>
            <a:chExt cx="12202453" cy="687409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72"/>
            <a:stretch>
              <a:fillRect/>
            </a:stretch>
          </p:blipFill>
          <p:spPr>
            <a:xfrm>
              <a:off x="-10453" y="4361208"/>
              <a:ext cx="12055066" cy="2363596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710"/>
            <a:stretch>
              <a:fillRect/>
            </a:stretch>
          </p:blipFill>
          <p:spPr>
            <a:xfrm>
              <a:off x="-2614" y="4909655"/>
              <a:ext cx="12192000" cy="1964437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>
              <a:off x="0" y="5872358"/>
              <a:ext cx="12192000" cy="985642"/>
              <a:chOff x="0" y="5872358"/>
              <a:chExt cx="12192000" cy="985642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872358"/>
                <a:ext cx="12192000" cy="759976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6550904"/>
                <a:ext cx="12192000" cy="307096"/>
              </a:xfrm>
              <a:prstGeom prst="rect">
                <a:avLst/>
              </a:prstGeom>
            </p:spPr>
          </p:pic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3437" y="699939"/>
            <a:ext cx="9015634" cy="57430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flipH="1">
            <a:off x="0" y="4788552"/>
            <a:ext cx="12192000" cy="2069448"/>
          </a:xfrm>
          <a:custGeom>
            <a:avLst/>
            <a:gdLst>
              <a:gd name="connsiteX0" fmla="*/ 12192000 w 12192000"/>
              <a:gd name="connsiteY0" fmla="*/ 0 h 2069448"/>
              <a:gd name="connsiteX1" fmla="*/ 0 w 12192000"/>
              <a:gd name="connsiteY1" fmla="*/ 0 h 2069448"/>
              <a:gd name="connsiteX2" fmla="*/ 0 w 12192000"/>
              <a:gd name="connsiteY2" fmla="*/ 2069448 h 2069448"/>
              <a:gd name="connsiteX3" fmla="*/ 12192000 w 12192000"/>
              <a:gd name="connsiteY3" fmla="*/ 2069448 h 206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69448">
                <a:moveTo>
                  <a:pt x="12192000" y="0"/>
                </a:moveTo>
                <a:lnTo>
                  <a:pt x="0" y="0"/>
                </a:lnTo>
                <a:lnTo>
                  <a:pt x="0" y="2069448"/>
                </a:lnTo>
                <a:lnTo>
                  <a:pt x="12192000" y="2069448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0" y="5469782"/>
            <a:ext cx="12192000" cy="1388219"/>
          </a:xfrm>
          <a:custGeom>
            <a:avLst/>
            <a:gdLst>
              <a:gd name="connsiteX0" fmla="*/ 0 w 12192000"/>
              <a:gd name="connsiteY0" fmla="*/ 0 h 1388219"/>
              <a:gd name="connsiteX1" fmla="*/ 12192000 w 12192000"/>
              <a:gd name="connsiteY1" fmla="*/ 0 h 1388219"/>
              <a:gd name="connsiteX2" fmla="*/ 12192000 w 12192000"/>
              <a:gd name="connsiteY2" fmla="*/ 1388219 h 1388219"/>
              <a:gd name="connsiteX3" fmla="*/ 0 w 12192000"/>
              <a:gd name="connsiteY3" fmla="*/ 1388219 h 138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88219">
                <a:moveTo>
                  <a:pt x="0" y="0"/>
                </a:moveTo>
                <a:lnTo>
                  <a:pt x="12192000" y="0"/>
                </a:lnTo>
                <a:lnTo>
                  <a:pt x="12192000" y="1388219"/>
                </a:lnTo>
                <a:lnTo>
                  <a:pt x="0" y="1388219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"/>
          <a:stretch>
            <a:fillRect/>
          </a:stretch>
        </p:blipFill>
        <p:spPr>
          <a:xfrm rot="15240000" flipV="1">
            <a:off x="215900" y="4996815"/>
            <a:ext cx="1383665" cy="179133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4942"/>
          <a:stretch>
            <a:fillRect/>
          </a:stretch>
        </p:blipFill>
        <p:spPr>
          <a:xfrm rot="16200000" flipH="1">
            <a:off x="10716383" y="623294"/>
            <a:ext cx="1413932" cy="1566330"/>
          </a:xfrm>
          <a:prstGeom prst="rect">
            <a:avLst/>
          </a:prstGeom>
        </p:spPr>
      </p:pic>
      <p:pic>
        <p:nvPicPr>
          <p:cNvPr id="3" name="petal_20241118_220200">
            <a:hlinkClick r:id="" action="ppaction://media"/>
          </p:cNvPr>
          <p:cNvPicPr/>
          <p:nvPr>
            <a:vide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29640" y="543560"/>
            <a:ext cx="10473055" cy="5729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repeatCount="indefinite" fill="remove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62070" y="668655"/>
            <a:ext cx="4467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rgbClr val="257D2D"/>
                </a:solidFill>
                <a:latin typeface="汉仪雅酷黑 65W" panose="020B0604020202020204" charset="-122"/>
                <a:ea typeface="汉仪雅酷黑 65W" panose="020B0604020202020204" charset="-122"/>
                <a:cs typeface="汉仪文黑-55简" panose="00020600040101010101" charset="-122"/>
              </a:rPr>
              <a:t>健康饮食的益处</a:t>
            </a:r>
            <a:endParaRPr lang="zh-CN" altLang="en-US" sz="3600">
              <a:solidFill>
                <a:srgbClr val="257D2D"/>
              </a:solidFill>
              <a:latin typeface="汉仪雅酷黑 65W" panose="020B0604020202020204" charset="-122"/>
              <a:ea typeface="汉仪雅酷黑 65W" panose="020B0604020202020204" charset="-122"/>
              <a:cs typeface="汉仪文黑-55简" panose="0002060004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6438265" y="4387215"/>
            <a:ext cx="5287010" cy="2217420"/>
            <a:chOff x="10139" y="6909"/>
            <a:chExt cx="8326" cy="3492"/>
          </a:xfrm>
        </p:grpSpPr>
        <p:grpSp>
          <p:nvGrpSpPr>
            <p:cNvPr id="10" name="组合 9"/>
            <p:cNvGrpSpPr/>
            <p:nvPr/>
          </p:nvGrpSpPr>
          <p:grpSpPr>
            <a:xfrm>
              <a:off x="10139" y="6909"/>
              <a:ext cx="8326" cy="3493"/>
              <a:chOff x="735" y="2933"/>
              <a:chExt cx="8715" cy="4273"/>
            </a:xfrm>
          </p:grpSpPr>
          <p:sp>
            <p:nvSpPr>
              <p:cNvPr id="5" name="圆角矩形 4"/>
              <p:cNvSpPr/>
              <p:nvPr>
                <p:custDataLst>
                  <p:tags r:id="rId2"/>
                </p:custDataLst>
              </p:nvPr>
            </p:nvSpPr>
            <p:spPr>
              <a:xfrm>
                <a:off x="6082" y="3161"/>
                <a:ext cx="3368" cy="3805"/>
              </a:xfrm>
              <a:prstGeom prst="roundRect">
                <a:avLst>
                  <a:gd name="adj" fmla="val 9275"/>
                </a:avLst>
              </a:prstGeom>
              <a:solidFill>
                <a:srgbClr val="257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4" name="圆角矩形 3"/>
              <p:cNvSpPr/>
              <p:nvPr>
                <p:custDataLst>
                  <p:tags r:id="rId3"/>
                </p:custDataLst>
              </p:nvPr>
            </p:nvSpPr>
            <p:spPr>
              <a:xfrm>
                <a:off x="735" y="2933"/>
                <a:ext cx="8502" cy="4273"/>
              </a:xfrm>
              <a:prstGeom prst="roundRect">
                <a:avLst>
                  <a:gd name="adj" fmla="val 451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7" name="任意多边形 6"/>
              <p:cNvSpPr/>
              <p:nvPr>
                <p:custDataLst>
                  <p:tags r:id="rId4"/>
                </p:custDataLst>
              </p:nvPr>
            </p:nvSpPr>
            <p:spPr>
              <a:xfrm>
                <a:off x="735" y="3162"/>
                <a:ext cx="516" cy="3739"/>
              </a:xfrm>
              <a:custGeom>
                <a:avLst/>
                <a:gdLst>
                  <a:gd name="adj" fmla="val 42440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16" h="3068">
                    <a:moveTo>
                      <a:pt x="0" y="0"/>
                    </a:moveTo>
                    <a:lnTo>
                      <a:pt x="3" y="1"/>
                    </a:lnTo>
                    <a:cubicBezTo>
                      <a:pt x="308" y="162"/>
                      <a:pt x="516" y="482"/>
                      <a:pt x="516" y="851"/>
                    </a:cubicBezTo>
                    <a:lnTo>
                      <a:pt x="516" y="2216"/>
                    </a:lnTo>
                    <a:cubicBezTo>
                      <a:pt x="516" y="2585"/>
                      <a:pt x="308" y="2906"/>
                      <a:pt x="3" y="3066"/>
                    </a:cubicBezTo>
                    <a:lnTo>
                      <a:pt x="0" y="30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7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</p:grpSp>
        <p:sp>
          <p:nvSpPr>
            <p:cNvPr id="42" name="文本框 41"/>
            <p:cNvSpPr txBox="1"/>
            <p:nvPr>
              <p:custDataLst>
                <p:tags r:id="rId5"/>
              </p:custDataLst>
            </p:nvPr>
          </p:nvSpPr>
          <p:spPr>
            <a:xfrm>
              <a:off x="11019" y="7642"/>
              <a:ext cx="2657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  </a:t>
              </a: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预防</a:t>
              </a:r>
              <a:endParaRPr lang="zh-CN" altLang="en-US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疾病</a:t>
              </a: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发生</a:t>
              </a:r>
              <a:endParaRPr lang="zh-CN" altLang="en-US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 l="56518" t="50397" r="4973" b="5527"/>
            <a:stretch>
              <a:fillRect/>
            </a:stretch>
          </p:blipFill>
          <p:spPr>
            <a:xfrm>
              <a:off x="13408" y="7097"/>
              <a:ext cx="4062" cy="3186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466725" y="4387215"/>
            <a:ext cx="5287010" cy="2217420"/>
            <a:chOff x="735" y="6909"/>
            <a:chExt cx="8326" cy="3492"/>
          </a:xfrm>
        </p:grpSpPr>
        <p:grpSp>
          <p:nvGrpSpPr>
            <p:cNvPr id="27" name="组合 26"/>
            <p:cNvGrpSpPr/>
            <p:nvPr/>
          </p:nvGrpSpPr>
          <p:grpSpPr>
            <a:xfrm>
              <a:off x="735" y="6909"/>
              <a:ext cx="8326" cy="3493"/>
              <a:chOff x="735" y="2933"/>
              <a:chExt cx="8715" cy="4273"/>
            </a:xfrm>
          </p:grpSpPr>
          <p:sp>
            <p:nvSpPr>
              <p:cNvPr id="28" name="圆角矩形 27"/>
              <p:cNvSpPr/>
              <p:nvPr>
                <p:custDataLst>
                  <p:tags r:id="rId9"/>
                </p:custDataLst>
              </p:nvPr>
            </p:nvSpPr>
            <p:spPr>
              <a:xfrm>
                <a:off x="6082" y="3161"/>
                <a:ext cx="3368" cy="3805"/>
              </a:xfrm>
              <a:prstGeom prst="roundRect">
                <a:avLst>
                  <a:gd name="adj" fmla="val 9275"/>
                </a:avLst>
              </a:prstGeom>
              <a:solidFill>
                <a:srgbClr val="F7D2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29" name="圆角矩形 28"/>
              <p:cNvSpPr/>
              <p:nvPr>
                <p:custDataLst>
                  <p:tags r:id="rId10"/>
                </p:custDataLst>
              </p:nvPr>
            </p:nvSpPr>
            <p:spPr>
              <a:xfrm>
                <a:off x="735" y="2933"/>
                <a:ext cx="8502" cy="4273"/>
              </a:xfrm>
              <a:prstGeom prst="roundRect">
                <a:avLst>
                  <a:gd name="adj" fmla="val 451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30" name="任意多边形 29"/>
              <p:cNvSpPr/>
              <p:nvPr>
                <p:custDataLst>
                  <p:tags r:id="rId11"/>
                </p:custDataLst>
              </p:nvPr>
            </p:nvSpPr>
            <p:spPr>
              <a:xfrm>
                <a:off x="735" y="3162"/>
                <a:ext cx="516" cy="3739"/>
              </a:xfrm>
              <a:custGeom>
                <a:avLst/>
                <a:gdLst>
                  <a:gd name="adj" fmla="val 42440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16" h="3068">
                    <a:moveTo>
                      <a:pt x="0" y="0"/>
                    </a:moveTo>
                    <a:lnTo>
                      <a:pt x="3" y="1"/>
                    </a:lnTo>
                    <a:cubicBezTo>
                      <a:pt x="308" y="162"/>
                      <a:pt x="516" y="482"/>
                      <a:pt x="516" y="851"/>
                    </a:cubicBezTo>
                    <a:lnTo>
                      <a:pt x="516" y="2216"/>
                    </a:lnTo>
                    <a:cubicBezTo>
                      <a:pt x="516" y="2585"/>
                      <a:pt x="308" y="2906"/>
                      <a:pt x="3" y="3066"/>
                    </a:cubicBezTo>
                    <a:lnTo>
                      <a:pt x="0" y="30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D2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</p:grpSp>
        <p:sp>
          <p:nvSpPr>
            <p:cNvPr id="41" name="文本框 40"/>
            <p:cNvSpPr txBox="1"/>
            <p:nvPr>
              <p:custDataLst>
                <p:tags r:id="rId12"/>
              </p:custDataLst>
            </p:nvPr>
          </p:nvSpPr>
          <p:spPr>
            <a:xfrm>
              <a:off x="1602" y="7642"/>
              <a:ext cx="5018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  </a:t>
              </a:r>
              <a:r>
                <a:rPr lang="zh-CN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保持</a:t>
              </a:r>
              <a:endParaRPr lang="zh-CN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大脑活力</a:t>
              </a:r>
              <a:endParaRPr lang="zh-CN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rcRect l="55799" r="4959" b="56701"/>
            <a:stretch>
              <a:fillRect/>
            </a:stretch>
          </p:blipFill>
          <p:spPr>
            <a:xfrm>
              <a:off x="4207" y="7233"/>
              <a:ext cx="3391" cy="293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>
            <p:custDataLst>
              <p:tags r:id="rId15"/>
            </p:custDataLst>
          </p:nvPr>
        </p:nvGrpSpPr>
        <p:grpSpPr>
          <a:xfrm>
            <a:off x="466725" y="1710690"/>
            <a:ext cx="5287010" cy="2218055"/>
            <a:chOff x="735" y="2694"/>
            <a:chExt cx="8326" cy="3493"/>
          </a:xfrm>
        </p:grpSpPr>
        <p:grpSp>
          <p:nvGrpSpPr>
            <p:cNvPr id="15" name="组合 14"/>
            <p:cNvGrpSpPr/>
            <p:nvPr/>
          </p:nvGrpSpPr>
          <p:grpSpPr>
            <a:xfrm>
              <a:off x="735" y="2694"/>
              <a:ext cx="8326" cy="3493"/>
              <a:chOff x="735" y="2933"/>
              <a:chExt cx="8715" cy="4273"/>
            </a:xfrm>
          </p:grpSpPr>
          <p:sp>
            <p:nvSpPr>
              <p:cNvPr id="16" name="圆角矩形 15"/>
              <p:cNvSpPr/>
              <p:nvPr>
                <p:custDataLst>
                  <p:tags r:id="rId16"/>
                </p:custDataLst>
              </p:nvPr>
            </p:nvSpPr>
            <p:spPr>
              <a:xfrm>
                <a:off x="6082" y="3161"/>
                <a:ext cx="3368" cy="3805"/>
              </a:xfrm>
              <a:prstGeom prst="roundRect">
                <a:avLst>
                  <a:gd name="adj" fmla="val 9275"/>
                </a:avLst>
              </a:prstGeom>
              <a:solidFill>
                <a:srgbClr val="F7D2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17" name="圆角矩形 16"/>
              <p:cNvSpPr/>
              <p:nvPr>
                <p:custDataLst>
                  <p:tags r:id="rId17"/>
                </p:custDataLst>
              </p:nvPr>
            </p:nvSpPr>
            <p:spPr>
              <a:xfrm>
                <a:off x="735" y="2933"/>
                <a:ext cx="8502" cy="4273"/>
              </a:xfrm>
              <a:prstGeom prst="roundRect">
                <a:avLst>
                  <a:gd name="adj" fmla="val 451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18" name="任意多边形 17"/>
              <p:cNvSpPr/>
              <p:nvPr>
                <p:custDataLst>
                  <p:tags r:id="rId18"/>
                </p:custDataLst>
              </p:nvPr>
            </p:nvSpPr>
            <p:spPr>
              <a:xfrm>
                <a:off x="735" y="3162"/>
                <a:ext cx="516" cy="3739"/>
              </a:xfrm>
              <a:custGeom>
                <a:avLst/>
                <a:gdLst>
                  <a:gd name="adj" fmla="val 42440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16" h="3068">
                    <a:moveTo>
                      <a:pt x="0" y="0"/>
                    </a:moveTo>
                    <a:lnTo>
                      <a:pt x="3" y="1"/>
                    </a:lnTo>
                    <a:cubicBezTo>
                      <a:pt x="308" y="162"/>
                      <a:pt x="516" y="482"/>
                      <a:pt x="516" y="851"/>
                    </a:cubicBezTo>
                    <a:lnTo>
                      <a:pt x="516" y="2216"/>
                    </a:lnTo>
                    <a:cubicBezTo>
                      <a:pt x="516" y="2585"/>
                      <a:pt x="308" y="2906"/>
                      <a:pt x="3" y="3066"/>
                    </a:cubicBezTo>
                    <a:lnTo>
                      <a:pt x="0" y="30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D2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</p:grpSp>
        <p:sp>
          <p:nvSpPr>
            <p:cNvPr id="35" name="文本框 34"/>
            <p:cNvSpPr txBox="1"/>
            <p:nvPr>
              <p:custDataLst>
                <p:tags r:id="rId19"/>
              </p:custDataLst>
            </p:nvPr>
          </p:nvSpPr>
          <p:spPr>
            <a:xfrm>
              <a:off x="1602" y="3292"/>
              <a:ext cx="5018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  </a:t>
              </a: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促进</a:t>
              </a:r>
              <a:endParaRPr lang="zh-CN" altLang="en-US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生长发育</a:t>
              </a:r>
              <a:endParaRPr lang="zh-CN" altLang="en-US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14"/>
            <a:srcRect l="5149" r="57304" b="56028"/>
            <a:stretch>
              <a:fillRect/>
            </a:stretch>
          </p:blipFill>
          <p:spPr>
            <a:xfrm>
              <a:off x="4207" y="2880"/>
              <a:ext cx="3502" cy="321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>
            <p:custDataLst>
              <p:tags r:id="rId21"/>
            </p:custDataLst>
          </p:nvPr>
        </p:nvGrpSpPr>
        <p:grpSpPr>
          <a:xfrm>
            <a:off x="6438265" y="1710690"/>
            <a:ext cx="5287010" cy="2217420"/>
            <a:chOff x="10139" y="2694"/>
            <a:chExt cx="8326" cy="3492"/>
          </a:xfrm>
        </p:grpSpPr>
        <p:grpSp>
          <p:nvGrpSpPr>
            <p:cNvPr id="31" name="组合 30"/>
            <p:cNvGrpSpPr/>
            <p:nvPr/>
          </p:nvGrpSpPr>
          <p:grpSpPr>
            <a:xfrm>
              <a:off x="10139" y="2694"/>
              <a:ext cx="8326" cy="3493"/>
              <a:chOff x="735" y="2933"/>
              <a:chExt cx="8715" cy="4273"/>
            </a:xfrm>
          </p:grpSpPr>
          <p:sp>
            <p:nvSpPr>
              <p:cNvPr id="32" name="圆角矩形 31"/>
              <p:cNvSpPr/>
              <p:nvPr>
                <p:custDataLst>
                  <p:tags r:id="rId22"/>
                </p:custDataLst>
              </p:nvPr>
            </p:nvSpPr>
            <p:spPr>
              <a:xfrm>
                <a:off x="6082" y="3161"/>
                <a:ext cx="3368" cy="3805"/>
              </a:xfrm>
              <a:prstGeom prst="roundRect">
                <a:avLst>
                  <a:gd name="adj" fmla="val 9275"/>
                </a:avLst>
              </a:prstGeom>
              <a:solidFill>
                <a:srgbClr val="257D2D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33" name="圆角矩形 32"/>
              <p:cNvSpPr/>
              <p:nvPr>
                <p:custDataLst>
                  <p:tags r:id="rId23"/>
                </p:custDataLst>
              </p:nvPr>
            </p:nvSpPr>
            <p:spPr>
              <a:xfrm>
                <a:off x="735" y="2933"/>
                <a:ext cx="8502" cy="4273"/>
              </a:xfrm>
              <a:prstGeom prst="roundRect">
                <a:avLst>
                  <a:gd name="adj" fmla="val 451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  <p:sp>
            <p:nvSpPr>
              <p:cNvPr id="34" name="任意多边形 33"/>
              <p:cNvSpPr/>
              <p:nvPr>
                <p:custDataLst>
                  <p:tags r:id="rId24"/>
                </p:custDataLst>
              </p:nvPr>
            </p:nvSpPr>
            <p:spPr>
              <a:xfrm>
                <a:off x="735" y="3162"/>
                <a:ext cx="516" cy="3739"/>
              </a:xfrm>
              <a:custGeom>
                <a:avLst/>
                <a:gdLst>
                  <a:gd name="adj" fmla="val 42440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16" h="3068">
                    <a:moveTo>
                      <a:pt x="0" y="0"/>
                    </a:moveTo>
                    <a:lnTo>
                      <a:pt x="3" y="1"/>
                    </a:lnTo>
                    <a:cubicBezTo>
                      <a:pt x="308" y="162"/>
                      <a:pt x="516" y="482"/>
                      <a:pt x="516" y="851"/>
                    </a:cubicBezTo>
                    <a:lnTo>
                      <a:pt x="516" y="2216"/>
                    </a:lnTo>
                    <a:cubicBezTo>
                      <a:pt x="516" y="2585"/>
                      <a:pt x="308" y="2906"/>
                      <a:pt x="3" y="3066"/>
                    </a:cubicBezTo>
                    <a:lnTo>
                      <a:pt x="0" y="30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7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p>
                <a:pPr algn="ctr"/>
                <a:endParaRPr lang="zh-CN" altLang="en-US">
                  <a:cs typeface="汉仪文黑-55简" panose="00020600040101010101" charset="-122"/>
                </a:endParaRPr>
              </a:p>
            </p:txBody>
          </p:sp>
        </p:grpSp>
        <p:sp>
          <p:nvSpPr>
            <p:cNvPr id="40" name="文本框 39"/>
            <p:cNvSpPr txBox="1"/>
            <p:nvPr>
              <p:custDataLst>
                <p:tags r:id="rId25"/>
              </p:custDataLst>
            </p:nvPr>
          </p:nvSpPr>
          <p:spPr>
            <a:xfrm>
              <a:off x="11232" y="3292"/>
              <a:ext cx="5018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  </a:t>
              </a: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提升</a:t>
              </a:r>
              <a:endParaRPr lang="zh-CN" altLang="en-US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>
                  <a:latin typeface="汉仪文黑-55简" panose="00020600040101010101" charset="-122"/>
                  <a:ea typeface="汉仪文黑-55简" panose="00020600040101010101" charset="-122"/>
                  <a:cs typeface="汉仪文黑-55简" panose="00020600040101010101" charset="-122"/>
                </a:rPr>
                <a:t>运动能力</a:t>
              </a:r>
              <a:endParaRPr lang="zh-CN" altLang="en-US" sz="2800">
                <a:latin typeface="汉仪文黑-55简" panose="00020600040101010101" charset="-122"/>
                <a:ea typeface="汉仪文黑-55简" panose="00020600040101010101" charset="-122"/>
                <a:cs typeface="汉仪文黑-55简" panose="00020600040101010101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7"/>
            <a:srcRect l="4580" t="50000" r="58415" b="5527"/>
            <a:stretch>
              <a:fillRect/>
            </a:stretch>
          </p:blipFill>
          <p:spPr>
            <a:xfrm>
              <a:off x="13676" y="2881"/>
              <a:ext cx="3897" cy="3057"/>
            </a:xfrm>
            <a:prstGeom prst="rect">
              <a:avLst/>
            </a:prstGeom>
          </p:spPr>
        </p:pic>
      </p:grpSp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4472" y="-20320"/>
            <a:ext cx="12202453" cy="6874092"/>
            <a:chOff x="-10453" y="0"/>
            <a:chExt cx="12202453" cy="687409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272"/>
            <a:stretch>
              <a:fillRect/>
            </a:stretch>
          </p:blipFill>
          <p:spPr>
            <a:xfrm>
              <a:off x="-10453" y="4361208"/>
              <a:ext cx="12055066" cy="2363596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710"/>
            <a:stretch>
              <a:fillRect/>
            </a:stretch>
          </p:blipFill>
          <p:spPr>
            <a:xfrm>
              <a:off x="-2614" y="4909655"/>
              <a:ext cx="12192000" cy="1964437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>
              <a:off x="0" y="5872358"/>
              <a:ext cx="12192000" cy="985642"/>
              <a:chOff x="0" y="5872358"/>
              <a:chExt cx="12192000" cy="985642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5872358"/>
                <a:ext cx="12192000" cy="759976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6550904"/>
                <a:ext cx="12192000" cy="307096"/>
              </a:xfrm>
              <a:prstGeom prst="rect">
                <a:avLst/>
              </a:prstGeom>
            </p:spPr>
          </p:pic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2492" y="699939"/>
            <a:ext cx="9015634" cy="57430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flipH="1">
            <a:off x="0" y="4788552"/>
            <a:ext cx="12192000" cy="2069448"/>
          </a:xfrm>
          <a:custGeom>
            <a:avLst/>
            <a:gdLst>
              <a:gd name="connsiteX0" fmla="*/ 12192000 w 12192000"/>
              <a:gd name="connsiteY0" fmla="*/ 0 h 2069448"/>
              <a:gd name="connsiteX1" fmla="*/ 0 w 12192000"/>
              <a:gd name="connsiteY1" fmla="*/ 0 h 2069448"/>
              <a:gd name="connsiteX2" fmla="*/ 0 w 12192000"/>
              <a:gd name="connsiteY2" fmla="*/ 2069448 h 2069448"/>
              <a:gd name="connsiteX3" fmla="*/ 12192000 w 12192000"/>
              <a:gd name="connsiteY3" fmla="*/ 2069448 h 206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69448">
                <a:moveTo>
                  <a:pt x="12192000" y="0"/>
                </a:moveTo>
                <a:lnTo>
                  <a:pt x="0" y="0"/>
                </a:lnTo>
                <a:lnTo>
                  <a:pt x="0" y="2069448"/>
                </a:lnTo>
                <a:lnTo>
                  <a:pt x="12192000" y="2069448"/>
                </a:lnTo>
                <a:close/>
              </a:path>
            </a:pathLst>
          </a:cu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0" y="5469782"/>
            <a:ext cx="12192000" cy="1388219"/>
          </a:xfrm>
          <a:custGeom>
            <a:avLst/>
            <a:gdLst>
              <a:gd name="connsiteX0" fmla="*/ 0 w 12192000"/>
              <a:gd name="connsiteY0" fmla="*/ 0 h 1388219"/>
              <a:gd name="connsiteX1" fmla="*/ 12192000 w 12192000"/>
              <a:gd name="connsiteY1" fmla="*/ 0 h 1388219"/>
              <a:gd name="connsiteX2" fmla="*/ 12192000 w 12192000"/>
              <a:gd name="connsiteY2" fmla="*/ 1388219 h 1388219"/>
              <a:gd name="connsiteX3" fmla="*/ 0 w 12192000"/>
              <a:gd name="connsiteY3" fmla="*/ 1388219 h 138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88219">
                <a:moveTo>
                  <a:pt x="0" y="0"/>
                </a:moveTo>
                <a:lnTo>
                  <a:pt x="12192000" y="0"/>
                </a:lnTo>
                <a:lnTo>
                  <a:pt x="12192000" y="1388219"/>
                </a:lnTo>
                <a:lnTo>
                  <a:pt x="0" y="1388219"/>
                </a:ln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"/>
          <a:stretch>
            <a:fillRect/>
          </a:stretch>
        </p:blipFill>
        <p:spPr>
          <a:xfrm rot="15240000" flipV="1">
            <a:off x="215900" y="4996815"/>
            <a:ext cx="1383665" cy="179133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4" t="-3401" b="14942"/>
          <a:stretch>
            <a:fillRect/>
          </a:stretch>
        </p:blipFill>
        <p:spPr>
          <a:xfrm rot="16200000" flipH="1">
            <a:off x="10716383" y="623294"/>
            <a:ext cx="1413932" cy="156633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11"/>
          <a:stretch>
            <a:fillRect/>
          </a:stretch>
        </p:blipFill>
        <p:spPr>
          <a:xfrm>
            <a:off x="8959850" y="2936240"/>
            <a:ext cx="3387090" cy="3371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03095" y="2809240"/>
            <a:ext cx="7758430" cy="1861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1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我是不白吃</a:t>
            </a:r>
            <a:endParaRPr lang="zh-CN" altLang="en-US" sz="11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51025" y="935355"/>
          <a:ext cx="853313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1143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卡路里</a:t>
                      </a: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焦耳</a:t>
                      </a:r>
                      <a:endParaRPr lang="zh-CN" altLang="en-US"/>
                    </a:p>
                  </a:txBody>
                  <a:tcPr anchor="ctr" anchorCtr="0"/>
                </a:tc>
              </a:tr>
              <a:tr h="1143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C</a:t>
                      </a:r>
                      <a:r>
                        <a:rPr lang="zh-CN" altLang="en-US"/>
                        <a:t>、</a:t>
                      </a:r>
                      <a:r>
                        <a:rPr lang="en-US" altLang="zh-CN"/>
                        <a:t>KC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J</a:t>
                      </a:r>
                      <a:r>
                        <a:rPr lang="zh-CN" altLang="en-US"/>
                        <a:t>、</a:t>
                      </a:r>
                      <a:r>
                        <a:rPr lang="en-US" altLang="zh-CN"/>
                        <a:t>KJ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1143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1000C=1KC</a:t>
                      </a:r>
                      <a:endParaRPr lang="en-US" altLang="zh-CN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1000J=1KJ</a:t>
                      </a:r>
                      <a:endParaRPr lang="en-US" altLang="zh-CN"/>
                    </a:p>
                  </a:txBody>
                  <a:tcPr anchor="ctr" anchorCtr="0"/>
                </a:tc>
              </a:tr>
              <a:tr h="1143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1C=4.184J</a:t>
                      </a:r>
                      <a:r>
                        <a:rPr lang="en-US" altLang="zh-CN"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(1C≈4.2J)</a:t>
                      </a:r>
                      <a:endParaRPr lang="en-US" altLang="zh-CN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1J≈0.24C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081020" y="5620385"/>
            <a:ext cx="6029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中学生轻体力活动一天所需能量</a:t>
            </a:r>
            <a:r>
              <a:rPr lang="zh-CN" altLang="en-US" sz="2000" b="1">
                <a:solidFill>
                  <a:srgbClr val="FF0000"/>
                </a:solidFill>
              </a:rPr>
              <a:t>2000-2400KC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4801870" y="2164080"/>
            <a:ext cx="172720" cy="172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801870" y="5224145"/>
            <a:ext cx="172720" cy="172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5374411" y="2438823"/>
            <a:ext cx="2909121" cy="2653439"/>
          </a:xfrm>
          <a:prstGeom prst="roundRect">
            <a:avLst>
              <a:gd name="adj" fmla="val 4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11470" y="3176905"/>
            <a:ext cx="283464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挺胸收腹、收紧臀部脚尖与膝盖保持同一方向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: 圆角 58"/>
          <p:cNvSpPr/>
          <p:nvPr/>
        </p:nvSpPr>
        <p:spPr>
          <a:xfrm>
            <a:off x="9110751" y="2436283"/>
            <a:ext cx="2909121" cy="2653439"/>
          </a:xfrm>
          <a:prstGeom prst="roundRect">
            <a:avLst>
              <a:gd name="adj" fmla="val 4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286875" y="3246120"/>
            <a:ext cx="273304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重点：腰部保持直立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86875" y="4279900"/>
            <a:ext cx="273304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难点：起跳的高度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5469255" y="2560320"/>
            <a:ext cx="229235" cy="245745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9286875" y="2560320"/>
            <a:ext cx="229235" cy="245745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4640" y="4439285"/>
            <a:ext cx="280797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每组10次 共4组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6883" t="18672" r="23280" b="6823"/>
          <a:stretch>
            <a:fillRect/>
          </a:stretch>
        </p:blipFill>
        <p:spPr>
          <a:xfrm>
            <a:off x="2538095" y="668020"/>
            <a:ext cx="3752215" cy="5702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0575" y="909320"/>
            <a:ext cx="2917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中国居民膳食宝塔（</a:t>
            </a:r>
            <a:r>
              <a:rPr lang="en-US" altLang="zh-CN"/>
              <a:t>2022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20435" y="5038725"/>
            <a:ext cx="11347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谷薯类：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51855" y="3953510"/>
            <a:ext cx="2621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蔬菜水果类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02960" y="2868295"/>
            <a:ext cx="2078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畜禽鱼蛋类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66130" y="1983105"/>
            <a:ext cx="2793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乳类与大豆坚果类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98185" y="1083310"/>
            <a:ext cx="435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油脂类：植物油、动物油</a:t>
            </a:r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7026910" y="4766945"/>
            <a:ext cx="471170" cy="116332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31100" y="4493895"/>
            <a:ext cx="401764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谷类：</a:t>
            </a:r>
            <a:r>
              <a:rPr lang="zh-CN" altLang="en-US">
                <a:sym typeface="+mn-ea"/>
              </a:rPr>
              <a:t>大米、面粉、玉米、小米等</a:t>
            </a:r>
            <a:r>
              <a:rPr lang="zh-CN" altLang="en-US" sz="1600">
                <a:sym typeface="+mn-ea"/>
              </a:rPr>
              <a:t>（</a:t>
            </a:r>
            <a:r>
              <a:rPr lang="zh-CN" altLang="en-US" sz="1600"/>
              <a:t>全谷物：玉米、黑米、燕麦米等粗加工）</a:t>
            </a:r>
            <a:endParaRPr lang="zh-CN" altLang="en-US" sz="1600"/>
          </a:p>
          <a:p>
            <a:r>
              <a:rPr lang="zh-CN" altLang="en-US"/>
              <a:t>杂豆：红豆、绿豆等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98080" y="5758815"/>
            <a:ext cx="4050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薯类：红薯、马铃薯、紫薯、山药等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4801870" y="2164080"/>
            <a:ext cx="172720" cy="172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801870" y="5224145"/>
            <a:ext cx="172720" cy="172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5374411" y="2438823"/>
            <a:ext cx="2909121" cy="2653439"/>
          </a:xfrm>
          <a:prstGeom prst="roundRect">
            <a:avLst>
              <a:gd name="adj" fmla="val 4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411470" y="3176905"/>
            <a:ext cx="283464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挺胸收腹、收紧臀部脚尖与膝盖保持同一方向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: 圆角 58"/>
          <p:cNvSpPr/>
          <p:nvPr/>
        </p:nvSpPr>
        <p:spPr>
          <a:xfrm>
            <a:off x="9110751" y="2436283"/>
            <a:ext cx="2909121" cy="2653439"/>
          </a:xfrm>
          <a:prstGeom prst="roundRect">
            <a:avLst>
              <a:gd name="adj" fmla="val 4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286875" y="3246120"/>
            <a:ext cx="273304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重点：腰部保持直立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86875" y="4279900"/>
            <a:ext cx="273304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难点：起跳的高度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5469255" y="2560320"/>
            <a:ext cx="229235" cy="245745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9286875" y="2560320"/>
            <a:ext cx="229235" cy="245745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4640" y="4439285"/>
            <a:ext cx="2807970" cy="29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>
                <a:solidFill>
                  <a:schemeClr val="bg1"/>
                </a:solidFill>
                <a:cs typeface="+mn-ea"/>
                <a:sym typeface="+mn-lt"/>
              </a:rPr>
              <a:t>每组10次 共4组</a:t>
            </a:r>
            <a:endParaRPr lang="zh-CN" altLang="en-US" sz="13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5773" t="20356" r="3190" b="5172"/>
          <a:stretch>
            <a:fillRect/>
          </a:stretch>
        </p:blipFill>
        <p:spPr>
          <a:xfrm>
            <a:off x="194310" y="734060"/>
            <a:ext cx="6854190" cy="5699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96200" y="1070610"/>
            <a:ext cx="2917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中国居民膳食宝塔（</a:t>
            </a:r>
            <a:r>
              <a:rPr lang="en-US" altLang="zh-CN"/>
              <a:t>2022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43750" y="1668145"/>
            <a:ext cx="440372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例如在2000千卡能量需要水平下，平衡膳食模式的食物构成是：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谷类250克，其中全谷物和杂豆类75克，新鲜薯类75克；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蔬菜450克；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水果300克；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水产、禽畜肉、蛋各50克共150克；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牛奶或者酸奶300克；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其他还包括大豆坚果和食用油等。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63290" y="768985"/>
            <a:ext cx="4789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rgbClr val="257D2D"/>
                </a:solidFill>
                <a:latin typeface="汉仪雅酷黑 65W" panose="020B0604020202020204" charset="-122"/>
                <a:ea typeface="汉仪雅酷黑 65W" panose="020B0604020202020204" charset="-122"/>
                <a:cs typeface="汉仪文黑-55简" panose="00020600040101010101" charset="-122"/>
              </a:rPr>
              <a:t>食物分量对比（谷薯类）</a:t>
            </a:r>
            <a:endParaRPr lang="zh-CN" altLang="en-US" sz="3600">
              <a:solidFill>
                <a:srgbClr val="257D2D"/>
              </a:solidFill>
              <a:latin typeface="汉仪雅酷黑 65W" panose="020B0604020202020204" charset="-122"/>
              <a:ea typeface="汉仪雅酷黑 65W" panose="020B0604020202020204" charset="-122"/>
              <a:cs typeface="汉仪文黑-55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0560" y="1513840"/>
            <a:ext cx="376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一拳米饭</a:t>
            </a:r>
            <a:r>
              <a:rPr lang="en-US" altLang="zh-CN" sz="2400"/>
              <a:t>≈200g≈100g</a:t>
            </a:r>
            <a:r>
              <a:rPr lang="zh-CN" altLang="en-US" sz="2400"/>
              <a:t>大米</a:t>
            </a:r>
            <a:endParaRPr lang="zh-CN" altLang="en-US" sz="2400"/>
          </a:p>
        </p:txBody>
      </p:sp>
      <p:pic>
        <p:nvPicPr>
          <p:cNvPr id="12" name="图片 11" descr="57f09a39a96fcc62d36c5e981a3c3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015" y="2088515"/>
            <a:ext cx="3474720" cy="4055745"/>
          </a:xfrm>
          <a:prstGeom prst="rect">
            <a:avLst/>
          </a:prstGeom>
        </p:spPr>
      </p:pic>
      <p:pic>
        <p:nvPicPr>
          <p:cNvPr id="13" name="图片 12" descr="21b69345d9b74f93a053d63201a10d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2073910"/>
            <a:ext cx="3591560" cy="4070350"/>
          </a:xfrm>
          <a:prstGeom prst="rect">
            <a:avLst/>
          </a:prstGeom>
        </p:spPr>
      </p:pic>
      <p:pic>
        <p:nvPicPr>
          <p:cNvPr id="23" name="图片 22" descr="4f3cf463493723a4c2ea20d5fa90afd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8510" y="2088515"/>
            <a:ext cx="3162300" cy="406781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052695" y="1513840"/>
            <a:ext cx="2499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一把面条</a:t>
            </a:r>
            <a:r>
              <a:rPr lang="en-US" altLang="zh-CN" sz="2400">
                <a:sym typeface="+mn-ea"/>
              </a:rPr>
              <a:t>≈100g</a:t>
            </a:r>
            <a:endParaRPr lang="en-US" altLang="zh-CN" sz="2400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88680" y="1585595"/>
            <a:ext cx="2872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手掌大小薯类</a:t>
            </a:r>
            <a:r>
              <a:rPr lang="en-US" altLang="zh-CN" sz="2400"/>
              <a:t>≈100g</a:t>
            </a:r>
            <a:endParaRPr lang="en-US" altLang="zh-CN" sz="24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835" y="668655"/>
            <a:ext cx="6286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rgbClr val="257D2D"/>
                </a:solidFill>
                <a:latin typeface="汉仪雅酷黑 65W" panose="020B0604020202020204" charset="-122"/>
                <a:ea typeface="汉仪雅酷黑 65W" panose="020B0604020202020204" charset="-122"/>
                <a:cs typeface="汉仪文黑-55简" panose="00020600040101010101" charset="-122"/>
              </a:rPr>
              <a:t>食物分量对比（蔬菜水果类）</a:t>
            </a:r>
            <a:endParaRPr lang="zh-CN" altLang="en-US" sz="3600">
              <a:solidFill>
                <a:srgbClr val="257D2D"/>
              </a:solidFill>
              <a:latin typeface="汉仪雅酷黑 65W" panose="020B0604020202020204" charset="-122"/>
              <a:ea typeface="汉仪雅酷黑 65W" panose="020B0604020202020204" charset="-122"/>
              <a:cs typeface="汉仪文黑-55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0560" y="1513840"/>
            <a:ext cx="376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九个圣女果</a:t>
            </a:r>
            <a:r>
              <a:rPr lang="en-US" altLang="zh-CN" sz="2400"/>
              <a:t>≈100g</a:t>
            </a:r>
            <a:r>
              <a:rPr lang="zh-CN" altLang="en-US" sz="2400"/>
              <a:t>大米</a:t>
            </a:r>
            <a:endParaRPr lang="zh-CN" altLang="en-US" sz="2400"/>
          </a:p>
        </p:txBody>
      </p:sp>
      <p:sp>
        <p:nvSpPr>
          <p:cNvPr id="24" name="文本框 23"/>
          <p:cNvSpPr txBox="1"/>
          <p:nvPr/>
        </p:nvSpPr>
        <p:spPr>
          <a:xfrm>
            <a:off x="5052695" y="1513840"/>
            <a:ext cx="2499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半个苹果</a:t>
            </a:r>
            <a:r>
              <a:rPr lang="en-US" altLang="zh-CN" sz="2400">
                <a:sym typeface="+mn-ea"/>
              </a:rPr>
              <a:t>≈100g</a:t>
            </a:r>
            <a:endParaRPr lang="en-US" altLang="zh-CN" sz="2400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69935" y="1585595"/>
            <a:ext cx="3310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手掌大小火龙果</a:t>
            </a:r>
            <a:r>
              <a:rPr lang="en-US" altLang="zh-CN" sz="2400"/>
              <a:t>≈100g</a:t>
            </a:r>
            <a:endParaRPr lang="en-US" altLang="zh-CN" sz="2400"/>
          </a:p>
        </p:txBody>
      </p:sp>
      <p:pic>
        <p:nvPicPr>
          <p:cNvPr id="26" name="图片 25" descr="bd803cf1a2f85aeab14a01958cc899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" y="2089785"/>
            <a:ext cx="3614420" cy="4135755"/>
          </a:xfrm>
          <a:prstGeom prst="rect">
            <a:avLst/>
          </a:prstGeom>
        </p:spPr>
      </p:pic>
      <p:pic>
        <p:nvPicPr>
          <p:cNvPr id="36" name="图片 35" descr="b16e4bdd8ccd91c536bb9879ae95d6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6435" y="2067560"/>
            <a:ext cx="3256280" cy="4157980"/>
          </a:xfrm>
          <a:prstGeom prst="rect">
            <a:avLst/>
          </a:prstGeom>
        </p:spPr>
      </p:pic>
      <p:pic>
        <p:nvPicPr>
          <p:cNvPr id="37" name="图片 36" descr="6d91e7361b23486e7929b73c72e25bd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385" y="2078355"/>
            <a:ext cx="3621405" cy="41141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97835" y="668655"/>
            <a:ext cx="6286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600">
                <a:solidFill>
                  <a:srgbClr val="257D2D"/>
                </a:solidFill>
                <a:latin typeface="汉仪雅酷黑 65W" panose="020B0604020202020204" charset="-122"/>
                <a:ea typeface="汉仪雅酷黑 65W" panose="020B0604020202020204" charset="-122"/>
                <a:cs typeface="汉仪文黑-55简" panose="00020600040101010101" charset="-122"/>
              </a:rPr>
              <a:t>食物分量对比（蔬菜水果类）</a:t>
            </a:r>
            <a:endParaRPr lang="zh-CN" altLang="en-US" sz="3600">
              <a:solidFill>
                <a:srgbClr val="257D2D"/>
              </a:solidFill>
              <a:latin typeface="汉仪雅酷黑 65W" panose="020B0604020202020204" charset="-122"/>
              <a:ea typeface="汉仪雅酷黑 65W" panose="020B0604020202020204" charset="-122"/>
              <a:cs typeface="汉仪文黑-55简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4920" y="1413510"/>
            <a:ext cx="3928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半个手掌大小西红柿</a:t>
            </a:r>
            <a:r>
              <a:rPr lang="en-US" altLang="zh-CN" sz="2400">
                <a:sym typeface="+mn-ea"/>
              </a:rPr>
              <a:t>≈100g</a:t>
            </a:r>
            <a:endParaRPr lang="en-US" altLang="zh-CN" sz="2400"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98335" y="1475740"/>
            <a:ext cx="2818130" cy="361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一把青菜</a:t>
            </a:r>
            <a:r>
              <a:rPr lang="en-US" altLang="zh-CN" sz="2400"/>
              <a:t>≈100g</a:t>
            </a:r>
            <a:endParaRPr lang="en-US" altLang="zh-CN" sz="2400"/>
          </a:p>
        </p:txBody>
      </p:sp>
      <p:pic>
        <p:nvPicPr>
          <p:cNvPr id="3" name="图片 2" descr="3d875ea91073f41d70344118036888c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7965" y="1881505"/>
            <a:ext cx="3559810" cy="4497705"/>
          </a:xfrm>
          <a:prstGeom prst="rect">
            <a:avLst/>
          </a:prstGeom>
        </p:spPr>
      </p:pic>
      <p:pic>
        <p:nvPicPr>
          <p:cNvPr id="4" name="图片 3" descr="c87a4243da21a6338a92c63efd810f6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1913255"/>
            <a:ext cx="3559175" cy="44494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71*360"/>
  <p:tag name="TABLE_ENDDRAG_RECT" val="144*106*671*360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UNIT_PLACING_PICTURE_USER_VIEWPORT" val="{&quot;height&quot;:1699,&quot;width&quot;:2147}"/>
</p:tagLst>
</file>

<file path=ppt/tags/tag16.xml><?xml version="1.0" encoding="utf-8"?>
<p:tagLst xmlns:p="http://schemas.openxmlformats.org/presentationml/2006/main">
  <p:tag name="KSO_WM_UNIT_PLACING_PICTURE_USER_VIEWPORT" val="{&quot;height&quot;:1752,&quot;width&quot;:2167}"/>
</p:tagLst>
</file>

<file path=ppt/tags/tag17.xml><?xml version="1.0" encoding="utf-8"?>
<p:tagLst xmlns:p="http://schemas.openxmlformats.org/presentationml/2006/main">
  <p:tag name="KSO_WM_UNIT_PLACING_PICTURE_USER_VIEWPORT" val="{&quot;height&quot;:1541,&quot;width&quot;:2069}"/>
</p:tagLst>
</file>

<file path=ppt/tags/tag18.xml><?xml version="1.0" encoding="utf-8"?>
<p:tagLst xmlns:p="http://schemas.openxmlformats.org/presentationml/2006/main">
  <p:tag name="KSO_WM_UNIT_PLACING_PICTURE_USER_VIEWPORT" val="{&quot;height&quot;:1542,&quot;width&quot;:1983}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.xml><?xml version="1.0" encoding="utf-8"?>
<p:tagLst xmlns:p="http://schemas.openxmlformats.org/presentationml/2006/main">
  <p:tag name="KSO_WM_UNIT_PLACING_PICTURE_USER_VIEWPORT" val="{&quot;height&quot;:1608,&quot;width&quot;:1886}"/>
</p:tagLst>
</file>

<file path=ppt/tags/tag21.xml><?xml version="1.0" encoding="utf-8"?>
<p:tagLst xmlns:p="http://schemas.openxmlformats.org/presentationml/2006/main">
  <p:tag name="KSO_WM_UNIT_PLACING_PICTURE_USER_VIEWPORT" val="{&quot;height&quot;:1575,&quot;width&quot;:1937}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24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25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26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27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28.xml><?xml version="1.0" encoding="utf-8"?>
<p:tagLst xmlns:p="http://schemas.openxmlformats.org/presentationml/2006/main">
  <p:tag name="KSO_WM_BEAUTIFY_FLAG" val=""/>
  <p:tag name="KSO_WM_DIAGRAM_VIRTUALLY_FRAME" val="{&quot;height&quot;:385.35,&quot;left&quot;:36.75,&quot;top&quot;:134.7,&quot;width&quot;:886.5}"/>
</p:tagLst>
</file>

<file path=ppt/tags/tag29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0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1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2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3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4.xml><?xml version="1.0" encoding="utf-8"?>
<p:tagLst xmlns:p="http://schemas.openxmlformats.org/presentationml/2006/main">
  <p:tag name="KSO_WM_BEAUTIFY_FLAG" val=""/>
  <p:tag name="KSO_WM_DIAGRAM_VIRTUALLY_FRAME" val="{&quot;height&quot;:385.35,&quot;left&quot;:36.75,&quot;top&quot;:134.7,&quot;width&quot;:886.5}"/>
</p:tagLst>
</file>

<file path=ppt/tags/tag35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6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7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8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39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.xml><?xml version="1.0" encoding="utf-8"?>
<p:tagLst xmlns:p="http://schemas.openxmlformats.org/presentationml/2006/main">
  <p:tag name="KSO_WM_BEAUTIFY_FLAG" val=""/>
  <p:tag name="KSO_WM_DIAGRAM_VIRTUALLY_FRAME" val="{&quot;height&quot;:385.35,&quot;left&quot;:36.75,&quot;top&quot;:134.7,&quot;width&quot;:886.5}"/>
</p:tagLst>
</file>

<file path=ppt/tags/tag41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42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43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44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45.xml><?xml version="1.0" encoding="utf-8"?>
<p:tagLst xmlns:p="http://schemas.openxmlformats.org/presentationml/2006/main">
  <p:tag name="KSO_WM_DIAGRAM_VIRTUALLY_FRAME" val="{&quot;height&quot;:385.35,&quot;left&quot;:36.75,&quot;top&quot;:134.7,&quot;width&quot;:886.5}"/>
</p:tagLst>
</file>

<file path=ppt/tags/tag46.xml><?xml version="1.0" encoding="utf-8"?>
<p:tagLst xmlns:p="http://schemas.openxmlformats.org/presentationml/2006/main">
  <p:tag name="KSO_WM_BEAUTIFY_FLAG" val=""/>
  <p:tag name="KSO_WM_DIAGRAM_VIRTUALLY_FRAME" val="{&quot;height&quot;:385.35,&quot;left&quot;:36.75,&quot;top&quot;:134.7,&quot;width&quot;:886.5}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.xml><?xml version="1.0" encoding="utf-8"?>
<p:tagLst xmlns:p="http://schemas.openxmlformats.org/presentationml/2006/main">
  <p:tag name="COMMONDATA" val="eyJoZGlkIjoiZDM2ZTYzNGU4NGIwNjcxM2ZmMWViMmYxYzM2MWNjNDQifQ=="/>
  <p:tag name="KSO_WPP_MARK_KEY" val="73098758-06b7-4b85-aba5-cd591e7997c4"/>
  <p:tag name="commondata" val="eyJjb3VudCI6MSwiaGRpZCI6ImU4ZjYwMzFiZWYxZDJkMDg1MDEyZGMxNjgxYmJhZmE3IiwidXNlckNvdW50IjoxfQ==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TABLE_ENDDRAG_ORIGIN_RECT" val="671*369"/>
  <p:tag name="TABLE_ENDDRAG_RECT" val="144*93*671*369"/>
</p:tagLst>
</file>

<file path=ppt/tags/tag8.xml><?xml version="1.0" encoding="utf-8"?>
<p:tagLst xmlns:p="http://schemas.openxmlformats.org/presentationml/2006/main">
  <p:tag name="TABLE_ENDDRAG_ORIGIN_RECT" val="365*236"/>
  <p:tag name="TABLE_ENDDRAG_RECT" val="71*131*365*236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441hel3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441hel3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大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大黑简"/>
        <a:ea typeface=""/>
        <a:cs typeface=""/>
        <a:font script="Jpan" typeface="ＭＳ Ｐゴシック"/>
        <a:font script="Hang" typeface="맑은 고딕"/>
        <a:font script="Hans" typeface="汉仪大黑简"/>
        <a:font script="Hant" typeface="新細明體"/>
        <a:font script="Arab" typeface="汉仪大黑简"/>
        <a:font script="Hebr" typeface="汉仪大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大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大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大黑简"/>
        <a:ea typeface=""/>
        <a:cs typeface=""/>
        <a:font script="Jpan" typeface="ＭＳ Ｐゴシック"/>
        <a:font script="Hang" typeface="맑은 고딕"/>
        <a:font script="Hans" typeface="汉仪大黑简"/>
        <a:font script="Hant" typeface="新細明體"/>
        <a:font script="Arab" typeface="汉仪大黑简"/>
        <a:font script="Hebr" typeface="汉仪大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大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宽屏</PresentationFormat>
  <Paragraphs>210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华文琥珀</vt:lpstr>
      <vt:lpstr>汉仪大黑简</vt:lpstr>
      <vt:lpstr>华文新魏</vt:lpstr>
      <vt:lpstr>汉仪雅酷黑 65W</vt:lpstr>
      <vt:lpstr>黑体</vt:lpstr>
      <vt:lpstr>汉仪文黑-55简</vt:lpstr>
      <vt:lpstr>微软雅黑</vt:lpstr>
      <vt:lpstr>Arial Unicode MS</vt:lpstr>
      <vt:lpstr>楷体</vt:lpstr>
      <vt:lpstr>汉仪夏日体W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大大宇</cp:lastModifiedBy>
  <cp:revision>66</cp:revision>
  <dcterms:created xsi:type="dcterms:W3CDTF">2024-10-27T13:35:00Z</dcterms:created>
  <dcterms:modified xsi:type="dcterms:W3CDTF">2024-11-20T05:09:32Z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B498C5B0CF8F4D16B4257097E5AB3EB9_13</vt:lpwstr>
  </property>
  <property fmtid="{D5CDD505-2E9C-101B-9397-08002B2CF9AE}" pid="3" name="KSOProductBuildVer">
    <vt:lpwstr>2052-12.1.0.18608</vt:lpwstr>
  </property>
  <property fmtid="{D5CDD505-2E9C-101B-9397-08002B2CF9AE}" pid="4" name="KSOTemplateUUID">
    <vt:lpwstr>v1.0_mb_mIUis8sJY2Bn58aBaY7Xeg==</vt:lpwstr>
  </property>
</Properties>
</file>