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0" y="2041982"/>
            <a:ext cx="8077200" cy="20002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950" b="1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PPT消防安全知识培训</a:t>
            </a:r>
            <a:endParaRPr lang="en-US" sz="4950" b="1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26541" y="6029318"/>
            <a:ext cx="2343150" cy="48831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r>
              <a:rPr lang="zh-CN" altLang="en-US" sz="2025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孙青</a:t>
            </a:r>
            <a:endParaRPr lang="zh-CN" altLang="en-US" sz="2025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69779" y="6029318"/>
            <a:ext cx="2790825" cy="5048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25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2024-11-10</a:t>
            </a:r>
            <a:endParaRPr lang="en-US" sz="2025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455" y="1456971"/>
            <a:ext cx="5140490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实验室危险品未按规定储存，如易燃易爆物品未分类存放、未设置安全警示标识等。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危险品储存不当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实验过程中违反操作规程，如使用明火、未关闭电器设备等，容易引发火灾或爆炸事故。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实验操作不规范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如未配备灭火器、消防栓等消防设施，一旦发生火灾难以扑救。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实验室缺乏必要消防设施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实验室危险品管理与操作规范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290" y="4933294"/>
            <a:ext cx="2809472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宿舍内私拉乱接电线、使用违规电器等，容易造成电路短路、过载等安全隐患。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089" y="4085631"/>
            <a:ext cx="28098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违规用电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1056616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0951" y="1649322"/>
            <a:ext cx="2231507" cy="2231507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5104" y="4085631"/>
            <a:ext cx="2743200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卧床吸烟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4758293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82668" y="1649322"/>
            <a:ext cx="2231507" cy="22315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74434" y="4085631"/>
            <a:ext cx="28479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乱扔烟蒂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Connector 10"/>
          <p:cNvCxnSpPr/>
          <p:nvPr/>
        </p:nvCxnSpPr>
        <p:spPr>
          <a:xfrm>
            <a:off x="8460012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21417" r="21417"/>
          <a:stretch>
            <a:fillRect/>
          </a:stretch>
        </p:blipFill>
        <p:spPr>
          <a:xfrm>
            <a:off x="1279273" y="1649322"/>
            <a:ext cx="2231507" cy="2231507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12639" y="4933294"/>
            <a:ext cx="2768130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部分学生卧床吸烟，烟蒂未熄灭易引燃床上用品，引发火灾事故。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73015" y="4933294"/>
            <a:ext cx="2850815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吸烟后随意丢弃烟蒂，未确认烟蒂完全熄灭，易引发火灾。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宿舍内违规用电和吸烟现象剖析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预防措施与日常检查制度建立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0534" y="1417391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加强宣传教育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0534" y="1987544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定期开展消防安全知识培训，提高学生消防安全意识，掌握基本灭火技能。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0534" y="3911834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配备必要消防设施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0534" y="4481987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在校园内合理配置灭火器、消防栓等消防设施，并定期检查其使用情况，确保在紧急情况下能够迅速投入使用。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419658" y="1415340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定期检查维护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19658" y="1985493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对校园内的电器设备、消防设施进行定期检查和维护，确保其完好有效。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419658" y="3909784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建立日常检查制度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19658" y="4479937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制定校园消防安全日常检查制度，明确检查人员、检查内容和检查频次，及时发现并消除火灾隐患。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3306" y="16223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7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7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3212" y="2609673"/>
            <a:ext cx="74504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灭火器材使用方法及注意事项</a:t>
            </a:r>
            <a:endParaRPr lang="en-US" sz="4500" b="1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91988" y="1845509"/>
            <a:ext cx="4092893" cy="40925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702027" y="2155390"/>
            <a:ext cx="3472815" cy="3472815"/>
          </a:xfrm>
          <a:prstGeom prst="ellipse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97260" y="3180638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主要用于扑灭液体火灾，如油类、酒精等。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7260" y="2722499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泡沫灭火器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7260" y="4437395"/>
            <a:ext cx="5610225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适用于扑灭电气火灾和精密仪器火灾，不会留下痕迹。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7260" y="3979255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二氧化碳灭火器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233189" y="2868543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AutoShape 9"/>
          <p:cNvSpPr/>
          <p:nvPr/>
        </p:nvSpPr>
        <p:spPr>
          <a:xfrm>
            <a:off x="5233189" y="41253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" name="AutoShape 10"/>
          <p:cNvSpPr/>
          <p:nvPr/>
        </p:nvSpPr>
        <p:spPr>
          <a:xfrm>
            <a:off x="4471189" y="5373364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4471189" y="16422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470237" y="1782217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32236" y="300856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48581" y="4265317"/>
            <a:ext cx="74485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0237" y="551338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18969" y="1989857"/>
            <a:ext cx="5609752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适用于扑灭固体、液体和气体火灾，使用范围广泛。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18969" y="1531718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干粉灭火器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87222" y="5699240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适用于扑灭固体火灾，如木材、纸张等，且对环境无污染。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87222" y="5241100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水基灭火器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常见灭火器材种类介绍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908" b="18908"/>
          <a:stretch>
            <a:fillRect/>
          </a:stretch>
        </p:blipFill>
        <p:spPr>
          <a:xfrm>
            <a:off x="6215585" y="4410929"/>
            <a:ext cx="5976415" cy="2477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1875" b="21875"/>
          <a:stretch>
            <a:fillRect/>
          </a:stretch>
        </p:blipFill>
        <p:spPr>
          <a:xfrm>
            <a:off x="-18992" y="4406623"/>
            <a:ext cx="6025830" cy="248185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17610" y="1427595"/>
            <a:ext cx="11356781" cy="3293003"/>
          </a:xfrm>
          <a:prstGeom prst="roundRect">
            <a:avLst>
              <a:gd name="adj" fmla="val 6501"/>
            </a:avLst>
          </a:prstGeom>
          <a:solidFill>
            <a:srgbClr val="FFFFFF">
              <a:alpha val="100000"/>
            </a:srgbClr>
          </a:solidFill>
          <a:effectLst>
            <a:outerShdw blurRad="352425">
              <a:schemeClr val="accent1">
                <a:alpha val="6000"/>
              </a:schemeClr>
            </a:outerShdw>
          </a:effectLst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灭火器材正确使用方法演示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87942" y="1856389"/>
            <a:ext cx="709869" cy="709869"/>
          </a:xfrm>
          <a:prstGeom prst="ellipse">
            <a:avLst/>
          </a:prstGeom>
          <a:solidFill>
            <a:srgbClr val="000000">
              <a:alpha val="5000"/>
            </a:srgbClr>
          </a:solidFill>
        </p:spPr>
      </p:sp>
      <p:sp>
        <p:nvSpPr>
          <p:cNvPr id="7" name="Freeform 7"/>
          <p:cNvSpPr/>
          <p:nvPr/>
        </p:nvSpPr>
        <p:spPr>
          <a:xfrm>
            <a:off x="975269" y="2072291"/>
            <a:ext cx="335216" cy="33521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510710" y="1856389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6233477" y="1856389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8956245" y="1853046"/>
            <a:ext cx="709869" cy="709869"/>
          </a:xfrm>
          <a:prstGeom prst="ellipse">
            <a:avLst/>
          </a:prstGeom>
          <a:solidFill>
            <a:srgbClr val="000000">
              <a:alpha val="5098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3680825" y="2026504"/>
            <a:ext cx="369639" cy="36963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81229" y="194615"/>
                </a:moveTo>
                <a:cubicBezTo>
                  <a:pt x="74981" y="196987"/>
                  <a:pt x="67751" y="198358"/>
                  <a:pt x="60208" y="198358"/>
                </a:cubicBezTo>
                <a:cubicBezTo>
                  <a:pt x="26537" y="198358"/>
                  <a:pt x="-752" y="171069"/>
                  <a:pt x="-752" y="137398"/>
                </a:cubicBezTo>
                <a:cubicBezTo>
                  <a:pt x="-752" y="108871"/>
                  <a:pt x="18840" y="84925"/>
                  <a:pt x="45301" y="78276"/>
                </a:cubicBezTo>
                <a:lnTo>
                  <a:pt x="45720" y="78191"/>
                </a:lnTo>
                <a:lnTo>
                  <a:pt x="45720" y="76210"/>
                </a:lnTo>
                <a:cubicBezTo>
                  <a:pt x="45720" y="76190"/>
                  <a:pt x="45720" y="76171"/>
                  <a:pt x="45720" y="76152"/>
                </a:cubicBezTo>
                <a:cubicBezTo>
                  <a:pt x="45720" y="42481"/>
                  <a:pt x="73009" y="15192"/>
                  <a:pt x="106680" y="15192"/>
                </a:cubicBezTo>
                <a:cubicBezTo>
                  <a:pt x="116148" y="15192"/>
                  <a:pt x="125111" y="17355"/>
                  <a:pt x="133102" y="21203"/>
                </a:cubicBezTo>
                <a:lnTo>
                  <a:pt x="132740" y="21041"/>
                </a:lnTo>
                <a:cubicBezTo>
                  <a:pt x="142580" y="8153"/>
                  <a:pt x="157953" y="-86"/>
                  <a:pt x="175250" y="-86"/>
                </a:cubicBezTo>
                <a:cubicBezTo>
                  <a:pt x="202273" y="-86"/>
                  <a:pt x="224600" y="20002"/>
                  <a:pt x="228114" y="46063"/>
                </a:cubicBezTo>
                <a:lnTo>
                  <a:pt x="228143" y="46339"/>
                </a:lnTo>
                <a:cubicBezTo>
                  <a:pt x="243964" y="49454"/>
                  <a:pt x="256127" y="62036"/>
                  <a:pt x="258594" y="77819"/>
                </a:cubicBezTo>
                <a:lnTo>
                  <a:pt x="258623" y="78038"/>
                </a:lnTo>
                <a:cubicBezTo>
                  <a:pt x="285255" y="84953"/>
                  <a:pt x="304610" y="108785"/>
                  <a:pt x="304610" y="137131"/>
                </a:cubicBezTo>
                <a:cubicBezTo>
                  <a:pt x="304610" y="170802"/>
                  <a:pt x="277320" y="198091"/>
                  <a:pt x="243649" y="198091"/>
                </a:cubicBezTo>
                <a:cubicBezTo>
                  <a:pt x="234134" y="198091"/>
                  <a:pt x="225133" y="195910"/>
                  <a:pt x="217113" y="192024"/>
                </a:cubicBezTo>
                <a:lnTo>
                  <a:pt x="217475" y="192186"/>
                </a:lnTo>
                <a:cubicBezTo>
                  <a:pt x="209226" y="205435"/>
                  <a:pt x="197406" y="215779"/>
                  <a:pt x="183366" y="222018"/>
                </a:cubicBezTo>
                <a:lnTo>
                  <a:pt x="182880" y="222209"/>
                </a:lnTo>
                <a:lnTo>
                  <a:pt x="182880" y="274330"/>
                </a:lnTo>
                <a:lnTo>
                  <a:pt x="213360" y="289570"/>
                </a:lnTo>
                <a:lnTo>
                  <a:pt x="213360" y="304810"/>
                </a:lnTo>
                <a:lnTo>
                  <a:pt x="91440" y="304810"/>
                </a:lnTo>
                <a:lnTo>
                  <a:pt x="91440" y="289570"/>
                </a:lnTo>
                <a:lnTo>
                  <a:pt x="121920" y="274330"/>
                </a:lnTo>
                <a:lnTo>
                  <a:pt x="121920" y="228610"/>
                </a:lnTo>
                <a:lnTo>
                  <a:pt x="81229" y="194624"/>
                </a:lnTo>
                <a:close/>
                <a:moveTo>
                  <a:pt x="76200" y="152400"/>
                </a:moveTo>
                <a:lnTo>
                  <a:pt x="121920" y="198120"/>
                </a:lnTo>
                <a:lnTo>
                  <a:pt x="121920" y="152400"/>
                </a:lnTo>
                <a:lnTo>
                  <a:pt x="76200" y="152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6428391" y="2075088"/>
            <a:ext cx="320040" cy="30099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9133712" y="2020988"/>
            <a:ext cx="354935" cy="35493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787942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检查灭火器外观是否完好，压力是否正常。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10710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将灭火器提至火场，拔掉保险销。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33477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选择合适位置，对准火焰根部进行喷射。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956245" y="2678952"/>
            <a:ext cx="2562225" cy="1609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使用过程中，注意保持安全距离，并观察火势变化。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8200" y="3235476"/>
            <a:ext cx="11550316" cy="2953785"/>
          </a:xfrm>
          <a:prstGeom prst="roundRect">
            <a:avLst>
              <a:gd name="adj" fmla="val 9080"/>
            </a:avLst>
          </a:prstGeom>
          <a:solidFill>
            <a:srgbClr val="FFFFFF">
              <a:alpha val="100000"/>
            </a:srgbClr>
          </a:solidFill>
          <a:effectLst>
            <a:outerShdw blurRad="352425">
              <a:srgbClr val="000000">
                <a:alpha val="6000"/>
              </a:srgbClr>
            </a:outerShdw>
          </a:effectLst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保养维护与更换周期说明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5816" y="1603751"/>
            <a:ext cx="2465519" cy="2459823"/>
          </a:xfrm>
          <a:prstGeom prst="round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6238" y="1603751"/>
            <a:ext cx="2465519" cy="2459823"/>
          </a:xfrm>
          <a:prstGeom prst="round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78560" y="1603751"/>
            <a:ext cx="2465519" cy="2459823"/>
          </a:xfrm>
          <a:prstGeom prst="round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116" b="116"/>
          <a:stretch>
            <a:fillRect/>
          </a:stretch>
        </p:blipFill>
        <p:spPr>
          <a:xfrm>
            <a:off x="577294" y="1603751"/>
            <a:ext cx="2465519" cy="2459823"/>
          </a:xfrm>
          <a:prstGeom prst="round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440939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定期对灭火器进行称重，确保压力正常。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41361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按照生产厂家要求，定期更换灭火剂和其他易损件。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9003684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对长时间未使用的灭火器，应进行功能性检查，确保其有效性。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02417" y="4359328"/>
            <a:ext cx="2415273" cy="1434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定期检查灭火器外观，确保无破损、锈蚀等现象。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5044" y="1413187"/>
            <a:ext cx="4847466" cy="8262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组织员工进行实际操作演练，提高应急处理能力。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105" y="2538726"/>
            <a:ext cx="4847466" cy="7848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制定考核评估标准，对员工操作技能和应急反应能力进行评估。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26223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90284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654250" y="1413187"/>
            <a:ext cx="4847466" cy="8262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对演练过程进行全程记录，发现问题及时纠正。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515429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633797" y="2538726"/>
            <a:ext cx="4847466" cy="7848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将考核评估结果纳入员工绩效考核体系，激励员工提高消防安全意识。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494977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963" y="3801273"/>
            <a:ext cx="3547872" cy="2267712"/>
          </a:xfrm>
          <a:prstGeom prst="round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1896" y="3801273"/>
            <a:ext cx="3547872" cy="2267712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08829" y="3801273"/>
            <a:ext cx="3547872" cy="2267712"/>
          </a:xfrm>
          <a:prstGeom prst="round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实际操作演练与考核评估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3306" y="16223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7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57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3212" y="2609673"/>
            <a:ext cx="74504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应急疏散逃生技巧与演练组织</a:t>
            </a:r>
            <a:endParaRPr lang="en-US" sz="4500" b="1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488" r="13372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安全性原则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确保逃生路线的安全，避开危险区域，选择最安全的疏散路径。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简洁明了原则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逃生路线应简洁明了，易于理解和记忆，避免复杂和混乱。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快速性原则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逃生路线应尽可能短且畅通，以便人员快速撤离。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多路径原则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设置多条逃生路线，以防某条路线受阻时，人员可以选择其他路线逃生。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应急疏散逃生路线规划原则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95277" y="156507"/>
            <a:ext cx="3059468" cy="11458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defRPr/>
            </a:pPr>
            <a:r>
              <a:rPr lang="en-US" sz="57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49067" y="1768211"/>
            <a:ext cx="8104965" cy="46920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消防安全基本概念与原则</a:t>
            </a:r>
            <a:endParaRPr lang="en-US" sz="2400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校园火灾原因分析及预防措施</a:t>
            </a:r>
            <a:endParaRPr lang="en-US" sz="2400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灭火器材使用方法及注意事项</a:t>
            </a:r>
            <a:endParaRPr lang="en-US" sz="2400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应急疏散逃生技巧与演练组织</a:t>
            </a:r>
            <a:endParaRPr lang="en-US" sz="2400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校园消防安全管理体系建设</a:t>
            </a:r>
            <a:endParaRPr lang="en-US" sz="2400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总结回顾与展望未来发展趋势</a:t>
            </a:r>
            <a:endParaRPr lang="en-US" sz="2400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83898" y="1884193"/>
            <a:ext cx="4632960" cy="2072640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1440296" y="2372391"/>
            <a:ext cx="3905833" cy="561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保持冷静，不惊慌失措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0296" y="2842926"/>
            <a:ext cx="390525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在疏散过程中，保持冷静至关重要，以便做出正确的判断和行动。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 rot="2700000">
            <a:off x="3004919" y="1488734"/>
            <a:ext cx="790918" cy="79091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Freeform 6"/>
          <p:cNvSpPr/>
          <p:nvPr/>
        </p:nvSpPr>
        <p:spPr>
          <a:xfrm>
            <a:off x="3129160" y="1649551"/>
            <a:ext cx="542436" cy="530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031" y="114795"/>
                </a:moveTo>
                <a:lnTo>
                  <a:pt x="147647" y="273187"/>
                </a:lnTo>
                <a:lnTo>
                  <a:pt x="96469" y="114795"/>
                </a:lnTo>
                <a:lnTo>
                  <a:pt x="20031" y="114795"/>
                </a:lnTo>
                <a:close/>
                <a:moveTo>
                  <a:pt x="110338" y="114795"/>
                </a:moveTo>
                <a:lnTo>
                  <a:pt x="155534" y="273510"/>
                </a:lnTo>
                <a:lnTo>
                  <a:pt x="194424" y="114795"/>
                </a:lnTo>
                <a:lnTo>
                  <a:pt x="110338" y="114795"/>
                </a:lnTo>
                <a:close/>
                <a:moveTo>
                  <a:pt x="162411" y="273187"/>
                </a:moveTo>
                <a:lnTo>
                  <a:pt x="285264" y="114795"/>
                </a:lnTo>
                <a:lnTo>
                  <a:pt x="209417" y="114795"/>
                </a:lnTo>
                <a:lnTo>
                  <a:pt x="162411" y="273187"/>
                </a:lnTo>
                <a:close/>
                <a:moveTo>
                  <a:pt x="285550" y="104432"/>
                </a:moveTo>
                <a:lnTo>
                  <a:pt x="248717" y="41453"/>
                </a:lnTo>
                <a:lnTo>
                  <a:pt x="211865" y="104432"/>
                </a:lnTo>
                <a:lnTo>
                  <a:pt x="285550" y="104432"/>
                </a:lnTo>
                <a:close/>
                <a:moveTo>
                  <a:pt x="237134" y="37843"/>
                </a:moveTo>
                <a:lnTo>
                  <a:pt x="163449" y="37843"/>
                </a:lnTo>
                <a:lnTo>
                  <a:pt x="200282" y="102984"/>
                </a:lnTo>
                <a:lnTo>
                  <a:pt x="237134" y="37843"/>
                </a:lnTo>
                <a:close/>
                <a:moveTo>
                  <a:pt x="188957" y="104432"/>
                </a:moveTo>
                <a:lnTo>
                  <a:pt x="152124" y="41453"/>
                </a:lnTo>
                <a:lnTo>
                  <a:pt x="115281" y="104432"/>
                </a:lnTo>
                <a:lnTo>
                  <a:pt x="188957" y="104432"/>
                </a:lnTo>
                <a:close/>
                <a:moveTo>
                  <a:pt x="141341" y="37843"/>
                </a:moveTo>
                <a:lnTo>
                  <a:pt x="67666" y="37843"/>
                </a:lnTo>
                <a:lnTo>
                  <a:pt x="104508" y="102984"/>
                </a:lnTo>
                <a:lnTo>
                  <a:pt x="141341" y="37843"/>
                </a:lnTo>
                <a:close/>
                <a:moveTo>
                  <a:pt x="56093" y="41453"/>
                </a:moveTo>
                <a:lnTo>
                  <a:pt x="19260" y="104432"/>
                </a:lnTo>
                <a:lnTo>
                  <a:pt x="92935" y="104432"/>
                </a:lnTo>
                <a:lnTo>
                  <a:pt x="56093" y="41453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454486" y="1884193"/>
            <a:ext cx="4632960" cy="2072640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810884" y="2372391"/>
            <a:ext cx="3905833" cy="561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遮掩口鼻，防止吸入有毒烟雾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10884" y="2842926"/>
            <a:ext cx="390525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用湿毛巾、衣物等遮掩口鼻，减少有毒烟雾的吸入。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 rot="2700000">
            <a:off x="8375506" y="1488734"/>
            <a:ext cx="790918" cy="79091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1083898" y="4577646"/>
            <a:ext cx="4632960" cy="2072640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1440296" y="5065844"/>
            <a:ext cx="3905833" cy="561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低姿势行进，减少烟雾接触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40296" y="5536379"/>
            <a:ext cx="390525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采用低姿势行进，如匍匐前进，以减少与烟雾的接触面积。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 rot="2700000">
            <a:off x="3004919" y="4182187"/>
            <a:ext cx="790918" cy="79091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54486" y="4577646"/>
            <a:ext cx="4632960" cy="2072640"/>
          </a:xfrm>
          <a:prstGeom prst="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6810884" y="5065844"/>
            <a:ext cx="3905833" cy="561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沿着墙壁，寻找安全出口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10884" y="5536379"/>
            <a:ext cx="390525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沿着墙壁行进，容易找到安全出口，同时避免迷失方向。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 rot="2700000">
            <a:off x="8375506" y="4182187"/>
            <a:ext cx="790918" cy="79091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9" name="Freeform 19"/>
          <p:cNvSpPr/>
          <p:nvPr/>
        </p:nvSpPr>
        <p:spPr>
          <a:xfrm>
            <a:off x="8537089" y="1625167"/>
            <a:ext cx="492903" cy="49290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4633" y="75590"/>
                </a:moveTo>
                <a:cubicBezTo>
                  <a:pt x="273768" y="97622"/>
                  <a:pt x="269415" y="123920"/>
                  <a:pt x="251498" y="141837"/>
                </a:cubicBezTo>
                <a:cubicBezTo>
                  <a:pt x="231772" y="161563"/>
                  <a:pt x="201959" y="164649"/>
                  <a:pt x="178784" y="151571"/>
                </a:cubicBezTo>
                <a:lnTo>
                  <a:pt x="162030" y="169869"/>
                </a:lnTo>
                <a:lnTo>
                  <a:pt x="173984" y="181870"/>
                </a:lnTo>
                <a:lnTo>
                  <a:pt x="181127" y="174727"/>
                </a:lnTo>
                <a:cubicBezTo>
                  <a:pt x="184775" y="171069"/>
                  <a:pt x="190700" y="171069"/>
                  <a:pt x="194348" y="174727"/>
                </a:cubicBezTo>
                <a:lnTo>
                  <a:pt x="252279" y="233248"/>
                </a:lnTo>
                <a:cubicBezTo>
                  <a:pt x="255937" y="236896"/>
                  <a:pt x="255937" y="242821"/>
                  <a:pt x="252279" y="246469"/>
                </a:cubicBezTo>
                <a:lnTo>
                  <a:pt x="225838" y="272910"/>
                </a:lnTo>
                <a:cubicBezTo>
                  <a:pt x="222190" y="276568"/>
                  <a:pt x="216265" y="276568"/>
                  <a:pt x="212617" y="272910"/>
                </a:cubicBezTo>
                <a:lnTo>
                  <a:pt x="154686" y="214389"/>
                </a:lnTo>
                <a:cubicBezTo>
                  <a:pt x="151028" y="210741"/>
                  <a:pt x="151028" y="204816"/>
                  <a:pt x="154686" y="201168"/>
                </a:cubicBezTo>
                <a:lnTo>
                  <a:pt x="161211" y="194643"/>
                </a:lnTo>
                <a:lnTo>
                  <a:pt x="149819" y="183223"/>
                </a:lnTo>
                <a:lnTo>
                  <a:pt x="69704" y="270748"/>
                </a:lnTo>
                <a:cubicBezTo>
                  <a:pt x="62398" y="278054"/>
                  <a:pt x="50559" y="278054"/>
                  <a:pt x="43263" y="270748"/>
                </a:cubicBezTo>
                <a:lnTo>
                  <a:pt x="36652" y="264138"/>
                </a:lnTo>
                <a:cubicBezTo>
                  <a:pt x="29347" y="256832"/>
                  <a:pt x="29347" y="244993"/>
                  <a:pt x="36652" y="237696"/>
                </a:cubicBezTo>
                <a:lnTo>
                  <a:pt x="127921" y="161258"/>
                </a:lnTo>
                <a:lnTo>
                  <a:pt x="67304" y="100479"/>
                </a:lnTo>
                <a:lnTo>
                  <a:pt x="48158" y="100470"/>
                </a:lnTo>
                <a:lnTo>
                  <a:pt x="26003" y="64846"/>
                </a:lnTo>
                <a:lnTo>
                  <a:pt x="43834" y="46987"/>
                </a:lnTo>
                <a:lnTo>
                  <a:pt x="80267" y="69285"/>
                </a:lnTo>
                <a:lnTo>
                  <a:pt x="80505" y="88030"/>
                </a:lnTo>
                <a:lnTo>
                  <a:pt x="141827" y="149590"/>
                </a:lnTo>
                <a:lnTo>
                  <a:pt x="159668" y="134655"/>
                </a:lnTo>
                <a:cubicBezTo>
                  <a:pt x="142227" y="110881"/>
                  <a:pt x="144047" y="77391"/>
                  <a:pt x="165535" y="55902"/>
                </a:cubicBezTo>
                <a:cubicBezTo>
                  <a:pt x="183366" y="38071"/>
                  <a:pt x="209521" y="33642"/>
                  <a:pt x="231496" y="42605"/>
                </a:cubicBezTo>
                <a:lnTo>
                  <a:pt x="192215" y="81344"/>
                </a:lnTo>
                <a:lnTo>
                  <a:pt x="225276" y="114405"/>
                </a:lnTo>
                <a:lnTo>
                  <a:pt x="264633" y="75590"/>
                </a:lnTo>
                <a:close/>
                <a:moveTo>
                  <a:pt x="58579" y="247021"/>
                </a:moveTo>
                <a:cubicBezTo>
                  <a:pt x="54931" y="243373"/>
                  <a:pt x="49016" y="243373"/>
                  <a:pt x="45358" y="247021"/>
                </a:cubicBezTo>
                <a:cubicBezTo>
                  <a:pt x="41700" y="250679"/>
                  <a:pt x="41700" y="256594"/>
                  <a:pt x="45358" y="260252"/>
                </a:cubicBezTo>
                <a:cubicBezTo>
                  <a:pt x="49016" y="263900"/>
                  <a:pt x="54931" y="263900"/>
                  <a:pt x="58579" y="260252"/>
                </a:cubicBezTo>
                <a:cubicBezTo>
                  <a:pt x="62236" y="256584"/>
                  <a:pt x="62236" y="250669"/>
                  <a:pt x="58579" y="247021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20" name="Freeform 20"/>
          <p:cNvSpPr/>
          <p:nvPr/>
        </p:nvSpPr>
        <p:spPr>
          <a:xfrm>
            <a:off x="3162169" y="4323679"/>
            <a:ext cx="476417" cy="47641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13360" y="76200"/>
                </a:moveTo>
                <a:lnTo>
                  <a:pt x="243840" y="76200"/>
                </a:lnTo>
                <a:lnTo>
                  <a:pt x="243840" y="289560"/>
                </a:lnTo>
                <a:lnTo>
                  <a:pt x="60960" y="289560"/>
                </a:lnTo>
                <a:lnTo>
                  <a:pt x="60960" y="76200"/>
                </a:lnTo>
                <a:lnTo>
                  <a:pt x="91440" y="76200"/>
                </a:lnTo>
                <a:lnTo>
                  <a:pt x="91440" y="60960"/>
                </a:lnTo>
                <a:cubicBezTo>
                  <a:pt x="91440" y="44129"/>
                  <a:pt x="105089" y="30480"/>
                  <a:pt x="121920" y="30480"/>
                </a:cubicBezTo>
                <a:lnTo>
                  <a:pt x="121920" y="30480"/>
                </a:lnTo>
                <a:lnTo>
                  <a:pt x="182880" y="30480"/>
                </a:lnTo>
                <a:cubicBezTo>
                  <a:pt x="199711" y="30480"/>
                  <a:pt x="213360" y="44129"/>
                  <a:pt x="213360" y="60960"/>
                </a:cubicBezTo>
                <a:lnTo>
                  <a:pt x="213360" y="60960"/>
                </a:lnTo>
                <a:lnTo>
                  <a:pt x="213360" y="76200"/>
                </a:lnTo>
                <a:close/>
                <a:moveTo>
                  <a:pt x="259080" y="76200"/>
                </a:moveTo>
                <a:lnTo>
                  <a:pt x="274320" y="76200"/>
                </a:lnTo>
                <a:cubicBezTo>
                  <a:pt x="291151" y="76200"/>
                  <a:pt x="304800" y="89849"/>
                  <a:pt x="304800" y="106680"/>
                </a:cubicBezTo>
                <a:lnTo>
                  <a:pt x="304800" y="106680"/>
                </a:lnTo>
                <a:lnTo>
                  <a:pt x="304800" y="259080"/>
                </a:lnTo>
                <a:cubicBezTo>
                  <a:pt x="304800" y="275911"/>
                  <a:pt x="291151" y="289560"/>
                  <a:pt x="274320" y="289560"/>
                </a:cubicBezTo>
                <a:lnTo>
                  <a:pt x="274320" y="289560"/>
                </a:lnTo>
                <a:lnTo>
                  <a:pt x="259080" y="289560"/>
                </a:lnTo>
                <a:lnTo>
                  <a:pt x="259080" y="76200"/>
                </a:lnTo>
                <a:close/>
                <a:moveTo>
                  <a:pt x="45720" y="76200"/>
                </a:moveTo>
                <a:lnTo>
                  <a:pt x="45720" y="289560"/>
                </a:lnTo>
                <a:lnTo>
                  <a:pt x="30480" y="289560"/>
                </a:lnTo>
                <a:cubicBezTo>
                  <a:pt x="13649" y="289560"/>
                  <a:pt x="0" y="275911"/>
                  <a:pt x="0" y="259080"/>
                </a:cubicBezTo>
                <a:lnTo>
                  <a:pt x="0" y="259080"/>
                </a:lnTo>
                <a:lnTo>
                  <a:pt x="0" y="106680"/>
                </a:lnTo>
                <a:cubicBezTo>
                  <a:pt x="0" y="89916"/>
                  <a:pt x="13716" y="76200"/>
                  <a:pt x="30480" y="76200"/>
                </a:cubicBezTo>
                <a:lnTo>
                  <a:pt x="45720" y="76200"/>
                </a:lnTo>
                <a:close/>
                <a:moveTo>
                  <a:pt x="121920" y="60960"/>
                </a:moveTo>
                <a:lnTo>
                  <a:pt x="121920" y="76200"/>
                </a:lnTo>
                <a:lnTo>
                  <a:pt x="182880" y="76200"/>
                </a:lnTo>
                <a:lnTo>
                  <a:pt x="182880" y="60960"/>
                </a:lnTo>
                <a:lnTo>
                  <a:pt x="121920" y="6096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21" name="Freeform 21"/>
          <p:cNvSpPr/>
          <p:nvPr/>
        </p:nvSpPr>
        <p:spPr>
          <a:xfrm>
            <a:off x="8516999" y="4323679"/>
            <a:ext cx="507934" cy="50793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61518" y="97841"/>
                </a:moveTo>
                <a:cubicBezTo>
                  <a:pt x="249460" y="74143"/>
                  <a:pt x="230657" y="55340"/>
                  <a:pt x="207655" y="43605"/>
                </a:cubicBezTo>
                <a:lnTo>
                  <a:pt x="206959" y="43282"/>
                </a:lnTo>
                <a:lnTo>
                  <a:pt x="186538" y="84277"/>
                </a:lnTo>
                <a:cubicBezTo>
                  <a:pt x="201292" y="91802"/>
                  <a:pt x="212998" y="103508"/>
                  <a:pt x="220323" y="117834"/>
                </a:cubicBezTo>
                <a:lnTo>
                  <a:pt x="220523" y="118262"/>
                </a:lnTo>
                <a:lnTo>
                  <a:pt x="261518" y="97841"/>
                </a:lnTo>
                <a:close/>
                <a:moveTo>
                  <a:pt x="261518" y="206959"/>
                </a:moveTo>
                <a:lnTo>
                  <a:pt x="220523" y="186538"/>
                </a:lnTo>
                <a:cubicBezTo>
                  <a:pt x="212998" y="201292"/>
                  <a:pt x="201292" y="212998"/>
                  <a:pt x="186966" y="220323"/>
                </a:cubicBezTo>
                <a:lnTo>
                  <a:pt x="186538" y="220523"/>
                </a:lnTo>
                <a:lnTo>
                  <a:pt x="206959" y="261518"/>
                </a:lnTo>
                <a:cubicBezTo>
                  <a:pt x="230657" y="249460"/>
                  <a:pt x="249460" y="230657"/>
                  <a:pt x="261195" y="207655"/>
                </a:cubicBezTo>
                <a:lnTo>
                  <a:pt x="261518" y="206959"/>
                </a:lnTo>
                <a:close/>
                <a:moveTo>
                  <a:pt x="97841" y="43282"/>
                </a:moveTo>
                <a:cubicBezTo>
                  <a:pt x="74143" y="55340"/>
                  <a:pt x="55340" y="74143"/>
                  <a:pt x="43605" y="97145"/>
                </a:cubicBezTo>
                <a:lnTo>
                  <a:pt x="43282" y="97841"/>
                </a:lnTo>
                <a:lnTo>
                  <a:pt x="84277" y="118262"/>
                </a:lnTo>
                <a:cubicBezTo>
                  <a:pt x="91802" y="103508"/>
                  <a:pt x="103508" y="91802"/>
                  <a:pt x="117834" y="84477"/>
                </a:cubicBezTo>
                <a:lnTo>
                  <a:pt x="118262" y="84277"/>
                </a:lnTo>
                <a:lnTo>
                  <a:pt x="97841" y="43282"/>
                </a:lnTo>
                <a:close/>
                <a:moveTo>
                  <a:pt x="43282" y="206959"/>
                </a:moveTo>
                <a:cubicBezTo>
                  <a:pt x="55340" y="230657"/>
                  <a:pt x="74143" y="249460"/>
                  <a:pt x="97145" y="261195"/>
                </a:cubicBezTo>
                <a:lnTo>
                  <a:pt x="97841" y="261518"/>
                </a:lnTo>
                <a:lnTo>
                  <a:pt x="118262" y="220523"/>
                </a:lnTo>
                <a:cubicBezTo>
                  <a:pt x="103508" y="212998"/>
                  <a:pt x="91802" y="201292"/>
                  <a:pt x="84477" y="186966"/>
                </a:cubicBezTo>
                <a:lnTo>
                  <a:pt x="84277" y="186538"/>
                </a:lnTo>
                <a:lnTo>
                  <a:pt x="43282" y="206959"/>
                </a:lnTo>
                <a:close/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52400" y="198120"/>
                </a:moveTo>
                <a:cubicBezTo>
                  <a:pt x="177651" y="198120"/>
                  <a:pt x="198120" y="177651"/>
                  <a:pt x="198120" y="152400"/>
                </a:cubicBezTo>
                <a:cubicBezTo>
                  <a:pt x="198120" y="127149"/>
                  <a:pt x="177651" y="106680"/>
                  <a:pt x="152400" y="106680"/>
                </a:cubicBezTo>
                <a:lnTo>
                  <a:pt x="152400" y="106680"/>
                </a:lnTo>
                <a:cubicBezTo>
                  <a:pt x="127149" y="106680"/>
                  <a:pt x="106680" y="127149"/>
                  <a:pt x="106680" y="152400"/>
                </a:cubicBezTo>
                <a:cubicBezTo>
                  <a:pt x="106680" y="177651"/>
                  <a:pt x="127149" y="198120"/>
                  <a:pt x="152400" y="198120"/>
                </a:cubicBezTo>
                <a:lnTo>
                  <a:pt x="152400" y="19812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疏散过程中自我保护方法分享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演练组织实施要点及注意事项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制定详细的演练计划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明确演练目的、时间、地点、参与人员等要素，确保演练顺利进行。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做好演练前的准备工作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检查逃生设施是否完好，准备必要的演练器材和物资。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加强演练过程中的组织与指挥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指定专人负责演练的组织与指挥，确保各环节紧密衔接。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注重演练后的总结与评估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291100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对演练过程中出现的问题进行总结与评估，提出改进措施。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总结经验，持续改进提高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分析演练中的成功与不足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对演练进行全面分析，总结经验教训，找出成功与不足之处。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针对问题制定改进措施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针对演练中暴露出的问题，制定具体的改进措施，并落实到位。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加强日常宣传与培训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通过日常宣传与培训，提高员工的消防安全意识和应急疏散逃生能力。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定期组织复演与评估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定期组织复演，对改进措施进行评估，确保持续改进提高。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3306" y="16223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7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57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3212" y="2609673"/>
            <a:ext cx="74504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校园消防安全管理体系建设</a:t>
            </a:r>
            <a:endParaRPr lang="en-US" sz="4500" b="1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基层干部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负责落实消防安全措施，带领师生进行消防安全演练，及时发现和解决消防安全隐患。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校级领导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负责制定消防安全政策，监督消防安全工作的实施，提供必要的资源和支持。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中层领导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负责具体组织消防安全工作的开展，协调各部门之间的合作，确保消防安全工作的顺利进行。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明确各级领导职责和任务分工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07" r="1607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消防安全管理制度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包括消防安全责任制、消防安全检查制度、消防设施维护制度等，确保各项消防安全工作有据可依。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消防安全操作规程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针对校园内各类场所和设施，制定相应的消防安全操作规程，规范师生的行为，防止火灾事故的发生。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完善消防安全管理制度和操作规程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9589" y="1457346"/>
            <a:ext cx="3082869" cy="2531987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加强宣传教育，提高师生意识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13454" y="334245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42900" dist="95250">
              <a:schemeClr val="dk1">
                <a:alpha val="6000"/>
              </a:schemeClr>
            </a:outerShdw>
          </a:effectLst>
        </p:spPr>
      </p:sp>
      <p:sp>
        <p:nvSpPr>
          <p:cNvPr id="5" name="TextBox 5"/>
          <p:cNvSpPr txBox="1"/>
          <p:nvPr/>
        </p:nvSpPr>
        <p:spPr>
          <a:xfrm>
            <a:off x="1094974" y="4609240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定期开展消防安全知识讲座和培训，提高师生对火灾危险性的认识和自救互救能力。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2599" y="349145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95966" y="1452436"/>
            <a:ext cx="3082869" cy="2531987"/>
          </a:xfrm>
          <a:prstGeom prst="round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836297" y="333754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42900" dist="95250">
              <a:schemeClr val="dk1">
                <a:alpha val="6000"/>
              </a:schemeClr>
            </a:outerShdw>
          </a:effectLst>
        </p:spPr>
      </p:sp>
      <p:sp>
        <p:nvSpPr>
          <p:cNvPr id="9" name="TextBox 9"/>
          <p:cNvSpPr txBox="1"/>
          <p:nvPr/>
        </p:nvSpPr>
        <p:spPr>
          <a:xfrm>
            <a:off x="5017816" y="4604330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制作并张贴消防安全宣传画和标语，营造浓厚的消防安全氛围，提醒师生时刻关注消防安全。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55441" y="348654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19167" b="19167"/>
          <a:stretch>
            <a:fillRect/>
          </a:stretch>
        </p:blipFill>
        <p:spPr>
          <a:xfrm>
            <a:off x="8322344" y="1497605"/>
            <a:ext cx="3082869" cy="2531988"/>
          </a:xfrm>
          <a:prstGeom prst="round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8766209" y="3382716"/>
            <a:ext cx="2929686" cy="2929686"/>
          </a:xfrm>
          <a:prstGeom prst="roundRect">
            <a:avLst>
              <a:gd name="adj" fmla="val 6410"/>
            </a:avLst>
          </a:prstGeom>
          <a:solidFill>
            <a:srgbClr val="FFFFFF">
              <a:alpha val="100000"/>
            </a:srgbClr>
          </a:solidFill>
          <a:effectLst>
            <a:outerShdw blurRad="352425" dist="95250">
              <a:schemeClr val="dk1">
                <a:alpha val="6000"/>
              </a:schemeClr>
            </a:outerShdw>
          </a:effectLst>
        </p:spPr>
      </p:sp>
      <p:sp>
        <p:nvSpPr>
          <p:cNvPr id="13" name="TextBox 13"/>
          <p:cNvSpPr txBox="1"/>
          <p:nvPr/>
        </p:nvSpPr>
        <p:spPr>
          <a:xfrm>
            <a:off x="8947729" y="4649499"/>
            <a:ext cx="2566646" cy="14227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利用校园广播、电视等媒体，定期播放消防安全知识和火灾案例，增强师生的消防安全意识。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985354" y="3531713"/>
            <a:ext cx="1756849" cy="106063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5044" y="1413187"/>
            <a:ext cx="4847466" cy="8262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定期对校园内的消防设施进行检查和维护，确保其完好有效。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105" y="2538726"/>
            <a:ext cx="4847466" cy="7848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定期组织消防安全演练，检验消防安全措施的有效性和师生的应急反应能力。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26223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90284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654250" y="1413187"/>
            <a:ext cx="4847466" cy="8262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对校园内的消防安全隐患进行排查和整改，及时消除火灾风险。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515429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633797" y="2538726"/>
            <a:ext cx="4847466" cy="7848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对消防安全工作进行总结和评估，不断完善和改进消防安全管理体系。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494977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963" y="3801273"/>
            <a:ext cx="3547872" cy="2267712"/>
          </a:xfrm>
          <a:prstGeom prst="round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2122" b="2122"/>
          <a:stretch>
            <a:fillRect/>
          </a:stretch>
        </p:blipFill>
        <p:spPr>
          <a:xfrm>
            <a:off x="4281896" y="3801273"/>
            <a:ext cx="3547872" cy="2267712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08829" y="3801273"/>
            <a:ext cx="3547872" cy="2267712"/>
          </a:xfrm>
          <a:prstGeom prst="round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定期检查评估，确保措施落地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3306" y="16223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7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57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3212" y="2609673"/>
            <a:ext cx="74504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总结回顾与展望未来发展趋势</a:t>
            </a:r>
            <a:endParaRPr lang="en-US" sz="4500" b="1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火灾原因及预防措施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36726" y="204621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详细讲解了火灾的常见原因，包括电器短路、煤气泄漏等，并介绍了相应的预防措施，如定期检查电器线路、正确使用煤气等。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灭火器材使用方法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火灾逃生与自救技巧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本次培训重点内容总结回顾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介绍了不同类型灭火器材的使用方法和适用场景，包括灭火器、灭火毯等，并进行了现场演示。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重点强调了火灾逃生的重要性，讲解了逃生路线规划、避难场所选择等技巧，并介绍了在火灾中进行自救的方法。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3306" y="16223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7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7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3212" y="2609673"/>
            <a:ext cx="74504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消防安全基本概念与原则</a:t>
            </a:r>
            <a:endParaRPr lang="en-US" sz="4500" b="1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07707" y="1744635"/>
            <a:ext cx="4750584" cy="42853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学员心得体会分享交流环节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729746" y="176967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923235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经验交流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23235" y="275785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学员们还就自己在消防安全方面的经验进行了交流，分享了各自在工作中遇到的典型案例和处理方法，为大家提供了宝贵的参考。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50042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学员感悟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0042" y="275294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多位学员分享了自己在培训过程中的感悟，表示通过本次培训更加深刻地认识到了消防安全的重要性，并会将所学知识应用到实际生活中。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9" r="30369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2550" r="32550"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2561" r="32561"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51998" y="2723144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随着科技的不断发展，未来消防安全领域将更加注重智能化技术的应用，如智能烟感报警器、智能灭火系统等，以提高火灾预防和应对的效率。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851998" y="208704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智能化技术应用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851998" y="482644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社会各界将更加重视消防安全宣传教育工作，推动全民消防安全意识的提升，形成人人关注消防、人人参与消防的良好氛围。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851998" y="412542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全民消防安全意识提升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消防安全领域未来发展趋势预测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0913" y="1312852"/>
            <a:ext cx="7804501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持续学习与实践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1197254" y="5988003"/>
            <a:ext cx="10998321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3560913" y="1927072"/>
            <a:ext cx="7804501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鼓励学员们持续学习消防安全知识，并将所学知识应用到实际工作中，不断积累实践经验，提高自身应对火灾的能力。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3473" y="3943665"/>
            <a:ext cx="7806355" cy="762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加强团队协作与沟通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3473" y="4571667"/>
            <a:ext cx="7806355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强调团队协作在消防安全工作中的重要性，呼吁学员们加强彼此之间的沟通与协作，共同为校园消防安全贡献力量。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3574694" y="3297546"/>
            <a:ext cx="86142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不断提升自身能力，共同守护校园安全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10012" y="2228850"/>
            <a:ext cx="6172200" cy="12001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7800" b="1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感谢您的观看</a:t>
            </a:r>
            <a:endParaRPr lang="en-US" sz="7800" b="1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1637" y="3736541"/>
            <a:ext cx="3028950" cy="571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3300">
                <a:solidFill>
                  <a:srgbClr val="8048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3300">
              <a:solidFill>
                <a:srgbClr val="8048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07707" y="1744635"/>
            <a:ext cx="4750584" cy="42853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火灾定义及分类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729746" y="176967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923235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火灾分类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23235" y="275785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根据可燃物的类型和燃烧特性，火灾可分为A、B、C、D、E、F六类，分别对应固体物质火灾、液体或可熔化的固体物质火灾、气体火灾、金属火灾、带电火灾和烹饪器具内的烹饪物火灾。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50042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火灾定义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0042" y="275294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火灾是指在时间或空间上失去控制的燃烧所造成的灾害。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维护社会稳定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火灾事故的发生往往会引起社会恐慌和不安定因素，加强消防安全有助于维护社会稳定和和谐。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保障人身安全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消防安全是保障人们生命安全的重要措施，一旦发生火灾，将严重威胁人们的生命安全。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保护财产安全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火灾不仅会造成人员伤亡，还会带来巨大的财产损失，加强消防安全有助于保护个人和企业的财产安全。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23219" r="23219"/>
          <a:stretch>
            <a:fillRect/>
          </a:stretch>
        </p:blipFill>
        <p:spPr>
          <a:xfrm>
            <a:off x="7804005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预防为主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消防安全工作应坚持“预防为主”的原则，通过加强日常巡查、隐患排查和宣传教育等措施，尽可能防止火灾事故的发生。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防消结合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在做好预防工作的同时，还需要加强灭火救援等应急处置能力，确保一旦发生火灾能够及时有效地进行扑救和控制。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预防为主、防消结合原则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9" r="30369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3819" r="23819"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2561" r="32561"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51998" y="2723144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国家和地方政府制定了一系列消防安全相关的法律法规，如《中华人民共和国消防法》等，要求各单位和个人必须严格遵守。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851998" y="208704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法律法规要求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851998" y="482644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除了法律法规外，还有一些消防安全相关的标准和规范，如建筑设计防火规范、消防安全标志设置要求等，也需要各单位和个人认真执行。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851998" y="412542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标准要求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法律法规与标准要求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3306" y="1622307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700" b="1">
                <a:solidFill>
                  <a:schemeClr val="lt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700" b="1">
              <a:solidFill>
                <a:schemeClr val="lt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73212" y="2609673"/>
            <a:ext cx="7450455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rgbClr val="6032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校园火灾原因分析及预防措施</a:t>
            </a:r>
            <a:endParaRPr lang="en-US" sz="4500" b="1">
              <a:solidFill>
                <a:srgbClr val="6032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使用过多电器设备，超过电路承载能力，导致电线发热、短路引发火灾。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电器设备过载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电线、插座等长时间使用，绝缘层破损，容易造成短路、漏电等安全隐患。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电器设备老化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如使用热得快、电热毯等大功率电器，易引发火灾事故。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违规使用电器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电器设备使用不当引发火灾原因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A2NjI3MjMxZDMzZjMwYjA3MDg1MzI2OTVjNmEwOD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252525"/>
      </a:dk1>
      <a:lt1>
        <a:srgbClr val="FAFAF7"/>
      </a:lt1>
      <a:dk2>
        <a:srgbClr val="9A6930"/>
      </a:dk2>
      <a:lt2>
        <a:srgbClr val="E8E8E8"/>
      </a:lt2>
      <a:accent1>
        <a:srgbClr val="9A6930"/>
      </a:accent1>
      <a:accent2>
        <a:srgbClr val="9A6930"/>
      </a:accent2>
      <a:accent3>
        <a:srgbClr val="D3A67C"/>
      </a:accent3>
      <a:accent4>
        <a:srgbClr val="DC9C51"/>
      </a:accent4>
      <a:accent5>
        <a:srgbClr val="D17A6E"/>
      </a:accent5>
      <a:accent6>
        <a:srgbClr val="8C8576"/>
      </a:accent6>
      <a:hlink>
        <a:srgbClr val="7DBF73"/>
      </a:hlink>
      <a:folHlink>
        <a:srgbClr val="7DBF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3628</Words>
  <Application>WPS 演示</Application>
  <PresentationFormat>On-screen Show (4:3)</PresentationFormat>
  <Paragraphs>384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剑超</cp:lastModifiedBy>
  <cp:revision>2</cp:revision>
  <dcterms:created xsi:type="dcterms:W3CDTF">2006-08-16T00:00:00Z</dcterms:created>
  <dcterms:modified xsi:type="dcterms:W3CDTF">2024-11-10T13:25:12Z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31686BC7A82149D0B1F41786855F1EE1_12</vt:lpwstr>
  </property>
  <property fmtid="{D5CDD505-2E9C-101B-9397-08002B2CF9AE}" pid="3" name="KSOProductBuildVer">
    <vt:lpwstr>2052-12.1.0.18608</vt:lpwstr>
  </property>
</Properties>
</file>