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5"/>
  </p:notesMasterIdLst>
  <p:sldIdLst>
    <p:sldId id="358" r:id="rId4"/>
    <p:sldId id="359" r:id="rId6"/>
    <p:sldId id="360" r:id="rId7"/>
    <p:sldId id="366" r:id="rId8"/>
    <p:sldId id="438" r:id="rId9"/>
    <p:sldId id="439" r:id="rId10"/>
    <p:sldId id="440" r:id="rId11"/>
    <p:sldId id="443" r:id="rId12"/>
    <p:sldId id="446" r:id="rId13"/>
    <p:sldId id="447" r:id="rId14"/>
    <p:sldId id="435" r:id="rId15"/>
    <p:sldId id="388" r:id="rId16"/>
    <p:sldId id="389" r:id="rId17"/>
    <p:sldId id="391" r:id="rId18"/>
    <p:sldId id="441" r:id="rId19"/>
    <p:sldId id="442" r:id="rId20"/>
    <p:sldId id="415" r:id="rId21"/>
    <p:sldId id="422" r:id="rId22"/>
    <p:sldId id="448" r:id="rId23"/>
    <p:sldId id="449" r:id="rId24"/>
    <p:sldId id="450" r:id="rId25"/>
    <p:sldId id="417" r:id="rId26"/>
    <p:sldId id="452" r:id="rId27"/>
    <p:sldId id="453" r:id="rId28"/>
    <p:sldId id="454" r:id="rId29"/>
    <p:sldId id="455" r:id="rId30"/>
    <p:sldId id="456" r:id="rId31"/>
    <p:sldId id="457" r:id="rId32"/>
    <p:sldId id="451" r:id="rId33"/>
    <p:sldId id="458" r:id="rId34"/>
    <p:sldId id="459" r:id="rId35"/>
    <p:sldId id="460" r:id="rId36"/>
    <p:sldId id="376" r:id="rId37"/>
    <p:sldId id="444" r:id="rId38"/>
    <p:sldId id="383" r:id="rId39"/>
  </p:sldIdLst>
  <p:sldSz cx="12192000" cy="6858000"/>
  <p:notesSz cx="6858000" cy="9144000"/>
  <p:embeddedFontLst>
    <p:embeddedFont>
      <p:font typeface="微软雅黑" panose="020B0503020204020204" pitchFamily="34" charset="-122"/>
      <p:regular r:id="rId44"/>
    </p:embeddedFont>
    <p:embeddedFont>
      <p:font typeface="黑体" panose="02010609060101010101" charset="-122"/>
      <p:regular r:id="rId45"/>
    </p:embeddedFont>
    <p:embeddedFont>
      <p:font typeface="楷体" panose="02010609060101010101" charset="-122"/>
      <p:regular r:id="rId46"/>
    </p:embeddedFont>
    <p:embeddedFont>
      <p:font typeface="Calibri" panose="020F0502020204030204" charset="0"/>
      <p:regular r:id="rId47"/>
      <p:bold r:id="rId48"/>
      <p:italic r:id="rId49"/>
      <p:boldItalic r:id="rId50"/>
    </p:embeddedFont>
    <p:embeddedFont>
      <p:font typeface="等线 Light" panose="02010600030101010101" charset="-122"/>
      <p:regular r:id="rId51"/>
    </p:embeddedFont>
    <p:embeddedFont>
      <p:font typeface="等线" panose="02010600030101010101" charset="-122"/>
      <p:regular r:id="rId52"/>
    </p:embeddedFont>
  </p:embeddedFontLst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0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6600"/>
    <a:srgbClr val="ED6D56"/>
    <a:srgbClr val="CC0000"/>
    <a:srgbClr val="38A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660" y="-90"/>
      </p:cViewPr>
      <p:guideLst>
        <p:guide orient="horz" pos="2370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3" Type="http://schemas.openxmlformats.org/officeDocument/2006/relationships/tags" Target="tags/tag221.xml"/><Relationship Id="rId52" Type="http://schemas.openxmlformats.org/officeDocument/2006/relationships/font" Target="fonts/font9.fntdata"/><Relationship Id="rId51" Type="http://schemas.openxmlformats.org/officeDocument/2006/relationships/font" Target="fonts/font8.fntdata"/><Relationship Id="rId50" Type="http://schemas.openxmlformats.org/officeDocument/2006/relationships/font" Target="fonts/font7.fntdata"/><Relationship Id="rId5" Type="http://schemas.openxmlformats.org/officeDocument/2006/relationships/notesMaster" Target="notesMasters/notesMaster1.xml"/><Relationship Id="rId49" Type="http://schemas.openxmlformats.org/officeDocument/2006/relationships/font" Target="fonts/font6.fntdata"/><Relationship Id="rId48" Type="http://schemas.openxmlformats.org/officeDocument/2006/relationships/font" Target="fonts/font5.fntdata"/><Relationship Id="rId47" Type="http://schemas.openxmlformats.org/officeDocument/2006/relationships/font" Target="fonts/font4.fntdata"/><Relationship Id="rId46" Type="http://schemas.openxmlformats.org/officeDocument/2006/relationships/font" Target="fonts/font3.fntdata"/><Relationship Id="rId45" Type="http://schemas.openxmlformats.org/officeDocument/2006/relationships/font" Target="fonts/font2.fntdata"/><Relationship Id="rId44" Type="http://schemas.openxmlformats.org/officeDocument/2006/relationships/font" Target="fonts/font1.fntdata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147480000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28.34646" units="1/dev"/>
        </inkml:channelProperties>
      </inkml:inkSource>
      <inkml:timestamp xml:id="ts0" timeString="2019-06-28T11:39: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23193.000 2326.000 0</inkml:trace>
  <inkml:trace contextRef="#ctx0" brushRef="#br0">22872.000 2406.000 0</inkml:trace>
  <inkml:trace contextRef="#ctx0" brushRef="#br0">23554.000 2245.000 0</inkml:trace>
  <inkml:trace contextRef="#ctx0" brushRef="#br0">23554.000 2245.000 0</inkml:trace>
  <inkml:trace contextRef="#ctx0" brushRef="#br0">22912.000 2686.000 0</inkml:trace>
  <inkml:trace contextRef="#ctx0" brushRef="#br0">22912.000 2686.000 0</inkml:trace>
  <inkml:trace contextRef="#ctx0" brushRef="#br0">22912.000 2686.000 0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147480000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28.34646" units="1/dev"/>
        </inkml:channelProperties>
      </inkml:inkSource>
      <inkml:timestamp xml:id="ts0" timeString="2019-06-28T11:39: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23193.000 2326.000 0</inkml:trace>
  <inkml:trace contextRef="#ctx0" brushRef="#br0">22872.000 2406.000 0</inkml:trace>
  <inkml:trace contextRef="#ctx0" brushRef="#br0">23554.000 2245.000 0</inkml:trace>
  <inkml:trace contextRef="#ctx0" brushRef="#br0">23554.000 2245.000 0</inkml:trace>
  <inkml:trace contextRef="#ctx0" brushRef="#br0">22912.000 2686.000 0</inkml:trace>
  <inkml:trace contextRef="#ctx0" brushRef="#br0">22912.000 2686.000 0</inkml:trace>
  <inkml:trace contextRef="#ctx0" brushRef="#br0">22912.000 2686.000 0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147480000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28.34646" units="1/dev"/>
        </inkml:channelProperties>
      </inkml:inkSource>
      <inkml:timestamp xml:id="ts0" timeString="2019-06-28T11:39: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23193.000 2326.000 0</inkml:trace>
  <inkml:trace contextRef="#ctx0" brushRef="#br0">22872.000 2406.000 0</inkml:trace>
  <inkml:trace contextRef="#ctx0" brushRef="#br0">23554.000 2245.000 0</inkml:trace>
  <inkml:trace contextRef="#ctx0" brushRef="#br0">23554.000 2245.000 0</inkml:trace>
  <inkml:trace contextRef="#ctx0" brushRef="#br0">22912.000 2686.000 0</inkml:trace>
  <inkml:trace contextRef="#ctx0" brushRef="#br0">22912.000 2686.000 0</inkml:trace>
  <inkml:trace contextRef="#ctx0" brushRef="#br0">22912.000 2686.000 0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147480000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28.34646" units="1/dev"/>
        </inkml:channelProperties>
      </inkml:inkSource>
      <inkml:timestamp xml:id="ts0" timeString="2019-06-28T11:39: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23193.000 2326.000 0</inkml:trace>
  <inkml:trace contextRef="#ctx0" brushRef="#br0">22872.000 2406.000 0</inkml:trace>
  <inkml:trace contextRef="#ctx0" brushRef="#br0">23554.000 2245.000 0</inkml:trace>
  <inkml:trace contextRef="#ctx0" brushRef="#br0">23554.000 2245.000 0</inkml:trace>
  <inkml:trace contextRef="#ctx0" brushRef="#br0">22912.000 2686.000 0</inkml:trace>
  <inkml:trace contextRef="#ctx0" brushRef="#br0">22912.000 2686.000 0</inkml:trace>
  <inkml:trace contextRef="#ctx0" brushRef="#br0">22912.000 2686.000 0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147480000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28.34646" units="1/dev"/>
        </inkml:channelProperties>
      </inkml:inkSource>
      <inkml:timestamp xml:id="ts0" timeString="2019-06-28T11:39: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23193.000 2326.000 0</inkml:trace>
  <inkml:trace contextRef="#ctx0" brushRef="#br0">22872.000 2406.000 0</inkml:trace>
  <inkml:trace contextRef="#ctx0" brushRef="#br0">23554.000 2245.000 0</inkml:trace>
  <inkml:trace contextRef="#ctx0" brushRef="#br0">23554.000 2245.000 0</inkml:trace>
  <inkml:trace contextRef="#ctx0" brushRef="#br0">22912.000 2686.000 0</inkml:trace>
  <inkml:trace contextRef="#ctx0" brushRef="#br0">22912.000 2686.000 0</inkml:trace>
  <inkml:trace contextRef="#ctx0" brushRef="#br0">22912.000 2686.000 0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147480000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28.34646" units="1/dev"/>
        </inkml:channelProperties>
      </inkml:inkSource>
      <inkml:timestamp xml:id="ts0" timeString="2019-06-28T11:39: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23193.000 2326.000 0</inkml:trace>
  <inkml:trace contextRef="#ctx0" brushRef="#br0">22872.000 2406.000 0</inkml:trace>
  <inkml:trace contextRef="#ctx0" brushRef="#br0">23554.000 2245.000 0</inkml:trace>
  <inkml:trace contextRef="#ctx0" brushRef="#br0">23554.000 2245.000 0</inkml:trace>
  <inkml:trace contextRef="#ctx0" brushRef="#br0">22912.000 2686.000 0</inkml:trace>
  <inkml:trace contextRef="#ctx0" brushRef="#br0">22912.000 2686.000 0</inkml:trace>
  <inkml:trace contextRef="#ctx0" brushRef="#br0">22912.000 2686.000 0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2F3EC-DE41-4E1E-9AF2-24CC22402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5DEC7-4029-4E0A-A64A-B2459C1591A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5DEC7-4029-4E0A-A64A-B2459C159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更加注重综合能力，希望利用暑假多读书，需要建议，与朱老师联系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FA34-A875-44B4-B889-20BCF8F046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更加注重综合能力，希望利用暑假多读书，需要建议，与朱老师联系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FA34-A875-44B4-B889-20BCF8F046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更加注重综合能力，希望利用暑假多读书，需要建议，与朱老师联系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FA34-A875-44B4-B889-20BCF8F046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更加注重综合能力，希望利用暑假多读书，需要建议，与朱老师联系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FA34-A875-44B4-B889-20BCF8F046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5DEC7-4029-4E0A-A64A-B2459C159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5DEC7-4029-4E0A-A64A-B2459C159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771C5-15A7-4B20-8D56-1997BA03D2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771C5-15A7-4B20-8D56-1997BA03D2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674A9-62B0-4C66-A347-7A54ADD83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674A9-62B0-4C66-A347-7A54ADD83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F9F34-E8EB-4022-92FC-9D85651C51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5DEC7-4029-4E0A-A64A-B2459C159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5DEC7-4029-4E0A-A64A-B2459C159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5DEC7-4029-4E0A-A64A-B2459C159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5DEC7-4029-4E0A-A64A-B2459C159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5DEC7-4029-4E0A-A64A-B2459C159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674A9-62B0-4C66-A347-7A54ADD83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674A9-62B0-4C66-A347-7A54ADD83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5DEC7-4029-4E0A-A64A-B2459C159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更加注重综合能力，希望利用暑假多读书，需要建议，与朱老师联系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FA34-A875-44B4-B889-20BCF8F046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更加注重综合能力，希望利用暑假多读书，需要建议，与朱老师联系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0FA34-A875-44B4-B889-20BCF8F046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4.xml"/><Relationship Id="rId7" Type="http://schemas.openxmlformats.org/officeDocument/2006/relationships/image" Target="../media/image3.png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4" Type="http://schemas.openxmlformats.org/officeDocument/2006/relationships/tags" Target="../tags/tag15.xml"/><Relationship Id="rId23" Type="http://schemas.openxmlformats.org/officeDocument/2006/relationships/tags" Target="../tags/tag14.xml"/><Relationship Id="rId22" Type="http://schemas.openxmlformats.org/officeDocument/2006/relationships/tags" Target="../tags/tag13.xml"/><Relationship Id="rId21" Type="http://schemas.openxmlformats.org/officeDocument/2006/relationships/tags" Target="../tags/tag12.xml"/><Relationship Id="rId20" Type="http://schemas.openxmlformats.org/officeDocument/2006/relationships/tags" Target="../tags/tag11.xml"/><Relationship Id="rId2" Type="http://schemas.openxmlformats.org/officeDocument/2006/relationships/tags" Target="../tags/tag1.xml"/><Relationship Id="rId19" Type="http://schemas.openxmlformats.org/officeDocument/2006/relationships/tags" Target="../tags/tag10.xml"/><Relationship Id="rId18" Type="http://schemas.openxmlformats.org/officeDocument/2006/relationships/tags" Target="../tags/tag9.xml"/><Relationship Id="rId17" Type="http://schemas.openxmlformats.org/officeDocument/2006/relationships/image" Target="../media/image8.png"/><Relationship Id="rId16" Type="http://schemas.openxmlformats.org/officeDocument/2006/relationships/tags" Target="../tags/tag8.xml"/><Relationship Id="rId15" Type="http://schemas.openxmlformats.org/officeDocument/2006/relationships/image" Target="../media/image7.png"/><Relationship Id="rId14" Type="http://schemas.openxmlformats.org/officeDocument/2006/relationships/tags" Target="../tags/tag7.xml"/><Relationship Id="rId13" Type="http://schemas.openxmlformats.org/officeDocument/2006/relationships/image" Target="../media/image6.png"/><Relationship Id="rId12" Type="http://schemas.openxmlformats.org/officeDocument/2006/relationships/tags" Target="../tags/tag6.xml"/><Relationship Id="rId11" Type="http://schemas.openxmlformats.org/officeDocument/2006/relationships/image" Target="../media/image5.png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image" Target="../media/image10.png"/><Relationship Id="rId5" Type="http://schemas.openxmlformats.org/officeDocument/2006/relationships/tags" Target="../tags/tag18.xml"/><Relationship Id="rId4" Type="http://schemas.openxmlformats.org/officeDocument/2006/relationships/image" Target="../media/image9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11.png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image" Target="../media/image10.png"/><Relationship Id="rId5" Type="http://schemas.openxmlformats.org/officeDocument/2006/relationships/tags" Target="../tags/tag32.xml"/><Relationship Id="rId4" Type="http://schemas.openxmlformats.org/officeDocument/2006/relationships/image" Target="../media/image9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image" Target="../media/image10.png"/><Relationship Id="rId5" Type="http://schemas.openxmlformats.org/officeDocument/2006/relationships/tags" Target="../tags/tag41.xml"/><Relationship Id="rId4" Type="http://schemas.openxmlformats.org/officeDocument/2006/relationships/image" Target="../media/image9.png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54.xml"/><Relationship Id="rId7" Type="http://schemas.openxmlformats.org/officeDocument/2006/relationships/image" Target="../media/image13.png"/><Relationship Id="rId6" Type="http://schemas.openxmlformats.org/officeDocument/2006/relationships/tags" Target="../tags/tag53.xml"/><Relationship Id="rId5" Type="http://schemas.openxmlformats.org/officeDocument/2006/relationships/image" Target="../media/image12.png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image" Target="../media/image16.png"/><Relationship Id="rId5" Type="http://schemas.openxmlformats.org/officeDocument/2006/relationships/tags" Target="../tags/tag64.xml"/><Relationship Id="rId4" Type="http://schemas.openxmlformats.org/officeDocument/2006/relationships/image" Target="../media/image15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image" Target="../media/image18.png"/><Relationship Id="rId7" Type="http://schemas.openxmlformats.org/officeDocument/2006/relationships/tags" Target="../tags/tag75.xml"/><Relationship Id="rId6" Type="http://schemas.openxmlformats.org/officeDocument/2006/relationships/image" Target="../media/image17.png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image" Target="../media/image18.png"/><Relationship Id="rId7" Type="http://schemas.openxmlformats.org/officeDocument/2006/relationships/tags" Target="../tags/tag85.xml"/><Relationship Id="rId6" Type="http://schemas.openxmlformats.org/officeDocument/2006/relationships/image" Target="../media/image17.png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93.xml"/><Relationship Id="rId7" Type="http://schemas.openxmlformats.org/officeDocument/2006/relationships/image" Target="../media/image3.png"/><Relationship Id="rId6" Type="http://schemas.openxmlformats.org/officeDocument/2006/relationships/tags" Target="../tags/tag92.xml"/><Relationship Id="rId5" Type="http://schemas.openxmlformats.org/officeDocument/2006/relationships/image" Target="../media/image2.png"/><Relationship Id="rId4" Type="http://schemas.openxmlformats.org/officeDocument/2006/relationships/tags" Target="../tags/tag91.xml"/><Relationship Id="rId3" Type="http://schemas.openxmlformats.org/officeDocument/2006/relationships/image" Target="../media/image19.png"/><Relationship Id="rId22" Type="http://schemas.openxmlformats.org/officeDocument/2006/relationships/tags" Target="../tags/tag102.xml"/><Relationship Id="rId21" Type="http://schemas.openxmlformats.org/officeDocument/2006/relationships/tags" Target="../tags/tag101.xml"/><Relationship Id="rId20" Type="http://schemas.openxmlformats.org/officeDocument/2006/relationships/tags" Target="../tags/tag100.xml"/><Relationship Id="rId2" Type="http://schemas.openxmlformats.org/officeDocument/2006/relationships/tags" Target="../tags/tag90.xml"/><Relationship Id="rId19" Type="http://schemas.openxmlformats.org/officeDocument/2006/relationships/tags" Target="../tags/tag99.xml"/><Relationship Id="rId18" Type="http://schemas.openxmlformats.org/officeDocument/2006/relationships/tags" Target="../tags/tag98.xml"/><Relationship Id="rId17" Type="http://schemas.openxmlformats.org/officeDocument/2006/relationships/image" Target="../media/image8.png"/><Relationship Id="rId16" Type="http://schemas.openxmlformats.org/officeDocument/2006/relationships/tags" Target="../tags/tag97.xml"/><Relationship Id="rId15" Type="http://schemas.openxmlformats.org/officeDocument/2006/relationships/image" Target="../media/image7.png"/><Relationship Id="rId14" Type="http://schemas.openxmlformats.org/officeDocument/2006/relationships/tags" Target="../tags/tag96.xml"/><Relationship Id="rId13" Type="http://schemas.openxmlformats.org/officeDocument/2006/relationships/image" Target="../media/image6.png"/><Relationship Id="rId12" Type="http://schemas.openxmlformats.org/officeDocument/2006/relationships/tags" Target="../tags/tag95.xml"/><Relationship Id="rId11" Type="http://schemas.openxmlformats.org/officeDocument/2006/relationships/image" Target="../media/image5.png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image" Target="../media/image22.png"/><Relationship Id="rId7" Type="http://schemas.openxmlformats.org/officeDocument/2006/relationships/tags" Target="../tags/tag106.xml"/><Relationship Id="rId6" Type="http://schemas.openxmlformats.org/officeDocument/2006/relationships/image" Target="../media/image21.png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image" Target="../media/image20.png"/><Relationship Id="rId2" Type="http://schemas.openxmlformats.org/officeDocument/2006/relationships/tags" Target="../tags/tag10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image" Target="../media/image18.png"/><Relationship Id="rId6" Type="http://schemas.openxmlformats.org/officeDocument/2006/relationships/tags" Target="../tags/tag114.xml"/><Relationship Id="rId5" Type="http://schemas.openxmlformats.org/officeDocument/2006/relationships/image" Target="../media/image17.png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image" Target="../media/image23.png"/><Relationship Id="rId2" Type="http://schemas.openxmlformats.org/officeDocument/2006/relationships/tags" Target="../tags/tag120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image" Target="../media/image20.png"/><Relationship Id="rId2" Type="http://schemas.openxmlformats.org/officeDocument/2006/relationships/tags" Target="../tags/tag128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image" Target="../media/image20.png"/><Relationship Id="rId2" Type="http://schemas.openxmlformats.org/officeDocument/2006/relationships/tags" Target="../tags/tag136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tags" Target="../tags/tag157.xml"/><Relationship Id="rId7" Type="http://schemas.openxmlformats.org/officeDocument/2006/relationships/image" Target="../media/image25.png"/><Relationship Id="rId6" Type="http://schemas.openxmlformats.org/officeDocument/2006/relationships/tags" Target="../tags/tag156.xml"/><Relationship Id="rId5" Type="http://schemas.openxmlformats.org/officeDocument/2006/relationships/image" Target="../media/image24.png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2880075">
            <a:off x="10647409" y="-194926"/>
            <a:ext cx="1912045" cy="24986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-932154" y="2711868"/>
            <a:ext cx="3666810" cy="41533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1248607" y="4907811"/>
            <a:ext cx="2758453" cy="19429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9121798" y="5133783"/>
            <a:ext cx="2112707" cy="17305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7014856" y="4977108"/>
            <a:ext cx="2218491" cy="18881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3457131" y="4330731"/>
            <a:ext cx="1485156" cy="25272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5"/>
          <a:srcRect/>
          <a:stretch>
            <a:fillRect/>
          </a:stretch>
        </p:blipFill>
        <p:spPr>
          <a:xfrm>
            <a:off x="10957880" y="4442773"/>
            <a:ext cx="1038995" cy="24152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17"/>
          <a:srcRect/>
          <a:stretch>
            <a:fillRect/>
          </a:stretch>
        </p:blipFill>
        <p:spPr>
          <a:xfrm rot="21018953">
            <a:off x="5494341" y="5533781"/>
            <a:ext cx="1303004" cy="13514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8"/>
            </p:custDataLst>
          </p:nvPr>
        </p:nvSpPr>
        <p:spPr>
          <a:xfrm>
            <a:off x="1515348" y="1874443"/>
            <a:ext cx="9115200" cy="109080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100" u="none" strike="noStrike" kern="1200" cap="none" spc="6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9"/>
            </p:custDataLst>
          </p:nvPr>
        </p:nvSpPr>
        <p:spPr>
          <a:xfrm>
            <a:off x="3162348" y="3187347"/>
            <a:ext cx="5821200" cy="414000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3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23"/>
            </p:custDataLst>
          </p:nvPr>
        </p:nvSpPr>
        <p:spPr>
          <a:xfrm>
            <a:off x="3162348" y="3949629"/>
            <a:ext cx="2655570" cy="353060"/>
          </a:xfrm>
        </p:spPr>
        <p:txBody>
          <a:bodyPr/>
          <a:lstStyle>
            <a:lvl1pPr marL="0" indent="0" algn="r" eaLnBrk="1" fontAlgn="auto" latinLnBrk="0" hangingPunct="1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  <p:custDataLst>
              <p:tags r:id="rId24"/>
            </p:custDataLst>
          </p:nvPr>
        </p:nvSpPr>
        <p:spPr>
          <a:xfrm>
            <a:off x="6377353" y="3949629"/>
            <a:ext cx="2606040" cy="353060"/>
          </a:xfrm>
        </p:spPr>
        <p:txBody>
          <a:bodyPr/>
          <a:lstStyle>
            <a:lvl1pPr marL="0" indent="0" eaLnBrk="1" fontAlgn="auto" latinLnBrk="0" hangingPunct="1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-74295" y="5203190"/>
            <a:ext cx="1464310" cy="1673225"/>
            <a:chOff x="-99" y="4272"/>
            <a:chExt cx="5723" cy="6540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99" y="4272"/>
              <a:ext cx="3720" cy="654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280" y="7730"/>
              <a:ext cx="4344" cy="30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-1"/>
          <a:stretch>
            <a:fillRect/>
          </a:stretch>
        </p:blipFill>
        <p:spPr>
          <a:xfrm rot="204530">
            <a:off x="3903825" y="423981"/>
            <a:ext cx="4384348" cy="3991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584473" y="5145754"/>
            <a:ext cx="7221600" cy="60120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2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2794611" y="5933892"/>
            <a:ext cx="6801323" cy="334800"/>
          </a:xfrm>
        </p:spPr>
        <p:txBody>
          <a:bodyPr lIns="90000" tIns="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20000"/>
              </a:lnSpc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-74295" y="5203190"/>
            <a:ext cx="1464310" cy="1673225"/>
            <a:chOff x="-99" y="4272"/>
            <a:chExt cx="5723" cy="6540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99" y="4272"/>
              <a:ext cx="3720" cy="654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280" y="7730"/>
              <a:ext cx="4344" cy="30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-74295" y="5203190"/>
            <a:ext cx="1464310" cy="1673225"/>
            <a:chOff x="-99" y="4272"/>
            <a:chExt cx="5723" cy="6540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99" y="4272"/>
              <a:ext cx="3720" cy="654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280" y="7730"/>
              <a:ext cx="4344" cy="30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45584" y="0"/>
            <a:ext cx="12146416" cy="6858001"/>
            <a:chOff x="45584" y="0"/>
            <a:chExt cx="12146416" cy="6858001"/>
          </a:xfrm>
        </p:grpSpPr>
        <p:grpSp>
          <p:nvGrpSpPr>
            <p:cNvPr id="9" name="组合 8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45584" y="4391343"/>
              <a:ext cx="893743" cy="2466658"/>
              <a:chOff x="-2041" y="4391343"/>
              <a:chExt cx="893743" cy="2466658"/>
            </a:xfrm>
          </p:grpSpPr>
          <p:pic>
            <p:nvPicPr>
              <p:cNvPr id="10" name="图片 9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 rotWithShape="1">
              <a:blip r:embed="rId5"/>
              <a:srcRect/>
              <a:stretch>
                <a:fillRect/>
              </a:stretch>
            </p:blipFill>
            <p:spPr>
              <a:xfrm>
                <a:off x="0" y="5917327"/>
                <a:ext cx="891702" cy="940674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 rot="1953062" flipH="1">
                <a:off x="-2041" y="4391343"/>
                <a:ext cx="757605" cy="2455724"/>
              </a:xfrm>
              <a:prstGeom prst="rect">
                <a:avLst/>
              </a:prstGeom>
            </p:spPr>
          </p:pic>
        </p:grpSp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9"/>
            <a:srcRect/>
            <a:stretch>
              <a:fillRect/>
            </a:stretch>
          </p:blipFill>
          <p:spPr>
            <a:xfrm flipH="1" flipV="1">
              <a:off x="11261476" y="0"/>
              <a:ext cx="930524" cy="123825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-62865" y="5474335"/>
            <a:ext cx="1217295" cy="1391285"/>
            <a:chOff x="-99" y="4272"/>
            <a:chExt cx="5723" cy="6540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99" y="4272"/>
              <a:ext cx="3720" cy="654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280" y="7730"/>
              <a:ext cx="4344" cy="306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292800" y="304200"/>
            <a:ext cx="11900700" cy="6590545"/>
            <a:chOff x="292800" y="304200"/>
            <a:chExt cx="11900700" cy="6590545"/>
          </a:xfrm>
        </p:grpSpPr>
        <p:sp>
          <p:nvSpPr>
            <p:cNvPr id="12" name="矩形 11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 userDrawn="1">
              <p:custDataLst>
                <p:tags r:id="rId4"/>
              </p:custDataLst>
            </p:nvPr>
          </p:nvGrpSpPr>
          <p:grpSpPr>
            <a:xfrm>
              <a:off x="11126700" y="4668778"/>
              <a:ext cx="1066800" cy="2225967"/>
              <a:chOff x="11126700" y="4668778"/>
              <a:chExt cx="1066800" cy="2225967"/>
            </a:xfrm>
          </p:grpSpPr>
          <p:pic>
            <p:nvPicPr>
              <p:cNvPr id="14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 rotWithShape="1">
              <a:blip r:embed="rId6"/>
              <a:srcRect/>
              <a:stretch>
                <a:fillRect/>
              </a:stretch>
            </p:blipFill>
            <p:spPr>
              <a:xfrm flipH="1">
                <a:off x="11126700" y="5739503"/>
                <a:ext cx="1066800" cy="1125388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46938">
                <a:off x="11486962" y="4668778"/>
                <a:ext cx="606573" cy="2225967"/>
              </a:xfrm>
              <a:prstGeom prst="rect">
                <a:avLst/>
              </a:prstGeom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292800" y="304200"/>
            <a:ext cx="11900700" cy="6590545"/>
            <a:chOff x="292800" y="304200"/>
            <a:chExt cx="11900700" cy="6590545"/>
          </a:xfrm>
        </p:grpSpPr>
        <p:sp>
          <p:nvSpPr>
            <p:cNvPr id="10" name="矩形 9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 userDrawn="1">
              <p:custDataLst>
                <p:tags r:id="rId4"/>
              </p:custDataLst>
            </p:nvPr>
          </p:nvGrpSpPr>
          <p:grpSpPr>
            <a:xfrm>
              <a:off x="11126700" y="4668778"/>
              <a:ext cx="1066800" cy="2225967"/>
              <a:chOff x="11126700" y="4668778"/>
              <a:chExt cx="1066800" cy="2225967"/>
            </a:xfrm>
          </p:grpSpPr>
          <p:pic>
            <p:nvPicPr>
              <p:cNvPr id="12" name="图片 11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 rotWithShape="1">
              <a:blip r:embed="rId6"/>
              <a:srcRect/>
              <a:stretch>
                <a:fillRect/>
              </a:stretch>
            </p:blipFill>
            <p:spPr>
              <a:xfrm flipH="1">
                <a:off x="11126700" y="5739503"/>
                <a:ext cx="1066800" cy="1125388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46938">
                <a:off x="11486962" y="4668778"/>
                <a:ext cx="606573" cy="2225967"/>
              </a:xfrm>
              <a:prstGeom prst="rect">
                <a:avLst/>
              </a:prstGeom>
            </p:spPr>
          </p:pic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2021009">
            <a:off x="9598540" y="-71780"/>
            <a:ext cx="2432128" cy="31783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-932154" y="2711868"/>
            <a:ext cx="3666810" cy="41533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1248607" y="4907811"/>
            <a:ext cx="2758453" cy="19429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9121798" y="5133783"/>
            <a:ext cx="2112707" cy="17305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7014856" y="4977108"/>
            <a:ext cx="2218491" cy="1888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3457131" y="4330731"/>
            <a:ext cx="1485156" cy="25272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5"/>
          <a:srcRect/>
          <a:stretch>
            <a:fillRect/>
          </a:stretch>
        </p:blipFill>
        <p:spPr>
          <a:xfrm>
            <a:off x="10957880" y="4442773"/>
            <a:ext cx="1038995" cy="241522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17"/>
          <a:srcRect/>
          <a:stretch>
            <a:fillRect/>
          </a:stretch>
        </p:blipFill>
        <p:spPr>
          <a:xfrm rot="21018953">
            <a:off x="5494341" y="5533781"/>
            <a:ext cx="1303004" cy="13514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4007060" y="1942269"/>
            <a:ext cx="4046400" cy="1170000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3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3997319" y="3320783"/>
            <a:ext cx="4046400" cy="436406"/>
          </a:xfrm>
        </p:spPr>
        <p:txBody>
          <a:bodyPr/>
          <a:lstStyle>
            <a:lvl1pPr marL="0" indent="0" algn="dist">
              <a:buNone/>
              <a:defRPr/>
            </a:lvl1pPr>
          </a:lstStyle>
          <a:p>
            <a:pPr lvl="0"/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6635317" flipH="1">
            <a:off x="11172190" y="-154940"/>
            <a:ext cx="1035050" cy="881380"/>
          </a:xfrm>
          <a:prstGeom prst="rect">
            <a:avLst/>
          </a:prstGeom>
        </p:spPr>
      </p:pic>
      <p:grpSp>
        <p:nvGrpSpPr>
          <p:cNvPr id="7" name="组合 6"/>
          <p:cNvGrpSpPr/>
          <p:nvPr userDrawn="1">
            <p:custDataLst>
              <p:tags r:id="rId4"/>
            </p:custDataLst>
          </p:nvPr>
        </p:nvGrpSpPr>
        <p:grpSpPr>
          <a:xfrm rot="0">
            <a:off x="0" y="4886325"/>
            <a:ext cx="712470" cy="1971675"/>
            <a:chOff x="0" y="4391345"/>
            <a:chExt cx="891702" cy="2466656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1953062" flipH="1">
              <a:off x="67048" y="4391345"/>
              <a:ext cx="757605" cy="245572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 rot="0">
            <a:off x="11126470" y="4668520"/>
            <a:ext cx="1066800" cy="2225675"/>
            <a:chOff x="11126700" y="4668778"/>
            <a:chExt cx="1066800" cy="2225967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 flipH="1">
              <a:off x="11126700" y="5739503"/>
              <a:ext cx="1066800" cy="112538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46938">
              <a:off x="11486962" y="4668778"/>
              <a:ext cx="606573" cy="22259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2021009">
            <a:off x="11217385" y="-39384"/>
            <a:ext cx="1038779" cy="1357486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6635318" flipV="1">
            <a:off x="-43808" y="6153042"/>
            <a:ext cx="1035343" cy="881177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6635318" flipH="1">
            <a:off x="11171891" y="-154985"/>
            <a:ext cx="1035343" cy="881177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u="none" strike="noStrike" kern="1200" cap="all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8" name="组合 7"/>
          <p:cNvGrpSpPr/>
          <p:nvPr userDrawn="1">
            <p:custDataLst>
              <p:tags r:id="rId3"/>
            </p:custDataLst>
          </p:nvPr>
        </p:nvGrpSpPr>
        <p:grpSpPr>
          <a:xfrm rot="0" flipH="1">
            <a:off x="10666095" y="2647315"/>
            <a:ext cx="1525270" cy="4210685"/>
            <a:chOff x="-2041" y="4391343"/>
            <a:chExt cx="893743" cy="2466658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rot="1953062" flipH="1">
              <a:off x="-2041" y="4391343"/>
              <a:ext cx="757605" cy="2455724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0"/>
            <a:ext cx="1624965" cy="21621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6" Type="http://schemas.openxmlformats.org/officeDocument/2006/relationships/theme" Target="../theme/theme2.xml"/><Relationship Id="rId25" Type="http://schemas.openxmlformats.org/officeDocument/2006/relationships/tags" Target="../tags/tag168.xml"/><Relationship Id="rId24" Type="http://schemas.openxmlformats.org/officeDocument/2006/relationships/tags" Target="../tags/tag167.xml"/><Relationship Id="rId23" Type="http://schemas.openxmlformats.org/officeDocument/2006/relationships/tags" Target="../tags/tag166.xml"/><Relationship Id="rId22" Type="http://schemas.openxmlformats.org/officeDocument/2006/relationships/tags" Target="../tags/tag165.xml"/><Relationship Id="rId21" Type="http://schemas.openxmlformats.org/officeDocument/2006/relationships/tags" Target="../tags/tag164.xml"/><Relationship Id="rId20" Type="http://schemas.openxmlformats.org/officeDocument/2006/relationships/tags" Target="../tags/tag163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0" y="0"/>
            <a:ext cx="6786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 雷锋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 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 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雷锋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雷锋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免费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模板下载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雷锋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 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雷锋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 PPT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雷锋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模板下载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雷锋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 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模板免费下载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雷锋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 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教程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雷锋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 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素材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雷锋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 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课件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000" dirty="0">
              <a:solidFill>
                <a:schemeClr val="tx1">
                  <a:alpha val="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000" dirty="0">
              <a:solidFill>
                <a:schemeClr val="tx1">
                  <a:alpha val="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000" dirty="0">
              <a:solidFill>
                <a:schemeClr val="tx1">
                  <a:alpha val="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000" dirty="0">
              <a:solidFill>
                <a:schemeClr val="tx1">
                  <a:alpha val="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sz="1000" dirty="0">
              <a:solidFill>
                <a:schemeClr val="tx1">
                  <a:alpha val="0"/>
                </a:schemeClr>
              </a:solidFill>
              <a:effectLst>
                <a:outerShdw sx="1000" sy="1000" algn="ctr" rotWithShape="0">
                  <a:schemeClr val="tx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汉仪旗黑-85S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89.xml"/><Relationship Id="rId3" Type="http://schemas.openxmlformats.org/officeDocument/2006/relationships/image" Target="../media/image29.png"/><Relationship Id="rId2" Type="http://schemas.openxmlformats.org/officeDocument/2006/relationships/customXml" Target="../ink/ink1.xml"/><Relationship Id="rId1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0.xml"/><Relationship Id="rId3" Type="http://schemas.openxmlformats.org/officeDocument/2006/relationships/image" Target="../media/image29.png"/><Relationship Id="rId2" Type="http://schemas.openxmlformats.org/officeDocument/2006/relationships/customXml" Target="../ink/ink2.xml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1.xml"/><Relationship Id="rId3" Type="http://schemas.openxmlformats.org/officeDocument/2006/relationships/image" Target="../media/image29.png"/><Relationship Id="rId2" Type="http://schemas.openxmlformats.org/officeDocument/2006/relationships/customXml" Target="../ink/ink3.xml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2.xml"/><Relationship Id="rId3" Type="http://schemas.openxmlformats.org/officeDocument/2006/relationships/image" Target="../media/image29.png"/><Relationship Id="rId2" Type="http://schemas.openxmlformats.org/officeDocument/2006/relationships/customXml" Target="../ink/ink4.xml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3.xml"/><Relationship Id="rId3" Type="http://schemas.openxmlformats.org/officeDocument/2006/relationships/image" Target="../media/image29.png"/><Relationship Id="rId2" Type="http://schemas.openxmlformats.org/officeDocument/2006/relationships/customXml" Target="../ink/ink5.xml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4.xml"/><Relationship Id="rId3" Type="http://schemas.openxmlformats.org/officeDocument/2006/relationships/image" Target="../media/image29.png"/><Relationship Id="rId2" Type="http://schemas.openxmlformats.org/officeDocument/2006/relationships/customXml" Target="../ink/ink6.xml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7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8.xml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9.xml"/><Relationship Id="rId1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01.xml"/><Relationship Id="rId1" Type="http://schemas.openxmlformats.org/officeDocument/2006/relationships/tags" Target="../tags/tag20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8.xml"/><Relationship Id="rId1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10.xml"/><Relationship Id="rId1" Type="http://schemas.openxmlformats.org/officeDocument/2006/relationships/tags" Target="../tags/tag20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7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78255" y="643890"/>
            <a:ext cx="8724265" cy="2321560"/>
          </a:xfrm>
        </p:spPr>
        <p:txBody>
          <a:bodyPr>
            <a:norm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6100" dirty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携手育英才</a:t>
            </a:r>
            <a:r>
              <a:rPr lang="zh-CN" altLang="en-US" sz="6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lt"/>
                <a:cs typeface="+mj-lt"/>
              </a:rPr>
              <a:t>  </a:t>
            </a:r>
            <a:br>
              <a:rPr lang="zh-CN" altLang="en-US" sz="6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lt"/>
                <a:cs typeface="+mj-lt"/>
              </a:rPr>
            </a:br>
            <a:r>
              <a:rPr lang="zh-CN" altLang="en-US" sz="6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altLang="zh-CN" sz="6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lt"/>
                <a:cs typeface="+mj-lt"/>
              </a:rPr>
              <a:t>            </a:t>
            </a:r>
            <a:r>
              <a:rPr lang="zh-CN" altLang="en-US" sz="6100" dirty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合力待花开</a:t>
            </a:r>
            <a:endParaRPr lang="zh-CN" altLang="en-US" sz="6100" dirty="0">
              <a:solidFill>
                <a:schemeClr val="tx1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Autofit/>
          </a:bodyPr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3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高一</a:t>
            </a:r>
            <a:r>
              <a:rPr lang="en-US" altLang="zh-CN" sz="3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3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班第一次家长会</a:t>
            </a:r>
            <a:endParaRPr lang="zh-CN" altLang="en-US" sz="3200" b="1" dirty="0">
              <a:solidFill>
                <a:schemeClr val="dk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3162300" y="3949700"/>
            <a:ext cx="5906135" cy="908050"/>
          </a:xfrm>
        </p:spPr>
        <p:txBody>
          <a:bodyPr>
            <a:noAutofit/>
          </a:bodyPr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+mn-ea"/>
                <a:ea typeface="+mn-ea"/>
              </a:rPr>
              <a:t>欢迎各位家长的到来</a:t>
            </a:r>
            <a:endParaRPr lang="zh-CN" altLang="en-US" sz="4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792855" y="300990"/>
            <a:ext cx="494855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sz="4000" b="1" dirty="0">
                <a:solidFill>
                  <a:srgbClr val="00B0F0"/>
                </a:solidFill>
                <a:cs typeface="+mn-ea"/>
                <a:sym typeface="+mn-lt"/>
              </a:rPr>
              <a:t>我们一天的生活</a:t>
            </a:r>
            <a:endParaRPr sz="40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1678940" y="1007745"/>
          <a:ext cx="4307840" cy="5388610"/>
        </p:xfrm>
        <a:graphic>
          <a:graphicData uri="http://schemas.openxmlformats.org/drawingml/2006/table">
            <a:tbl>
              <a:tblPr bandRow="1"/>
              <a:tblGrid>
                <a:gridCol w="1605915"/>
                <a:gridCol w="2701925"/>
              </a:tblGrid>
              <a:tr h="45148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到班</a:t>
                      </a:r>
                      <a:endParaRPr lang="zh-CN" altLang="en-US" sz="2400" b="1" spc="1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rgbClr val="61B788"/>
                      </a:solidFill>
                      <a:prstDash val="solid"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1" spc="12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7:00</a:t>
                      </a:r>
                      <a:endParaRPr lang="zh-CN" altLang="en-US" sz="2400" b="1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rgbClr val="61B788"/>
                      </a:solidFill>
                      <a:prstDash val="solid"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784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0" spc="12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早读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rgbClr val="61B788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spc="120">
                          <a:cs typeface="+mn-ea"/>
                          <a:sym typeface="+mn-lt"/>
                        </a:rPr>
                        <a:t>7:20-7:50</a:t>
                      </a:r>
                      <a:endParaRPr lang="en-US" altLang="zh-CN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rgbClr val="61B788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84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0" spc="12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第一节课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0" spc="12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8:00-8:40</a:t>
                      </a:r>
                      <a:endParaRPr lang="en-US" altLang="zh-CN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</a:tr>
              <a:tr h="3784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0" spc="12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课间操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spc="120">
                          <a:cs typeface="+mn-ea"/>
                          <a:sym typeface="+mn-lt"/>
                        </a:rPr>
                        <a:t>8:40-9:10</a:t>
                      </a:r>
                      <a:endParaRPr lang="en-US" altLang="zh-CN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spc="120">
                          <a:cs typeface="+mn-ea"/>
                          <a:sym typeface="+mn-lt"/>
                        </a:rPr>
                        <a:t>第二节课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0" spc="12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9:10-9:50</a:t>
                      </a:r>
                      <a:endParaRPr lang="en-US" altLang="zh-CN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</a:tr>
              <a:tr h="3784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spc="120">
                          <a:cs typeface="+mn-ea"/>
                          <a:sym typeface="+mn-lt"/>
                        </a:rPr>
                        <a:t>第三节课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spc="120">
                          <a:cs typeface="+mn-ea"/>
                          <a:sym typeface="+mn-lt"/>
                        </a:rPr>
                        <a:t>10:00-10:40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84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0" spc="12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眼保健操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spc="120">
                          <a:cs typeface="+mn-ea"/>
                          <a:sym typeface="+mn-lt"/>
                        </a:rPr>
                        <a:t>10:50-10:55</a:t>
                      </a:r>
                      <a:endParaRPr lang="en-US" altLang="zh-CN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</a:tr>
              <a:tr h="3784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spc="120">
                          <a:cs typeface="+mn-ea"/>
                          <a:sym typeface="+mn-lt"/>
                        </a:rPr>
                        <a:t>第四节课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spc="120">
                          <a:cs typeface="+mn-ea"/>
                          <a:sym typeface="+mn-lt"/>
                        </a:rPr>
                        <a:t>10:55-11:45</a:t>
                      </a:r>
                      <a:endParaRPr lang="en-US" altLang="zh-CN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84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0" spc="12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午饭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spc="120">
                          <a:cs typeface="+mn-ea"/>
                          <a:sym typeface="+mn-lt"/>
                        </a:rPr>
                        <a:t>11:45-12:20</a:t>
                      </a:r>
                      <a:endParaRPr lang="en-US" altLang="zh-CN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</a:tr>
              <a:tr h="3784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0" spc="12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午练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spc="120">
                          <a:cs typeface="+mn-ea"/>
                          <a:sym typeface="+mn-lt"/>
                        </a:rPr>
                        <a:t>12:25-12:45</a:t>
                      </a:r>
                      <a:endParaRPr lang="en-US" altLang="zh-CN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84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0" spc="12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午休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spc="120">
                          <a:cs typeface="+mn-ea"/>
                          <a:sym typeface="+mn-lt"/>
                        </a:rPr>
                        <a:t>12:45-13:25</a:t>
                      </a:r>
                      <a:endParaRPr lang="en-US" altLang="zh-CN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</a:tr>
              <a:tr h="3784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0" spc="12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第五节课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cs typeface="+mn-ea"/>
                          <a:sym typeface="+mn-lt"/>
                        </a:rPr>
                        <a:t>13:30-14:10</a:t>
                      </a:r>
                      <a:endParaRPr lang="en-US" altLang="zh-CN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84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spc="120">
                          <a:cs typeface="+mn-ea"/>
                          <a:sym typeface="+mn-lt"/>
                        </a:rPr>
                        <a:t>第六节课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cs typeface="+mn-ea"/>
                          <a:sym typeface="+mn-lt"/>
                        </a:rPr>
                        <a:t>14:20-15:00</a:t>
                      </a:r>
                      <a:endParaRPr lang="en-US" altLang="zh-CN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</a:tr>
              <a:tr h="3784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0" spc="12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眼保健操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>
                          <a:cs typeface="+mn-ea"/>
                          <a:sym typeface="+mn-lt"/>
                        </a:rPr>
                        <a:t>15:10</a:t>
                      </a:r>
                      <a:r>
                        <a:rPr lang="en-US" altLang="zh-CN" sz="2000" b="0" spc="1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-15:15</a:t>
                      </a:r>
                      <a:endParaRPr lang="en-US" altLang="zh-CN" sz="2000" b="0" spc="1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77800" marR="1778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6398287" y="1007469"/>
          <a:ext cx="3761740" cy="4602480"/>
        </p:xfrm>
        <a:graphic>
          <a:graphicData uri="http://schemas.openxmlformats.org/drawingml/2006/table">
            <a:tbl>
              <a:tblPr bandRow="1"/>
              <a:tblGrid>
                <a:gridCol w="1880870"/>
                <a:gridCol w="1880870"/>
              </a:tblGrid>
              <a:tr h="4311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rgbClr val="61B788"/>
                      </a:solidFill>
                      <a:prstDash val="solid"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rgbClr val="61B788"/>
                      </a:solidFill>
                      <a:prstDash val="solid"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spc="120">
                          <a:cs typeface="+mn-ea"/>
                          <a:sym typeface="+mn-lt"/>
                        </a:rPr>
                        <a:t>第七节课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rgbClr val="61B788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15:15-15:55</a:t>
                      </a:r>
                      <a:endParaRPr lang="en-US" altLang="zh-CN" sz="2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rgbClr val="61B788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spc="120">
                          <a:cs typeface="+mn-ea"/>
                          <a:sym typeface="+mn-lt"/>
                        </a:rPr>
                        <a:t>第八节课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16:05-16:45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自习课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16:55-17:40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晚饭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17:40-18:15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晚课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18:20-20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：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00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自习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20:10-21:00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住宿生自习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cs typeface="+mn-ea"/>
                          <a:sym typeface="+mn-lt"/>
                        </a:rPr>
                        <a:t>21:10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-22:20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住宿生放学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cs typeface="+mn-ea"/>
                          <a:sym typeface="+mn-lt"/>
                        </a:rPr>
                        <a:t>22:20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6F0"/>
                    </a:solidFill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EBF6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EBF6F0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833755" y="300990"/>
            <a:ext cx="384048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335" dirty="0">
                <a:solidFill>
                  <a:schemeClr val="tx1"/>
                </a:solidFill>
              </a:rPr>
              <a:t>第二部分</a:t>
            </a:r>
            <a:endParaRPr lang="zh-CN" altLang="en-US" sz="5335" dirty="0">
              <a:solidFill>
                <a:schemeClr val="tx1"/>
              </a:solidFill>
            </a:endParaRPr>
          </a:p>
          <a:p>
            <a:pPr marL="0" lvl="0">
              <a:buNone/>
            </a:pPr>
            <a:r>
              <a:rPr lang="zh-CN" altLang="en-US" sz="5335" dirty="0">
                <a:solidFill>
                  <a:schemeClr val="tx1"/>
                </a:solidFill>
              </a:rPr>
              <a:t>期中考试情况分析</a:t>
            </a:r>
            <a:endParaRPr lang="zh-CN" altLang="en-US" sz="5335" dirty="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图片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5"/>
          <a:stretch>
            <a:fillRect/>
          </a:stretch>
        </p:blipFill>
        <p:spPr>
          <a:xfrm>
            <a:off x="0" y="123"/>
            <a:ext cx="12192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1FB72-9535-4991-AFC1-C5A4A8AB5E95}" type="datetime1"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21530F-4C63-4A10-B6AE-9D35E384CE39}" type="slidenum"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05974" y="160412"/>
            <a:ext cx="8051800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54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光荣榜</a:t>
            </a:r>
            <a:r>
              <a:rPr lang="zh-CN" altLang="en-US" sz="48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（</a:t>
            </a:r>
            <a:r>
              <a:rPr lang="en-US" sz="48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9</a:t>
            </a:r>
            <a:r>
              <a:rPr lang="zh-CN" altLang="en-US" sz="48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门总分优胜者</a:t>
            </a:r>
            <a:r>
              <a:rPr lang="zh-CN" altLang="en-US" sz="4800" b="1" dirty="0" smtClean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）</a:t>
            </a:r>
            <a:endParaRPr lang="zh-CN" altLang="en-US" sz="4800" b="1" dirty="0">
              <a:solidFill>
                <a:srgbClr val="FFC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6" name="墨迹 5"/>
              <p14:cNvContentPartPr/>
              <p14:nvPr/>
            </p14:nvContentPartPr>
            <p14:xfrm>
              <a:off x="8233920" y="808200"/>
              <a:ext cx="245880" cy="15912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"/>
            </p:blipFill>
            <p:spPr>
              <a:xfrm>
                <a:off x="8233920" y="808200"/>
                <a:ext cx="245880" cy="159120"/>
              </a:xfrm>
              <a:prstGeom prst="rect"/>
            </p:spPr>
          </p:pic>
        </mc:Fallback>
      </mc:AlternateContent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568325" y="1831340"/>
          <a:ext cx="11074400" cy="251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880"/>
                <a:gridCol w="2214880"/>
                <a:gridCol w="2214880"/>
                <a:gridCol w="2214880"/>
                <a:gridCol w="2214880"/>
              </a:tblGrid>
              <a:tr h="1256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4800">
                          <a:solidFill>
                            <a:schemeClr val="tx1"/>
                          </a:solidFill>
                        </a:rPr>
                        <a:t>吴芸帆</a:t>
                      </a:r>
                      <a:endParaRPr lang="zh-CN" altLang="en-US" sz="4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4800">
                          <a:solidFill>
                            <a:schemeClr val="tx1"/>
                          </a:solidFill>
                        </a:rPr>
                        <a:t>王奕涵</a:t>
                      </a:r>
                      <a:endParaRPr lang="zh-CN" altLang="en-US" sz="4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4800">
                          <a:solidFill>
                            <a:schemeClr val="tx1"/>
                          </a:solidFill>
                        </a:rPr>
                        <a:t>孟子茜</a:t>
                      </a:r>
                      <a:endParaRPr lang="zh-CN" altLang="en-US" sz="4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4800">
                          <a:solidFill>
                            <a:schemeClr val="tx1"/>
                          </a:solidFill>
                        </a:rPr>
                        <a:t>朱彦心</a:t>
                      </a:r>
                      <a:endParaRPr lang="zh-CN" altLang="en-US" sz="4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4800">
                          <a:solidFill>
                            <a:schemeClr val="tx1"/>
                          </a:solidFill>
                        </a:rPr>
                        <a:t>彭家涛</a:t>
                      </a:r>
                      <a:endParaRPr lang="zh-CN" altLang="en-US" sz="4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256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4800" b="1">
                          <a:solidFill>
                            <a:schemeClr val="tx1"/>
                          </a:solidFill>
                        </a:rPr>
                        <a:t>唐伊君</a:t>
                      </a:r>
                      <a:endParaRPr lang="zh-CN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4800" b="1">
                          <a:solidFill>
                            <a:schemeClr val="tx1"/>
                          </a:solidFill>
                        </a:rPr>
                        <a:t>吴馨菲</a:t>
                      </a:r>
                      <a:endParaRPr lang="zh-CN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4800" b="1">
                          <a:solidFill>
                            <a:schemeClr val="tx1"/>
                          </a:solidFill>
                        </a:rPr>
                        <a:t>张萍</a:t>
                      </a:r>
                      <a:endParaRPr lang="zh-CN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4800" b="1">
                          <a:solidFill>
                            <a:schemeClr val="tx1"/>
                          </a:solidFill>
                        </a:rPr>
                        <a:t>蒋承锐</a:t>
                      </a:r>
                      <a:endParaRPr lang="zh-CN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4800" b="1">
                          <a:solidFill>
                            <a:schemeClr val="tx1"/>
                          </a:solidFill>
                        </a:rPr>
                        <a:t>顾依灵</a:t>
                      </a:r>
                      <a:endParaRPr lang="zh-CN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图片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5"/>
          <a:stretch>
            <a:fillRect/>
          </a:stretch>
        </p:blipFill>
        <p:spPr>
          <a:xfrm>
            <a:off x="0" y="123"/>
            <a:ext cx="12192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1FB72-9535-4991-AFC1-C5A4A8AB5E95}" type="datetime1"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21530F-4C63-4A10-B6AE-9D35E384CE39}" type="slidenum"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05974" y="160412"/>
            <a:ext cx="8051800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54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光荣榜</a:t>
            </a:r>
            <a:r>
              <a:rPr lang="zh-CN" altLang="en-US" sz="48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（</a:t>
            </a:r>
            <a:r>
              <a:rPr lang="en-US" sz="48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6</a:t>
            </a:r>
            <a:r>
              <a:rPr lang="zh-CN" altLang="en-US" sz="48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门总分优胜者</a:t>
            </a:r>
            <a:r>
              <a:rPr lang="zh-CN" altLang="en-US" sz="4800" b="1" dirty="0" smtClean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）</a:t>
            </a:r>
            <a:endParaRPr lang="zh-CN" altLang="en-US" sz="4800" b="1" dirty="0">
              <a:solidFill>
                <a:srgbClr val="FFC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6" name="墨迹 5"/>
              <p14:cNvContentPartPr/>
              <p14:nvPr/>
            </p14:nvContentPartPr>
            <p14:xfrm>
              <a:off x="8233920" y="808200"/>
              <a:ext cx="245880" cy="15912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"/>
            </p:blipFill>
            <p:spPr>
              <a:xfrm>
                <a:off x="8233920" y="808200"/>
                <a:ext cx="245880" cy="159120"/>
              </a:xfrm>
              <a:prstGeom prst="rect"/>
            </p:spPr>
          </p:pic>
        </mc:Fallback>
      </mc:AlternateContent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568325" y="1831340"/>
          <a:ext cx="11074400" cy="251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880"/>
                <a:gridCol w="2214880"/>
                <a:gridCol w="2214880"/>
                <a:gridCol w="2214880"/>
                <a:gridCol w="2214880"/>
              </a:tblGrid>
              <a:tr h="12560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800">
                          <a:solidFill>
                            <a:schemeClr val="tx1"/>
                          </a:solidFill>
                        </a:rPr>
                        <a:t>吴芸帆</a:t>
                      </a:r>
                      <a:endParaRPr lang="zh-CN" altLang="en-US" sz="4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4800">
                          <a:solidFill>
                            <a:schemeClr val="tx1"/>
                          </a:solidFill>
                          <a:sym typeface="+mn-ea"/>
                        </a:rPr>
                        <a:t>孟子茜</a:t>
                      </a:r>
                      <a:endParaRPr lang="zh-CN" altLang="en-US" sz="4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4800">
                          <a:solidFill>
                            <a:schemeClr val="tx1"/>
                          </a:solidFill>
                        </a:rPr>
                        <a:t>高馨悦</a:t>
                      </a:r>
                      <a:endParaRPr lang="zh-CN" altLang="en-US" sz="4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4800">
                          <a:solidFill>
                            <a:schemeClr val="tx1"/>
                          </a:solidFill>
                        </a:rPr>
                        <a:t>张睿</a:t>
                      </a:r>
                      <a:endParaRPr lang="zh-CN" altLang="en-US" sz="4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4800">
                          <a:solidFill>
                            <a:schemeClr val="tx1"/>
                          </a:solidFill>
                        </a:rPr>
                        <a:t>张萍</a:t>
                      </a:r>
                      <a:endParaRPr lang="zh-CN" altLang="en-US" sz="4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2560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800" b="1">
                          <a:solidFill>
                            <a:schemeClr val="tx1"/>
                          </a:solidFill>
                        </a:rPr>
                        <a:t>王奕涵</a:t>
                      </a:r>
                      <a:endParaRPr lang="zh-CN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4800" b="1">
                          <a:solidFill>
                            <a:schemeClr val="tx1"/>
                          </a:solidFill>
                        </a:rPr>
                        <a:t>唐伊君</a:t>
                      </a:r>
                      <a:endParaRPr lang="zh-CN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4800" b="1">
                          <a:solidFill>
                            <a:schemeClr val="tx1"/>
                          </a:solidFill>
                        </a:rPr>
                        <a:t>陈羽熙</a:t>
                      </a:r>
                      <a:endParaRPr lang="zh-CN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4800" b="1">
                          <a:solidFill>
                            <a:schemeClr val="tx1"/>
                          </a:solidFill>
                        </a:rPr>
                        <a:t>吴馨菲</a:t>
                      </a:r>
                      <a:endParaRPr lang="zh-CN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4800" b="1">
                          <a:solidFill>
                            <a:schemeClr val="tx1"/>
                          </a:solidFill>
                        </a:rPr>
                        <a:t>张扬</a:t>
                      </a:r>
                      <a:endParaRPr lang="zh-CN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图片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5"/>
          <a:stretch>
            <a:fillRect/>
          </a:stretch>
        </p:blipFill>
        <p:spPr>
          <a:xfrm>
            <a:off x="0" y="123"/>
            <a:ext cx="12192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1FB72-9535-4991-AFC1-C5A4A8AB5E95}" type="datetime1"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21530F-4C63-4A10-B6AE-9D35E384CE39}" type="slidenum"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05974" y="160412"/>
            <a:ext cx="8051800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54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光荣榜</a:t>
            </a:r>
            <a:r>
              <a:rPr lang="zh-CN" altLang="en-US" sz="48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（单科</a:t>
            </a:r>
            <a:r>
              <a:rPr lang="zh-CN" sz="4800" b="1" dirty="0" smtClean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优胜者</a:t>
            </a:r>
            <a:r>
              <a:rPr lang="zh-CN" altLang="en-US" sz="4800" b="1" dirty="0" smtClean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）</a:t>
            </a:r>
            <a:endParaRPr lang="zh-CN" altLang="en-US" sz="4800" b="1" dirty="0">
              <a:solidFill>
                <a:srgbClr val="FFC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6" name="墨迹 5"/>
              <p14:cNvContentPartPr/>
              <p14:nvPr/>
            </p14:nvContentPartPr>
            <p14:xfrm>
              <a:off x="8233920" y="808200"/>
              <a:ext cx="245880" cy="15912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"/>
            </p:blipFill>
            <p:spPr>
              <a:xfrm>
                <a:off x="8233920" y="808200"/>
                <a:ext cx="245880" cy="159120"/>
              </a:xfrm>
              <a:prstGeom prst="rect"/>
            </p:spPr>
          </p:pic>
        </mc:Fallback>
      </mc:AlternateContent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655955" y="1466215"/>
          <a:ext cx="11053445" cy="3579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070"/>
                <a:gridCol w="8715375"/>
              </a:tblGrid>
              <a:tr h="12198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6000">
                          <a:solidFill>
                            <a:schemeClr val="tx1"/>
                          </a:solidFill>
                        </a:rPr>
                        <a:t>语文</a:t>
                      </a:r>
                      <a:endParaRPr lang="zh-CN" altLang="en-US" sz="6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6000">
                          <a:solidFill>
                            <a:schemeClr val="tx1"/>
                          </a:solidFill>
                        </a:rPr>
                        <a:t>高馨悦、张萍、张睿</a:t>
                      </a:r>
                      <a:endParaRPr lang="zh-CN" altLang="en-US" sz="6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09855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6000" b="1">
                          <a:solidFill>
                            <a:schemeClr val="tx1"/>
                          </a:solidFill>
                        </a:rPr>
                        <a:t>数学</a:t>
                      </a:r>
                      <a:endParaRPr lang="zh-CN" altLang="en-US" sz="6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6000" b="1">
                          <a:solidFill>
                            <a:schemeClr val="tx1"/>
                          </a:solidFill>
                        </a:rPr>
                        <a:t>吴芸帆、罗子琰、冯乔丹</a:t>
                      </a:r>
                      <a:endParaRPr lang="zh-CN" altLang="en-US" sz="6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26111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6000" b="1">
                          <a:solidFill>
                            <a:schemeClr val="tx1"/>
                          </a:solidFill>
                        </a:rPr>
                        <a:t>英语</a:t>
                      </a:r>
                      <a:endParaRPr lang="zh-CN" altLang="en-US" sz="6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6000" b="1">
                          <a:solidFill>
                            <a:schemeClr val="tx1"/>
                          </a:solidFill>
                        </a:rPr>
                        <a:t>陈羽熙、孟雅茹、吴馨菲</a:t>
                      </a:r>
                      <a:endParaRPr lang="zh-CN" altLang="en-US" sz="6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图片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5"/>
          <a:stretch>
            <a:fillRect/>
          </a:stretch>
        </p:blipFill>
        <p:spPr>
          <a:xfrm>
            <a:off x="0" y="123"/>
            <a:ext cx="12192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1FB72-9535-4991-AFC1-C5A4A8AB5E95}" type="datetime1"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21530F-4C63-4A10-B6AE-9D35E384CE39}" type="slidenum"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05974" y="160412"/>
            <a:ext cx="8051800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54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光荣榜</a:t>
            </a:r>
            <a:r>
              <a:rPr lang="zh-CN" altLang="en-US" sz="48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（单科</a:t>
            </a:r>
            <a:r>
              <a:rPr lang="zh-CN" sz="4800" b="1" dirty="0" smtClean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优胜者</a:t>
            </a:r>
            <a:r>
              <a:rPr lang="zh-CN" altLang="en-US" sz="4800" b="1" dirty="0" smtClean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）</a:t>
            </a:r>
            <a:endParaRPr lang="zh-CN" altLang="en-US" sz="4800" b="1" dirty="0">
              <a:solidFill>
                <a:srgbClr val="FFC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6" name="墨迹 5"/>
              <p14:cNvContentPartPr/>
              <p14:nvPr/>
            </p14:nvContentPartPr>
            <p14:xfrm>
              <a:off x="8233920" y="808200"/>
              <a:ext cx="245880" cy="15912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"/>
            </p:blipFill>
            <p:spPr>
              <a:xfrm>
                <a:off x="8233920" y="808200"/>
                <a:ext cx="245880" cy="159120"/>
              </a:xfrm>
              <a:prstGeom prst="rect"/>
            </p:spPr>
          </p:pic>
        </mc:Fallback>
      </mc:AlternateContent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655955" y="1466215"/>
          <a:ext cx="11053445" cy="3579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070"/>
                <a:gridCol w="8715375"/>
              </a:tblGrid>
              <a:tr h="12198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6000">
                          <a:solidFill>
                            <a:schemeClr val="tx1"/>
                          </a:solidFill>
                        </a:rPr>
                        <a:t>政治</a:t>
                      </a:r>
                      <a:endParaRPr lang="zh-CN" altLang="en-US" sz="6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6000">
                          <a:solidFill>
                            <a:schemeClr val="tx1"/>
                          </a:solidFill>
                          <a:sym typeface="+mn-ea"/>
                        </a:rPr>
                        <a:t>吴芸帆</a:t>
                      </a:r>
                      <a:r>
                        <a:rPr lang="zh-CN" altLang="en-US" sz="600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zh-CN" altLang="en-US" sz="6000">
                          <a:solidFill>
                            <a:schemeClr val="tx1"/>
                          </a:solidFill>
                          <a:sym typeface="+mn-ea"/>
                        </a:rPr>
                        <a:t>张睿</a:t>
                      </a:r>
                      <a:r>
                        <a:rPr lang="zh-CN" altLang="en-US" sz="6000">
                          <a:solidFill>
                            <a:schemeClr val="tx1"/>
                          </a:solidFill>
                        </a:rPr>
                        <a:t>、张萍</a:t>
                      </a:r>
                      <a:endParaRPr lang="zh-CN" altLang="en-US" sz="6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09855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6000" b="1">
                          <a:solidFill>
                            <a:schemeClr val="tx1"/>
                          </a:solidFill>
                        </a:rPr>
                        <a:t>历史</a:t>
                      </a:r>
                      <a:endParaRPr lang="zh-CN" altLang="en-US" sz="6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6000" b="1">
                          <a:solidFill>
                            <a:schemeClr val="tx1"/>
                          </a:solidFill>
                          <a:sym typeface="+mn-ea"/>
                        </a:rPr>
                        <a:t>张睿</a:t>
                      </a:r>
                      <a:r>
                        <a:rPr lang="zh-CN" altLang="en-US" sz="6000" b="1">
                          <a:solidFill>
                            <a:schemeClr val="tx1"/>
                          </a:solidFill>
                        </a:rPr>
                        <a:t>、徐铭、</a:t>
                      </a:r>
                      <a:r>
                        <a:rPr lang="zh-CN" altLang="en-US" sz="6000" b="1">
                          <a:solidFill>
                            <a:schemeClr val="tx1"/>
                          </a:solidFill>
                          <a:sym typeface="+mn-ea"/>
                        </a:rPr>
                        <a:t>吴芸帆</a:t>
                      </a:r>
                      <a:endParaRPr lang="zh-CN" altLang="en-US" sz="6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26111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6000" b="1">
                          <a:solidFill>
                            <a:schemeClr val="tx1"/>
                          </a:solidFill>
                        </a:rPr>
                        <a:t>地理</a:t>
                      </a:r>
                      <a:endParaRPr lang="zh-CN" altLang="en-US" sz="6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6000" b="1">
                          <a:solidFill>
                            <a:schemeClr val="tx1"/>
                          </a:solidFill>
                        </a:rPr>
                        <a:t>许超、孟子茜、蒋承锐</a:t>
                      </a:r>
                      <a:endParaRPr lang="zh-CN" altLang="en-US" sz="6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图片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5"/>
          <a:stretch>
            <a:fillRect/>
          </a:stretch>
        </p:blipFill>
        <p:spPr>
          <a:xfrm>
            <a:off x="0" y="123"/>
            <a:ext cx="12192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1FB72-9535-4991-AFC1-C5A4A8AB5E95}" type="datetime1"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21530F-4C63-4A10-B6AE-9D35E384CE39}" type="slidenum"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05974" y="160412"/>
            <a:ext cx="8051800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54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光荣榜</a:t>
            </a:r>
            <a:r>
              <a:rPr lang="zh-CN" altLang="en-US" sz="48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（单科</a:t>
            </a:r>
            <a:r>
              <a:rPr lang="zh-CN" sz="4800" b="1" dirty="0" smtClean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优胜者</a:t>
            </a:r>
            <a:r>
              <a:rPr lang="zh-CN" altLang="en-US" sz="4800" b="1" dirty="0" smtClean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）</a:t>
            </a:r>
            <a:endParaRPr lang="zh-CN" altLang="en-US" sz="4800" b="1" dirty="0">
              <a:solidFill>
                <a:srgbClr val="FFC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6" name="墨迹 5"/>
              <p14:cNvContentPartPr/>
              <p14:nvPr/>
            </p14:nvContentPartPr>
            <p14:xfrm>
              <a:off x="8233920" y="808200"/>
              <a:ext cx="245880" cy="15912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"/>
            </p:blipFill>
            <p:spPr>
              <a:xfrm>
                <a:off x="8233920" y="808200"/>
                <a:ext cx="245880" cy="159120"/>
              </a:xfrm>
              <a:prstGeom prst="rect"/>
            </p:spPr>
          </p:pic>
        </mc:Fallback>
      </mc:AlternateContent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655955" y="1466215"/>
          <a:ext cx="11053445" cy="3579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070"/>
                <a:gridCol w="8715375"/>
              </a:tblGrid>
              <a:tr h="12198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6000">
                          <a:solidFill>
                            <a:schemeClr val="tx1"/>
                          </a:solidFill>
                        </a:rPr>
                        <a:t>物理</a:t>
                      </a:r>
                      <a:endParaRPr lang="zh-CN" altLang="en-US" sz="6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6000">
                          <a:solidFill>
                            <a:schemeClr val="tx1"/>
                          </a:solidFill>
                          <a:sym typeface="+mn-ea"/>
                        </a:rPr>
                        <a:t>王奕涵</a:t>
                      </a:r>
                      <a:r>
                        <a:rPr lang="zh-CN" altLang="en-US" sz="6000">
                          <a:solidFill>
                            <a:schemeClr val="tx1"/>
                          </a:solidFill>
                        </a:rPr>
                        <a:t>、吴芸帆、张钰涵</a:t>
                      </a:r>
                      <a:endParaRPr lang="zh-CN" altLang="en-US" sz="6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09855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6000" b="1">
                          <a:solidFill>
                            <a:schemeClr val="tx1"/>
                          </a:solidFill>
                        </a:rPr>
                        <a:t>化学</a:t>
                      </a:r>
                      <a:endParaRPr lang="zh-CN" altLang="en-US" sz="6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6000" b="1">
                          <a:solidFill>
                            <a:schemeClr val="tx1"/>
                          </a:solidFill>
                          <a:sym typeface="+mn-ea"/>
                        </a:rPr>
                        <a:t>朱彦心</a:t>
                      </a:r>
                      <a:r>
                        <a:rPr lang="zh-CN" altLang="en-US" sz="6000" b="1">
                          <a:solidFill>
                            <a:schemeClr val="tx1"/>
                          </a:solidFill>
                        </a:rPr>
                        <a:t>、顾依灵、</a:t>
                      </a:r>
                      <a:r>
                        <a:rPr lang="zh-CN" altLang="en-US" sz="6000" b="1">
                          <a:solidFill>
                            <a:schemeClr val="tx1"/>
                          </a:solidFill>
                          <a:sym typeface="+mn-ea"/>
                        </a:rPr>
                        <a:t>薛雅馨</a:t>
                      </a:r>
                      <a:endParaRPr lang="zh-CN" altLang="en-US" sz="6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26111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6000" b="1">
                          <a:solidFill>
                            <a:schemeClr val="tx1"/>
                          </a:solidFill>
                        </a:rPr>
                        <a:t>生物</a:t>
                      </a:r>
                      <a:endParaRPr lang="zh-CN" altLang="en-US" sz="6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6000" b="1">
                          <a:solidFill>
                            <a:schemeClr val="tx1"/>
                          </a:solidFill>
                        </a:rPr>
                        <a:t>朱彦心、孟子茜、吴芸帆</a:t>
                      </a:r>
                      <a:endParaRPr lang="zh-CN" altLang="en-US" sz="6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图片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5"/>
          <a:stretch>
            <a:fillRect/>
          </a:stretch>
        </p:blipFill>
        <p:spPr>
          <a:xfrm>
            <a:off x="0" y="123"/>
            <a:ext cx="1219200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1FB72-9535-4991-AFC1-C5A4A8AB5E95}" type="datetime1"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21530F-4C63-4A10-B6AE-9D35E384CE39}" type="slidenum"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2240" y="160655"/>
            <a:ext cx="11786235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54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光荣榜</a:t>
            </a:r>
            <a:r>
              <a:rPr lang="zh-CN" altLang="en-US" sz="48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（</a:t>
            </a:r>
            <a:r>
              <a:rPr lang="zh-CN" sz="48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进步较大者</a:t>
            </a:r>
            <a:r>
              <a:rPr lang="zh-CN" altLang="en-US" sz="4800" b="1" dirty="0" smtClean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）</a:t>
            </a:r>
            <a:endParaRPr lang="zh-CN" altLang="en-US" sz="4800" b="1" dirty="0">
              <a:solidFill>
                <a:srgbClr val="FFC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6" name="墨迹 5"/>
              <p14:cNvContentPartPr/>
              <p14:nvPr/>
            </p14:nvContentPartPr>
            <p14:xfrm>
              <a:off x="8233920" y="808200"/>
              <a:ext cx="245880" cy="15912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"/>
            </p:blipFill>
            <p:spPr>
              <a:xfrm>
                <a:off x="8233920" y="808200"/>
                <a:ext cx="245880" cy="159120"/>
              </a:xfrm>
              <a:prstGeom prst="rect"/>
            </p:spPr>
          </p:pic>
        </mc:Fallback>
      </mc:AlternateContent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568325" y="1831340"/>
          <a:ext cx="11074400" cy="251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880"/>
                <a:gridCol w="2214880"/>
                <a:gridCol w="2214880"/>
                <a:gridCol w="2214880"/>
                <a:gridCol w="2214880"/>
              </a:tblGrid>
              <a:tr h="12560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800">
                          <a:solidFill>
                            <a:schemeClr val="tx1"/>
                          </a:solidFill>
                        </a:rPr>
                        <a:t>唐伊君</a:t>
                      </a:r>
                      <a:endParaRPr lang="zh-CN" altLang="en-US" sz="4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4800">
                          <a:solidFill>
                            <a:schemeClr val="tx1"/>
                          </a:solidFill>
                          <a:sym typeface="+mn-ea"/>
                        </a:rPr>
                        <a:t>张萍</a:t>
                      </a:r>
                      <a:endParaRPr lang="zh-CN" altLang="en-US" sz="4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4800">
                          <a:solidFill>
                            <a:schemeClr val="tx1"/>
                          </a:solidFill>
                        </a:rPr>
                        <a:t>王玉莹</a:t>
                      </a:r>
                      <a:endParaRPr lang="zh-CN" altLang="en-US" sz="4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4800">
                          <a:solidFill>
                            <a:schemeClr val="tx1"/>
                          </a:solidFill>
                        </a:rPr>
                        <a:t>吴芸帆</a:t>
                      </a:r>
                      <a:endParaRPr lang="zh-CN" altLang="en-US" sz="4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4800">
                          <a:solidFill>
                            <a:schemeClr val="tx1"/>
                          </a:solidFill>
                        </a:rPr>
                        <a:t>张扬</a:t>
                      </a:r>
                      <a:endParaRPr lang="zh-CN" altLang="en-US" sz="4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2560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800" b="1">
                          <a:solidFill>
                            <a:schemeClr val="tx1"/>
                          </a:solidFill>
                          <a:sym typeface="+mn-ea"/>
                        </a:rPr>
                        <a:t>吴馨菲</a:t>
                      </a:r>
                      <a:endParaRPr lang="zh-CN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4800" b="1">
                          <a:solidFill>
                            <a:schemeClr val="tx1"/>
                          </a:solidFill>
                        </a:rPr>
                        <a:t>朱彦心</a:t>
                      </a:r>
                      <a:endParaRPr lang="zh-CN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4800" b="1">
                          <a:solidFill>
                            <a:schemeClr val="tx1"/>
                          </a:solidFill>
                          <a:sym typeface="+mn-ea"/>
                        </a:rPr>
                        <a:t>冯乔丹</a:t>
                      </a:r>
                      <a:endParaRPr lang="zh-CN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4800" b="1">
                          <a:solidFill>
                            <a:schemeClr val="tx1"/>
                          </a:solidFill>
                          <a:sym typeface="+mn-ea"/>
                        </a:rPr>
                        <a:t>董可昕</a:t>
                      </a:r>
                      <a:endParaRPr lang="zh-CN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4800" b="1">
                          <a:solidFill>
                            <a:schemeClr val="tx1"/>
                          </a:solidFill>
                          <a:sym typeface="+mn-ea"/>
                        </a:rPr>
                        <a:t>朱可芸</a:t>
                      </a:r>
                      <a:endParaRPr lang="zh-CN" altLang="en-US" sz="4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84450" y="5146040"/>
            <a:ext cx="8054975" cy="601345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335" dirty="0">
                <a:solidFill>
                  <a:schemeClr val="tx1"/>
                </a:solidFill>
              </a:rPr>
              <a:t>第三部分</a:t>
            </a:r>
            <a:endParaRPr lang="zh-CN" altLang="en-US" sz="5335" dirty="0">
              <a:solidFill>
                <a:schemeClr val="tx1"/>
              </a:solidFill>
            </a:endParaRPr>
          </a:p>
          <a:p>
            <a:pPr marL="0" lvl="0">
              <a:buNone/>
            </a:pPr>
            <a:r>
              <a:rPr lang="zh-CN" altLang="en-US" sz="5335" dirty="0">
                <a:solidFill>
                  <a:schemeClr val="tx1"/>
                </a:solidFill>
              </a:rPr>
              <a:t>近三年高考分数线</a:t>
            </a:r>
            <a:endParaRPr lang="zh-CN" altLang="en-US" sz="5335" dirty="0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" y="347345"/>
            <a:ext cx="10747375" cy="61639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4166887"/>
          </a:xfrm>
          <a:prstGeom prst="rect">
            <a:avLst/>
          </a:prstGeom>
        </p:spPr>
      </p:pic>
      <p:sp>
        <p:nvSpPr>
          <p:cNvPr id="7" name="副标题 6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98930" y="1706245"/>
            <a:ext cx="9616440" cy="1617345"/>
          </a:xfrm>
        </p:spPr>
        <p:txBody>
          <a:bodyPr>
            <a:noAutofit/>
          </a:bodyPr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7200" b="1" dirty="0">
                <a:solidFill>
                  <a:srgbClr val="FF0000"/>
                </a:solidFill>
                <a:highlight>
                  <a:srgbClr val="FFFF00"/>
                </a:highlight>
              </a:rPr>
              <a:t>做好孩子的护航使者</a:t>
            </a:r>
            <a:endParaRPr lang="zh-CN" altLang="en-US" sz="7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045" y="169545"/>
            <a:ext cx="11035030" cy="63531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age_1858156370445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" y="180975"/>
            <a:ext cx="10927080" cy="64522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84450" y="5146040"/>
            <a:ext cx="8054975" cy="601345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335" dirty="0">
                <a:solidFill>
                  <a:schemeClr val="tx1"/>
                </a:solidFill>
              </a:rPr>
              <a:t>第四部分</a:t>
            </a:r>
            <a:endParaRPr lang="zh-CN" altLang="en-US" sz="5335" dirty="0">
              <a:solidFill>
                <a:schemeClr val="tx1"/>
              </a:solidFill>
            </a:endParaRPr>
          </a:p>
          <a:p>
            <a:pPr marL="0" lvl="0">
              <a:buNone/>
            </a:pPr>
            <a:r>
              <a:rPr lang="zh-CN" altLang="en-US" sz="5335" dirty="0">
                <a:solidFill>
                  <a:schemeClr val="tx1"/>
                </a:solidFill>
              </a:rPr>
              <a:t>考后存在的问题及一些建议</a:t>
            </a:r>
            <a:endParaRPr lang="zh-CN" altLang="en-US" sz="5335" dirty="0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7565" y="1557919"/>
            <a:ext cx="1105535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 dirty="0">
                <a:cs typeface="+mn-ea"/>
                <a:sym typeface="+mn-lt"/>
              </a:rPr>
              <a:t>1</a:t>
            </a:r>
            <a:r>
              <a:rPr lang="zh-CN" altLang="en-US" sz="2400" b="1" dirty="0">
                <a:cs typeface="+mn-ea"/>
                <a:sym typeface="+mn-lt"/>
              </a:rPr>
              <a:t>、整体成绩不错，但学生之间成绩浮动较大，不够稳定；</a:t>
            </a:r>
            <a:endParaRPr lang="zh-CN" altLang="en-US" sz="2400" dirty="0"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 dirty="0">
                <a:cs typeface="+mn-ea"/>
                <a:sym typeface="+mn-lt"/>
              </a:rPr>
              <a:t>2</a:t>
            </a:r>
            <a:r>
              <a:rPr lang="zh-CN" altLang="en-US" sz="2400" b="1" dirty="0">
                <a:cs typeface="+mn-ea"/>
                <a:sym typeface="+mn-lt"/>
              </a:rPr>
              <a:t>、大部分学生态度端正，进步空间很大，但基础比较薄弱；</a:t>
            </a:r>
            <a:endParaRPr lang="zh-CN" altLang="en-US" sz="2400" b="1" dirty="0">
              <a:cs typeface="+mn-ea"/>
              <a:sym typeface="+mn-lt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cs typeface="+mn-ea"/>
                <a:sym typeface="+mn-lt"/>
              </a:rPr>
              <a:t>（要多鼓励，激发她们寻求进步的意识；加强基础知识的夯实）</a:t>
            </a:r>
            <a:endParaRPr lang="zh-CN" altLang="en-US" sz="2400" dirty="0"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 dirty="0">
                <a:cs typeface="+mn-ea"/>
                <a:sym typeface="+mn-lt"/>
              </a:rPr>
              <a:t>3</a:t>
            </a:r>
            <a:r>
              <a:rPr lang="zh-CN" altLang="en-US" sz="2400" b="1" dirty="0">
                <a:cs typeface="+mn-ea"/>
                <a:sym typeface="+mn-lt"/>
              </a:rPr>
              <a:t>、一部分存在偏科现象，有拖后腿科目；</a:t>
            </a:r>
            <a:endParaRPr lang="zh-CN" altLang="en-US" sz="2400" b="1" dirty="0">
              <a:cs typeface="+mn-ea"/>
              <a:sym typeface="+mn-lt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cs typeface="+mn-ea"/>
                <a:sym typeface="+mn-lt"/>
              </a:rPr>
              <a:t>（应与该学科的老师加强沟通，获得最佳的学习方法，明确努力的方向）</a:t>
            </a:r>
            <a:endParaRPr lang="zh-CN" altLang="en-US" sz="2400" dirty="0">
              <a:cs typeface="+mn-ea"/>
              <a:sym typeface="+mn-lt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400" b="1" dirty="0">
                <a:cs typeface="+mn-ea"/>
                <a:sym typeface="+mn-lt"/>
              </a:rPr>
              <a:t>4</a:t>
            </a:r>
            <a:r>
              <a:rPr lang="zh-CN" altLang="en-US" sz="2400" b="1" dirty="0">
                <a:cs typeface="+mn-ea"/>
                <a:sym typeface="+mn-lt"/>
              </a:rPr>
              <a:t>、少部分学生存在摆烂情况，学习习惯和行为习惯较差。</a:t>
            </a:r>
            <a:endParaRPr lang="zh-CN" altLang="en-US" sz="2400" b="1" dirty="0">
              <a:cs typeface="+mn-ea"/>
              <a:sym typeface="+mn-lt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cs typeface="+mn-ea"/>
                <a:sym typeface="+mn-lt"/>
              </a:rPr>
              <a:t>（应与老师多交流，加强合作，携手共进）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" name="标题 8193"/>
          <p:cNvSpPr txBox="1">
            <a:spLocks noRot="1"/>
          </p:cNvSpPr>
          <p:nvPr/>
        </p:nvSpPr>
        <p:spPr>
          <a:xfrm>
            <a:off x="3950970" y="734060"/>
            <a:ext cx="5006975" cy="969645"/>
          </a:xfrm>
          <a:prstGeom prst="rect">
            <a:avLst/>
          </a:prstGeom>
        </p:spPr>
        <p:txBody>
          <a:bodyPr anchor="ctr" anchorCtr="0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期中考试成绩总结</a:t>
            </a:r>
            <a:endParaRPr lang="zh-CN" altLang="en-US" b="1" dirty="0">
              <a:solidFill>
                <a:srgbClr val="00B0F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63949" y="997136"/>
            <a:ext cx="468185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cs typeface="+mn-ea"/>
                <a:sym typeface="+mn-lt"/>
              </a:rPr>
              <a:t>透过成绩看问题</a:t>
            </a:r>
            <a:endParaRPr lang="zh-CN" altLang="en-US" sz="44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9910" y="1699895"/>
            <a:ext cx="11092180" cy="45878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3200" b="1" dirty="0">
                <a:cs typeface="+mn-ea"/>
                <a:sym typeface="+mn-lt"/>
              </a:rPr>
              <a:t>一、学习态度是否端正 </a:t>
            </a:r>
            <a:r>
              <a:rPr lang="en-US" altLang="zh-CN" sz="3200" b="1" dirty="0">
                <a:cs typeface="+mn-ea"/>
                <a:sym typeface="+mn-lt"/>
              </a:rPr>
              <a:t>(</a:t>
            </a:r>
            <a:r>
              <a:rPr lang="zh-CN" altLang="en-US" sz="3200" b="1" dirty="0">
                <a:cs typeface="+mn-ea"/>
                <a:sym typeface="+mn-lt"/>
              </a:rPr>
              <a:t>行动、不找借口、独立完成</a:t>
            </a:r>
            <a:r>
              <a:rPr lang="en-US" altLang="zh-CN" sz="3200" b="1" dirty="0">
                <a:cs typeface="+mn-ea"/>
                <a:sym typeface="+mn-lt"/>
              </a:rPr>
              <a:t>……</a:t>
            </a:r>
            <a:r>
              <a:rPr lang="zh-CN" altLang="en-US" sz="3200" b="1" dirty="0">
                <a:cs typeface="+mn-ea"/>
                <a:sym typeface="+mn-lt"/>
              </a:rPr>
              <a:t>）</a:t>
            </a:r>
            <a:endParaRPr lang="en-US" altLang="zh-CN" sz="3200" b="1" dirty="0">
              <a:cs typeface="+mn-ea"/>
              <a:sym typeface="+mn-lt"/>
            </a:endParaRPr>
          </a:p>
          <a:p>
            <a:pPr lvl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3200" b="1" dirty="0">
                <a:cs typeface="+mn-ea"/>
                <a:sym typeface="+mn-lt"/>
              </a:rPr>
              <a:t>二、学习方法是否恰当（及时找老师沟通）</a:t>
            </a:r>
            <a:endParaRPr lang="zh-CN" altLang="en-US" sz="3200" b="1" dirty="0">
              <a:cs typeface="+mn-ea"/>
              <a:sym typeface="+mn-lt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ea"/>
            </a:pPr>
            <a:r>
              <a:rPr lang="zh-CN" altLang="en-US" sz="3200" b="1" dirty="0">
                <a:cs typeface="+mn-ea"/>
                <a:sym typeface="+mn-lt"/>
              </a:rPr>
              <a:t>三、学习时间是否有保障（自己认为的很努力？劳逸结合？）</a:t>
            </a:r>
            <a:endParaRPr lang="zh-CN" altLang="en-US" sz="3200" b="1" dirty="0">
              <a:cs typeface="+mn-ea"/>
              <a:sym typeface="+mn-lt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ea"/>
            </a:pPr>
            <a:r>
              <a:rPr lang="zh-CN" altLang="en-US" sz="3200" b="1" dirty="0">
                <a:cs typeface="+mn-ea"/>
                <a:sym typeface="+mn-lt"/>
              </a:rPr>
              <a:t>四、学习效率是否高效（每日作业准确率、作业完成时间</a:t>
            </a:r>
            <a:r>
              <a:rPr lang="en-US" altLang="zh-CN" sz="3200" b="1" dirty="0">
                <a:cs typeface="+mn-ea"/>
                <a:sym typeface="+mn-lt"/>
              </a:rPr>
              <a:t>……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84555" y="1895475"/>
            <a:ext cx="44526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50"/>
                </a:solidFill>
                <a:cs typeface="+mn-ea"/>
                <a:sym typeface="+mn-lt"/>
              </a:rPr>
              <a:t>成绩优异或进步突出的学生</a:t>
            </a:r>
            <a:endParaRPr lang="zh-CN" altLang="en-US" sz="28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459200" y="2726677"/>
            <a:ext cx="4224233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有良好的学习和生活习惯</a:t>
            </a:r>
            <a:r>
              <a:rPr lang="zh-CN" altLang="en-US" sz="2400" dirty="0">
                <a:cs typeface="+mn-ea"/>
                <a:sym typeface="+mn-lt"/>
              </a:rPr>
              <a:t>；</a:t>
            </a:r>
            <a:endParaRPr lang="en-US" altLang="zh-CN" sz="24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心态平和</a:t>
            </a:r>
            <a:r>
              <a:rPr lang="zh-CN" altLang="en-US" sz="2400" dirty="0">
                <a:cs typeface="+mn-ea"/>
                <a:sym typeface="+mn-lt"/>
              </a:rPr>
              <a:t>，心思缜密；</a:t>
            </a:r>
            <a:endParaRPr lang="en-US" altLang="zh-CN" sz="24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cs typeface="+mn-ea"/>
                <a:sym typeface="+mn-lt"/>
              </a:rPr>
              <a:t>闲事少，闲思少，闲话少；</a:t>
            </a:r>
            <a:endParaRPr lang="en-US" altLang="zh-CN" sz="24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cs typeface="+mn-ea"/>
                <a:sym typeface="+mn-lt"/>
              </a:rPr>
              <a:t>时间规划好，学习效率高；</a:t>
            </a:r>
            <a:endParaRPr lang="en-US" altLang="zh-CN" sz="24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基础扎实</a:t>
            </a:r>
            <a:r>
              <a:rPr lang="zh-CN" altLang="en-US" sz="2400" dirty="0">
                <a:cs typeface="+mn-ea"/>
                <a:sym typeface="+mn-lt"/>
              </a:rPr>
              <a:t>，善问多思。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434455" y="1895475"/>
            <a:ext cx="48012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50"/>
                </a:solidFill>
                <a:cs typeface="+mn-ea"/>
                <a:sym typeface="+mn-lt"/>
              </a:rPr>
              <a:t>成绩不佳或退步明显的学生</a:t>
            </a:r>
            <a:endParaRPr lang="zh-CN" altLang="en-US" sz="28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434455" y="2726690"/>
            <a:ext cx="5100320" cy="3469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cs typeface="+mn-ea"/>
                <a:sym typeface="+mn-lt"/>
              </a:rPr>
              <a:t>有不良的学习和生活习惯；</a:t>
            </a:r>
            <a:endParaRPr lang="en-US" altLang="zh-CN" sz="24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cs typeface="+mn-ea"/>
                <a:sym typeface="+mn-lt"/>
              </a:rPr>
              <a:t>考试心态和状态未及时调整；</a:t>
            </a:r>
            <a:endParaRPr lang="en-US" altLang="zh-CN" sz="24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cs typeface="+mn-ea"/>
                <a:sym typeface="+mn-lt"/>
              </a:rPr>
              <a:t>闲话多，心思多，重点不在学习上</a:t>
            </a:r>
            <a:endParaRPr lang="en-US" altLang="zh-CN" sz="24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cs typeface="+mn-ea"/>
                <a:sym typeface="+mn-lt"/>
              </a:rPr>
              <a:t>学习没有规划；学习效率低下；</a:t>
            </a:r>
            <a:endParaRPr lang="zh-CN" altLang="en-US" sz="24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cs typeface="+mn-ea"/>
                <a:sym typeface="+mn-lt"/>
              </a:rPr>
              <a:t>有多个薄弱学科，</a:t>
            </a: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答题规范</a:t>
            </a:r>
            <a:r>
              <a:rPr lang="zh-CN" altLang="en-US" sz="2400" dirty="0">
                <a:cs typeface="+mn-ea"/>
                <a:sym typeface="+mn-lt"/>
              </a:rPr>
              <a:t>差；</a:t>
            </a:r>
            <a:endParaRPr lang="en-US" altLang="zh-CN" sz="24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手机使用</a:t>
            </a:r>
            <a:r>
              <a:rPr lang="zh-CN" altLang="en-US" sz="2400" dirty="0">
                <a:cs typeface="+mn-ea"/>
                <a:sym typeface="+mn-lt"/>
              </a:rPr>
              <a:t>和宿舍自我管理弱。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89674" y="888394"/>
            <a:ext cx="7802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B0F0"/>
                </a:solidFill>
                <a:cs typeface="+mn-ea"/>
                <a:sym typeface="+mn-lt"/>
              </a:rPr>
              <a:t>无对比，不伤害；抓实质，定成败</a:t>
            </a:r>
            <a:endParaRPr lang="zh-CN" altLang="en-US" sz="40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7" name="长方形2"/>
          <p:cNvSpPr/>
          <p:nvPr>
            <p:custDataLst>
              <p:tags r:id="rId5"/>
            </p:custDataLst>
          </p:nvPr>
        </p:nvSpPr>
        <p:spPr>
          <a:xfrm rot="16200000">
            <a:off x="3870481" y="3762947"/>
            <a:ext cx="4030835" cy="45719"/>
          </a:xfrm>
          <a:prstGeom prst="rect">
            <a:avLst/>
          </a:prstGeom>
          <a:solidFill>
            <a:srgbClr val="11456C"/>
          </a:solidFill>
          <a:ln>
            <a:solidFill>
              <a:srgbClr val="484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0A294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44395" y="2072640"/>
            <a:ext cx="2613025" cy="23291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4000" dirty="0">
                <a:cs typeface="+mn-ea"/>
                <a:sym typeface="+mn-lt"/>
              </a:rPr>
              <a:t>学习不</a:t>
            </a:r>
            <a:r>
              <a:rPr lang="zh-CN" altLang="en-US" sz="4000" dirty="0">
                <a:solidFill>
                  <a:srgbClr val="FF0000"/>
                </a:solidFill>
                <a:cs typeface="+mn-ea"/>
                <a:sym typeface="+mn-lt"/>
              </a:rPr>
              <a:t>计划</a:t>
            </a:r>
            <a:endParaRPr lang="en-US" altLang="zh-CN" sz="40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4000" dirty="0">
                <a:cs typeface="+mn-ea"/>
                <a:sym typeface="+mn-lt"/>
              </a:rPr>
              <a:t>学习不定时</a:t>
            </a:r>
            <a:endParaRPr lang="en-US" altLang="zh-CN" sz="40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4000" dirty="0">
                <a:cs typeface="+mn-ea"/>
                <a:sym typeface="+mn-lt"/>
              </a:rPr>
              <a:t>学习不定量</a:t>
            </a:r>
            <a:endParaRPr lang="en-US" altLang="zh-CN" sz="40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4000" dirty="0">
                <a:cs typeface="+mn-ea"/>
                <a:sym typeface="+mn-lt"/>
              </a:rPr>
              <a:t>学习不</a:t>
            </a:r>
            <a:r>
              <a:rPr lang="zh-CN" altLang="en-US" sz="4000" dirty="0">
                <a:solidFill>
                  <a:srgbClr val="FF0000"/>
                </a:solidFill>
                <a:cs typeface="+mn-ea"/>
                <a:sym typeface="+mn-lt"/>
              </a:rPr>
              <a:t>仔细</a:t>
            </a:r>
            <a:endParaRPr lang="zh-CN" altLang="en-US" sz="40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88455" y="2084705"/>
            <a:ext cx="2049780" cy="23171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4000" dirty="0">
                <a:cs typeface="+mn-ea"/>
                <a:sym typeface="+mn-lt"/>
              </a:rPr>
              <a:t>学习不</a:t>
            </a:r>
            <a:r>
              <a:rPr lang="zh-CN" altLang="en-US" sz="4000" dirty="0">
                <a:solidFill>
                  <a:srgbClr val="FF0000"/>
                </a:solidFill>
                <a:cs typeface="+mn-ea"/>
                <a:sym typeface="+mn-lt"/>
              </a:rPr>
              <a:t>专注</a:t>
            </a:r>
            <a:endParaRPr lang="en-US" altLang="zh-CN" sz="40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4000" dirty="0">
                <a:cs typeface="+mn-ea"/>
                <a:sym typeface="+mn-lt"/>
              </a:rPr>
              <a:t>学习不询问</a:t>
            </a:r>
            <a:endParaRPr lang="en-US" altLang="zh-CN" sz="40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4000" dirty="0">
                <a:cs typeface="+mn-ea"/>
                <a:sym typeface="+mn-lt"/>
              </a:rPr>
              <a:t>学习不</a:t>
            </a:r>
            <a:r>
              <a:rPr lang="zh-CN" altLang="en-US" sz="4000" dirty="0">
                <a:solidFill>
                  <a:srgbClr val="FF0000"/>
                </a:solidFill>
                <a:cs typeface="+mn-ea"/>
                <a:sym typeface="+mn-lt"/>
              </a:rPr>
              <a:t>订正</a:t>
            </a:r>
            <a:endParaRPr lang="en-US" altLang="zh-CN" sz="40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4000" dirty="0">
                <a:cs typeface="+mn-ea"/>
                <a:sym typeface="+mn-lt"/>
              </a:rPr>
              <a:t>学习不预习</a:t>
            </a:r>
            <a:endParaRPr lang="en-US" altLang="zh-CN" sz="40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04544" y="1277013"/>
            <a:ext cx="424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B0F0"/>
                </a:solidFill>
                <a:cs typeface="+mn-ea"/>
                <a:sym typeface="+mn-lt"/>
              </a:rPr>
              <a:t>学习中出现的问题</a:t>
            </a:r>
            <a:endParaRPr lang="zh-CN" altLang="en-US" sz="40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7" name="长方形2"/>
          <p:cNvSpPr/>
          <p:nvPr>
            <p:custDataLst>
              <p:tags r:id="rId1"/>
            </p:custDataLst>
          </p:nvPr>
        </p:nvSpPr>
        <p:spPr>
          <a:xfrm rot="16200000">
            <a:off x="3870481" y="4175062"/>
            <a:ext cx="4030835" cy="45719"/>
          </a:xfrm>
          <a:prstGeom prst="rect">
            <a:avLst/>
          </a:prstGeom>
          <a:solidFill>
            <a:srgbClr val="B7EAE3"/>
          </a:solidFill>
          <a:ln>
            <a:solidFill>
              <a:srgbClr val="B7E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0A294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资源 10@4x-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1527790" y="4504055"/>
            <a:ext cx="311785" cy="28003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501650" y="831850"/>
            <a:ext cx="5472430" cy="556387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rgbClr val="0983A9">
              <a:shade val="50000"/>
            </a:srgbClr>
          </a:lnRef>
          <a:fillRef idx="1">
            <a:srgbClr val="0983A9"/>
          </a:fillRef>
          <a:effectRef idx="0">
            <a:srgbClr val="0983A9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9075" y="1457325"/>
            <a:ext cx="11647805" cy="3529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71500" indent="-571500" algn="l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sz="2800" dirty="0">
                <a:solidFill>
                  <a:schemeClr val="tx1"/>
                </a:solidFill>
                <a:cs typeface="+mn-ea"/>
                <a:sym typeface="+mn-lt"/>
              </a:rPr>
              <a:t>要有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目标意识</a:t>
            </a:r>
            <a:r>
              <a:rPr lang="zh-CN" altLang="en-US" sz="2800" dirty="0">
                <a:solidFill>
                  <a:schemeClr val="tx1"/>
                </a:solidFill>
                <a:cs typeface="+mn-ea"/>
                <a:sym typeface="+mn-lt"/>
              </a:rPr>
              <a:t>和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计划意识</a:t>
            </a:r>
            <a:r>
              <a:rPr lang="zh-CN" altLang="en-US" sz="2800" dirty="0">
                <a:cs typeface="+mn-ea"/>
                <a:sym typeface="+mn-lt"/>
              </a:rPr>
              <a:t>，上课要跟上老师的思路，手脑并用，提高学习效率；</a:t>
            </a:r>
            <a:endParaRPr lang="zh-CN" altLang="en-US" sz="2800" dirty="0">
              <a:cs typeface="+mn-ea"/>
              <a:sym typeface="+mn-lt"/>
            </a:endParaRPr>
          </a:p>
          <a:p>
            <a:pPr marL="571500" indent="-571500" algn="l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sz="2800" dirty="0">
                <a:cs typeface="+mn-ea"/>
                <a:sym typeface="+mn-lt"/>
              </a:rPr>
              <a:t>要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多问</a:t>
            </a:r>
            <a:r>
              <a:rPr lang="zh-CN" altLang="en-US" sz="2800" dirty="0">
                <a:cs typeface="+mn-ea"/>
                <a:sym typeface="+mn-lt"/>
              </a:rPr>
              <a:t>，</a:t>
            </a:r>
            <a:r>
              <a:rPr lang="zh-CN" altLang="en-US" sz="2800" dirty="0">
                <a:cs typeface="+mn-ea"/>
                <a:sym typeface="+mn-lt"/>
              </a:rPr>
              <a:t>遇到不懂的问题及时问老师和同学，变“我不会”为“我会学”；变“我不敢”为“我愿意尝试”；</a:t>
            </a:r>
            <a:endParaRPr lang="zh-CN" altLang="en-US" sz="2800" dirty="0">
              <a:cs typeface="+mn-ea"/>
              <a:sym typeface="+mn-lt"/>
            </a:endParaRPr>
          </a:p>
          <a:p>
            <a:pPr marL="571500" indent="-571500" algn="l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sz="2800" dirty="0">
                <a:cs typeface="+mn-ea"/>
                <a:sym typeface="+mn-lt"/>
              </a:rPr>
              <a:t>发挥同伴的力量，成立学习小组；</a:t>
            </a:r>
            <a:endParaRPr lang="zh-CN" altLang="en-US" sz="2800" dirty="0">
              <a:cs typeface="+mn-ea"/>
              <a:sym typeface="+mn-lt"/>
            </a:endParaRPr>
          </a:p>
          <a:p>
            <a:pPr marL="571500" indent="-571500" algn="l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快乐学习</a:t>
            </a:r>
            <a:r>
              <a:rPr lang="zh-CN" altLang="en-US" sz="2800" dirty="0">
                <a:cs typeface="+mn-ea"/>
                <a:sym typeface="+mn-lt"/>
              </a:rPr>
              <a:t>，良好的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身心状态；</a:t>
            </a:r>
            <a:endParaRPr lang="zh-CN" altLang="en-US" sz="2800" dirty="0">
              <a:cs typeface="+mn-ea"/>
              <a:sym typeface="+mn-lt"/>
            </a:endParaRPr>
          </a:p>
          <a:p>
            <a:pPr marL="571500" indent="-571500" algn="l">
              <a:lnSpc>
                <a:spcPct val="150000"/>
              </a:lnSpc>
              <a:buClrTx/>
              <a:buSzTx/>
              <a:buFont typeface="+mj-lt"/>
              <a:buAutoNum type="arabicPeriod"/>
            </a:pPr>
            <a:r>
              <a:rPr lang="zh-CN" altLang="en-US" sz="2800" dirty="0">
                <a:cs typeface="+mn-ea"/>
                <a:sym typeface="+mn-lt"/>
              </a:rPr>
              <a:t>走读生回家后家长的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监管</a:t>
            </a:r>
            <a:r>
              <a:rPr lang="zh-CN" altLang="en-US" sz="2800" dirty="0">
                <a:cs typeface="+mn-ea"/>
                <a:sym typeface="+mn-lt"/>
              </a:rPr>
              <a:t>，住宿生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自律性</a:t>
            </a:r>
            <a:r>
              <a:rPr lang="zh-CN" altLang="en-US" sz="2800" dirty="0">
                <a:cs typeface="+mn-ea"/>
                <a:sym typeface="+mn-lt"/>
              </a:rPr>
              <a:t>的培养，要克服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惰性。</a:t>
            </a:r>
            <a:endParaRPr lang="zh-CN" altLang="en-US" sz="2800" dirty="0">
              <a:solidFill>
                <a:srgbClr val="FF0000"/>
              </a:solidFill>
              <a:cs typeface="+mn-ea"/>
              <a:sym typeface="+mn-lt"/>
            </a:endParaRPr>
          </a:p>
          <a:p>
            <a:pPr marL="571500" indent="-5715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dirty="0">
              <a:cs typeface="+mn-ea"/>
              <a:sym typeface="+mn-lt"/>
            </a:endParaRPr>
          </a:p>
          <a:p>
            <a:pPr marL="571500" indent="-5715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8" name="圆角矩形 11"/>
          <p:cNvSpPr/>
          <p:nvPr/>
        </p:nvSpPr>
        <p:spPr>
          <a:xfrm>
            <a:off x="6394450" y="831850"/>
            <a:ext cx="5472430" cy="5487035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rgbClr val="0983A9">
              <a:shade val="50000"/>
            </a:srgbClr>
          </a:lnRef>
          <a:fillRef idx="1">
            <a:srgbClr val="0983A9"/>
          </a:fillRef>
          <a:effectRef idx="0">
            <a:srgbClr val="0983A9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12235" y="749935"/>
            <a:ext cx="5149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B0F0"/>
                </a:solidFill>
                <a:cs typeface="+mn-ea"/>
                <a:sym typeface="+mn-lt"/>
              </a:rPr>
              <a:t>学习方面的一些建议</a:t>
            </a:r>
            <a:endParaRPr lang="zh-CN" altLang="en-US" sz="40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84450" y="5146040"/>
            <a:ext cx="8054975" cy="601345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335" dirty="0">
                <a:solidFill>
                  <a:schemeClr val="tx1"/>
                </a:solidFill>
              </a:rPr>
              <a:t>第五部分</a:t>
            </a:r>
            <a:endParaRPr lang="zh-CN" altLang="en-US" sz="5335" dirty="0">
              <a:solidFill>
                <a:schemeClr val="tx1"/>
              </a:solidFill>
            </a:endParaRPr>
          </a:p>
          <a:p>
            <a:pPr marL="0" lvl="0">
              <a:buNone/>
            </a:pPr>
            <a:r>
              <a:rPr lang="zh-CN" altLang="en-US" sz="5335" dirty="0">
                <a:solidFill>
                  <a:schemeClr val="tx1"/>
                </a:solidFill>
              </a:rPr>
              <a:t>家长注意事项</a:t>
            </a:r>
            <a:endParaRPr lang="zh-CN" altLang="en-US" sz="5335" dirty="0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004570" y="744220"/>
            <a:ext cx="10635615" cy="51638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cs typeface="+mn-ea"/>
                <a:sym typeface="+mn-lt"/>
              </a:rPr>
              <a:t>1.</a:t>
            </a:r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请假问题</a:t>
            </a:r>
            <a:endParaRPr lang="en-US" altLang="zh-CN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cs typeface="+mn-ea"/>
                <a:sym typeface="+mn-lt"/>
              </a:rPr>
              <a:t>（</a:t>
            </a:r>
            <a:r>
              <a:rPr lang="en-US" altLang="zh-CN" sz="2400" b="1" dirty="0">
                <a:cs typeface="+mn-ea"/>
                <a:sym typeface="+mn-lt"/>
              </a:rPr>
              <a:t>1</a:t>
            </a:r>
            <a:r>
              <a:rPr lang="zh-CN" altLang="en-US" sz="2400" b="1" dirty="0">
                <a:cs typeface="+mn-ea"/>
                <a:sym typeface="+mn-lt"/>
              </a:rPr>
              <a:t>）家长先打电话向班主任讲明请假缘由，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然后在</a:t>
            </a:r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QQ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以文本的形式请假。（格式规范，署名、日期齐全。</a:t>
            </a:r>
            <a:r>
              <a:rPr lang="zh-CN" altLang="en-US" sz="2400" b="1" dirty="0">
                <a:cs typeface="+mn-ea"/>
                <a:sym typeface="+mn-lt"/>
              </a:rPr>
              <a:t>）</a:t>
            </a:r>
            <a:endParaRPr lang="zh-CN" altLang="en-US" sz="24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cs typeface="+mn-ea"/>
                <a:sym typeface="+mn-lt"/>
              </a:rPr>
              <a:t>（</a:t>
            </a:r>
            <a:r>
              <a:rPr lang="en-US" altLang="zh-CN" sz="2400" b="1" dirty="0">
                <a:cs typeface="+mn-ea"/>
                <a:sym typeface="+mn-lt"/>
              </a:rPr>
              <a:t>2</a:t>
            </a:r>
            <a:r>
              <a:rPr lang="zh-CN" altLang="en-US" sz="2400" b="1" dirty="0">
                <a:cs typeface="+mn-ea"/>
                <a:sym typeface="+mn-lt"/>
              </a:rPr>
              <a:t>）病假需提供医院的门诊病历或医生开具的证明；</a:t>
            </a:r>
            <a:endParaRPr lang="zh-CN" altLang="en-US" sz="24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cs typeface="+mn-ea"/>
                <a:sym typeface="+mn-lt"/>
              </a:rPr>
              <a:t>（</a:t>
            </a:r>
            <a:r>
              <a:rPr lang="en-US" altLang="zh-CN" sz="2400" b="1" dirty="0">
                <a:cs typeface="+mn-ea"/>
                <a:sym typeface="+mn-lt"/>
              </a:rPr>
              <a:t>3</a:t>
            </a:r>
            <a:r>
              <a:rPr lang="zh-CN" altLang="en-US" sz="2400" b="1" dirty="0">
                <a:cs typeface="+mn-ea"/>
                <a:sym typeface="+mn-lt"/>
              </a:rPr>
              <a:t>）单学期病假累计超过两周，事假累计超过一周，不得参评三好生；</a:t>
            </a:r>
            <a:r>
              <a:rPr lang="en-US" altLang="zh-CN" sz="2400" b="1" dirty="0">
                <a:cs typeface="+mn-ea"/>
                <a:sym typeface="+mn-lt"/>
              </a:rPr>
              <a:t>‘</a:t>
            </a:r>
            <a:endParaRPr lang="en-US" altLang="zh-CN" sz="24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cs typeface="+mn-ea"/>
                <a:sym typeface="+mn-lt"/>
              </a:rPr>
              <a:t>（</a:t>
            </a:r>
            <a:r>
              <a:rPr lang="en-US" altLang="zh-CN" sz="2400" b="1" dirty="0">
                <a:cs typeface="+mn-ea"/>
                <a:sym typeface="+mn-lt"/>
              </a:rPr>
              <a:t>4</a:t>
            </a:r>
            <a:r>
              <a:rPr lang="zh-CN" altLang="en-US" sz="2400" b="1" dirty="0">
                <a:cs typeface="+mn-ea"/>
                <a:sym typeface="+mn-lt"/>
              </a:rPr>
              <a:t>）单学期病假累计超过全学期三分之一的，应劝其休学。</a:t>
            </a:r>
            <a:endParaRPr lang="en-US" altLang="zh-CN" sz="24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高中学习任务繁重，请家长慎重给学生请假。</a:t>
            </a:r>
            <a:endParaRPr lang="zh-CN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5010" y="772160"/>
            <a:ext cx="6000750" cy="1170305"/>
          </a:xfrm>
        </p:spPr>
        <p:txBody>
          <a:bodyPr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45" dirty="0">
                <a:solidFill>
                  <a:schemeClr val="tx1"/>
                </a:solidFill>
              </a:rPr>
              <a:t>尊敬的各位家长：</a:t>
            </a:r>
            <a:endParaRPr lang="zh-CN" altLang="en-US" sz="4445" dirty="0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292225" y="2066925"/>
            <a:ext cx="9024620" cy="2441575"/>
          </a:xfrm>
        </p:spPr>
        <p:txBody>
          <a:bodyPr>
            <a:normAutofit fontScale="25000"/>
          </a:bodyPr>
          <a:p>
            <a:pPr marL="0" lvl="0" indent="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altLang="zh-CN" sz="1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1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首先感谢您在百忙之中抽出时间参加家长会，关心、帮助、引导孩子是我们共同的责任；使孩子得到全面的发展、考入理想学校是我们共同的目标</a:t>
            </a:r>
            <a:r>
              <a:rPr lang="zh-CN" altLang="en-US" sz="1000" dirty="0">
                <a:solidFill>
                  <a:schemeClr val="dk1">
                    <a:lumMod val="85000"/>
                    <a:lumOff val="15000"/>
                  </a:schemeClr>
                </a:solidFill>
              </a:rPr>
              <a:t>。</a:t>
            </a:r>
            <a:endParaRPr lang="zh-CN" altLang="en-US" sz="1000" dirty="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7" name="Text Box 4"/>
          <p:cNvSpPr txBox="1"/>
          <p:nvPr/>
        </p:nvSpPr>
        <p:spPr>
          <a:xfrm>
            <a:off x="1402715" y="734695"/>
            <a:ext cx="9148445" cy="4751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cs typeface="+mn-ea"/>
                <a:sym typeface="+mn-lt"/>
              </a:rPr>
              <a:t>2.</a:t>
            </a:r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手机和电话手表等电子产品问题</a:t>
            </a:r>
            <a:endParaRPr lang="zh-CN" altLang="en-US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cs typeface="+mn-ea"/>
                <a:sym typeface="+mn-lt"/>
              </a:rPr>
              <a:t>不允许私自带手机和电话手表等电子产品进校园，如有需要，请告知班主任，并提交申请，早晨到校交由班主任保管。</a:t>
            </a:r>
            <a:endParaRPr lang="zh-CN" altLang="en-US" sz="2800" b="1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cs typeface="+mn-ea"/>
                <a:sym typeface="+mn-lt"/>
              </a:rPr>
              <a:t>在校园里（包括宿舍）不得出现手机等电子产品，一经发现，按校纪校规处理。（年级通报批评、警告处分、严重警告处分等）</a:t>
            </a:r>
            <a:endParaRPr lang="zh-CN" altLang="en-US" sz="2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7" name="Text Box 4"/>
          <p:cNvSpPr txBox="1"/>
          <p:nvPr/>
        </p:nvSpPr>
        <p:spPr>
          <a:xfrm>
            <a:off x="761365" y="0"/>
            <a:ext cx="9148445" cy="4751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cs typeface="+mn-ea"/>
                <a:sym typeface="+mn-lt"/>
              </a:rPr>
              <a:t>3.</a:t>
            </a:r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住宿生问题</a:t>
            </a:r>
            <a:endParaRPr lang="zh-CN" altLang="en-US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B0F0"/>
                </a:solidFill>
                <a:latin typeface="+mj-lt"/>
                <a:ea typeface="+mj-lt"/>
                <a:cs typeface="+mj-lt"/>
                <a:sym typeface="+mn-lt"/>
              </a:rPr>
              <a:t>1.</a:t>
            </a:r>
            <a:r>
              <a:rPr lang="zh-CN" altLang="en-US" sz="3200" b="1" dirty="0">
                <a:solidFill>
                  <a:srgbClr val="00B0F0"/>
                </a:solidFill>
                <a:latin typeface="+mj-lt"/>
                <a:ea typeface="+mj-lt"/>
                <a:cs typeface="+mj-lt"/>
                <a:sym typeface="+mn-lt"/>
              </a:rPr>
              <a:t>卫生问题：</a:t>
            </a:r>
            <a:endParaRPr lang="zh-CN" altLang="en-US" sz="3200" b="1" dirty="0">
              <a:solidFill>
                <a:srgbClr val="00B0F0"/>
              </a:solidFill>
              <a:latin typeface="+mj-lt"/>
              <a:ea typeface="+mj-lt"/>
              <a:cs typeface="+mj-lt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+mj-lt"/>
                <a:ea typeface="+mj-lt"/>
                <a:cs typeface="+mj-lt"/>
                <a:sym typeface="+mn-lt"/>
              </a:rPr>
              <a:t>每日通报</a:t>
            </a:r>
            <a:r>
              <a:rPr lang="en-US" altLang="zh-CN" sz="2800" b="1" dirty="0">
                <a:solidFill>
                  <a:schemeClr val="tx1"/>
                </a:solidFill>
                <a:latin typeface="+mj-lt"/>
                <a:ea typeface="+mj-lt"/>
                <a:cs typeface="+mj-lt"/>
                <a:sym typeface="+mn-lt"/>
              </a:rPr>
              <a:t>     </a:t>
            </a:r>
            <a:r>
              <a:rPr lang="zh-CN" altLang="en-US" sz="2800" b="1" dirty="0">
                <a:solidFill>
                  <a:schemeClr val="tx1"/>
                </a:solidFill>
                <a:latin typeface="+mj-lt"/>
                <a:ea typeface="+mj-lt"/>
                <a:cs typeface="+mj-lt"/>
                <a:sym typeface="+mn-lt"/>
              </a:rPr>
              <a:t>第一次班主任谈话，第二次年级主任谈话；</a:t>
            </a:r>
            <a:endParaRPr lang="zh-CN" altLang="en-US" sz="2800" b="1" dirty="0">
              <a:solidFill>
                <a:schemeClr val="tx1"/>
              </a:solidFill>
              <a:latin typeface="+mj-lt"/>
              <a:ea typeface="+mj-lt"/>
              <a:cs typeface="+mj-lt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+mj-lt"/>
                <a:ea typeface="+mj-lt"/>
                <a:cs typeface="+mj-lt"/>
                <a:sym typeface="+mn-lt"/>
              </a:rPr>
              <a:t>每周通报</a:t>
            </a:r>
            <a:r>
              <a:rPr lang="en-US" altLang="zh-CN" sz="2800" b="1" dirty="0">
                <a:solidFill>
                  <a:schemeClr val="tx1"/>
                </a:solidFill>
                <a:latin typeface="+mj-lt"/>
                <a:ea typeface="+mj-lt"/>
                <a:cs typeface="+mj-lt"/>
                <a:sym typeface="+mn-lt"/>
              </a:rPr>
              <a:t>     </a:t>
            </a:r>
            <a:r>
              <a:rPr lang="zh-CN" altLang="en-US" sz="2800" b="1" dirty="0">
                <a:solidFill>
                  <a:schemeClr val="tx1"/>
                </a:solidFill>
                <a:latin typeface="+mj-lt"/>
                <a:ea typeface="+mj-lt"/>
                <a:cs typeface="+mj-lt"/>
                <a:sym typeface="+mn-lt"/>
              </a:rPr>
              <a:t>第一次停宿，第二次退宿；</a:t>
            </a:r>
            <a:endParaRPr lang="zh-CN" altLang="en-US" sz="2800" b="1" dirty="0">
              <a:solidFill>
                <a:schemeClr val="tx1"/>
              </a:solidFill>
              <a:latin typeface="+mj-lt"/>
              <a:ea typeface="+mj-lt"/>
              <a:cs typeface="+mj-lt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B0F0"/>
                </a:solidFill>
                <a:latin typeface="+mj-lt"/>
                <a:ea typeface="+mj-lt"/>
                <a:cs typeface="+mj-lt"/>
                <a:sym typeface="+mn-lt"/>
              </a:rPr>
              <a:t>2.</a:t>
            </a:r>
            <a:r>
              <a:rPr lang="zh-CN" altLang="en-US" sz="3200" b="1" dirty="0">
                <a:solidFill>
                  <a:srgbClr val="00B0F0"/>
                </a:solidFill>
                <a:latin typeface="+mj-lt"/>
                <a:ea typeface="+mj-lt"/>
                <a:cs typeface="+mj-lt"/>
                <a:sym typeface="+mn-lt"/>
              </a:rPr>
              <a:t>纪律</a:t>
            </a:r>
            <a:r>
              <a:rPr lang="zh-CN" altLang="en-US" sz="3200" b="1" dirty="0">
                <a:solidFill>
                  <a:srgbClr val="00B0F0"/>
                </a:solidFill>
                <a:latin typeface="+mj-lt"/>
                <a:ea typeface="+mj-lt"/>
                <a:cs typeface="+mj-lt"/>
                <a:sym typeface="+mn-lt"/>
              </a:rPr>
              <a:t>问题（晚自习纪律和住宿纪律）：</a:t>
            </a:r>
            <a:endParaRPr lang="zh-CN" altLang="en-US" sz="3200" b="1" dirty="0">
              <a:solidFill>
                <a:srgbClr val="00B0F0"/>
              </a:solidFill>
              <a:latin typeface="+mj-lt"/>
              <a:ea typeface="+mj-lt"/>
              <a:cs typeface="+mj-lt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+mj-lt"/>
                <a:ea typeface="+mj-lt"/>
                <a:cs typeface="+mj-lt"/>
                <a:sym typeface="+mn-lt"/>
              </a:rPr>
              <a:t>凡被记录</a:t>
            </a:r>
            <a:r>
              <a:rPr lang="en-US" altLang="zh-CN" sz="2800" b="1" dirty="0">
                <a:latin typeface="+mj-lt"/>
                <a:ea typeface="+mj-lt"/>
                <a:cs typeface="+mj-lt"/>
                <a:sym typeface="+mn-lt"/>
              </a:rPr>
              <a:t>     </a:t>
            </a:r>
            <a:r>
              <a:rPr lang="zh-CN" altLang="en-US" sz="2800" b="1" dirty="0">
                <a:latin typeface="+mj-lt"/>
                <a:ea typeface="+mj-lt"/>
                <a:cs typeface="+mj-lt"/>
                <a:sym typeface="+mn-lt"/>
              </a:rPr>
              <a:t>第一次班主任谈话，第二次年级主任谈话，</a:t>
            </a:r>
            <a:endParaRPr lang="zh-CN" altLang="en-US" sz="2800" b="1" dirty="0">
              <a:solidFill>
                <a:schemeClr val="tx1"/>
              </a:solidFill>
              <a:latin typeface="+mj-lt"/>
              <a:ea typeface="+mj-lt"/>
              <a:cs typeface="+mj-lt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+mj-lt"/>
                <a:ea typeface="+mj-lt"/>
                <a:cs typeface="+mj-lt"/>
                <a:sym typeface="+mn-lt"/>
              </a:rPr>
              <a:t>                  </a:t>
            </a:r>
            <a:r>
              <a:rPr lang="zh-CN" altLang="en-US" sz="2800" b="1" dirty="0">
                <a:latin typeface="+mj-lt"/>
                <a:ea typeface="+mj-lt"/>
                <a:cs typeface="+mj-lt"/>
                <a:sym typeface="+mn-lt"/>
              </a:rPr>
              <a:t>第三次停宿，第四次退宿；</a:t>
            </a:r>
            <a:endParaRPr lang="zh-CN" altLang="en-US" sz="2800" b="1" dirty="0">
              <a:solidFill>
                <a:schemeClr val="tx1"/>
              </a:solidFill>
              <a:latin typeface="+mj-lt"/>
              <a:ea typeface="+mj-lt"/>
              <a:cs typeface="+mj-lt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2800" b="1" dirty="0">
              <a:solidFill>
                <a:schemeClr val="tx1"/>
              </a:solidFill>
              <a:latin typeface="+mj-lt"/>
              <a:ea typeface="+mj-lt"/>
              <a:cs typeface="+mj-lt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7" name="Text Box 4"/>
          <p:cNvSpPr txBox="1"/>
          <p:nvPr/>
        </p:nvSpPr>
        <p:spPr>
          <a:xfrm>
            <a:off x="956945" y="1052830"/>
            <a:ext cx="9148445" cy="4751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cs typeface="+mn-ea"/>
                <a:sym typeface="+mn-lt"/>
              </a:rPr>
              <a:t>4.</a:t>
            </a:r>
            <a:r>
              <a:rPr lang="zh-CN" altLang="en-US" sz="4400" b="1" dirty="0">
                <a:solidFill>
                  <a:srgbClr val="FF0000"/>
                </a:solidFill>
                <a:cs typeface="+mn-ea"/>
                <a:sym typeface="+mn-lt"/>
              </a:rPr>
              <a:t>家校沟通问题</a:t>
            </a:r>
            <a:endParaRPr lang="zh-CN" altLang="en-US" sz="44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  <a:ea typeface="+mj-lt"/>
                <a:cs typeface="+mj-lt"/>
                <a:sym typeface="+mn-lt"/>
              </a:rPr>
              <a:t>       </a:t>
            </a:r>
            <a:r>
              <a:rPr lang="zh-CN" altLang="en-US" sz="2800" b="1" dirty="0">
                <a:solidFill>
                  <a:schemeClr val="tx1"/>
                </a:solidFill>
                <a:latin typeface="+mj-lt"/>
                <a:ea typeface="+mj-lt"/>
                <a:cs typeface="+mj-lt"/>
                <a:sym typeface="+mn-lt"/>
              </a:rPr>
              <a:t>家长如果有问题请第一时间和我进行沟通与交流，了解事情的原因、经过与结果。</a:t>
            </a:r>
            <a:endParaRPr lang="zh-CN" altLang="en-US" sz="2800" b="1" dirty="0">
              <a:solidFill>
                <a:schemeClr val="tx1"/>
              </a:solidFill>
              <a:latin typeface="+mj-lt"/>
              <a:ea typeface="+mj-lt"/>
              <a:cs typeface="+mj-lt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84450" y="5146040"/>
            <a:ext cx="8054975" cy="601345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335" dirty="0">
                <a:solidFill>
                  <a:schemeClr val="tx1"/>
                </a:solidFill>
              </a:rPr>
              <a:t>第六部分</a:t>
            </a:r>
            <a:endParaRPr lang="zh-CN" altLang="en-US" sz="5335" dirty="0">
              <a:solidFill>
                <a:schemeClr val="tx1"/>
              </a:solidFill>
            </a:endParaRPr>
          </a:p>
          <a:p>
            <a:pPr marL="0" lvl="0">
              <a:buNone/>
            </a:pPr>
            <a:r>
              <a:rPr lang="zh-CN" altLang="en-US" sz="5335" dirty="0">
                <a:solidFill>
                  <a:schemeClr val="tx1"/>
                </a:solidFill>
              </a:rPr>
              <a:t>后期的重要安排</a:t>
            </a:r>
            <a:endParaRPr lang="zh-CN" altLang="en-US" sz="5335" dirty="0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/>
          <p:nvPr>
            <p:ph type="title"/>
          </p:nvPr>
        </p:nvSpPr>
        <p:spPr>
          <a:xfrm>
            <a:off x="3624580" y="443230"/>
            <a:ext cx="4941570" cy="746125"/>
          </a:xfrm>
          <a:solidFill>
            <a:srgbClr val="00B050"/>
          </a:solidFill>
        </p:spPr>
        <p:txBody>
          <a:bodyPr>
            <a:normAutofit fontScale="90000"/>
          </a:bodyPr>
          <a:p>
            <a:pPr algn="ctr"/>
            <a:r>
              <a:rPr lang="zh-CN" altLang="en-US" sz="5335"/>
              <a:t>两次重要考试</a:t>
            </a:r>
            <a:endParaRPr lang="zh-CN" altLang="en-US" sz="5335"/>
          </a:p>
        </p:txBody>
      </p:sp>
      <p:sp>
        <p:nvSpPr>
          <p:cNvPr id="5" name="内容占位符 4"/>
          <p:cNvSpPr/>
          <p:nvPr>
            <p:ph idx="1"/>
          </p:nvPr>
        </p:nvSpPr>
        <p:spPr>
          <a:xfrm>
            <a:off x="734695" y="1310005"/>
            <a:ext cx="10787380" cy="5031105"/>
          </a:xfrm>
          <a:solidFill>
            <a:srgbClr val="92D050"/>
          </a:solidFill>
        </p:spPr>
        <p:txBody>
          <a:bodyPr/>
          <a:p>
            <a:r>
              <a:rPr lang="en-US" altLang="zh-CN" sz="5400" b="1"/>
              <a:t>2024</a:t>
            </a:r>
            <a:r>
              <a:rPr sz="5400" b="1"/>
              <a:t>年</a:t>
            </a:r>
            <a:r>
              <a:rPr lang="en-US" altLang="zh-CN" sz="5400" b="1"/>
              <a:t>12</a:t>
            </a:r>
            <a:r>
              <a:rPr sz="5400" b="1"/>
              <a:t>月</a:t>
            </a:r>
            <a:r>
              <a:rPr lang="en-US" altLang="zh-CN" sz="5400" b="1"/>
              <a:t>9-10</a:t>
            </a:r>
            <a:r>
              <a:rPr sz="5400" b="1"/>
              <a:t>日：月考</a:t>
            </a:r>
            <a:endParaRPr sz="5400" b="1"/>
          </a:p>
          <a:p>
            <a:r>
              <a:rPr lang="en-US" altLang="zh-CN" sz="5400" b="1"/>
              <a:t>2025</a:t>
            </a:r>
            <a:r>
              <a:rPr sz="5400" b="1"/>
              <a:t>年</a:t>
            </a:r>
            <a:r>
              <a:rPr lang="en-US" altLang="zh-CN" sz="5400" b="1"/>
              <a:t>1</a:t>
            </a:r>
            <a:r>
              <a:rPr sz="5400" b="1"/>
              <a:t>月</a:t>
            </a:r>
            <a:r>
              <a:rPr lang="en-US" altLang="zh-CN" sz="5400" b="1"/>
              <a:t>13-15</a:t>
            </a:r>
            <a:r>
              <a:rPr sz="5400" b="1"/>
              <a:t>日：联盟校统考</a:t>
            </a:r>
            <a:endParaRPr sz="5400" b="1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94130" y="1934210"/>
            <a:ext cx="8056880" cy="1898650"/>
          </a:xfrm>
        </p:spPr>
        <p:txBody>
          <a:bodyPr>
            <a:normAutofit fontScale="90000"/>
          </a:bodyPr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110" dirty="0">
                <a:solidFill>
                  <a:srgbClr val="FF0000"/>
                </a:solidFill>
              </a:rPr>
              <a:t>    </a:t>
            </a:r>
            <a:r>
              <a:rPr lang="zh-CN" altLang="en-US" sz="3555" dirty="0">
                <a:solidFill>
                  <a:srgbClr val="FF0000"/>
                </a:solidFill>
              </a:rPr>
              <a:t>每个孩子都是种子，只不过每个人的花期不同，有的花，一开始就灿烂绽放，有的花，需要漫长的等待，也许有的种子永远不会开花，因为他是一颗参天大树。</a:t>
            </a:r>
            <a:endParaRPr lang="zh-CN" altLang="en-US" sz="3555" dirty="0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621399" y="3999598"/>
            <a:ext cx="4046400" cy="436406"/>
          </a:xfrm>
        </p:spPr>
        <p:txBody>
          <a:bodyPr>
            <a:noAutofit/>
          </a:bodyPr>
          <a:p>
            <a:pPr marL="0" lvl="0" indent="0" algn="di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4000" dirty="0">
                <a:solidFill>
                  <a:srgbClr val="00B0F0"/>
                </a:solidFill>
                <a:highlight>
                  <a:srgbClr val="FFFF00"/>
                </a:highlight>
              </a:rPr>
              <a:t>谢谢各位的聆听！</a:t>
            </a:r>
            <a:endParaRPr lang="zh-CN" altLang="en-US" sz="4000" dirty="0">
              <a:solidFill>
                <a:srgbClr val="00B0F0"/>
              </a:solidFill>
              <a:highlight>
                <a:srgbClr val="FFFF00"/>
              </a:highlight>
            </a:endParaRPr>
          </a:p>
        </p:txBody>
      </p:sp>
    </p:spTree>
    <p:custDataLst>
      <p:tags r:id="rId3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335" dirty="0">
                <a:solidFill>
                  <a:schemeClr val="tx1"/>
                </a:solidFill>
              </a:rPr>
              <a:t>第一部分</a:t>
            </a:r>
            <a:endParaRPr lang="zh-CN" altLang="en-US" sz="5335" dirty="0">
              <a:solidFill>
                <a:schemeClr val="tx1"/>
              </a:solidFill>
            </a:endParaRPr>
          </a:p>
          <a:p>
            <a:pPr marL="0" lvl="0">
              <a:buNone/>
            </a:pPr>
            <a:r>
              <a:rPr lang="zh-CN" altLang="en-US" sz="5335" dirty="0">
                <a:solidFill>
                  <a:schemeClr val="tx1"/>
                </a:solidFill>
              </a:rPr>
              <a:t>班级情况介绍</a:t>
            </a:r>
            <a:endParaRPr lang="zh-CN" altLang="en-US" sz="5335" dirty="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zh-CN" altLang="en-US" sz="5335"/>
              <a:t>班级任课老师</a:t>
            </a:r>
            <a:endParaRPr lang="zh-CN" altLang="en-US" sz="5335"/>
          </a:p>
        </p:txBody>
      </p:sp>
      <p:graphicFrame>
        <p:nvGraphicFramePr>
          <p:cNvPr id="4" name="内容占位符 3"/>
          <p:cNvGraphicFramePr/>
          <p:nvPr>
            <p:ph idx="1"/>
            <p:custDataLst>
              <p:tags r:id="rId1"/>
            </p:custDataLst>
          </p:nvPr>
        </p:nvGraphicFramePr>
        <p:xfrm>
          <a:off x="593725" y="1402080"/>
          <a:ext cx="10852785" cy="444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7595"/>
                <a:gridCol w="3617595"/>
                <a:gridCol w="3617595"/>
              </a:tblGrid>
              <a:tr h="7404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/>
                        <a:t>语文</a:t>
                      </a:r>
                      <a:endParaRPr lang="zh-CN" altLang="en-US" sz="3600"/>
                    </a:p>
                  </a:txBody>
                  <a:tcPr anchor="ctr" anchorCtr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/>
                        <a:t>数学</a:t>
                      </a:r>
                      <a:endParaRPr lang="zh-CN" altLang="en-US" sz="3600"/>
                    </a:p>
                  </a:txBody>
                  <a:tcPr anchor="ctr" anchorCtr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/>
                        <a:t>英语</a:t>
                      </a:r>
                      <a:endParaRPr lang="zh-CN" altLang="en-US" sz="3600"/>
                    </a:p>
                  </a:txBody>
                  <a:tcPr anchor="ctr" anchorCtr="0">
                    <a:solidFill>
                      <a:srgbClr val="00B050"/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solidFill>
                            <a:schemeClr val="tx1"/>
                          </a:solidFill>
                        </a:rPr>
                        <a:t>武媛媛</a:t>
                      </a:r>
                      <a:endParaRPr lang="zh-CN" altLang="en-US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solidFill>
                            <a:schemeClr val="tx1"/>
                          </a:solidFill>
                        </a:rPr>
                        <a:t>孙青</a:t>
                      </a:r>
                      <a:endParaRPr lang="zh-CN" altLang="en-US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solidFill>
                            <a:schemeClr val="tx1"/>
                          </a:solidFill>
                        </a:rPr>
                        <a:t>蒋淑琴</a:t>
                      </a:r>
                      <a:endParaRPr lang="zh-CN" altLang="en-US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404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600" b="1">
                          <a:solidFill>
                            <a:schemeClr val="bg1"/>
                          </a:solidFill>
                        </a:rPr>
                        <a:t>政治</a:t>
                      </a:r>
                      <a:endParaRPr lang="zh-CN" altLang="en-US" sz="3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600" b="1">
                          <a:solidFill>
                            <a:schemeClr val="bg1"/>
                          </a:solidFill>
                        </a:rPr>
                        <a:t>历史</a:t>
                      </a:r>
                      <a:endParaRPr lang="zh-CN" altLang="en-US" sz="3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600" b="1">
                          <a:solidFill>
                            <a:schemeClr val="bg1"/>
                          </a:solidFill>
                        </a:rPr>
                        <a:t>地理</a:t>
                      </a:r>
                      <a:endParaRPr lang="zh-CN" altLang="en-US" sz="3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200">
                          <a:solidFill>
                            <a:schemeClr val="tx1"/>
                          </a:solidFill>
                        </a:rPr>
                        <a:t>刘慧</a:t>
                      </a:r>
                      <a:endParaRPr lang="zh-CN" altLang="en-US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200">
                          <a:solidFill>
                            <a:schemeClr val="tx1"/>
                          </a:solidFill>
                        </a:rPr>
                        <a:t>章则宸</a:t>
                      </a:r>
                      <a:endParaRPr lang="zh-CN" altLang="en-US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200">
                          <a:solidFill>
                            <a:schemeClr val="tx1"/>
                          </a:solidFill>
                        </a:rPr>
                        <a:t>温成龙</a:t>
                      </a:r>
                      <a:endParaRPr lang="zh-CN" altLang="en-US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404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600" b="1">
                          <a:solidFill>
                            <a:schemeClr val="bg1"/>
                          </a:solidFill>
                        </a:rPr>
                        <a:t>物理</a:t>
                      </a:r>
                      <a:endParaRPr lang="zh-CN" altLang="en-US" sz="3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600" b="1">
                          <a:solidFill>
                            <a:schemeClr val="bg1"/>
                          </a:solidFill>
                        </a:rPr>
                        <a:t>化学</a:t>
                      </a:r>
                      <a:endParaRPr lang="zh-CN" altLang="en-US" sz="3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600" b="1">
                          <a:solidFill>
                            <a:schemeClr val="bg1"/>
                          </a:solidFill>
                        </a:rPr>
                        <a:t>生物</a:t>
                      </a:r>
                      <a:endParaRPr lang="zh-CN" altLang="en-US" sz="3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404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200">
                          <a:solidFill>
                            <a:schemeClr val="tx1"/>
                          </a:solidFill>
                        </a:rPr>
                        <a:t>李鑫</a:t>
                      </a:r>
                      <a:endParaRPr lang="zh-CN" altLang="en-US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200">
                          <a:solidFill>
                            <a:schemeClr val="tx1"/>
                          </a:solidFill>
                        </a:rPr>
                        <a:t>万永茹</a:t>
                      </a:r>
                      <a:endParaRPr lang="zh-CN" altLang="en-US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200">
                          <a:solidFill>
                            <a:schemeClr val="tx1"/>
                          </a:solidFill>
                        </a:rPr>
                        <a:t>戴立春</a:t>
                      </a:r>
                      <a:endParaRPr lang="zh-CN" altLang="en-US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zh-CN" altLang="en-US" sz="5335">
                <a:highlight>
                  <a:srgbClr val="00FF00"/>
                </a:highlight>
              </a:rPr>
              <a:t>班委成员</a:t>
            </a:r>
            <a:endParaRPr lang="zh-CN" altLang="en-US" sz="5335">
              <a:highlight>
                <a:srgbClr val="00FF00"/>
              </a:highligh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0502" y="1344303"/>
            <a:ext cx="10852237" cy="5388907"/>
          </a:xfrm>
          <a:solidFill>
            <a:srgbClr val="FFFF00"/>
          </a:solidFill>
        </p:spPr>
        <p:txBody>
          <a:bodyPr>
            <a:normAutofit/>
          </a:bodyPr>
          <a:p>
            <a:r>
              <a:rPr lang="zh-CN" altLang="en-US" sz="2400" b="1">
                <a:latin typeface="微软雅黑" panose="020B0503020204020204" pitchFamily="34" charset="-122"/>
                <a:cs typeface="微软雅黑" panose="020B0503020204020204" pitchFamily="34" charset="-122"/>
              </a:rPr>
              <a:t>班长：张睿（男）   </a:t>
            </a:r>
            <a:r>
              <a:rPr lang="en-US" altLang="zh-CN" sz="2400" b="1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</a:t>
            </a:r>
            <a:r>
              <a:rPr sz="2400" b="1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团支书：薛雅馨</a:t>
            </a:r>
            <a:endParaRPr lang="zh-CN" altLang="en-US" sz="2400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400" b="1">
                <a:latin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r>
              <a:rPr lang="zh-CN" altLang="en-US" sz="2400" b="1">
                <a:latin typeface="微软雅黑" panose="020B0503020204020204" pitchFamily="34" charset="-122"/>
                <a:cs typeface="微软雅黑" panose="020B0503020204020204" pitchFamily="34" charset="-122"/>
              </a:rPr>
              <a:t>王奕涵（女）</a:t>
            </a:r>
            <a:r>
              <a:rPr lang="en-US" altLang="zh-CN" sz="2400" b="1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</a:t>
            </a:r>
            <a:r>
              <a:rPr sz="2400" b="1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组织委员：杜淑婷</a:t>
            </a:r>
            <a:endParaRPr lang="zh-CN" altLang="en-US" sz="2400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>
                <a:latin typeface="微软雅黑" panose="020B0503020204020204" pitchFamily="34" charset="-122"/>
                <a:cs typeface="微软雅黑" panose="020B0503020204020204" pitchFamily="34" charset="-122"/>
              </a:rPr>
              <a:t>学习委员：蔺婉荟</a:t>
            </a:r>
            <a:r>
              <a:rPr lang="en-US" altLang="zh-CN" sz="2400" b="1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</a:t>
            </a:r>
            <a:r>
              <a:rPr sz="2400" b="1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文娱委员：刘宸伊</a:t>
            </a:r>
            <a:endParaRPr sz="2400" b="1"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2400" b="1">
                <a:latin typeface="微软雅黑" panose="020B0503020204020204" pitchFamily="34" charset="-122"/>
                <a:cs typeface="微软雅黑" panose="020B0503020204020204" pitchFamily="34" charset="-122"/>
              </a:rPr>
              <a:t>宣传委员：吴芸帆、朱彦心 </a:t>
            </a:r>
            <a:r>
              <a:rPr lang="en-US" altLang="zh-CN" sz="2400" b="1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             </a:t>
            </a:r>
            <a:r>
              <a:rPr sz="2400" b="1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体育委员：蒋承锐（男生）</a:t>
            </a:r>
            <a:endParaRPr lang="zh-CN" altLang="en-US" sz="2400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>
                <a:latin typeface="微软雅黑" panose="020B0503020204020204" pitchFamily="34" charset="-122"/>
                <a:cs typeface="微软雅黑" panose="020B0503020204020204" pitchFamily="34" charset="-122"/>
              </a:rPr>
              <a:t>生活委员：张扬</a:t>
            </a:r>
            <a:r>
              <a:rPr lang="en-US" altLang="zh-CN" sz="2400" b="1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</a:t>
            </a:r>
            <a:r>
              <a:rPr lang="zh-CN" altLang="en-US" sz="2400" b="1">
                <a:latin typeface="微软雅黑" panose="020B0503020204020204" pitchFamily="34" charset="-122"/>
                <a:cs typeface="微软雅黑" panose="020B0503020204020204" pitchFamily="34" charset="-122"/>
              </a:rPr>
              <a:t>体育委员：蒋承锐（男生）</a:t>
            </a:r>
            <a:endParaRPr lang="zh-CN" altLang="en-US" sz="2400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sz="2400" b="1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电教委员：吴柯辰</a:t>
            </a:r>
            <a:r>
              <a:rPr lang="en-US" altLang="zh-CN" sz="2400" b="1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2400" b="1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400" b="1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           </a:t>
            </a:r>
            <a:r>
              <a:rPr lang="zh-CN" altLang="en-US" sz="2400" b="1">
                <a:latin typeface="微软雅黑" panose="020B0503020204020204" pitchFamily="34" charset="-122"/>
                <a:cs typeface="微软雅黑" panose="020B0503020204020204" pitchFamily="34" charset="-122"/>
              </a:rPr>
              <a:t>蔣叶（女生）</a:t>
            </a:r>
            <a:endParaRPr lang="zh-CN" altLang="en-US" sz="2400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sz="2400" b="1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心理委员：钱瀚雄（男生）</a:t>
            </a:r>
            <a:r>
              <a:rPr lang="en-US" altLang="zh-CN" sz="2400" b="1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              </a:t>
            </a:r>
            <a:r>
              <a:rPr lang="zh-CN" altLang="en-US" sz="2400" b="1">
                <a:latin typeface="微软雅黑" panose="020B0503020204020204" pitchFamily="34" charset="-122"/>
                <a:cs typeface="微软雅黑" panose="020B0503020204020204" pitchFamily="34" charset="-122"/>
              </a:rPr>
              <a:t>劳动委员：李文康</a:t>
            </a:r>
            <a:endParaRPr lang="zh-CN" altLang="en-US" sz="2400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>
                <a:latin typeface="微软雅黑" panose="020B0503020204020204" pitchFamily="34" charset="-122"/>
                <a:cs typeface="微软雅黑" panose="020B0503020204020204" pitchFamily="34" charset="-122"/>
              </a:rPr>
              <a:t>史淑尔（女生）</a:t>
            </a:r>
            <a:endParaRPr lang="zh-CN" altLang="en-US" sz="2400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1955" y="443230"/>
            <a:ext cx="3898265" cy="778510"/>
          </a:xfrm>
          <a:solidFill>
            <a:srgbClr val="00B050"/>
          </a:solidFill>
        </p:spPr>
        <p:txBody>
          <a:bodyPr>
            <a:normAutofit fontScale="90000"/>
          </a:bodyPr>
          <a:p>
            <a:pPr algn="ctr"/>
            <a:r>
              <a:rPr lang="zh-CN" altLang="en-US" sz="5335"/>
              <a:t>各科课代表</a:t>
            </a:r>
            <a:endParaRPr lang="zh-CN" altLang="en-US" sz="5335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322078"/>
            <a:ext cx="10852237" cy="5388907"/>
          </a:xfrm>
          <a:solidFill>
            <a:srgbClr val="FFFF00"/>
          </a:solidFill>
        </p:spPr>
        <p:txBody>
          <a:bodyPr>
            <a:normAutofit fontScale="90000"/>
          </a:bodyPr>
          <a:p>
            <a:r>
              <a:rPr lang="zh-CN" altLang="en-US" sz="3600" b="1"/>
              <a:t>语文：罗子琰、黄馨慧</a:t>
            </a:r>
            <a:r>
              <a:rPr lang="en-US" altLang="zh-CN" sz="3600" b="1"/>
              <a:t>            物理：蒋一睿</a:t>
            </a:r>
            <a:endParaRPr lang="en-US" altLang="zh-CN" sz="3600" b="1"/>
          </a:p>
          <a:p>
            <a:r>
              <a:rPr sz="3600" b="1">
                <a:sym typeface="+mn-ea"/>
              </a:rPr>
              <a:t>数学：冯乔丹、张萍</a:t>
            </a:r>
            <a:r>
              <a:rPr lang="en-US" altLang="zh-CN" sz="3600" b="1">
                <a:sym typeface="+mn-ea"/>
              </a:rPr>
              <a:t>                化学：杨澄映</a:t>
            </a:r>
            <a:endParaRPr lang="zh-CN" altLang="en-US" sz="3600" b="1"/>
          </a:p>
          <a:p>
            <a:r>
              <a:rPr sz="3600" b="1">
                <a:sym typeface="+mn-ea"/>
              </a:rPr>
              <a:t>英语：孟雅如、孟子茜</a:t>
            </a:r>
            <a:r>
              <a:rPr lang="en-US" altLang="zh-CN" sz="3600" b="1">
                <a:sym typeface="+mn-ea"/>
              </a:rPr>
              <a:t>            生物：高馨悦</a:t>
            </a:r>
            <a:endParaRPr lang="zh-CN" altLang="en-US" sz="3600" b="1"/>
          </a:p>
          <a:p>
            <a:r>
              <a:rPr sz="3600" b="1">
                <a:sym typeface="+mn-ea"/>
              </a:rPr>
              <a:t>历史：余景涵、彭家涛</a:t>
            </a:r>
            <a:r>
              <a:rPr lang="en-US" altLang="zh-CN" sz="3600" b="1">
                <a:sym typeface="+mn-ea"/>
              </a:rPr>
              <a:t>            美术、音乐：薛蓬蓬</a:t>
            </a:r>
            <a:endParaRPr lang="zh-CN" altLang="en-US" sz="3600" b="1"/>
          </a:p>
          <a:p>
            <a:r>
              <a:rPr sz="3600" b="1">
                <a:sym typeface="+mn-ea"/>
              </a:rPr>
              <a:t>政治：徐铭、顾依灵</a:t>
            </a:r>
            <a:r>
              <a:rPr lang="en-US" altLang="zh-CN" sz="3600" b="1">
                <a:sym typeface="+mn-ea"/>
              </a:rPr>
              <a:t>                信息：许超   </a:t>
            </a:r>
            <a:endParaRPr lang="zh-CN" altLang="en-US" sz="3600" b="1"/>
          </a:p>
          <a:p>
            <a:r>
              <a:rPr sz="3600" b="1">
                <a:sym typeface="+mn-ea"/>
              </a:rPr>
              <a:t>地理：唐伊君、吴馨菲</a:t>
            </a:r>
            <a:endParaRPr lang="zh-CN" altLang="en-US" sz="3600" b="1"/>
          </a:p>
          <a:p>
            <a:r>
              <a:rPr lang="en-US" altLang="zh-CN" sz="3600"/>
              <a:t>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sz="3600"/>
          </a:p>
          <a:p>
            <a:endParaRPr lang="zh-CN" altLang="en-US" sz="360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1955" y="443230"/>
            <a:ext cx="3898265" cy="778510"/>
          </a:xfrm>
          <a:solidFill>
            <a:srgbClr val="00B050"/>
          </a:solidFill>
        </p:spPr>
        <p:txBody>
          <a:bodyPr>
            <a:normAutofit fontScale="90000"/>
          </a:bodyPr>
          <a:p>
            <a:pPr algn="ctr"/>
            <a:r>
              <a:rPr lang="zh-CN" altLang="en-US" sz="5335"/>
              <a:t>各科课代表</a:t>
            </a:r>
            <a:endParaRPr lang="zh-CN" altLang="en-US" sz="5335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322078"/>
            <a:ext cx="10852237" cy="5388907"/>
          </a:xfrm>
          <a:solidFill>
            <a:srgbClr val="FFFF00"/>
          </a:solidFill>
        </p:spPr>
        <p:txBody>
          <a:bodyPr>
            <a:normAutofit fontScale="90000"/>
          </a:bodyPr>
          <a:p>
            <a:r>
              <a:rPr lang="zh-CN" altLang="en-US" sz="3600" b="1"/>
              <a:t>语文：罗子琰、黄馨慧</a:t>
            </a:r>
            <a:r>
              <a:rPr lang="en-US" altLang="zh-CN" sz="3600" b="1"/>
              <a:t>            物理：蒋一睿</a:t>
            </a:r>
            <a:endParaRPr lang="en-US" altLang="zh-CN" sz="3600" b="1"/>
          </a:p>
          <a:p>
            <a:r>
              <a:rPr sz="3600" b="1">
                <a:sym typeface="+mn-ea"/>
              </a:rPr>
              <a:t>数学：冯乔丹、张萍</a:t>
            </a:r>
            <a:r>
              <a:rPr lang="en-US" altLang="zh-CN" sz="3600" b="1">
                <a:sym typeface="+mn-ea"/>
              </a:rPr>
              <a:t>                化学：杨澄映</a:t>
            </a:r>
            <a:endParaRPr lang="zh-CN" altLang="en-US" sz="3600" b="1"/>
          </a:p>
          <a:p>
            <a:r>
              <a:rPr sz="3600" b="1">
                <a:sym typeface="+mn-ea"/>
              </a:rPr>
              <a:t>英语：孟雅如、孟子茜</a:t>
            </a:r>
            <a:r>
              <a:rPr lang="en-US" altLang="zh-CN" sz="3600" b="1">
                <a:sym typeface="+mn-ea"/>
              </a:rPr>
              <a:t>            生物：高馨悦</a:t>
            </a:r>
            <a:endParaRPr lang="zh-CN" altLang="en-US" sz="3600" b="1"/>
          </a:p>
          <a:p>
            <a:r>
              <a:rPr sz="3600" b="1">
                <a:sym typeface="+mn-ea"/>
              </a:rPr>
              <a:t>历史：余景涵、彭家涛</a:t>
            </a:r>
            <a:r>
              <a:rPr lang="en-US" altLang="zh-CN" sz="3600" b="1">
                <a:sym typeface="+mn-ea"/>
              </a:rPr>
              <a:t>            美术、音乐：薛蓬蓬</a:t>
            </a:r>
            <a:endParaRPr lang="zh-CN" altLang="en-US" sz="3600" b="1"/>
          </a:p>
          <a:p>
            <a:r>
              <a:rPr sz="3600" b="1">
                <a:sym typeface="+mn-ea"/>
              </a:rPr>
              <a:t>政治：徐铭、顾依灵</a:t>
            </a:r>
            <a:r>
              <a:rPr lang="en-US" altLang="zh-CN" sz="3600" b="1">
                <a:sym typeface="+mn-ea"/>
              </a:rPr>
              <a:t>                信息：许超   </a:t>
            </a:r>
            <a:endParaRPr lang="zh-CN" altLang="en-US" sz="3600" b="1"/>
          </a:p>
          <a:p>
            <a:r>
              <a:rPr sz="3600" b="1">
                <a:sym typeface="+mn-ea"/>
              </a:rPr>
              <a:t>地理：唐伊君、吴馨菲</a:t>
            </a:r>
            <a:endParaRPr lang="zh-CN" altLang="en-US" sz="3600" b="1"/>
          </a:p>
          <a:p>
            <a:r>
              <a:rPr lang="en-US" altLang="zh-CN" sz="3600"/>
              <a:t>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sz="3600"/>
          </a:p>
          <a:p>
            <a:endParaRPr lang="zh-CN" altLang="en-US" sz="360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99765" y="1329055"/>
            <a:ext cx="4588510" cy="7823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2800" b="1">
                <a:ln w="1270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班级中的三个优点</a:t>
            </a:r>
            <a:endParaRPr lang="zh-CN" altLang="en-US" sz="4400" dirty="0">
              <a:solidFill>
                <a:srgbClr val="00B0F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83815" y="2210637"/>
            <a:ext cx="7437253" cy="113025"/>
            <a:chOff x="2191392" y="1032672"/>
            <a:chExt cx="7437253" cy="113025"/>
          </a:xfrm>
        </p:grpSpPr>
        <p:sp>
          <p:nvSpPr>
            <p:cNvPr id="4" name="矩形 3"/>
            <p:cNvSpPr/>
            <p:nvPr/>
          </p:nvSpPr>
          <p:spPr>
            <a:xfrm flipV="1">
              <a:off x="2298698" y="1079883"/>
              <a:ext cx="7226301" cy="25200"/>
            </a:xfrm>
            <a:prstGeom prst="rect">
              <a:avLst/>
            </a:prstGeom>
            <a:solidFill>
              <a:srgbClr val="B7EAE3"/>
            </a:solidFill>
            <a:ln w="9525" cap="flat" cmpd="sng" algn="ctr">
              <a:solidFill>
                <a:srgbClr val="B7EAE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824" tIns="51412" rIns="102824" bIns="51412" numCol="1" rtlCol="0" anchor="t" anchorCtr="0" compatLnSpc="1"/>
            <a:lstStyle/>
            <a:p>
              <a:pPr defTabSz="1028065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191392" y="1032672"/>
              <a:ext cx="114165" cy="11130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824" tIns="51412" rIns="102824" bIns="51412" numCol="1" rtlCol="0" anchor="t" anchorCtr="0" compatLnSpc="1"/>
            <a:lstStyle/>
            <a:p>
              <a:pPr defTabSz="1028065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9514480" y="1034388"/>
              <a:ext cx="114165" cy="11130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824" tIns="51412" rIns="102824" bIns="51412" numCol="1" rtlCol="0" anchor="t" anchorCtr="0" compatLnSpc="1"/>
            <a:lstStyle/>
            <a:p>
              <a:pPr defTabSz="1028065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对角圆角矩形 34"/>
          <p:cNvSpPr/>
          <p:nvPr/>
        </p:nvSpPr>
        <p:spPr>
          <a:xfrm>
            <a:off x="1850396" y="2649586"/>
            <a:ext cx="1694858" cy="722340"/>
          </a:xfrm>
          <a:prstGeom prst="round2Diag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24" tIns="51412" rIns="102824" bIns="51412" numCol="1" rtlCol="0" anchor="t" anchorCtr="0" compatLnSpc="1"/>
          <a:lstStyle/>
          <a:p>
            <a:pPr algn="ctr" defTabSz="1028065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班风班貌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对角圆角矩形 35"/>
          <p:cNvSpPr/>
          <p:nvPr/>
        </p:nvSpPr>
        <p:spPr>
          <a:xfrm>
            <a:off x="3111834" y="3665171"/>
            <a:ext cx="1694858" cy="722338"/>
          </a:xfrm>
          <a:prstGeom prst="round2Diag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24" tIns="51412" rIns="102824" bIns="51412" numCol="1" rtlCol="0" anchor="t" anchorCtr="0" compatLnSpc="1"/>
          <a:lstStyle/>
          <a:p>
            <a:pPr algn="ctr" defTabSz="1028065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学习习惯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对角圆角矩形 36"/>
          <p:cNvSpPr/>
          <p:nvPr/>
        </p:nvSpPr>
        <p:spPr>
          <a:xfrm>
            <a:off x="4375427" y="4680755"/>
            <a:ext cx="1692702" cy="722340"/>
          </a:xfrm>
          <a:prstGeom prst="round2Diag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24" tIns="51412" rIns="102824" bIns="51412" numCol="1" rtlCol="0" anchor="t" anchorCtr="0" compatLnSpc="1"/>
          <a:lstStyle/>
          <a:p>
            <a:pPr algn="ctr" defTabSz="1028065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班级建设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3717757" y="2988315"/>
            <a:ext cx="836647" cy="0"/>
          </a:xfrm>
          <a:prstGeom prst="straightConnector1">
            <a:avLst/>
          </a:prstGeom>
          <a:noFill/>
          <a:ln w="9525" cap="rnd" cmpd="sng" algn="ctr">
            <a:solidFill>
              <a:srgbClr val="3EAC87"/>
            </a:solidFill>
            <a:prstDash val="sysDash"/>
            <a:tailEnd type="stealth"/>
          </a:ln>
          <a:effectLst/>
        </p:spPr>
      </p:cxnSp>
      <p:grpSp>
        <p:nvGrpSpPr>
          <p:cNvPr id="11" name="组合 10"/>
          <p:cNvGrpSpPr/>
          <p:nvPr/>
        </p:nvGrpSpPr>
        <p:grpSpPr>
          <a:xfrm>
            <a:off x="4672355" y="2612050"/>
            <a:ext cx="6870599" cy="830997"/>
            <a:chOff x="3888903" y="2139702"/>
            <a:chExt cx="2891783" cy="611813"/>
          </a:xfrm>
        </p:grpSpPr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3888903" y="2139702"/>
              <a:ext cx="1129185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888903" y="2139702"/>
              <a:ext cx="2891783" cy="611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ln w="12700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学生乖巧懂事、心态阳光，班风团结向上。</a:t>
              </a:r>
              <a:r>
                <a:rPr lang="en-US" altLang="zh-CN" sz="2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14" name="直接箭头连接符 13"/>
          <p:cNvCxnSpPr/>
          <p:nvPr/>
        </p:nvCxnSpPr>
        <p:spPr>
          <a:xfrm>
            <a:off x="4961947" y="4021150"/>
            <a:ext cx="836647" cy="0"/>
          </a:xfrm>
          <a:prstGeom prst="straightConnector1">
            <a:avLst/>
          </a:prstGeom>
          <a:noFill/>
          <a:ln w="9525" cap="rnd" cmpd="sng" algn="ctr">
            <a:solidFill>
              <a:srgbClr val="3EAC87"/>
            </a:solidFill>
            <a:prstDash val="sysDash"/>
            <a:tailEnd type="stealth"/>
          </a:ln>
          <a:effectLst/>
        </p:spPr>
      </p:cxnSp>
      <p:grpSp>
        <p:nvGrpSpPr>
          <p:cNvPr id="15" name="组合 14"/>
          <p:cNvGrpSpPr/>
          <p:nvPr/>
        </p:nvGrpSpPr>
        <p:grpSpPr>
          <a:xfrm>
            <a:off x="5826626" y="3665167"/>
            <a:ext cx="5716328" cy="805186"/>
            <a:chOff x="4738688" y="2915045"/>
            <a:chExt cx="2627312" cy="592810"/>
          </a:xfrm>
        </p:grpSpPr>
        <p:sp>
          <p:nvSpPr>
            <p:cNvPr id="16" name="文本框 14"/>
            <p:cNvSpPr txBox="1">
              <a:spLocks noChangeArrowheads="1"/>
            </p:cNvSpPr>
            <p:nvPr/>
          </p:nvSpPr>
          <p:spPr bwMode="auto">
            <a:xfrm>
              <a:off x="4738688" y="2934767"/>
              <a:ext cx="112918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15"/>
            <p:cNvSpPr txBox="1"/>
            <p:nvPr/>
          </p:nvSpPr>
          <p:spPr>
            <a:xfrm>
              <a:off x="4738688" y="2915045"/>
              <a:ext cx="2627312" cy="59281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cs typeface="+mn-ea"/>
                  <a:sym typeface="+mn-lt"/>
                </a:rPr>
                <a:t>多数学生学习态度端正、学习勤奋踏实，有良好的学习习惯、你追我赶的学风正在形成。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cxnSp>
        <p:nvCxnSpPr>
          <p:cNvPr id="18" name="直接箭头连接符 17"/>
          <p:cNvCxnSpPr/>
          <p:nvPr/>
        </p:nvCxnSpPr>
        <p:spPr>
          <a:xfrm>
            <a:off x="6206137" y="5053984"/>
            <a:ext cx="836647" cy="0"/>
          </a:xfrm>
          <a:prstGeom prst="straightConnector1">
            <a:avLst/>
          </a:prstGeom>
          <a:noFill/>
          <a:ln w="9525" cap="rnd" cmpd="sng" algn="ctr">
            <a:solidFill>
              <a:srgbClr val="3EAC87"/>
            </a:solidFill>
            <a:prstDash val="sysDash"/>
            <a:tailEnd type="stealth"/>
          </a:ln>
          <a:effectLst/>
        </p:spPr>
      </p:cxnSp>
      <p:grpSp>
        <p:nvGrpSpPr>
          <p:cNvPr id="19" name="组合 18"/>
          <p:cNvGrpSpPr/>
          <p:nvPr/>
        </p:nvGrpSpPr>
        <p:grpSpPr>
          <a:xfrm>
            <a:off x="7066502" y="4670007"/>
            <a:ext cx="4476453" cy="778400"/>
            <a:chOff x="5651500" y="3654846"/>
            <a:chExt cx="3295618" cy="573088"/>
          </a:xfrm>
        </p:grpSpPr>
        <p:sp>
          <p:nvSpPr>
            <p:cNvPr id="20" name="文本框 17"/>
            <p:cNvSpPr txBox="1">
              <a:spLocks noChangeArrowheads="1"/>
            </p:cNvSpPr>
            <p:nvPr/>
          </p:nvSpPr>
          <p:spPr bwMode="auto">
            <a:xfrm>
              <a:off x="5651500" y="3654846"/>
              <a:ext cx="112918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文本框 18"/>
            <p:cNvSpPr txBox="1"/>
            <p:nvPr/>
          </p:nvSpPr>
          <p:spPr>
            <a:xfrm>
              <a:off x="5651500" y="3662759"/>
              <a:ext cx="3295618" cy="56517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cs typeface="+mn-ea"/>
                  <a:sym typeface="+mn-lt"/>
                </a:rPr>
                <a:t>多数班委、学生责任心强，得到师生好评。</a:t>
              </a:r>
              <a:r>
                <a:rPr lang="en-US" altLang="zh-CN" sz="2400" b="1" dirty="0">
                  <a:cs typeface="+mn-ea"/>
                  <a:sym typeface="+mn-lt"/>
                </a:rPr>
                <a:t>……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sp>
        <p:nvSpPr>
          <p:cNvPr id="22" name="直角上箭头 49"/>
          <p:cNvSpPr/>
          <p:nvPr/>
        </p:nvSpPr>
        <p:spPr>
          <a:xfrm rot="5400000">
            <a:off x="1026694" y="2502981"/>
            <a:ext cx="730963" cy="718052"/>
          </a:xfrm>
          <a:prstGeom prst="bentUp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24" tIns="51412" rIns="102824" bIns="51412" numCol="1" rtlCol="0" anchor="t" anchorCtr="0" compatLnSpc="1"/>
          <a:lstStyle/>
          <a:p>
            <a:pPr defTabSz="1028065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直角上箭头 50"/>
          <p:cNvSpPr/>
          <p:nvPr/>
        </p:nvSpPr>
        <p:spPr>
          <a:xfrm rot="5400000">
            <a:off x="2303232" y="3505629"/>
            <a:ext cx="733118" cy="715895"/>
          </a:xfrm>
          <a:prstGeom prst="bentUp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24" tIns="51412" rIns="102824" bIns="51412" numCol="1" rtlCol="0" anchor="t" anchorCtr="0" compatLnSpc="1"/>
          <a:lstStyle/>
          <a:p>
            <a:pPr algn="ctr" defTabSz="1028065"/>
            <a:endParaRPr lang="zh-CN" altLang="en-US" sz="2400" b="1">
              <a:cs typeface="+mn-ea"/>
              <a:sym typeface="+mn-lt"/>
            </a:endParaRPr>
          </a:p>
        </p:txBody>
      </p:sp>
      <p:sp>
        <p:nvSpPr>
          <p:cNvPr id="24" name="直角上箭头 51"/>
          <p:cNvSpPr/>
          <p:nvPr/>
        </p:nvSpPr>
        <p:spPr>
          <a:xfrm rot="5400000">
            <a:off x="3580845" y="4507202"/>
            <a:ext cx="733118" cy="718050"/>
          </a:xfrm>
          <a:prstGeom prst="bentUpArrow">
            <a:avLst/>
          </a:prstGeom>
          <a:solidFill>
            <a:srgbClr val="38A1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24" tIns="51412" rIns="102824" bIns="51412" numCol="1" rtlCol="0" anchor="t" anchorCtr="0" compatLnSpc="1"/>
          <a:lstStyle/>
          <a:p>
            <a:pPr algn="ctr" defTabSz="1028065"/>
            <a:endParaRPr lang="zh-CN" altLang="en-US" sz="2400" b="1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leftRigh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topBottom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elt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elt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belt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belt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418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418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890_1"/>
  <p:tag name="KSO_WM_TEMPLATE_CATEGORY" val="custom"/>
  <p:tag name="KSO_WM_TEMPLATE_INDEX" val="20177418"/>
  <p:tag name="KSO_WM_TEMPLATE_SUBCATEGORY" val="17"/>
  <p:tag name="KSO_WM_TEMPLATE_THUMBS_INDEX" val="1、10、11、25、26、28"/>
  <p:tag name="KSO_WM_TEMPLATE_MASTER_TYPE" val="1"/>
  <p:tag name="KSO_WM_TEMPLATE_COLOR_TYPE" val="1"/>
  <p:tag name="KSO_WM_TEMPLATE_MASTER_THUMB_INDEX" val="12"/>
</p:tagLst>
</file>

<file path=ppt/tags/tag169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PRESET_TEXT" val="树叶手绘风总结报告"/>
  <p:tag name="KSO_WM_TEMPLATE_CATEGORY" val="custom"/>
  <p:tag name="KSO_WM_TEMPLATE_INDEX" val="20177418"/>
  <p:tag name="KSO_WM_UNIT_ID" val="custom20177418_1*a*1"/>
  <p:tag name="KSO_WM_UNIT_NOCLEAR" val="0"/>
  <p:tag name="KSO_WM_UNIT_DIAGRAM_ISNUMVISUAL" val="0"/>
  <p:tag name="KSO_WM_UNIT_DIAGRAM_ISREFERUNIT" val="0"/>
  <p:tag name="KSO_WM_UNIT_ISNUMDGMTITLE" val="0"/>
  <p:tag name="KSO_WM_UNIT_TEXT_FILL_FORE_SCHEMECOLOR_INDEX_BRIGHTNESS" val="0"/>
  <p:tag name="KSO_WM_UNIT_TEXT_FILL_FORE_SCHEMECOLOR_INDEX" val="5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p="http://schemas.openxmlformats.org/presentationml/2006/main">
  <p:tag name="KSO_WM_TAG_VERSION" val="1.0"/>
  <p:tag name="KSO_WM_BEAUTIFY_FLAG" val="#wm#"/>
  <p:tag name="KSO_WM_UNIT_TYPE" val="b"/>
  <p:tag name="KSO_WM_UNIT_INDEX" val="1"/>
  <p:tag name="KSO_WM_UNIT_LAYERLEVEL" val="1"/>
  <p:tag name="KSO_WM_UNIT_VALUE" val="22"/>
  <p:tag name="KSO_WM_UNIT_ISCONTENTSTITLE" val="0"/>
  <p:tag name="KSO_WM_UNIT_HIGHLIGHT" val="0"/>
  <p:tag name="KSO_WM_UNIT_COMPATIBLE" val="1"/>
  <p:tag name="KSO_WM_TEMPLATE_CATEGORY" val="custom"/>
  <p:tag name="KSO_WM_TEMPLATE_INDEX" val="20177418"/>
  <p:tag name="KSO_WM_UNIT_ID" val="custom20177418_1*b*1"/>
  <p:tag name="KSO_WM_UNIT_NOCLEAR" val="0"/>
  <p:tag name="KSO_WM_UNIT_DIAGRAM_ISNUMVISUAL" val="0"/>
  <p:tag name="KSO_WM_UNIT_DIAGRAM_ISREFERUNIT" val="0"/>
  <p:tag name="KSO_WM_UNIT_PRESET_TEXT" val="单击此处添加副标题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171.xml><?xml version="1.0" encoding="utf-8"?>
<p:tagLst xmlns:p="http://schemas.openxmlformats.org/presentationml/2006/main">
  <p:tag name="KSO_WM_UNIT_ISCONTENTSTITLE" val="0"/>
  <p:tag name="KSO_WM_UNIT_PRESET_TEXT" val="汇报人姓名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177418_1*b*2"/>
  <p:tag name="KSO_WM_TEMPLATE_CATEGORY" val="custom"/>
  <p:tag name="KSO_WM_TEMPLATE_INDEX" val="20177418"/>
  <p:tag name="KSO_WM_UNIT_LAYERLEVEL" val="1"/>
  <p:tag name="KSO_WM_TAG_VERSION" val="1.0"/>
  <p:tag name="KSO_WM_BEAUTIFY_FLAG" val="#wm#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3"/>
  <p:tag name="KSO_WM_SLIDE_TYPE" val="title"/>
  <p:tag name="KSO_WM_BEAUTIFY_FLAG" val="#wm#"/>
  <p:tag name="KSO_WM_COMBINE_RELATE_SLIDE_ID" val="background20176890_1"/>
  <p:tag name="KSO_WM_TEMPLATE_CATEGORY" val="custom"/>
  <p:tag name="KSO_WM_TEMPLATE_INDEX" val="20177418"/>
  <p:tag name="KSO_WM_SLIDE_ID" val="custom20177418_1"/>
  <p:tag name="KSO_WM_SLIDE_INDEX" val="1"/>
  <p:tag name="KSO_WM_TEMPLATE_SUBCATEGORY" val="17"/>
  <p:tag name="KSO_WM_TEMPLATE_THUMBS_INDEX" val="1、10、11、25、26、28"/>
  <p:tag name="KSO_WM_SLIDE_SUBTYPE" val="pureTxt"/>
  <p:tag name="KSO_WM_TEMPLATE_MASTER_TYPE" val="1"/>
  <p:tag name="KSO_WM_TEMPLATE_COLOR_TYPE" val="1"/>
  <p:tag name="KSO_WM_TEMPLATE_MASTER_THUMB_INDEX" val="12"/>
</p:tagLst>
</file>

<file path=ppt/tags/tag173.xml><?xml version="1.0" encoding="utf-8"?>
<p:tagLst xmlns:p="http://schemas.openxmlformats.org/presentationml/2006/main">
  <p:tag name="KSO_WM_TAG_VERSION" val="1.0"/>
  <p:tag name="KSO_WM_BEAUTIFY_FLAG" val="#wm#"/>
  <p:tag name="KSO_WM_UNIT_TYPE" val="b"/>
  <p:tag name="KSO_WM_UNIT_INDEX" val="1"/>
  <p:tag name="KSO_WM_UNIT_LAYERLEVEL" val="1"/>
  <p:tag name="KSO_WM_UNIT_VALUE" val="22"/>
  <p:tag name="KSO_WM_UNIT_ISCONTENTSTITLE" val="0"/>
  <p:tag name="KSO_WM_UNIT_HIGHLIGHT" val="0"/>
  <p:tag name="KSO_WM_UNIT_COMPATIBLE" val="1"/>
  <p:tag name="KSO_WM_TEMPLATE_CATEGORY" val="custom"/>
  <p:tag name="KSO_WM_TEMPLATE_INDEX" val="20177418"/>
  <p:tag name="KSO_WM_UNIT_ID" val="custom20177418_1*b*1"/>
  <p:tag name="KSO_WM_UNIT_NOCLEAR" val="0"/>
  <p:tag name="KSO_WM_UNIT_DIAGRAM_ISNUMVISUAL" val="0"/>
  <p:tag name="KSO_WM_UNIT_DIAGRAM_ISREFERUNIT" val="0"/>
  <p:tag name="KSO_WM_UNIT_PRESET_TEXT" val="单击此处添加副标题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3"/>
  <p:tag name="KSO_WM_SLIDE_TYPE" val="title"/>
  <p:tag name="KSO_WM_BEAUTIFY_FLAG" val="#wm#"/>
  <p:tag name="KSO_WM_COMBINE_RELATE_SLIDE_ID" val="background20176890_1"/>
  <p:tag name="KSO_WM_TEMPLATE_CATEGORY" val="custom"/>
  <p:tag name="KSO_WM_TEMPLATE_INDEX" val="20177418"/>
  <p:tag name="KSO_WM_SLIDE_ID" val="custom20177418_1"/>
  <p:tag name="KSO_WM_SLIDE_INDEX" val="1"/>
  <p:tag name="KSO_WM_TEMPLATE_SUBCATEGORY" val="17"/>
  <p:tag name="KSO_WM_TEMPLATE_THUMBS_INDEX" val="1、10、11、25、26、28"/>
  <p:tag name="KSO_WM_SLIDE_SUBTYPE" val="pureTxt"/>
  <p:tag name="KSO_WM_TEMPLATE_MASTER_TYPE" val="1"/>
  <p:tag name="KSO_WM_TEMPLATE_COLOR_TYPE" val="1"/>
  <p:tag name="KSO_WM_TEMPLATE_MASTER_THUMB_INDEX" val="12"/>
</p:tagLst>
</file>

<file path=ppt/tags/tag175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PRESET_TEXT" val="感谢观看"/>
  <p:tag name="KSO_WM_TEMPLATE_CATEGORY" val="custom"/>
  <p:tag name="KSO_WM_TEMPLATE_INDEX" val="20177418"/>
  <p:tag name="KSO_WM_UNIT_ID" val="custom20177418_28*a*1"/>
  <p:tag name="KSO_WM_UNIT_NOCLEAR" val="1"/>
  <p:tag name="KSO_WM_UNIT_DIAGRAM_ISNUMVISUAL" val="0"/>
  <p:tag name="KSO_WM_UNIT_DIAGRAM_ISREFERUNIT" val="0"/>
  <p:tag name="KSO_WM_UNIT_ISNUMDGMTITLE" val="0"/>
  <p:tag name="KSO_WM_UNIT_TEXT_FILL_FORE_SCHEMECOLOR_INDEX_BRIGHTNESS" val="0"/>
  <p:tag name="KSO_WM_UNIT_TEXT_FILL_FORE_SCHEMECOLOR_INDEX" val="5"/>
  <p:tag name="KSO_WM_UNIT_TEXT_FILL_TYPE" val="1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77418_28*b*1"/>
  <p:tag name="KSO_WM_TEMPLATE_CATEGORY" val="custom"/>
  <p:tag name="KSO_WM_TEMPLATE_INDEX" val="20177418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endPage"/>
  <p:tag name="KSO_WM_BEAUTIFY_FLAG" val="#wm#"/>
  <p:tag name="KSO_WM_COMBINE_RELATE_SLIDE_ID" val="background20176890_12"/>
  <p:tag name="KSO_WM_TEMPLATE_CATEGORY" val="custom"/>
  <p:tag name="KSO_WM_TEMPLATE_INDEX" val="20177418"/>
  <p:tag name="KSO_WM_SLIDE_ID" val="custom20177418_28"/>
  <p:tag name="KSO_WM_SLIDE_INDEX" val="28"/>
  <p:tag name="KSO_WM_TEMPLATE_SUBCATEGORY" val="17"/>
  <p:tag name="KSO_WM_SLIDE_SUBTYPE" val="pureTxt"/>
  <p:tag name="KSO_WM_TEMPLATE_MASTER_TYPE" val="1"/>
  <p:tag name="KSO_WM_TEMPLATE_COLOR_TYPE" val="1"/>
</p:tagLst>
</file>

<file path=ppt/tags/tag178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点击此处添加标题"/>
  <p:tag name="KSO_WM_TEMPLATE_CATEGORY" val="custom"/>
  <p:tag name="KSO_WM_TEMPLATE_INDEX" val="20177418"/>
  <p:tag name="KSO_WM_UNIT_ID" val="custom20177418_13*a*1"/>
  <p:tag name="KSO_WM_UNIT_NOCLEAR" val="0"/>
  <p:tag name="KSO_WM_UNIT_DIAGRAM_ISNUMVISUAL" val="0"/>
  <p:tag name="KSO_WM_UNIT_DIAGRAM_ISREFERUNIT" val="0"/>
  <p:tag name="KSO_WM_UNIT_ISNUMDGMTITLE" val="0"/>
  <p:tag name="KSO_WM_UNIT_TEXT_FILL_FORE_SCHEMECOLOR_INDEX_BRIGHTNESS" val="0"/>
  <p:tag name="KSO_WM_UNIT_TEXT_FILL_FORE_SCHEMECOLOR_INDEX" val="5"/>
  <p:tag name="KSO_WM_UNIT_TEXT_FILL_TYPE" val="1"/>
</p:tagLst>
</file>

<file path=ppt/tags/tag179.xml><?xml version="1.0" encoding="utf-8"?>
<p:tagLst xmlns:p="http://schemas.openxmlformats.org/presentationml/2006/main">
  <p:tag name="KSO_WM_TAG_VERSION" val="1.0"/>
  <p:tag name="KSO_WM_SLIDE_ITEM_CNT" val="0"/>
  <p:tag name="KSO_WM_SLIDE_LAYOUT" val="a_b_e"/>
  <p:tag name="KSO_WM_SLIDE_LAYOUT_CNT" val="1_1_1"/>
  <p:tag name="KSO_WM_SLIDE_TYPE" val="sectionTitle"/>
  <p:tag name="KSO_WM_BEAUTIFY_FLAG" val="#wm#"/>
  <p:tag name="KSO_WM_COMBINE_RELATE_SLIDE_ID" val="background20176890_6"/>
  <p:tag name="KSO_WM_TEMPLATE_CATEGORY" val="custom"/>
  <p:tag name="KSO_WM_TEMPLATE_INDEX" val="20177418"/>
  <p:tag name="KSO_WM_SLIDE_ID" val="custom20177418_13"/>
  <p:tag name="KSO_WM_SLIDE_INDEX" val="13"/>
  <p:tag name="KSO_WM_TEMPLATE_SUBCATEGORY" val="17"/>
  <p:tag name="KSO_WM_SLIDE_SUBTYPE" val="pureTxt"/>
  <p:tag name="KSO_WM_TEMPLATE_MASTER_TYPE" val="1"/>
  <p:tag name="KSO_WM_TEMPLATE_COLOR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p="http://schemas.openxmlformats.org/presentationml/2006/main">
  <p:tag name="TABLE_ENDDRAG_ORIGIN_RECT" val="854*349"/>
  <p:tag name="TABLE_ENDDRAG_RECT" val="46*110*854*349"/>
</p:tagLst>
</file>

<file path=ppt/tags/tag181.xml><?xml version="1.0" encoding="utf-8"?>
<p:tagLst xmlns:p="http://schemas.openxmlformats.org/presentationml/2006/main">
  <p:tag name="KSO_WM_BEAUTIFY_FLAG" val="#wm#"/>
  <p:tag name="KSO_WM_TEMPLATE_CATEGORY" val="custom"/>
  <p:tag name="KSO_WM_TEMPLATE_INDEX" val="20177418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177418"/>
</p:tagLst>
</file>

<file path=ppt/tags/tag183.xml><?xml version="1.0" encoding="utf-8"?>
<p:tagLst xmlns:p="http://schemas.openxmlformats.org/presentationml/2006/main">
  <p:tag name="KSO_WM_BEAUTIFY_FLAG" val="#wm#"/>
  <p:tag name="KSO_WM_TEMPLATE_CATEGORY" val="custom"/>
  <p:tag name="KSO_WM_TEMPLATE_INDEX" val="20177418"/>
</p:tagLst>
</file>

<file path=ppt/tags/tag184.xml><?xml version="1.0" encoding="utf-8"?>
<p:tagLst xmlns:p="http://schemas.openxmlformats.org/presentationml/2006/main">
  <p:tag name="KSO_WM_BEAUTIFY_FLAG" val="#wm#"/>
  <p:tag name="KSO_WM_TEMPLATE_CATEGORY" val="custom"/>
  <p:tag name="KSO_WM_TEMPLATE_INDEX" val="20177418"/>
</p:tagLst>
</file>

<file path=ppt/tags/tag185.xml><?xml version="1.0" encoding="utf-8"?>
<p:tagLst xmlns:p="http://schemas.openxmlformats.org/presentationml/2006/main">
  <p:tag name="KSO_WM_UNIT_TABLE_BEAUTIFY" val="smartTable{04f0a908-58eb-43d6-8c3d-4574a1b76b13}"/>
  <p:tag name="TABLE_ENDDRAG_ORIGIN_RECT" val="339*418"/>
  <p:tag name="TABLE_ENDDRAG_RECT" val="140*83*339*418"/>
  <p:tag name="TABLE_RECT" val="81.9077*173.867*340.7*326.45"/>
  <p:tag name="TABLE_EMPHASIZE_COLOR" val="6403976"/>
  <p:tag name="TABLE_ONEKEY_SKIN_IDX" val="0"/>
  <p:tag name="TABLE_SKINIDX" val="4"/>
  <p:tag name="TABLE_COLORIDX" val="5"/>
  <p:tag name="TABLE_COLOR_RGB" val="0x000000*0xFFFFFF*0x212121*0xFFFFFF*0x61B788*0xE2EBB2*0x6DC89D*0x6DBD80*0xB8E2D8*0xAACE84"/>
</p:tagLst>
</file>

<file path=ppt/tags/tag186.xml><?xml version="1.0" encoding="utf-8"?>
<p:tagLst xmlns:p="http://schemas.openxmlformats.org/presentationml/2006/main">
  <p:tag name="KSO_WM_UNIT_TABLE_BEAUTIFY" val="smartTable{045199b8-3d7d-4769-9122-42986e5b4723}"/>
  <p:tag name="TABLE_ENDDRAG_ORIGIN_RECT" val="296*306"/>
  <p:tag name="TABLE_ENDDRAG_RECT" val="488*186*296*306"/>
  <p:tag name="TABLE_SKINIDX" val="4"/>
  <p:tag name="TABLE_COLORIDX" val="5"/>
  <p:tag name="TABLE_COLOR_RGB" val="0x000000*0xFFFFFF*0x212121*0xFFFFFF*0x61B788*0xE2EBB2*0x6DC89D*0x6DBD80*0xB8E2D8*0xAACE84"/>
  <p:tag name="TABLE_EMPHASIZE_COLOR" val="6403976"/>
</p:tagLst>
</file>

<file path=ppt/tags/tag187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点击此处添加标题"/>
  <p:tag name="KSO_WM_TEMPLATE_CATEGORY" val="custom"/>
  <p:tag name="KSO_WM_TEMPLATE_INDEX" val="20177418"/>
  <p:tag name="KSO_WM_UNIT_ID" val="custom20177418_13*a*1"/>
  <p:tag name="KSO_WM_UNIT_NOCLEAR" val="0"/>
  <p:tag name="KSO_WM_UNIT_DIAGRAM_ISNUMVISUAL" val="0"/>
  <p:tag name="KSO_WM_UNIT_DIAGRAM_ISREFERUNIT" val="0"/>
  <p:tag name="KSO_WM_UNIT_ISNUMDGMTITLE" val="0"/>
  <p:tag name="KSO_WM_UNIT_TEXT_FILL_FORE_SCHEMECOLOR_INDEX_BRIGHTNESS" val="0"/>
  <p:tag name="KSO_WM_UNIT_TEXT_FILL_FORE_SCHEMECOLOR_INDEX" val="5"/>
  <p:tag name="KSO_WM_UNIT_TEXT_FILL_TYPE" val="1"/>
</p:tagLst>
</file>

<file path=ppt/tags/tag188.xml><?xml version="1.0" encoding="utf-8"?>
<p:tagLst xmlns:p="http://schemas.openxmlformats.org/presentationml/2006/main">
  <p:tag name="KSO_WM_TAG_VERSION" val="1.0"/>
  <p:tag name="KSO_WM_SLIDE_ITEM_CNT" val="0"/>
  <p:tag name="KSO_WM_SLIDE_LAYOUT" val="a_b_e"/>
  <p:tag name="KSO_WM_SLIDE_LAYOUT_CNT" val="1_1_1"/>
  <p:tag name="KSO_WM_SLIDE_TYPE" val="sectionTitle"/>
  <p:tag name="KSO_WM_BEAUTIFY_FLAG" val="#wm#"/>
  <p:tag name="KSO_WM_COMBINE_RELATE_SLIDE_ID" val="background20176890_6"/>
  <p:tag name="KSO_WM_TEMPLATE_CATEGORY" val="custom"/>
  <p:tag name="KSO_WM_TEMPLATE_INDEX" val="20177418"/>
  <p:tag name="KSO_WM_SLIDE_ID" val="custom20177418_13"/>
  <p:tag name="KSO_WM_SLIDE_INDEX" val="13"/>
  <p:tag name="KSO_WM_TEMPLATE_SUBCATEGORY" val="17"/>
  <p:tag name="KSO_WM_SLIDE_SUBTYPE" val="pureTxt"/>
  <p:tag name="KSO_WM_TEMPLATE_MASTER_TYPE" val="1"/>
  <p:tag name="KSO_WM_TEMPLATE_COLOR_TYPE" val="1"/>
</p:tagLst>
</file>

<file path=ppt/tags/tag189.xml><?xml version="1.0" encoding="utf-8"?>
<p:tagLst xmlns:p="http://schemas.openxmlformats.org/presentationml/2006/main">
  <p:tag name="TABLE_ENDDRAG_ORIGIN_RECT" val="772*196"/>
  <p:tag name="TABLE_ENDDRAG_RECT" val="144*145*772*19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MASK_FLAG" val="1"/>
</p:tagLst>
</file>

<file path=ppt/tags/tag190.xml><?xml version="1.0" encoding="utf-8"?>
<p:tagLst xmlns:p="http://schemas.openxmlformats.org/presentationml/2006/main">
  <p:tag name="TABLE_ENDDRAG_ORIGIN_RECT" val="772*196"/>
  <p:tag name="TABLE_ENDDRAG_RECT" val="144*145*772*196"/>
</p:tagLst>
</file>

<file path=ppt/tags/tag191.xml><?xml version="1.0" encoding="utf-8"?>
<p:tagLst xmlns:p="http://schemas.openxmlformats.org/presentationml/2006/main">
  <p:tag name="TABLE_ENDDRAG_ORIGIN_RECT" val="870*345"/>
  <p:tag name="TABLE_ENDDRAG_RECT" val="51*115*870*345"/>
</p:tagLst>
</file>

<file path=ppt/tags/tag192.xml><?xml version="1.0" encoding="utf-8"?>
<p:tagLst xmlns:p="http://schemas.openxmlformats.org/presentationml/2006/main">
  <p:tag name="TABLE_ENDDRAG_ORIGIN_RECT" val="870*345"/>
  <p:tag name="TABLE_ENDDRAG_RECT" val="51*115*870*345"/>
</p:tagLst>
</file>

<file path=ppt/tags/tag193.xml><?xml version="1.0" encoding="utf-8"?>
<p:tagLst xmlns:p="http://schemas.openxmlformats.org/presentationml/2006/main">
  <p:tag name="TABLE_ENDDRAG_ORIGIN_RECT" val="870*345"/>
  <p:tag name="TABLE_ENDDRAG_RECT" val="51*115*870*345"/>
</p:tagLst>
</file>

<file path=ppt/tags/tag194.xml><?xml version="1.0" encoding="utf-8"?>
<p:tagLst xmlns:p="http://schemas.openxmlformats.org/presentationml/2006/main">
  <p:tag name="TABLE_ENDDRAG_ORIGIN_RECT" val="772*196"/>
  <p:tag name="TABLE_ENDDRAG_RECT" val="144*145*772*196"/>
</p:tagLst>
</file>

<file path=ppt/tags/tag195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点击此处添加标题"/>
  <p:tag name="KSO_WM_TEMPLATE_CATEGORY" val="custom"/>
  <p:tag name="KSO_WM_TEMPLATE_INDEX" val="20177418"/>
  <p:tag name="KSO_WM_UNIT_ID" val="custom20177418_13*a*1"/>
  <p:tag name="KSO_WM_UNIT_NOCLEAR" val="0"/>
  <p:tag name="KSO_WM_UNIT_DIAGRAM_ISNUMVISUAL" val="0"/>
  <p:tag name="KSO_WM_UNIT_DIAGRAM_ISREFERUNIT" val="0"/>
  <p:tag name="KSO_WM_UNIT_ISNUMDGMTITLE" val="0"/>
  <p:tag name="KSO_WM_UNIT_TEXT_FILL_FORE_SCHEMECOLOR_INDEX_BRIGHTNESS" val="0"/>
  <p:tag name="KSO_WM_UNIT_TEXT_FILL_FORE_SCHEMECOLOR_INDEX" val="5"/>
  <p:tag name="KSO_WM_UNIT_TEXT_FILL_TYPE" val="1"/>
</p:tagLst>
</file>

<file path=ppt/tags/tag196.xml><?xml version="1.0" encoding="utf-8"?>
<p:tagLst xmlns:p="http://schemas.openxmlformats.org/presentationml/2006/main">
  <p:tag name="KSO_WM_TAG_VERSION" val="1.0"/>
  <p:tag name="KSO_WM_SLIDE_ITEM_CNT" val="0"/>
  <p:tag name="KSO_WM_SLIDE_LAYOUT" val="a_b_e"/>
  <p:tag name="KSO_WM_SLIDE_LAYOUT_CNT" val="1_1_1"/>
  <p:tag name="KSO_WM_SLIDE_TYPE" val="sectionTitle"/>
  <p:tag name="KSO_WM_BEAUTIFY_FLAG" val="#wm#"/>
  <p:tag name="KSO_WM_COMBINE_RELATE_SLIDE_ID" val="background20176890_6"/>
  <p:tag name="KSO_WM_TEMPLATE_CATEGORY" val="custom"/>
  <p:tag name="KSO_WM_TEMPLATE_INDEX" val="20177418"/>
  <p:tag name="KSO_WM_SLIDE_ID" val="custom20177418_13"/>
  <p:tag name="KSO_WM_SLIDE_INDEX" val="13"/>
  <p:tag name="KSO_WM_TEMPLATE_SUBCATEGORY" val="17"/>
  <p:tag name="KSO_WM_SLIDE_SUBTYPE" val="pureTxt"/>
  <p:tag name="KSO_WM_TEMPLATE_MASTER_TYPE" val="1"/>
  <p:tag name="KSO_WM_TEMPLATE_COLOR_TYPE" val="1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177418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177418"/>
</p:tagLst>
</file>

<file path=ppt/tags/tag199.xml><?xml version="1.0" encoding="utf-8"?>
<p:tagLst xmlns:p="http://schemas.openxmlformats.org/presentationml/2006/main">
  <p:tag name="KSO_WM_BEAUTIFY_FLAG" val="#wm#"/>
  <p:tag name="KSO_WM_TEMPLATE_CATEGORY" val="custom"/>
  <p:tag name="KSO_WM_TEMPLATE_INDEX" val="2017741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MASK_FLAG" val="1"/>
</p:tagLst>
</file>

<file path=ppt/tags/tag200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点击此处添加标题"/>
  <p:tag name="KSO_WM_TEMPLATE_CATEGORY" val="custom"/>
  <p:tag name="KSO_WM_TEMPLATE_INDEX" val="20177418"/>
  <p:tag name="KSO_WM_UNIT_ID" val="custom20177418_13*a*1"/>
  <p:tag name="KSO_WM_UNIT_NOCLEAR" val="0"/>
  <p:tag name="KSO_WM_UNIT_DIAGRAM_ISNUMVISUAL" val="0"/>
  <p:tag name="KSO_WM_UNIT_DIAGRAM_ISREFERUNIT" val="0"/>
  <p:tag name="KSO_WM_UNIT_ISNUMDGMTITLE" val="0"/>
  <p:tag name="KSO_WM_UNIT_TEXT_FILL_FORE_SCHEMECOLOR_INDEX_BRIGHTNESS" val="0"/>
  <p:tag name="KSO_WM_UNIT_TEXT_FILL_FORE_SCHEMECOLOR_INDEX" val="5"/>
  <p:tag name="KSO_WM_UNIT_TEXT_FILL_TYPE" val="1"/>
</p:tagLst>
</file>

<file path=ppt/tags/tag201.xml><?xml version="1.0" encoding="utf-8"?>
<p:tagLst xmlns:p="http://schemas.openxmlformats.org/presentationml/2006/main">
  <p:tag name="KSO_WM_TAG_VERSION" val="1.0"/>
  <p:tag name="KSO_WM_SLIDE_ITEM_CNT" val="0"/>
  <p:tag name="KSO_WM_SLIDE_LAYOUT" val="a_b_e"/>
  <p:tag name="KSO_WM_SLIDE_LAYOUT_CNT" val="1_1_1"/>
  <p:tag name="KSO_WM_SLIDE_TYPE" val="sectionTitle"/>
  <p:tag name="KSO_WM_BEAUTIFY_FLAG" val="#wm#"/>
  <p:tag name="KSO_WM_COMBINE_RELATE_SLIDE_ID" val="background20176890_6"/>
  <p:tag name="KSO_WM_TEMPLATE_CATEGORY" val="custom"/>
  <p:tag name="KSO_WM_TEMPLATE_INDEX" val="20177418"/>
  <p:tag name="KSO_WM_SLIDE_ID" val="custom20177418_13"/>
  <p:tag name="KSO_WM_SLIDE_INDEX" val="13"/>
  <p:tag name="KSO_WM_TEMPLATE_SUBCATEGORY" val="17"/>
  <p:tag name="KSO_WM_SLIDE_SUBTYPE" val="pureTxt"/>
  <p:tag name="KSO_WM_TEMPLATE_MASTER_TYPE" val="1"/>
  <p:tag name="KSO_WM_TEMPLATE_COLOR_TYPE" val="1"/>
</p:tagLst>
</file>

<file path=ppt/tags/tag202.xml><?xml version="1.0" encoding="utf-8"?>
<p:tagLst xmlns:p="http://schemas.openxmlformats.org/presentationml/2006/main">
  <p:tag name="KSO_WM_DIAGRAM_VIRTUALLY_FRAME" val="{&quot;height&quot;:348.4992913385826,&quot;left&quot;:69.65,&quot;top&quot;:139.40070866141735,&quot;width&quot;:838.6}"/>
</p:tagLst>
</file>

<file path=ppt/tags/tag203.xml><?xml version="1.0" encoding="utf-8"?>
<p:tagLst xmlns:p="http://schemas.openxmlformats.org/presentationml/2006/main">
  <p:tag name="KSO_WM_DIAGRAM_VIRTUALLY_FRAME" val="{&quot;height&quot;:348.4992913385826,&quot;left&quot;:69.65,&quot;top&quot;:139.40070866141735,&quot;width&quot;:838.6}"/>
</p:tagLst>
</file>

<file path=ppt/tags/tag204.xml><?xml version="1.0" encoding="utf-8"?>
<p:tagLst xmlns:p="http://schemas.openxmlformats.org/presentationml/2006/main">
  <p:tag name="KSO_WM_DIAGRAM_VIRTUALLY_FRAME" val="{&quot;height&quot;:348.4992913385826,&quot;left&quot;:69.65,&quot;top&quot;:139.40070866141735,&quot;width&quot;:838.6}"/>
</p:tagLst>
</file>

<file path=ppt/tags/tag205.xml><?xml version="1.0" encoding="utf-8"?>
<p:tagLst xmlns:p="http://schemas.openxmlformats.org/presentationml/2006/main">
  <p:tag name="KSO_WM_DIAGRAM_VIRTUALLY_FRAME" val="{&quot;height&quot;:348.4992913385826,&quot;left&quot;:69.65,&quot;top&quot;:139.40070866141735,&quot;width&quot;:838.6}"/>
</p:tagLst>
</file>

<file path=ppt/tags/tag206.xml><?xml version="1.0" encoding="utf-8"?>
<p:tagLst xmlns:p="http://schemas.openxmlformats.org/presentationml/2006/main">
  <p:tag name="MH" val="20161219221632"/>
  <p:tag name="MH_LIBRARY" val="GRAPHIC"/>
  <p:tag name="MH_TYPE" val="Other"/>
  <p:tag name="MH_ORDER" val="5"/>
  <p:tag name="KSO_WM_DIAGRAM_VIRTUALLY_FRAME" val="{&quot;height&quot;:348.4992913385826,&quot;left&quot;:69.65,&quot;top&quot;:139.40070866141735,&quot;width&quot;:838.6}"/>
</p:tagLst>
</file>

<file path=ppt/tags/tag207.xml><?xml version="1.0" encoding="utf-8"?>
<p:tagLst xmlns:p="http://schemas.openxmlformats.org/presentationml/2006/main">
  <p:tag name="MH" val="20161219221632"/>
  <p:tag name="MH_LIBRARY" val="GRAPHIC"/>
  <p:tag name="MH_TYPE" val="Other"/>
  <p:tag name="MH_ORDER" val="5"/>
</p:tagLst>
</file>

<file path=ppt/tags/tag2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09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点击此处添加标题"/>
  <p:tag name="KSO_WM_TEMPLATE_CATEGORY" val="custom"/>
  <p:tag name="KSO_WM_TEMPLATE_INDEX" val="20177418"/>
  <p:tag name="KSO_WM_UNIT_ID" val="custom20177418_13*a*1"/>
  <p:tag name="KSO_WM_UNIT_NOCLEAR" val="0"/>
  <p:tag name="KSO_WM_UNIT_DIAGRAM_ISNUMVISUAL" val="0"/>
  <p:tag name="KSO_WM_UNIT_DIAGRAM_ISREFERUNIT" val="0"/>
  <p:tag name="KSO_WM_UNIT_ISNUMDGMTITLE" val="0"/>
  <p:tag name="KSO_WM_UNIT_TEXT_FILL_FORE_SCHEMECOLOR_INDEX_BRIGHTNESS" val="0"/>
  <p:tag name="KSO_WM_UNIT_TEXT_FILL_FORE_SCHEMECOLOR_INDEX" val="5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MASK_FLAG" val="1"/>
</p:tagLst>
</file>

<file path=ppt/tags/tag210.xml><?xml version="1.0" encoding="utf-8"?>
<p:tagLst xmlns:p="http://schemas.openxmlformats.org/presentationml/2006/main">
  <p:tag name="KSO_WM_TAG_VERSION" val="1.0"/>
  <p:tag name="KSO_WM_SLIDE_ITEM_CNT" val="0"/>
  <p:tag name="KSO_WM_SLIDE_LAYOUT" val="a_b_e"/>
  <p:tag name="KSO_WM_SLIDE_LAYOUT_CNT" val="1_1_1"/>
  <p:tag name="KSO_WM_SLIDE_TYPE" val="sectionTitle"/>
  <p:tag name="KSO_WM_BEAUTIFY_FLAG" val="#wm#"/>
  <p:tag name="KSO_WM_COMBINE_RELATE_SLIDE_ID" val="background20176890_6"/>
  <p:tag name="KSO_WM_TEMPLATE_CATEGORY" val="custom"/>
  <p:tag name="KSO_WM_TEMPLATE_INDEX" val="20177418"/>
  <p:tag name="KSO_WM_SLIDE_ID" val="custom20177418_13"/>
  <p:tag name="KSO_WM_SLIDE_INDEX" val="13"/>
  <p:tag name="KSO_WM_TEMPLATE_SUBCATEGORY" val="17"/>
  <p:tag name="KSO_WM_SLIDE_SUBTYPE" val="pureTxt"/>
  <p:tag name="KSO_WM_TEMPLATE_MASTER_TYPE" val="1"/>
  <p:tag name="KSO_WM_TEMPLATE_COLOR_TYPE" val="1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177418"/>
</p:tagLst>
</file>

<file path=ppt/tags/tag212.xml><?xml version="1.0" encoding="utf-8"?>
<p:tagLst xmlns:p="http://schemas.openxmlformats.org/presentationml/2006/main">
  <p:tag name="KSO_WM_BEAUTIFY_FLAG" val="#wm#"/>
  <p:tag name="KSO_WM_TEMPLATE_CATEGORY" val="custom"/>
  <p:tag name="KSO_WM_TEMPLATE_INDEX" val="20177418"/>
</p:tagLst>
</file>

<file path=ppt/tags/tag213.xml><?xml version="1.0" encoding="utf-8"?>
<p:tagLst xmlns:p="http://schemas.openxmlformats.org/presentationml/2006/main">
  <p:tag name="KSO_WM_BEAUTIFY_FLAG" val="#wm#"/>
  <p:tag name="KSO_WM_TEMPLATE_CATEGORY" val="custom"/>
  <p:tag name="KSO_WM_TEMPLATE_INDEX" val="20177418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177418"/>
</p:tagLst>
</file>

<file path=ppt/tags/tag215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点击此处添加标题"/>
  <p:tag name="KSO_WM_TEMPLATE_CATEGORY" val="custom"/>
  <p:tag name="KSO_WM_TEMPLATE_INDEX" val="20177418"/>
  <p:tag name="KSO_WM_UNIT_ID" val="custom20177418_13*a*1"/>
  <p:tag name="KSO_WM_UNIT_NOCLEAR" val="0"/>
  <p:tag name="KSO_WM_UNIT_DIAGRAM_ISNUMVISUAL" val="0"/>
  <p:tag name="KSO_WM_UNIT_DIAGRAM_ISREFERUNIT" val="0"/>
  <p:tag name="KSO_WM_UNIT_ISNUMDGMTITLE" val="0"/>
  <p:tag name="KSO_WM_UNIT_TEXT_FILL_FORE_SCHEMECOLOR_INDEX_BRIGHTNESS" val="0"/>
  <p:tag name="KSO_WM_UNIT_TEXT_FILL_FORE_SCHEMECOLOR_INDEX" val="5"/>
  <p:tag name="KSO_WM_UNIT_TEXT_FILL_TYPE" val="1"/>
</p:tagLst>
</file>

<file path=ppt/tags/tag216.xml><?xml version="1.0" encoding="utf-8"?>
<p:tagLst xmlns:p="http://schemas.openxmlformats.org/presentationml/2006/main">
  <p:tag name="KSO_WM_TAG_VERSION" val="1.0"/>
  <p:tag name="KSO_WM_SLIDE_ITEM_CNT" val="0"/>
  <p:tag name="KSO_WM_SLIDE_LAYOUT" val="a_b_e"/>
  <p:tag name="KSO_WM_SLIDE_LAYOUT_CNT" val="1_1_1"/>
  <p:tag name="KSO_WM_SLIDE_TYPE" val="sectionTitle"/>
  <p:tag name="KSO_WM_BEAUTIFY_FLAG" val="#wm#"/>
  <p:tag name="KSO_WM_COMBINE_RELATE_SLIDE_ID" val="background20176890_6"/>
  <p:tag name="KSO_WM_TEMPLATE_CATEGORY" val="custom"/>
  <p:tag name="KSO_WM_TEMPLATE_INDEX" val="20177418"/>
  <p:tag name="KSO_WM_SLIDE_ID" val="custom20177418_13"/>
  <p:tag name="KSO_WM_SLIDE_INDEX" val="13"/>
  <p:tag name="KSO_WM_TEMPLATE_SUBCATEGORY" val="17"/>
  <p:tag name="KSO_WM_SLIDE_SUBTYPE" val="pureTxt"/>
  <p:tag name="KSO_WM_TEMPLATE_MASTER_TYPE" val="1"/>
  <p:tag name="KSO_WM_TEMPLATE_COLOR_TYPE" val="1"/>
</p:tagLst>
</file>

<file path=ppt/tags/tag217.xml><?xml version="1.0" encoding="utf-8"?>
<p:tagLst xmlns:p="http://schemas.openxmlformats.org/presentationml/2006/main">
  <p:tag name="KSO_WM_BEAUTIFY_FLAG" val="#wm#"/>
  <p:tag name="KSO_WM_TEMPLATE_CATEGORY" val="custom"/>
  <p:tag name="KSO_WM_TEMPLATE_INDEX" val="20177418"/>
</p:tagLst>
</file>

<file path=ppt/tags/tag218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PRESET_TEXT" val="感谢观看"/>
  <p:tag name="KSO_WM_TEMPLATE_CATEGORY" val="custom"/>
  <p:tag name="KSO_WM_TEMPLATE_INDEX" val="20177418"/>
  <p:tag name="KSO_WM_UNIT_ID" val="custom20177418_28*a*1"/>
  <p:tag name="KSO_WM_UNIT_NOCLEAR" val="1"/>
  <p:tag name="KSO_WM_UNIT_DIAGRAM_ISNUMVISUAL" val="0"/>
  <p:tag name="KSO_WM_UNIT_DIAGRAM_ISREFERUNIT" val="0"/>
  <p:tag name="KSO_WM_UNIT_ISNUMDGMTITLE" val="0"/>
  <p:tag name="KSO_WM_UNIT_TEXT_FILL_FORE_SCHEMECOLOR_INDEX_BRIGHTNESS" val="0"/>
  <p:tag name="KSO_WM_UNIT_TEXT_FILL_FORE_SCHEMECOLOR_INDEX" val="5"/>
  <p:tag name="KSO_WM_UNIT_TEXT_FILL_TYPE" val="1"/>
</p:tagLst>
</file>

<file path=ppt/tags/tag21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77418_28*b*1"/>
  <p:tag name="KSO_WM_TEMPLATE_CATEGORY" val="custom"/>
  <p:tag name="KSO_WM_TEMPLATE_INDEX" val="20177418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MASK_FLAG" val="1"/>
</p:tagLst>
</file>

<file path=ppt/tags/tag220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endPage"/>
  <p:tag name="KSO_WM_BEAUTIFY_FLAG" val="#wm#"/>
  <p:tag name="KSO_WM_COMBINE_RELATE_SLIDE_ID" val="background20176890_12"/>
  <p:tag name="KSO_WM_TEMPLATE_CATEGORY" val="custom"/>
  <p:tag name="KSO_WM_TEMPLATE_INDEX" val="20177418"/>
  <p:tag name="KSO_WM_SLIDE_ID" val="custom20177418_28"/>
  <p:tag name="KSO_WM_SLIDE_INDEX" val="28"/>
  <p:tag name="KSO_WM_TEMPLATE_SUBCATEGORY" val="17"/>
  <p:tag name="KSO_WM_SLIDE_SUBTYPE" val="pureTxt"/>
  <p:tag name="KSO_WM_TEMPLATE_MASTER_TYPE" val="1"/>
  <p:tag name="KSO_WM_TEMPLATE_COLOR_TYPE" val="1"/>
</p:tagLst>
</file>

<file path=ppt/tags/tag221.xml><?xml version="1.0" encoding="utf-8"?>
<p:tagLst xmlns:p="http://schemas.openxmlformats.org/presentationml/2006/main">
  <p:tag name="ISPRING_PRESENTATION_TITLE" val="PowerPoint 演示文稿"/>
  <p:tag name="KSO_WPP_MARK_KEY" val="bf602c62-c0b4-40c5-b5ac-bf9571cabd77"/>
  <p:tag name="COMMONDATA" val="eyJoZGlkIjoiNDczZjU5MGQ0ZGE1ZjE1YzFlYTZmOTA3NzA1YzgzYjIifQ=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MASK_FLAG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CF4EC"/>
      </a:dk2>
      <a:lt2>
        <a:srgbClr val="FFFFFF"/>
      </a:lt2>
      <a:accent1>
        <a:srgbClr val="238C3B"/>
      </a:accent1>
      <a:accent2>
        <a:srgbClr val="508834"/>
      </a:accent2>
      <a:accent3>
        <a:srgbClr val="63822C"/>
      </a:accent3>
      <a:accent4>
        <a:srgbClr val="727C27"/>
      </a:accent4>
      <a:accent5>
        <a:srgbClr val="7E7427"/>
      </a:accent5>
      <a:accent6>
        <a:srgbClr val="896D2A"/>
      </a:accent6>
      <a:hlink>
        <a:srgbClr val="1371ED"/>
      </a:hlink>
      <a:folHlink>
        <a:srgbClr val="B759BC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3420</Words>
  <Application>WPS 演示</Application>
  <PresentationFormat>自定义</PresentationFormat>
  <Paragraphs>427</Paragraphs>
  <Slides>35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汉仪旗黑-85S</vt:lpstr>
      <vt:lpstr>黑体</vt:lpstr>
      <vt:lpstr>楷体</vt:lpstr>
      <vt:lpstr>Arial Narrow</vt:lpstr>
      <vt:lpstr>Arial Unicode MS</vt:lpstr>
      <vt:lpstr>Calibri</vt:lpstr>
      <vt:lpstr>等线 Light</vt:lpstr>
      <vt:lpstr>等线</vt:lpstr>
      <vt:lpstr>自定义设计方案</vt:lpstr>
      <vt:lpstr>1_Office 主题​​</vt:lpstr>
      <vt:lpstr>携手育英才                合力待花开</vt:lpstr>
      <vt:lpstr>PowerPoint 演示文稿</vt:lpstr>
      <vt:lpstr>尊敬的各位家长：</vt:lpstr>
      <vt:lpstr>班级情况介绍</vt:lpstr>
      <vt:lpstr>班级任课老师</vt:lpstr>
      <vt:lpstr>班委成员</vt:lpstr>
      <vt:lpstr>各科课代表</vt:lpstr>
      <vt:lpstr>各科课代表</vt:lpstr>
      <vt:lpstr>PowerPoint 演示文稿</vt:lpstr>
      <vt:lpstr>PowerPoint 演示文稿</vt:lpstr>
      <vt:lpstr>期中考试情况分析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近三年高考分数线</vt:lpstr>
      <vt:lpstr>PowerPoint 演示文稿</vt:lpstr>
      <vt:lpstr>PowerPoint 演示文稿</vt:lpstr>
      <vt:lpstr>PowerPoint 演示文稿</vt:lpstr>
      <vt:lpstr>考后存在的问题及一些建议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家长注意事项</vt:lpstr>
      <vt:lpstr>PowerPoint 演示文稿</vt:lpstr>
      <vt:lpstr>PowerPoint 演示文稿</vt:lpstr>
      <vt:lpstr>PowerPoint 演示文稿</vt:lpstr>
      <vt:lpstr>PowerPoint 演示文稿</vt:lpstr>
      <vt:lpstr>后期的重要安排</vt:lpstr>
      <vt:lpstr>两次重要考试</vt:lpstr>
      <vt:lpstr>    每个孩子都是种子，只不过每个人的花期不同，有的花，一开始就灿烂绽放，有的花，需要漫长的等待，也许有的种子永远不会开花，因为他是一颗参天大树。</vt:lpstr>
    </vt:vector>
  </TitlesOfParts>
  <Company>雷锋PPT网 www.lfppt.com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雷锋PPT网 www.lfppt.com</dc:title>
  <dc:creator>雷锋PPT网 www.lfppt.com</dc:creator>
  <dc:description>雷锋PPT网 www.lfppt.com</dc:description>
  <cp:lastModifiedBy>清风</cp:lastModifiedBy>
  <cp:revision>123</cp:revision>
  <dcterms:created xsi:type="dcterms:W3CDTF">2016-07-31T03:19:00Z</dcterms:created>
  <dcterms:modified xsi:type="dcterms:W3CDTF">2024-11-15T09:50:12Z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95A9DB5EA1144FEB95213DB60B0647CE_13</vt:lpwstr>
  </property>
</Properties>
</file>