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74" r:id="rId5"/>
    <p:sldId id="258" r:id="rId6"/>
    <p:sldId id="259" r:id="rId7"/>
    <p:sldId id="261" r:id="rId8"/>
    <p:sldId id="262" r:id="rId9"/>
    <p:sldId id="263" r:id="rId10"/>
    <p:sldId id="264" r:id="rId11"/>
    <p:sldId id="275" r:id="rId12"/>
    <p:sldId id="265" r:id="rId13"/>
    <p:sldId id="266" r:id="rId14"/>
    <p:sldId id="267" r:id="rId15"/>
    <p:sldId id="270" r:id="rId16"/>
    <p:sldId id="268" r:id="rId17"/>
    <p:sldId id="269" r:id="rId18"/>
    <p:sldId id="27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2016284" y="1095207"/>
            <a:ext cx="8159432" cy="2961065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endParaRPr lang="zh-CN" altLang="en-US" sz="4799" b="0" i="0" dirty="0">
              <a:solidFill>
                <a:srgbClr val="000000">
                  <a:alpha val="100000"/>
                </a:srgbClr>
              </a:solidFill>
              <a:latin typeface="华文隶书"/>
              <a:ea typeface="华文隶书"/>
            </a:endParaRPr>
          </a:p>
          <a:p>
            <a:pPr marL="0" algn="l"/>
            <a:r>
              <a:rPr lang="zh-CN" altLang="en-US" sz="9600" b="0" i="0" dirty="0">
                <a:solidFill>
                  <a:srgbClr val="000000">
                    <a:alpha val="100000"/>
                  </a:srgbClr>
                </a:solidFill>
                <a:latin typeface="华文隶书"/>
                <a:ea typeface="华文隶书"/>
              </a:rPr>
              <a:t>小肩膀 大责任</a:t>
            </a:r>
            <a:endParaRPr lang="en-US" altLang="zh-CN" sz="9600" b="0" i="0" dirty="0">
              <a:solidFill>
                <a:srgbClr val="000000">
                  <a:alpha val="100000"/>
                </a:srgbClr>
              </a:solidFill>
              <a:latin typeface="华文隶书"/>
              <a:ea typeface="华文隶书"/>
            </a:endParaRPr>
          </a:p>
          <a:p>
            <a:pPr marL="0" algn="l"/>
            <a:r>
              <a:rPr lang="zh-CN" altLang="en-US" sz="3600" dirty="0">
                <a:solidFill>
                  <a:srgbClr val="000000">
                    <a:alpha val="100000"/>
                  </a:srgbClr>
                </a:solidFill>
                <a:latin typeface="华文隶书"/>
                <a:ea typeface="华文隶书"/>
              </a:rPr>
              <a:t>       </a:t>
            </a:r>
            <a:endParaRPr lang="en-US" altLang="zh-CN" sz="3600" dirty="0">
              <a:solidFill>
                <a:srgbClr val="000000">
                  <a:alpha val="100000"/>
                </a:srgbClr>
              </a:solidFill>
              <a:latin typeface="华文隶书"/>
              <a:ea typeface="华文隶书"/>
            </a:endParaRPr>
          </a:p>
          <a:p>
            <a:pPr marL="0" algn="l"/>
            <a:r>
              <a:rPr lang="en-US" altLang="zh-CN" sz="3600" dirty="0">
                <a:solidFill>
                  <a:srgbClr val="000000">
                    <a:alpha val="100000"/>
                  </a:srgbClr>
                </a:solidFill>
                <a:latin typeface="华文隶书"/>
                <a:ea typeface="华文隶书"/>
              </a:rPr>
              <a:t>      </a:t>
            </a:r>
            <a:r>
              <a:rPr lang="zh-CN" altLang="en-US" sz="3600" dirty="0">
                <a:solidFill>
                  <a:srgbClr val="000000">
                    <a:alpha val="100000"/>
                  </a:srgbClr>
                </a:solidFill>
                <a:latin typeface="华文隶书"/>
                <a:ea typeface="华文隶书"/>
              </a:rPr>
              <a:t> 横山桥中心小学   山水实验小学</a:t>
            </a:r>
            <a:endParaRPr lang="zh-CN" altLang="en-US" sz="3600" b="0" i="0" dirty="0">
              <a:solidFill>
                <a:srgbClr val="000000">
                  <a:alpha val="100000"/>
                </a:srgbClr>
              </a:solidFill>
              <a:latin typeface="华文隶书"/>
              <a:ea typeface="华文隶书"/>
            </a:endParaRP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0" y="1412711"/>
            <a:ext cx="5993363" cy="4256569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7135726" y="1825180"/>
            <a:ext cx="3999633" cy="320763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不管春夏秋冬还是寒暑雨雪，他们每天辛苦地奔波于城市的大街小巷，及时为大家送上所需要的东西。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3713004" y="1948467"/>
            <a:ext cx="8159432" cy="2961065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endParaRPr lang="zh-CN" altLang="en-US" sz="4799" b="0" i="0" dirty="0">
              <a:solidFill>
                <a:srgbClr val="000000">
                  <a:alpha val="100000"/>
                </a:srgbClr>
              </a:solidFill>
              <a:latin typeface="华文隶书"/>
              <a:ea typeface="华文隶书"/>
            </a:endParaRPr>
          </a:p>
          <a:p>
            <a:pPr marL="0" algn="l"/>
            <a:r>
              <a:rPr lang="zh-CN" altLang="en-US" sz="9600" b="0" i="0" dirty="0">
                <a:solidFill>
                  <a:srgbClr val="000000">
                    <a:alpha val="100000"/>
                  </a:srgbClr>
                </a:solidFill>
                <a:latin typeface="华文隶书"/>
                <a:ea typeface="华文隶书"/>
              </a:rPr>
              <a:t> </a:t>
            </a:r>
            <a:r>
              <a:rPr lang="zh-CN" altLang="en-US" sz="9600" dirty="0">
                <a:solidFill>
                  <a:srgbClr val="000000">
                    <a:alpha val="100000"/>
                  </a:srgbClr>
                </a:solidFill>
                <a:latin typeface="华文隶书"/>
                <a:ea typeface="华文隶书"/>
              </a:rPr>
              <a:t>故事汇 </a:t>
            </a:r>
            <a:endParaRPr lang="en-US" altLang="zh-CN" sz="9600" b="0" i="0" dirty="0">
              <a:solidFill>
                <a:srgbClr val="000000">
                  <a:alpha val="100000"/>
                </a:srgbClr>
              </a:solidFill>
              <a:latin typeface="华文隶书"/>
              <a:ea typeface="华文隶书"/>
            </a:endParaRPr>
          </a:p>
        </p:txBody>
      </p:sp>
    </p:spTree>
    <p:extLst>
      <p:ext uri="{BB962C8B-B14F-4D97-AF65-F5344CB8AC3E}">
        <p14:creationId xmlns:p14="http://schemas.microsoft.com/office/powerpoint/2010/main" val="294786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700087" y="347685"/>
            <a:ext cx="10791825" cy="672763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1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                             </a:t>
            </a:r>
            <a:r>
              <a:rPr lang="zh-CN" altLang="en-US" sz="3600" b="1" i="0" dirty="0">
                <a:latin typeface="微软雅黑"/>
                <a:ea typeface="微软雅黑"/>
              </a:rPr>
              <a:t>特别的“旅程”</a:t>
            </a:r>
          </a:p>
          <a:p>
            <a:pPr marL="0" algn="l">
              <a:lnSpc>
                <a:spcPts val="45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“什么是责任?”有一天，朵朵问妈妈，妈妈笑了笑，说:“你去生活中感受一下吧!”于是，朵朵开始了一场特别的“旅行”。</a:t>
            </a:r>
          </a:p>
          <a:p>
            <a:pPr marL="0" algn="l">
              <a:lnSpc>
                <a:spcPts val="45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朵朵来到了一座漂亮的公园，一位园林师正在给树木剪枝，朵朵上前问道:“叔叔，您为什么要在这剪枝呢?”园林师边工作边说:“让它们长得更好是我的责任呀!”朵朵明白了，原来让花草树木生长得更好就是园林师的责任。</a:t>
            </a:r>
          </a:p>
          <a:p>
            <a:pPr marL="0" algn="l">
              <a:lnSpc>
                <a:spcPts val="45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 接着，朵朵来到一家医院，一名护士正在照料一位病人，朵朵上前问道:“护士阿姨，难道您不怕被病毒传染吗?”护士微笑着说:“当然怕，但这是我的责任。”朵朵明白了，原来照顾病人就是护士的责任。</a:t>
            </a:r>
          </a:p>
          <a:p>
            <a:pPr marL="0" algn="l"/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166099" y="1361161"/>
            <a:ext cx="9859801" cy="371049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5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 朵朵结束了旅程，回到了家。妈妈问她:“朵朵，你知道什么叫责任了吗?”朵朵果断地说:“是的，我明白了，园丁的责任就是让花草树木生长得更好,护士就是尽心照顾好病人。”</a:t>
            </a:r>
          </a:p>
          <a:p>
            <a:pPr marL="0" algn="l">
              <a:lnSpc>
                <a:spcPts val="45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 妈妈听后，笑着说:“孩子，这些只是责任的一部分，责任是无处不在的，是无时无刻不在的，做好你应做的事，这就是你的责任。孩子，你明白了吗?”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2203475" y="2005893"/>
            <a:ext cx="8301965" cy="2846213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6600" b="0" i="0" dirty="0">
                <a:solidFill>
                  <a:srgbClr val="FF0000">
                    <a:alpha val="100000"/>
                  </a:srgbClr>
                </a:solidFill>
                <a:latin typeface="华文隶书"/>
                <a:ea typeface="华文隶书"/>
              </a:rPr>
              <a:t>说一说 </a:t>
            </a:r>
          </a:p>
          <a:p>
            <a:pPr marL="0" algn="l"/>
            <a:r>
              <a:rPr lang="zh-CN" altLang="en-US" sz="6600" b="0" i="0" dirty="0">
                <a:solidFill>
                  <a:srgbClr val="FF0000">
                    <a:alpha val="100000"/>
                  </a:srgbClr>
                </a:solidFill>
                <a:latin typeface="华文隶书"/>
                <a:ea typeface="华文隶书"/>
              </a:rPr>
              <a:t>你知道什么是责任吗？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819648" y="-241957"/>
            <a:ext cx="10552703" cy="521906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endParaRPr lang="zh-CN" altLang="en-US" sz="3000" b="0" i="0" dirty="0">
              <a:solidFill>
                <a:srgbClr val="FF0099">
                  <a:alpha val="100000"/>
                </a:srgbClr>
              </a:solidFill>
              <a:latin typeface="微软雅黑"/>
              <a:ea typeface="微软雅黑"/>
            </a:endParaRPr>
          </a:p>
          <a:p>
            <a:pPr marL="0" algn="l"/>
            <a:endParaRPr lang="zh-CN" altLang="en-US" sz="3000" b="0" i="0" dirty="0">
              <a:solidFill>
                <a:srgbClr val="FF0099">
                  <a:alpha val="100000"/>
                </a:srgbClr>
              </a:solidFill>
              <a:latin typeface="微软雅黑"/>
              <a:ea typeface="微软雅黑"/>
            </a:endParaRPr>
          </a:p>
          <a:p>
            <a:pPr marL="0" algn="ctr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小调查</a:t>
            </a:r>
          </a:p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在生活中，如果你做到了以下行为，请给自己点赞，表示“我可以”。</a:t>
            </a:r>
          </a:p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(1)我每天都认真听课，按时完成作业。</a:t>
            </a:r>
          </a:p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(2)班级组织活动，我会积极主动参加。</a:t>
            </a:r>
          </a:p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(3)我经常帮父母干一些力所能及的家务活。</a:t>
            </a:r>
          </a:p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(4)看到地上有垃圾，我会把它捡起来。</a:t>
            </a:r>
          </a:p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(5)我会遵守校纪校规，做一个守法的小公民。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70F2244-C568-D9A0-9609-7ECF08912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453" y="765936"/>
            <a:ext cx="3993347" cy="5326127"/>
          </a:xfrm>
          <a:prstGeom prst="rect">
            <a:avLst/>
          </a:prstGeom>
        </p:spPr>
      </p:pic>
      <p:sp>
        <p:nvSpPr>
          <p:cNvPr id="2" name="文本1"/>
          <p:cNvSpPr txBox="1"/>
          <p:nvPr/>
        </p:nvSpPr>
        <p:spPr>
          <a:xfrm>
            <a:off x="965200" y="969136"/>
            <a:ext cx="5933440" cy="4156031"/>
          </a:xfrm>
          <a:prstGeom prst="rect">
            <a:avLst/>
          </a:prstGeom>
          <a:noFill/>
        </p:spPr>
        <p:txBody>
          <a:bodyPr anchor="t"/>
          <a:lstStyle/>
          <a:p>
            <a:pPr marL="0"/>
            <a:r>
              <a:rPr lang="zh-CN" altLang="en-US" sz="4400" b="0" i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       活动:“责任盾”</a:t>
            </a:r>
            <a:endParaRPr lang="en-US" altLang="zh-CN" sz="4400" b="0" i="0" dirty="0">
              <a:solidFill>
                <a:srgbClr val="FF0000">
                  <a:alpha val="100000"/>
                </a:srgbClr>
              </a:solidFill>
              <a:latin typeface="微软雅黑"/>
              <a:ea typeface="微软雅黑"/>
            </a:endParaRPr>
          </a:p>
          <a:p>
            <a:pPr marL="0" algn="ctr"/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微软雅黑"/>
              <a:ea typeface="微软雅黑"/>
            </a:endParaRPr>
          </a:p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 在学校里我们的角色是学生，在家里我们的角色是孩子，在社会上我们的角色是公民……那么我们的不同角色承担着哪些责任呢?请将你不同角色的责任写在责任盾上。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067100" y="761079"/>
            <a:ext cx="10057800" cy="461683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FF0099">
                    <a:alpha val="100000"/>
                  </a:srgbClr>
                </a:solidFill>
                <a:latin typeface="微软雅黑"/>
                <a:ea typeface="微软雅黑"/>
              </a:rPr>
              <a:t>说一说</a:t>
            </a:r>
          </a:p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  在不同的角色里，你承担着哪些责任呢?为此，你具体做过哪些事情呢?请说一说。</a:t>
            </a:r>
          </a:p>
          <a:p>
            <a:pPr marL="0" algn="l"/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微软雅黑"/>
              <a:ea typeface="微软雅黑"/>
            </a:endParaRPr>
          </a:p>
          <a:p>
            <a:pPr marL="0" algn="l"/>
            <a:r>
              <a:rPr lang="zh-CN" altLang="en-US" sz="4000" b="0" i="0" dirty="0">
                <a:solidFill>
                  <a:srgbClr val="FF0099">
                    <a:alpha val="100000"/>
                  </a:srgbClr>
                </a:solidFill>
                <a:latin typeface="华文隶书"/>
                <a:ea typeface="华文隶书"/>
              </a:rPr>
              <a:t>暖心小驿站</a:t>
            </a:r>
          </a:p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 责任是什么?做好每一件该做的事情就是责任。岗位不同，角色不同，责任也不同。做一个有责任心的小学生，要做到对自己负责，对他人负责，对社会负责。</a:t>
            </a:r>
          </a:p>
          <a:p>
            <a:pPr marL="0" algn="l"/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2482688" y="2510142"/>
            <a:ext cx="7738272" cy="2265645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6399" b="0" i="0" dirty="0">
                <a:solidFill>
                  <a:srgbClr val="FF0099">
                    <a:alpha val="100000"/>
                  </a:srgbClr>
                </a:solidFill>
                <a:latin typeface="华文隶书"/>
                <a:ea typeface="华文隶书"/>
              </a:rPr>
              <a:t>这节课你有什么收获？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932814" y="732066"/>
            <a:ext cx="10426066" cy="260540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5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游戏:</a:t>
            </a:r>
            <a:r>
              <a:rPr lang="zh-CN" altLang="en-US" sz="300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责任桥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微软雅黑"/>
              <a:ea typeface="微软雅黑"/>
            </a:endParaRPr>
          </a:p>
          <a:p>
            <a:pPr>
              <a:lnSpc>
                <a:spcPts val="45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 男生</a:t>
            </a:r>
            <a:r>
              <a:rPr lang="en-US" altLang="zh-CN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6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人一组，女生</a:t>
            </a:r>
            <a:r>
              <a:rPr lang="en-US" altLang="zh-CN" sz="300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6</a:t>
            </a:r>
            <a:r>
              <a:rPr lang="zh-CN" altLang="en-US" sz="300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人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一组，每组中的每位同学将双手放在前面一位同学的双肩上，然后听从老师指令，缓慢地坐在身后同学的大腿上，坐下后挑战保持姿势1分钟。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DF321D-36D2-024A-2363-C5713A5C19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087" t="34814" r="26692" b="12889"/>
          <a:stretch/>
        </p:blipFill>
        <p:spPr>
          <a:xfrm>
            <a:off x="5182552" y="3045414"/>
            <a:ext cx="5577840" cy="3586480"/>
          </a:xfrm>
          <a:prstGeom prst="rect">
            <a:avLst/>
          </a:prstGeom>
        </p:spPr>
      </p:pic>
      <p:pic>
        <p:nvPicPr>
          <p:cNvPr id="5" name="图形 4" descr="指向右边的反手食指">
            <a:extLst>
              <a:ext uri="{FF2B5EF4-FFF2-40B4-BE49-F238E27FC236}">
                <a16:creationId xmlns:a16="http://schemas.microsoft.com/office/drawing/2014/main" id="{BC34BFFB-5257-A8ED-BFE3-52F344D71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2150" y="3341140"/>
            <a:ext cx="3087690" cy="27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2">
            <a:extLst>
              <a:ext uri="{FF2B5EF4-FFF2-40B4-BE49-F238E27FC236}">
                <a16:creationId xmlns:a16="http://schemas.microsoft.com/office/drawing/2014/main" id="{E64A0DAC-0DC2-17D6-2831-E554358388CD}"/>
              </a:ext>
            </a:extLst>
          </p:cNvPr>
          <p:cNvSpPr txBox="1"/>
          <p:nvPr/>
        </p:nvSpPr>
        <p:spPr>
          <a:xfrm>
            <a:off x="2686240" y="2849562"/>
            <a:ext cx="8099679" cy="115887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00" b="0" i="0" dirty="0">
                <a:solidFill>
                  <a:srgbClr val="FF0000">
                    <a:alpha val="100000"/>
                  </a:srgbClr>
                </a:solidFill>
                <a:latin typeface="华文隶书"/>
                <a:ea typeface="华文隶书"/>
              </a:rPr>
              <a:t>说一说 看到主人公们不同的做法，你有什么感受？</a:t>
            </a:r>
          </a:p>
        </p:txBody>
      </p:sp>
      <p:sp>
        <p:nvSpPr>
          <p:cNvPr id="7" name="文本2"/>
          <p:cNvSpPr txBox="1"/>
          <p:nvPr/>
        </p:nvSpPr>
        <p:spPr>
          <a:xfrm>
            <a:off x="1259309" y="1122532"/>
            <a:ext cx="3393971" cy="1336188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7200" b="0" i="0" dirty="0">
                <a:solidFill>
                  <a:srgbClr val="FF0000">
                    <a:alpha val="100000"/>
                  </a:srgbClr>
                </a:solidFill>
                <a:latin typeface="华文隶书"/>
                <a:ea typeface="华文隶书"/>
              </a:rPr>
              <a:t>百花园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073699" y="877348"/>
            <a:ext cx="5676900" cy="371049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情境一</a:t>
            </a:r>
          </a:p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康康、亮亮在踢足球，不小心打碎了教室窗户的玻璃，康康说:“不关我的事，是亮亮把球踢到玻璃上的。”亮亮说: “要不是你把球踢到窗边，我怎么会踢到玻璃上呢?“</a:t>
            </a:r>
          </a:p>
        </p:txBody>
      </p:sp>
      <p:pic>
        <p:nvPicPr>
          <p:cNvPr id="4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599" y="1227482"/>
            <a:ext cx="4441079" cy="41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333480" y="1227112"/>
            <a:ext cx="3848119" cy="355824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情境二</a:t>
            </a:r>
          </a:p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 朵朵不小心摔坏了爸爸心爱的花瓶，她却告诉爸爸，花瓶是家里的小猫碰倒的。</a:t>
            </a:r>
          </a:p>
        </p:txBody>
      </p:sp>
      <p:pic>
        <p:nvPicPr>
          <p:cNvPr id="3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839" y="1699265"/>
            <a:ext cx="5498344" cy="34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473238" y="1410675"/>
            <a:ext cx="4095750" cy="320763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情境三</a:t>
            </a:r>
          </a:p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 天突然下起了雨，乐乐赶紧拉上康康，两人冒雨跑到升旗台，把国旗降下来并收了起来。</a:t>
            </a:r>
          </a:p>
        </p:txBody>
      </p:sp>
      <p:pic>
        <p:nvPicPr>
          <p:cNvPr id="3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1544565"/>
            <a:ext cx="5205590" cy="37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210" y="2184401"/>
            <a:ext cx="5127074" cy="3612902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6589484" y="2449261"/>
            <a:ext cx="4953000" cy="16990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他是老师的小助手，是班级里值得信赖的主心骨，同学们的好伙伴。</a:t>
            </a:r>
          </a:p>
        </p:txBody>
      </p:sp>
      <p:sp>
        <p:nvSpPr>
          <p:cNvPr id="4" name="文本2"/>
          <p:cNvSpPr txBox="1"/>
          <p:nvPr/>
        </p:nvSpPr>
        <p:spPr>
          <a:xfrm>
            <a:off x="2959494" y="1204692"/>
            <a:ext cx="6438506" cy="1294667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00" b="0" i="0" dirty="0">
                <a:solidFill>
                  <a:srgbClr val="FF0000">
                    <a:alpha val="100000"/>
                  </a:srgbClr>
                </a:solidFill>
                <a:latin typeface="华文隶书"/>
                <a:ea typeface="华文隶书"/>
              </a:rPr>
              <a:t>活动：猜猜他们是谁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75" y="1583752"/>
            <a:ext cx="5497445" cy="3962098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6493125" y="2212409"/>
            <a:ext cx="4824200" cy="270478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有些人看到他们的深蓝色制服感到温暖，有些人看到却感到是一种震慑。保护人民群众财产安全是他们的职责。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960" y="1055777"/>
            <a:ext cx="4765040" cy="4746445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6390335" y="1879600"/>
            <a:ext cx="4765040" cy="290575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ct val="150000"/>
              </a:lnSpc>
            </a:pP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他们是赋予我生命的人，他们也是我最亲密的朋友，每当遇到困难的时候，我会第一时间想到寻求他们的帮助。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866</Words>
  <Application>Microsoft Office PowerPoint</Application>
  <PresentationFormat>宽屏</PresentationFormat>
  <Paragraphs>47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华文隶书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2024.9.22中年级心理班会小肩膀 大责任 </dc:title>
  <dc:creator>yogurt</dc:creator>
  <cp:lastModifiedBy>纾悠 陈</cp:lastModifiedBy>
  <cp:revision>3</cp:revision>
  <dcterms:created xsi:type="dcterms:W3CDTF">2024-09-22T02:44:40Z</dcterms:created>
  <dcterms:modified xsi:type="dcterms:W3CDTF">2024-09-23T01:39:17Z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EasiNote5</vt:lpwstr>
  </property>
  <property fmtid="{D5CDD505-2E9C-101B-9397-08002B2CF9AE}" pid="3" name="ApplicationVersion">
    <vt:lpwstr>5.2.4.8298</vt:lpwstr>
  </property>
  <property fmtid="{D5CDD505-2E9C-101B-9397-08002B2CF9AE}" pid="4" name="EasiNoteCoursewareInfo">
    <vt:lpwstr/>
  </property>
  <property fmtid="{D5CDD505-2E9C-101B-9397-08002B2CF9AE}" pid="5" name="EasiNoteDocumentName">
    <vt:lpwstr>2024.9.22中年级心理班会小肩膀 大责任 </vt:lpwstr>
  </property>
  <property fmtid="{D5CDD505-2E9C-101B-9397-08002B2CF9AE}" pid="6" name="EasiNoteAuthor">
    <vt:lpwstr>iozjnyvmtlvklpyvwkxsjk294y557921</vt:lpwstr>
  </property>
  <property fmtid="{D5CDD505-2E9C-101B-9397-08002B2CF9AE}" pid="7" name="EasiNoteUpstreamCoursewareInfo_0">
    <vt:lpwstr>2ae6a051-6fe2-485d-855c-de4931561a93</vt:lpwstr>
  </property>
</Properties>
</file>