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15636B6-6C5F-2851-1C36-92F1990D1DC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5" y="3271520"/>
            <a:ext cx="5900535" cy="358648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FF36668-39B8-4B21-EBD5-23D0CED3F279}"/>
              </a:ext>
            </a:extLst>
          </p:cNvPr>
          <p:cNvSpPr/>
          <p:nvPr/>
        </p:nvSpPr>
        <p:spPr>
          <a:xfrm>
            <a:off x="2452171" y="1948081"/>
            <a:ext cx="800246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男生女生大换装</a:t>
            </a:r>
            <a:endParaRPr lang="en-US" altLang="zh-CN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41" t="6067" r="63489" b="86988"/>
          <a:stretch>
            <a:fillRect/>
          </a:stretch>
        </p:blipFill>
        <p:spPr>
          <a:xfrm>
            <a:off x="-149285" y="-89106"/>
            <a:ext cx="2792720" cy="1077363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590941" y="1242974"/>
            <a:ext cx="11010900" cy="234264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700"/>
              </a:lnSpc>
            </a:pPr>
            <a:r>
              <a:rPr lang="zh-CN" altLang="en-US" sz="3999" b="0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◎</a:t>
            </a:r>
            <a:r>
              <a:rPr lang="zh-CN" altLang="en-US" sz="3999" b="0" i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我明白了，长辈们希望我成为一个</a:t>
            </a:r>
            <a:r>
              <a:rPr lang="zh-CN" altLang="en-US" sz="3999" b="0" i="0" u="sng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              </a:t>
            </a:r>
            <a:r>
              <a:rPr lang="zh-CN" altLang="en-US" sz="3999" b="0" i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。</a:t>
            </a:r>
          </a:p>
          <a:p>
            <a:pPr marL="0" algn="l">
              <a:lnSpc>
                <a:spcPts val="7700"/>
              </a:lnSpc>
            </a:pPr>
            <a:r>
              <a:rPr lang="zh-CN" altLang="en-US" sz="3999" b="0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◎</a:t>
            </a:r>
            <a:r>
              <a:rPr lang="zh-CN" altLang="en-US" sz="3999" b="0" i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我想成为一个</a:t>
            </a:r>
            <a:r>
              <a:rPr lang="zh-CN" altLang="en-US" sz="3999" b="0" i="0" u="sng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                                            </a:t>
            </a:r>
            <a:r>
              <a:rPr lang="zh-CN" altLang="en-US" sz="3999" b="0" i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380305" y="1133999"/>
            <a:ext cx="11449050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调查二：同学们自由发言，交流填写的内容，看一看男生与女生之间有哪些相同点。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41" t="6067" r="63489" b="86988"/>
          <a:stretch>
            <a:fillRect/>
          </a:stretch>
        </p:blipFill>
        <p:spPr>
          <a:xfrm>
            <a:off x="-149285" y="-89106"/>
            <a:ext cx="2792720" cy="1077363"/>
          </a:xfrm>
          <a:prstGeom prst="rect">
            <a:avLst/>
          </a:prstGeom>
        </p:spPr>
      </p:pic>
      <p:graphicFrame>
        <p:nvGraphicFramePr>
          <p:cNvPr id="4" name="表格1">
            <a:extLst>
              <a:ext uri="{FF2B5EF4-FFF2-40B4-BE49-F238E27FC236}">
                <a16:creationId xmlns:a16="http://schemas.microsoft.com/office/drawing/2014/main" id="{62B2FBE6-5C8C-E811-489E-1440CA960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567701"/>
              </p:ext>
            </p:extLst>
          </p:nvPr>
        </p:nvGraphicFramePr>
        <p:xfrm>
          <a:off x="727539" y="2475071"/>
          <a:ext cx="10753725" cy="3762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1651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7502074">
                  <a:extLst>
                    <a:ext uri="{9D8B030D-6E8A-4147-A177-3AD203B41FA5}">
                      <a16:colId xmlns:a16="http://schemas.microsoft.com/office/drawing/2014/main" val="1134884855"/>
                    </a:ext>
                  </a:extLst>
                </a:gridCol>
              </a:tblGrid>
              <a:tr h="580612"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2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相同点</a:t>
                      </a:r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86A854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2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内容</a:t>
                      </a:r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86A854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320"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喜欢的书</a:t>
                      </a:r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2E9D7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tc>
                  <a:txBody>
                    <a:bodyPr/>
                    <a:lstStyle/>
                    <a:p>
                      <a:pPr marL="0" algn="l"/>
                      <a:endParaRPr/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2E9D7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320"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喜欢的运动</a:t>
                      </a:r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2E9D7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tc>
                  <a:txBody>
                    <a:bodyPr/>
                    <a:lstStyle/>
                    <a:p>
                      <a:pPr marL="0" algn="l"/>
                      <a:endParaRPr/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2E9D7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320"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理想的职业</a:t>
                      </a:r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2E9D7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tc>
                  <a:txBody>
                    <a:bodyPr/>
                    <a:lstStyle/>
                    <a:p>
                      <a:pPr marL="0" algn="l"/>
                      <a:endParaRPr/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2E9D7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320">
                <a:tc>
                  <a:txBody>
                    <a:bodyPr/>
                    <a:lstStyle/>
                    <a:p>
                      <a:pPr marL="0" algn="l"/>
                      <a:endParaRPr/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2E9D7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tc>
                  <a:txBody>
                    <a:bodyPr/>
                    <a:lstStyle/>
                    <a:p>
                      <a:pPr marL="0" algn="l"/>
                      <a:endParaRPr/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2E9D7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320">
                <a:tc>
                  <a:txBody>
                    <a:bodyPr/>
                    <a:lstStyle/>
                    <a:p>
                      <a:pPr marL="0" algn="l"/>
                      <a:endParaRPr/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2E9D7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tc>
                  <a:txBody>
                    <a:bodyPr/>
                    <a:lstStyle/>
                    <a:p>
                      <a:pPr marL="0" algn="l"/>
                      <a:endParaRPr/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2E9D7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0320">
                <a:tc>
                  <a:txBody>
                    <a:bodyPr/>
                    <a:lstStyle/>
                    <a:p>
                      <a:pPr marL="0" algn="l"/>
                      <a:endParaRPr/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2E9D7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tc>
                  <a:txBody>
                    <a:bodyPr/>
                    <a:lstStyle/>
                    <a:p>
                      <a:pPr marL="0" algn="l"/>
                      <a:endParaRPr/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2E9D7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07" t="6861" r="66685" b="87518"/>
          <a:stretch>
            <a:fillRect/>
          </a:stretch>
        </p:blipFill>
        <p:spPr>
          <a:xfrm>
            <a:off x="-152" y="-19064"/>
            <a:ext cx="2157798" cy="908544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581482" y="889625"/>
            <a:ext cx="11029950" cy="540543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999" b="0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  男生女生有不同的身体特征，也有各自不同的强项与弱项。不过，这些不同并不会阻碍我们都成为优秀的人才。只要认清自己的优势，发挥优势，积极上进，男生女生都可以很棒。</a:t>
            </a:r>
          </a:p>
          <a:p>
            <a:pPr marL="0" algn="l"/>
            <a:r>
              <a:rPr lang="zh-CN" altLang="en-US" sz="3999" b="0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  当然，男生女生要互相学习对方的优点和长处，如男生可以像女生一样做事情更细致，女生可以像男生一样更勇敢等。让我们一起互相学习，共同成长吧!</a:t>
            </a:r>
          </a:p>
          <a:p>
            <a:pPr marL="0" algn="l"/>
            <a:endParaRPr lang="zh-CN" altLang="en-US" sz="3999" b="0" i="0" dirty="0">
              <a:solidFill>
                <a:srgbClr val="000000">
                  <a:alpha val="100000"/>
                </a:srgbClr>
              </a:solidFill>
              <a:latin typeface="楷体"/>
              <a:ea typeface="楷体"/>
            </a:endParaRP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85" t="37787" r="64971" b="57089"/>
          <a:stretch>
            <a:fillRect/>
          </a:stretch>
        </p:blipFill>
        <p:spPr>
          <a:xfrm>
            <a:off x="-78231" y="333"/>
            <a:ext cx="2336764" cy="830247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532419" y="993315"/>
            <a:ext cx="11039475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       采访小组内的一名异性同学，细致了解他(她)的某一优点，</a:t>
            </a:r>
          </a:p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想想自己应该怎样学习这一优点，然后编制一份学习计划书。</a:t>
            </a:r>
          </a:p>
        </p:txBody>
      </p:sp>
      <p:graphicFrame>
        <p:nvGraphicFramePr>
          <p:cNvPr id="4" name="表格1">
            <a:extLst>
              <a:ext uri="{FF2B5EF4-FFF2-40B4-BE49-F238E27FC236}">
                <a16:creationId xmlns:a16="http://schemas.microsoft.com/office/drawing/2014/main" id="{62B2FBE6-5C8C-E811-489E-1440CA960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567701"/>
              </p:ext>
            </p:extLst>
          </p:nvPr>
        </p:nvGraphicFramePr>
        <p:xfrm>
          <a:off x="727539" y="2475071"/>
          <a:ext cx="10715625" cy="3092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028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1539574">
                  <a:extLst>
                    <a:ext uri="{9D8B030D-6E8A-4147-A177-3AD203B41FA5}">
                      <a16:colId xmlns:a16="http://schemas.microsoft.com/office/drawing/2014/main" val="3514119007"/>
                    </a:ext>
                  </a:extLst>
                </a:gridCol>
                <a:gridCol w="3989388">
                  <a:extLst>
                    <a:ext uri="{9D8B030D-6E8A-4147-A177-3AD203B41FA5}">
                      <a16:colId xmlns:a16="http://schemas.microsoft.com/office/drawing/2014/main" val="3833060613"/>
                    </a:ext>
                  </a:extLst>
                </a:gridCol>
                <a:gridCol w="3748635">
                  <a:extLst>
                    <a:ext uri="{9D8B030D-6E8A-4147-A177-3AD203B41FA5}">
                      <a16:colId xmlns:a16="http://schemas.microsoft.com/office/drawing/2014/main" val="3194050240"/>
                    </a:ext>
                  </a:extLst>
                </a:gridCol>
              </a:tblGrid>
              <a:tr h="580612"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2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姓名</a:t>
                      </a:r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86A854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2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性别</a:t>
                      </a:r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86A854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2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优点</a:t>
                      </a:r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86A854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2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我的行动</a:t>
                      </a:r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86A854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517">
                <a:tc>
                  <a:txBody>
                    <a:bodyPr/>
                    <a:lstStyle/>
                    <a:p>
                      <a:pPr marL="0" algn="ctr"/>
                      <a:endParaRPr/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2E9D7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tc>
                  <a:txBody>
                    <a:bodyPr/>
                    <a:lstStyle/>
                    <a:p>
                      <a:pPr marL="0" algn="l"/>
                      <a:endParaRPr/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2E9D7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tc>
                  <a:txBody>
                    <a:bodyPr/>
                    <a:lstStyle/>
                    <a:p>
                      <a:pPr marL="0" algn="l"/>
                      <a:endParaRPr/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2E9D7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tc>
                  <a:txBody>
                    <a:bodyPr/>
                    <a:lstStyle/>
                    <a:p>
                      <a:pPr marL="0" algn="l"/>
                      <a:endParaRPr/>
                    </a:p>
                  </a:txBody>
                  <a:tcPr>
                    <a:lnL w="9525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2E9D7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xmlns:p14="http://schemas.microsoft.com/office/powerpoint/2010/main" xmlns="" val="2661222183"/>
                    </a:ext>
                  </a:extLst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27" t="10427" r="17334" b="81997"/>
          <a:stretch>
            <a:fillRect/>
          </a:stretch>
        </p:blipFill>
        <p:spPr>
          <a:xfrm>
            <a:off x="144094" y="1657360"/>
            <a:ext cx="11904688" cy="193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61" t="39402" r="5160" b="32608"/>
          <a:stretch>
            <a:fillRect/>
          </a:stretch>
        </p:blipFill>
        <p:spPr>
          <a:xfrm>
            <a:off x="357890" y="1139857"/>
            <a:ext cx="11476219" cy="5311743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36" t="33257" r="72440" b="61098"/>
          <a:stretch>
            <a:fillRect/>
          </a:stretch>
        </p:blipFill>
        <p:spPr>
          <a:xfrm>
            <a:off x="381" y="197701"/>
            <a:ext cx="2493496" cy="94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89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0" t="67357" r="9218" b="5536"/>
          <a:stretch>
            <a:fillRect/>
          </a:stretch>
        </p:blipFill>
        <p:spPr>
          <a:xfrm>
            <a:off x="456171" y="1139857"/>
            <a:ext cx="11279657" cy="5256089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36" t="33257" r="72328" b="61174"/>
          <a:stretch>
            <a:fillRect/>
          </a:stretch>
        </p:blipFill>
        <p:spPr>
          <a:xfrm>
            <a:off x="381" y="197701"/>
            <a:ext cx="2493496" cy="94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41" t="6067" r="63489" b="86988"/>
          <a:stretch>
            <a:fillRect/>
          </a:stretch>
        </p:blipFill>
        <p:spPr>
          <a:xfrm>
            <a:off x="-149285" y="-89106"/>
            <a:ext cx="2792720" cy="1077363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100" t="13596" r="17502" b="81140"/>
          <a:stretch>
            <a:fillRect/>
          </a:stretch>
        </p:blipFill>
        <p:spPr>
          <a:xfrm>
            <a:off x="132626" y="988543"/>
            <a:ext cx="12202525" cy="1872424"/>
          </a:xfrm>
          <a:prstGeom prst="rect">
            <a:avLst/>
          </a:prstGeom>
        </p:spPr>
      </p:pic>
      <p:sp>
        <p:nvSpPr>
          <p:cNvPr id="4" name="文本1"/>
          <p:cNvSpPr txBox="1"/>
          <p:nvPr/>
        </p:nvSpPr>
        <p:spPr>
          <a:xfrm>
            <a:off x="771963" y="2860548"/>
            <a:ext cx="10763250" cy="192881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999" b="0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  有10张卡片，全班随机点名上台，随意抽取一张后，再根据卡片上描述的信息放进相应的头像下面，并说出你选择头像的理由。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7604"/>
          <a:stretch>
            <a:fillRect/>
          </a:stretch>
        </p:blipFill>
        <p:spPr>
          <a:xfrm>
            <a:off x="8596627" y="353749"/>
            <a:ext cx="1759241" cy="2147506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326" r="4277"/>
          <a:stretch>
            <a:fillRect/>
          </a:stretch>
        </p:blipFill>
        <p:spPr>
          <a:xfrm>
            <a:off x="2323271" y="353787"/>
            <a:ext cx="1759241" cy="2147506"/>
          </a:xfrm>
          <a:prstGeom prst="rect">
            <a:avLst/>
          </a:prstGeom>
        </p:spPr>
      </p:pic>
      <p:sp>
        <p:nvSpPr>
          <p:cNvPr id="4" name="形状1"/>
          <p:cNvSpPr txBox="1"/>
          <p:nvPr/>
        </p:nvSpPr>
        <p:spPr>
          <a:xfrm>
            <a:off x="1172118" y="2733970"/>
            <a:ext cx="4061441" cy="1722539"/>
          </a:xfrm>
          <a:custGeom>
            <a:avLst/>
            <a:gdLst>
              <a:gd name="connsiteX0" fmla="*/ 287090 w 4061441"/>
              <a:gd name="connsiteY0" fmla="*/ 0 h 1722539"/>
              <a:gd name="connsiteX1" fmla="*/ 3774351 w 4061441"/>
              <a:gd name="connsiteY1" fmla="*/ 0 h 1722539"/>
              <a:gd name="connsiteX2" fmla="*/ 3850492 w 4061441"/>
              <a:gd name="connsiteY2" fmla="*/ 0 h 1722539"/>
              <a:gd name="connsiteX3" fmla="*/ 4031194 w 4061441"/>
              <a:gd name="connsiteY3" fmla="*/ 137926 h 1722539"/>
              <a:gd name="connsiteX4" fmla="*/ 4061441 w 4061441"/>
              <a:gd name="connsiteY4" fmla="*/ 1435449 h 1722539"/>
              <a:gd name="connsiteX5" fmla="*/ 4061441 w 4061441"/>
              <a:gd name="connsiteY5" fmla="*/ 1511590 h 1722539"/>
              <a:gd name="connsiteX6" fmla="*/ 3923515 w 4061441"/>
              <a:gd name="connsiteY6" fmla="*/ 1692292 h 1722539"/>
              <a:gd name="connsiteX7" fmla="*/ 287090 w 4061441"/>
              <a:gd name="connsiteY7" fmla="*/ 1722539 h 1722539"/>
              <a:gd name="connsiteX8" fmla="*/ 128535 w 4061441"/>
              <a:gd name="connsiteY8" fmla="*/ 1722539 h 1722539"/>
              <a:gd name="connsiteX9" fmla="*/ 0 w 4061441"/>
              <a:gd name="connsiteY9" fmla="*/ 287090 h 1722539"/>
              <a:gd name="connsiteX10" fmla="*/ 0 w 4061441"/>
              <a:gd name="connsiteY10" fmla="*/ 128535 h 172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61441" h="1722539">
                <a:moveTo>
                  <a:pt x="287090" y="0"/>
                </a:moveTo>
                <a:lnTo>
                  <a:pt x="3774351" y="0"/>
                </a:lnTo>
                <a:cubicBezTo>
                  <a:pt x="3850492" y="0"/>
                  <a:pt x="3923515" y="30247"/>
                  <a:pt x="3977354" y="84087"/>
                </a:cubicBezTo>
                <a:cubicBezTo>
                  <a:pt x="4031194" y="137926"/>
                  <a:pt x="4061441" y="210949"/>
                  <a:pt x="4061441" y="287090"/>
                </a:cubicBezTo>
                <a:lnTo>
                  <a:pt x="4061441" y="1435449"/>
                </a:lnTo>
                <a:cubicBezTo>
                  <a:pt x="4061441" y="1511590"/>
                  <a:pt x="4031194" y="1584613"/>
                  <a:pt x="3977354" y="1638452"/>
                </a:cubicBezTo>
                <a:cubicBezTo>
                  <a:pt x="3923515" y="1692292"/>
                  <a:pt x="3850492" y="1722539"/>
                  <a:pt x="3774351" y="1722539"/>
                </a:cubicBezTo>
                <a:lnTo>
                  <a:pt x="287090" y="1722539"/>
                </a:lnTo>
                <a:cubicBezTo>
                  <a:pt x="128535" y="1722539"/>
                  <a:pt x="0" y="1594005"/>
                  <a:pt x="0" y="1435449"/>
                </a:cubicBezTo>
                <a:lnTo>
                  <a:pt x="0" y="287090"/>
                </a:lnTo>
                <a:cubicBezTo>
                  <a:pt x="0" y="128535"/>
                  <a:pt x="128535" y="0"/>
                  <a:pt x="287090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006EFF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5" name="形状2"/>
          <p:cNvSpPr txBox="1"/>
          <p:nvPr/>
        </p:nvSpPr>
        <p:spPr>
          <a:xfrm>
            <a:off x="7728766" y="2733827"/>
            <a:ext cx="4061441" cy="1722539"/>
          </a:xfrm>
          <a:custGeom>
            <a:avLst/>
            <a:gdLst>
              <a:gd name="connsiteX0" fmla="*/ 287090 w 4061441"/>
              <a:gd name="connsiteY0" fmla="*/ 0 h 1722539"/>
              <a:gd name="connsiteX1" fmla="*/ 3774351 w 4061441"/>
              <a:gd name="connsiteY1" fmla="*/ 0 h 1722539"/>
              <a:gd name="connsiteX2" fmla="*/ 3850492 w 4061441"/>
              <a:gd name="connsiteY2" fmla="*/ 0 h 1722539"/>
              <a:gd name="connsiteX3" fmla="*/ 4031194 w 4061441"/>
              <a:gd name="connsiteY3" fmla="*/ 137926 h 1722539"/>
              <a:gd name="connsiteX4" fmla="*/ 4061441 w 4061441"/>
              <a:gd name="connsiteY4" fmla="*/ 1435449 h 1722539"/>
              <a:gd name="connsiteX5" fmla="*/ 4061441 w 4061441"/>
              <a:gd name="connsiteY5" fmla="*/ 1511590 h 1722539"/>
              <a:gd name="connsiteX6" fmla="*/ 3923515 w 4061441"/>
              <a:gd name="connsiteY6" fmla="*/ 1692292 h 1722539"/>
              <a:gd name="connsiteX7" fmla="*/ 287090 w 4061441"/>
              <a:gd name="connsiteY7" fmla="*/ 1722539 h 1722539"/>
              <a:gd name="connsiteX8" fmla="*/ 128535 w 4061441"/>
              <a:gd name="connsiteY8" fmla="*/ 1722539 h 1722539"/>
              <a:gd name="connsiteX9" fmla="*/ 0 w 4061441"/>
              <a:gd name="connsiteY9" fmla="*/ 287090 h 1722539"/>
              <a:gd name="connsiteX10" fmla="*/ 0 w 4061441"/>
              <a:gd name="connsiteY10" fmla="*/ 128535 h 172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61441" h="1722539">
                <a:moveTo>
                  <a:pt x="287090" y="0"/>
                </a:moveTo>
                <a:lnTo>
                  <a:pt x="3774351" y="0"/>
                </a:lnTo>
                <a:cubicBezTo>
                  <a:pt x="3850492" y="0"/>
                  <a:pt x="3923515" y="30247"/>
                  <a:pt x="3977354" y="84087"/>
                </a:cubicBezTo>
                <a:cubicBezTo>
                  <a:pt x="4031194" y="137926"/>
                  <a:pt x="4061441" y="210949"/>
                  <a:pt x="4061441" y="287090"/>
                </a:cubicBezTo>
                <a:lnTo>
                  <a:pt x="4061441" y="1435449"/>
                </a:lnTo>
                <a:cubicBezTo>
                  <a:pt x="4061441" y="1511590"/>
                  <a:pt x="4031194" y="1584613"/>
                  <a:pt x="3977354" y="1638452"/>
                </a:cubicBezTo>
                <a:cubicBezTo>
                  <a:pt x="3923515" y="1692292"/>
                  <a:pt x="3850492" y="1722539"/>
                  <a:pt x="3774351" y="1722539"/>
                </a:cubicBezTo>
                <a:lnTo>
                  <a:pt x="287090" y="1722539"/>
                </a:lnTo>
                <a:cubicBezTo>
                  <a:pt x="128535" y="1722539"/>
                  <a:pt x="0" y="1594005"/>
                  <a:pt x="0" y="1435449"/>
                </a:cubicBezTo>
                <a:lnTo>
                  <a:pt x="0" y="287090"/>
                </a:lnTo>
                <a:cubicBezTo>
                  <a:pt x="0" y="128535"/>
                  <a:pt x="128535" y="0"/>
                  <a:pt x="287090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FF0099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pic>
        <p:nvPicPr>
          <p:cNvPr id="6" name="思维导图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668256" y="4701711"/>
            <a:ext cx="1133475" cy="628650"/>
          </a:xfrm>
          <a:prstGeom prst="rect">
            <a:avLst/>
          </a:prstGeom>
        </p:spPr>
      </p:pic>
      <p:pic>
        <p:nvPicPr>
          <p:cNvPr id="7" name="思维导图2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3619214" y="4701788"/>
            <a:ext cx="1133475" cy="628650"/>
          </a:xfrm>
          <a:prstGeom prst="rect">
            <a:avLst/>
          </a:prstGeom>
        </p:spPr>
      </p:pic>
      <p:pic>
        <p:nvPicPr>
          <p:cNvPr id="8" name="思维导图3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5352821" y="4701988"/>
            <a:ext cx="1438275" cy="628650"/>
          </a:xfrm>
          <a:prstGeom prst="rect">
            <a:avLst/>
          </a:prstGeom>
        </p:spPr>
      </p:pic>
      <p:pic>
        <p:nvPicPr>
          <p:cNvPr id="9" name="思维导图4"/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7392219" y="4701769"/>
            <a:ext cx="1133475" cy="628650"/>
          </a:xfrm>
          <a:prstGeom prst="rect">
            <a:avLst/>
          </a:prstGeom>
        </p:spPr>
      </p:pic>
      <p:pic>
        <p:nvPicPr>
          <p:cNvPr id="10" name="思维导图5"/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9390945" y="4702026"/>
            <a:ext cx="1133475" cy="628650"/>
          </a:xfrm>
          <a:prstGeom prst="rect">
            <a:avLst/>
          </a:prstGeom>
        </p:spPr>
      </p:pic>
      <p:pic>
        <p:nvPicPr>
          <p:cNvPr id="11" name="思维导图6"/>
          <p:cNvPicPr>
            <a:picLocks noChangeAspect="1"/>
          </p:cNvPicPr>
          <p:nvPr/>
        </p:nvPicPr>
        <p:blipFill>
          <a:blip r:embed="rId9"/>
          <a:stretch/>
        </p:blipFill>
        <p:spPr>
          <a:xfrm>
            <a:off x="1668066" y="5551170"/>
            <a:ext cx="1133475" cy="628650"/>
          </a:xfrm>
          <a:prstGeom prst="rect">
            <a:avLst/>
          </a:prstGeom>
        </p:spPr>
      </p:pic>
      <p:pic>
        <p:nvPicPr>
          <p:cNvPr id="12" name="思维导图7"/>
          <p:cNvPicPr>
            <a:picLocks noChangeAspect="1"/>
          </p:cNvPicPr>
          <p:nvPr/>
        </p:nvPicPr>
        <p:blipFill>
          <a:blip r:embed="rId10"/>
          <a:stretch/>
        </p:blipFill>
        <p:spPr>
          <a:xfrm>
            <a:off x="3466452" y="5563733"/>
            <a:ext cx="1438275" cy="628650"/>
          </a:xfrm>
          <a:prstGeom prst="rect">
            <a:avLst/>
          </a:prstGeom>
        </p:spPr>
      </p:pic>
      <p:pic>
        <p:nvPicPr>
          <p:cNvPr id="13" name="思维导图8"/>
          <p:cNvPicPr>
            <a:picLocks noChangeAspect="1"/>
          </p:cNvPicPr>
          <p:nvPr/>
        </p:nvPicPr>
        <p:blipFill>
          <a:blip r:embed="rId11"/>
          <a:stretch/>
        </p:blipFill>
        <p:spPr>
          <a:xfrm>
            <a:off x="5505221" y="5563600"/>
            <a:ext cx="1133475" cy="628650"/>
          </a:xfrm>
          <a:prstGeom prst="rect">
            <a:avLst/>
          </a:prstGeom>
        </p:spPr>
      </p:pic>
      <p:pic>
        <p:nvPicPr>
          <p:cNvPr id="14" name="思维导图9"/>
          <p:cNvPicPr>
            <a:picLocks noChangeAspect="1"/>
          </p:cNvPicPr>
          <p:nvPr/>
        </p:nvPicPr>
        <p:blipFill>
          <a:blip r:embed="rId12"/>
          <a:stretch/>
        </p:blipFill>
        <p:spPr>
          <a:xfrm>
            <a:off x="7391972" y="5576326"/>
            <a:ext cx="1133475" cy="628650"/>
          </a:xfrm>
          <a:prstGeom prst="rect">
            <a:avLst/>
          </a:prstGeom>
        </p:spPr>
      </p:pic>
      <p:pic>
        <p:nvPicPr>
          <p:cNvPr id="15" name="思维导图10"/>
          <p:cNvPicPr>
            <a:picLocks noChangeAspect="1"/>
          </p:cNvPicPr>
          <p:nvPr/>
        </p:nvPicPr>
        <p:blipFill>
          <a:blip r:embed="rId13"/>
          <a:stretch/>
        </p:blipFill>
        <p:spPr>
          <a:xfrm>
            <a:off x="9391040" y="5576106"/>
            <a:ext cx="1133475" cy="628650"/>
          </a:xfrm>
          <a:prstGeom prst="rect">
            <a:avLst/>
          </a:prstGeom>
        </p:spPr>
      </p:pic>
      <p:sp>
        <p:nvSpPr>
          <p:cNvPr id="16" name="形状3"/>
          <p:cNvSpPr txBox="1"/>
          <p:nvPr/>
        </p:nvSpPr>
        <p:spPr>
          <a:xfrm>
            <a:off x="5352821" y="1011288"/>
            <a:ext cx="2060000" cy="1722539"/>
          </a:xfrm>
          <a:custGeom>
            <a:avLst/>
            <a:gdLst>
              <a:gd name="connsiteX0" fmla="*/ 287090 w 2060000"/>
              <a:gd name="connsiteY0" fmla="*/ 0 h 1722539"/>
              <a:gd name="connsiteX1" fmla="*/ 1772911 w 2060000"/>
              <a:gd name="connsiteY1" fmla="*/ 0 h 1722539"/>
              <a:gd name="connsiteX2" fmla="*/ 1931466 w 2060000"/>
              <a:gd name="connsiteY2" fmla="*/ 0 h 1722539"/>
              <a:gd name="connsiteX3" fmla="*/ 2060000 w 2060000"/>
              <a:gd name="connsiteY3" fmla="*/ 1435449 h 1722539"/>
              <a:gd name="connsiteX4" fmla="*/ 2060000 w 2060000"/>
              <a:gd name="connsiteY4" fmla="*/ 1594004 h 1722539"/>
              <a:gd name="connsiteX5" fmla="*/ 287090 w 2060000"/>
              <a:gd name="connsiteY5" fmla="*/ 1722539 h 1722539"/>
              <a:gd name="connsiteX6" fmla="*/ 128535 w 2060000"/>
              <a:gd name="connsiteY6" fmla="*/ 1722539 h 1722539"/>
              <a:gd name="connsiteX7" fmla="*/ 0 w 2060000"/>
              <a:gd name="connsiteY7" fmla="*/ 287090 h 1722539"/>
              <a:gd name="connsiteX8" fmla="*/ 0 w 2060000"/>
              <a:gd name="connsiteY8" fmla="*/ 128535 h 172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0000" h="1722539">
                <a:moveTo>
                  <a:pt x="287090" y="0"/>
                </a:moveTo>
                <a:lnTo>
                  <a:pt x="1772911" y="0"/>
                </a:lnTo>
                <a:cubicBezTo>
                  <a:pt x="1931466" y="0"/>
                  <a:pt x="2060000" y="128535"/>
                  <a:pt x="2060000" y="287090"/>
                </a:cubicBezTo>
                <a:lnTo>
                  <a:pt x="2060000" y="1435449"/>
                </a:lnTo>
                <a:cubicBezTo>
                  <a:pt x="2060000" y="1594004"/>
                  <a:pt x="1931466" y="1722539"/>
                  <a:pt x="1772911" y="1722539"/>
                </a:cubicBezTo>
                <a:lnTo>
                  <a:pt x="287090" y="1722539"/>
                </a:lnTo>
                <a:cubicBezTo>
                  <a:pt x="128535" y="1722539"/>
                  <a:pt x="0" y="1594005"/>
                  <a:pt x="0" y="1435449"/>
                </a:cubicBezTo>
                <a:lnTo>
                  <a:pt x="0" y="287090"/>
                </a:lnTo>
                <a:cubicBezTo>
                  <a:pt x="0" y="128535"/>
                  <a:pt x="128535" y="0"/>
                  <a:pt x="287090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31A66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pic>
        <p:nvPicPr>
          <p:cNvPr id="17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9141" t="6067" r="63489" b="86988"/>
          <a:stretch>
            <a:fillRect/>
          </a:stretch>
        </p:blipFill>
        <p:spPr>
          <a:xfrm>
            <a:off x="-149285" y="-89106"/>
            <a:ext cx="2792720" cy="107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41" t="6067" r="63489" b="86988"/>
          <a:stretch>
            <a:fillRect/>
          </a:stretch>
        </p:blipFill>
        <p:spPr>
          <a:xfrm>
            <a:off x="-149285" y="-89106"/>
            <a:ext cx="2792720" cy="1077363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680123" y="988809"/>
            <a:ext cx="10772775" cy="250825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999" b="0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[分享讨论]</a:t>
            </a:r>
          </a:p>
          <a:p>
            <a:pPr marL="0" algn="l"/>
            <a:r>
              <a:rPr lang="zh-CN" altLang="en-US" sz="3999" b="0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  ◎男生的物品与女生的物品各有什么特点?</a:t>
            </a:r>
          </a:p>
          <a:p>
            <a:pPr marL="0" algn="l"/>
            <a:r>
              <a:rPr lang="zh-CN" altLang="en-US" sz="3999" b="0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  ◎为什么有的物品大家能一眼就看出是属于男生或女生的，而有些物品却不容易判断呢?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41" t="6067" r="63489" b="86988"/>
          <a:stretch>
            <a:fillRect/>
          </a:stretch>
        </p:blipFill>
        <p:spPr>
          <a:xfrm>
            <a:off x="-149285" y="-89106"/>
            <a:ext cx="2792720" cy="1077363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447" t="12621" r="32230" b="81328"/>
          <a:stretch>
            <a:fillRect/>
          </a:stretch>
        </p:blipFill>
        <p:spPr>
          <a:xfrm>
            <a:off x="1189882" y="1603029"/>
            <a:ext cx="9813893" cy="219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413861" y="906008"/>
            <a:ext cx="11544300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调查一：从小到大，爸爸妈妈除了精心照顾我们之外，还常常..... </a:t>
            </a:r>
          </a:p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(在所选的项目前打“√”号，也可写上其他的内容)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41" t="6067" r="63489" b="86988"/>
          <a:stretch>
            <a:fillRect/>
          </a:stretch>
        </p:blipFill>
        <p:spPr>
          <a:xfrm>
            <a:off x="-149285" y="-89106"/>
            <a:ext cx="2792720" cy="1077363"/>
          </a:xfrm>
          <a:prstGeom prst="rect">
            <a:avLst/>
          </a:prstGeom>
        </p:spPr>
      </p:pic>
      <p:pic>
        <p:nvPicPr>
          <p:cNvPr id="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493" y="1970532"/>
            <a:ext cx="798195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322</Words>
  <Application>Microsoft Office PowerPoint</Application>
  <PresentationFormat>宽屏</PresentationFormat>
  <Paragraphs>23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8" baseType="lpstr">
      <vt:lpstr>楷体</vt:lpstr>
      <vt:lpstr>Microsoft YaHei</vt:lpstr>
      <vt:lpstr>Microsoft YaHei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男生女生都美好</dc:title>
  <dc:creator>yogurt</dc:creator>
  <cp:lastModifiedBy>纾悠 陈</cp:lastModifiedBy>
  <cp:revision>2</cp:revision>
  <dcterms:created xsi:type="dcterms:W3CDTF">2024-09-25T08:06:07Z</dcterms:created>
  <dcterms:modified xsi:type="dcterms:W3CDTF">2024-10-08T08:36:38Z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EasiNote5</vt:lpwstr>
  </property>
  <property fmtid="{D5CDD505-2E9C-101B-9397-08002B2CF9AE}" pid="3" name="ApplicationVersion">
    <vt:lpwstr>5.2.4.8298</vt:lpwstr>
  </property>
  <property fmtid="{D5CDD505-2E9C-101B-9397-08002B2CF9AE}" pid="4" name="EasiNoteCoursewareInfo">
    <vt:lpwstr/>
  </property>
  <property fmtid="{D5CDD505-2E9C-101B-9397-08002B2CF9AE}" pid="5" name="EasiNoteDocumentName">
    <vt:lpwstr>男生女生都美好</vt:lpwstr>
  </property>
  <property fmtid="{D5CDD505-2E9C-101B-9397-08002B2CF9AE}" pid="6" name="EasiNoteAuthor">
    <vt:lpwstr>iozjnyvmtlvklpyvwkxsjk294y557921</vt:lpwstr>
  </property>
  <property fmtid="{D5CDD505-2E9C-101B-9397-08002B2CF9AE}" pid="7" name="EasiNoteUpstreamCoursewareInfo_0">
    <vt:lpwstr>524fb943-f9e7-402b-b864-4df0237e1156</vt:lpwstr>
  </property>
</Properties>
</file>