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gs" Target="tags/tag1.xml"/><Relationship Id="rId20" Type="http://schemas.openxmlformats.org/officeDocument/2006/relationships/tableStyles" Target="tableStyles.xml"/><Relationship Id="rId2" Type="http://schemas.openxmlformats.org/officeDocument/2006/relationships/theme" Target="theme/theme1.xml"/><Relationship Id="rId19" Type="http://schemas.openxmlformats.org/officeDocument/2006/relationships/viewProps" Target="viewProps.xml"/><Relationship Id="rId18" Type="http://schemas.openxmlformats.org/officeDocument/2006/relationships/presProps" Target="presProps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image" Target="../media/image16.png"/><Relationship Id="rId1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形状1"/>
          <p:cNvSpPr txBox="1"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2F2F2">
              <a:alpha val="100000"/>
            </a:srgbClr>
          </a:solidFill>
          <a:ln w="9525">
            <a:solidFill>
              <a:srgbClr val="FFFFFF">
                <a:alpha val="0"/>
              </a:srgbClr>
            </a:solidFill>
          </a:ln>
        </p:spPr>
        <p:txBody>
          <a:bodyPr anchor="ctr"/>
          <a:lstStyle/>
          <a:p>
            <a:pPr marL="0" algn="ctr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rcRect l="1084" t="76470" r="474" b="7575"/>
          <a:stretch>
            <a:fillRect/>
          </a:stretch>
        </p:blipFill>
        <p:spPr>
          <a:xfrm>
            <a:off x="0" y="5732463"/>
            <a:ext cx="12192000" cy="1125537"/>
          </a:xfrm>
          <a:prstGeom prst="rect">
            <a:avLst/>
          </a:prstGeom>
        </p:spPr>
      </p:pic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238751" cy="868363"/>
          </a:xfrm>
          <a:prstGeom prst="rect">
            <a:avLst/>
          </a:prstGeom>
        </p:spPr>
      </p:pic>
      <p:pic>
        <p:nvPicPr>
          <p:cNvPr id="5" name="图片3"/>
          <p:cNvPicPr>
            <a:picLocks noChangeAspect="1"/>
          </p:cNvPicPr>
          <p:nvPr/>
        </p:nvPicPr>
        <p:blipFill>
          <a:blip r:embed="rId3"/>
          <a:srcRect r="2913" b="4278"/>
          <a:stretch>
            <a:fillRect/>
          </a:stretch>
        </p:blipFill>
        <p:spPr>
          <a:xfrm>
            <a:off x="0" y="403225"/>
            <a:ext cx="12192000" cy="6740525"/>
          </a:xfrm>
          <a:prstGeom prst="rect">
            <a:avLst/>
          </a:prstGeom>
        </p:spPr>
      </p:pic>
      <p:sp>
        <p:nvSpPr>
          <p:cNvPr id="6" name="文本1"/>
          <p:cNvSpPr txBox="1"/>
          <p:nvPr/>
        </p:nvSpPr>
        <p:spPr>
          <a:xfrm>
            <a:off x="2542162" y="2046254"/>
            <a:ext cx="7315200" cy="864681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2024高三期中化学试卷讲评课</a:t>
            </a:r>
            <a:endParaRPr lang="zh-CN" altLang="en-US" sz="4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文本2"/>
          <p:cNvSpPr txBox="1"/>
          <p:nvPr/>
        </p:nvSpPr>
        <p:spPr>
          <a:xfrm>
            <a:off x="7955061" y="3689147"/>
            <a:ext cx="3228975" cy="88385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沈泓妍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形状2"/>
          <p:cNvSpPr txBox="1"/>
          <p:nvPr/>
        </p:nvSpPr>
        <p:spPr>
          <a:xfrm>
            <a:off x="6969328" y="4069607"/>
            <a:ext cx="812800" cy="19050"/>
          </a:xfrm>
          <a:prstGeom prst="line">
            <a:avLst/>
          </a:prstGeom>
          <a:solidFill>
            <a:srgbClr val="5C81CC">
              <a:alpha val="100000"/>
            </a:srgbClr>
          </a:solidFill>
          <a:ln w="1905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484221" y="290952"/>
            <a:ext cx="3873770" cy="70903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课后练习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文本2"/>
          <p:cNvSpPr txBox="1"/>
          <p:nvPr/>
        </p:nvSpPr>
        <p:spPr>
          <a:xfrm>
            <a:off x="838733" y="1000049"/>
            <a:ext cx="9217498" cy="160016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1、NO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、CO都是常见空气污染物，对它们研究有着重大意义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利用催化处理汽车尾气中的NO和CO的技术已投入实际使用，其反应为2NO(g)+2CO(g)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N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(g)+2CO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(g) 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Times New Roman" panose="02020603050405020304"/>
              <a:ea typeface="Times New Roman" panose="02020603050405020304"/>
            </a:endParaRPr>
          </a:p>
          <a:p>
            <a:pPr marL="0" algn="l"/>
          </a:p>
        </p:txBody>
      </p:sp>
      <p:pic>
        <p:nvPicPr>
          <p:cNvPr id="5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7099" y="2242814"/>
            <a:ext cx="12046391" cy="30499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69842" y="483660"/>
            <a:ext cx="10743809" cy="540965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．工业合成氨技术是人类科学技术的一项重大突破。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高温不利于提高工业合成氨中 在平衡混合物中的含量。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①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生产中依然选择高温合成氨，目的是</a:t>
            </a:r>
            <a:r>
              <a:rPr lang="zh-CN" altLang="en-US" sz="30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②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针对反应速率与平衡产率的矛盾，我国科学家提出了采用M—LiH(M表示金属)复合催化剂的解决方案。在较低压强、较低温度下合成了 ，这是合成氨反应研究中的重要突破。文献报道了 M—LiH 可能的催化过程如下：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i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．N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=2N(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在 M 表面解离)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        ii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．N+LiH = LiNH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       iii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．</a:t>
            </a:r>
            <a:r>
              <a:rPr lang="zh-CN" altLang="en-US" sz="30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955396" y="526047"/>
            <a:ext cx="10935843" cy="373811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. 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已知反应：C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(g)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＋H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O(g)C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(g)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＋CH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OH(g)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　Δ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&gt;0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，其中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Book Antiqua"/>
                <a:ea typeface="Book Antiqua"/>
              </a:rPr>
              <a:t>v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k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·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(C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6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)·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O)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Book Antiqua"/>
                <a:ea typeface="Book Antiqua"/>
              </a:rPr>
              <a:t>v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逆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k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逆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·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(C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)·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(CH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OH)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Book Antiqua"/>
                <a:ea typeface="Book Antiqua"/>
              </a:rPr>
              <a:t>v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Book Antiqua"/>
                <a:ea typeface="Book Antiqua"/>
              </a:rPr>
              <a:t>v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逆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为正、逆反应速率，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k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正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k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逆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为速率常数，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为各组分的物质的量分数。丙烯和水蒸气的起始投料比为1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∶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，在恒容条件下测得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zh-CN" altLang="en-US" sz="3000" b="0" i="0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3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三个温度下丙烯的转化率(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α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随时间(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t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)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的变化关系分别如图中曲线甲、乙、丙所示。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(1) 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三个温度中的最低温时，以物质的量分数表示的化学平衡常数</a:t>
            </a:r>
            <a:r>
              <a:rPr lang="zh-CN" altLang="en-US" sz="3000" b="0" i="1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K</a:t>
            </a:r>
            <a:r>
              <a:rPr lang="zh-CN" altLang="en-US" sz="3000" b="0" i="1" baseline="-2500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x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＝</a:t>
            </a:r>
            <a:r>
              <a:rPr lang="zh-CN" altLang="en-US" sz="3000" b="0" i="0" u="sng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　　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(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</a:rPr>
              <a:t>保留两位有效数字)。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1599" y="4191476"/>
            <a:ext cx="3468557" cy="2181225"/>
          </a:xfrm>
          <a:prstGeom prst="rect">
            <a:avLst/>
          </a:prstGeom>
        </p:spPr>
      </p:pic>
      <p:sp>
        <p:nvSpPr>
          <p:cNvPr id="4" name="文本2"/>
          <p:cNvSpPr txBox="1"/>
          <p:nvPr/>
        </p:nvSpPr>
        <p:spPr>
          <a:xfrm>
            <a:off x="3921404" y="4191167"/>
            <a:ext cx="190500" cy="62506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326147" y="669036"/>
            <a:ext cx="10375944" cy="631056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8662" y="1052512"/>
            <a:ext cx="10524487" cy="508635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269109" y="469399"/>
            <a:ext cx="9881937" cy="598905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4</a:t>
            </a:r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、请画出铁勺表面电镀银的装置图，用语言描述整个装置并用化学方程式写出原理。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</p:txBody>
      </p:sp>
      <p:sp>
        <p:nvSpPr>
          <p:cNvPr id="3" name="形状1"/>
          <p:cNvSpPr txBox="1"/>
          <p:nvPr/>
        </p:nvSpPr>
        <p:spPr>
          <a:xfrm>
            <a:off x="1435932" y="1676648"/>
            <a:ext cx="9291828" cy="3486369"/>
          </a:xfrm>
          <a:prstGeom prst="rect">
            <a:avLst/>
          </a:prstGeom>
          <a:solidFill>
            <a:srgbClr val="FFFFFF">
              <a:alpha val="100000"/>
            </a:srgbClr>
          </a:solidFill>
          <a:ln w="38100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2533517" y="2400776"/>
            <a:ext cx="6727217" cy="99507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48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谢           谢</a:t>
            </a:r>
            <a:endParaRPr lang="zh-CN" altLang="en-US" sz="48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726843" y="757771"/>
            <a:ext cx="10408244" cy="830685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教学目标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文本2"/>
          <p:cNvSpPr txBox="1"/>
          <p:nvPr/>
        </p:nvSpPr>
        <p:spPr>
          <a:xfrm>
            <a:off x="944975" y="1456715"/>
            <a:ext cx="10464041" cy="3662143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1、会根据要求设计简单的电化学装置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（160402）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2、学会用化学方程式书写物质在催化剂表面的反应历程</a:t>
            </a:r>
            <a:endParaRPr lang="zh-CN" altLang="en-US" sz="3000" b="0" i="0" dirty="0">
              <a:solidFill>
                <a:srgbClr val="00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（140202）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l"/>
            <a:r>
              <a:rPr lang="zh-CN" altLang="en-US" sz="3000" b="0" i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3、能根据给定的特殊定义计算K值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（170304）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939384" y="195805"/>
            <a:ext cx="10725350" cy="561353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1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、（原16题最后一问）从铅精矿（主要含PbS、等）中提取金属Pb和Ag的工艺流程如下：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②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补充完整用电解原理分离金属Pb和Ag的实验方案（如何用电解法分离Pb和Ag）：将富银铅泥（含银和铅）压实制成块状，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                                                                 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用图画出：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82980"/>
            <a:ext cx="9060180" cy="1621155"/>
          </a:xfrm>
          <a:prstGeom prst="rect">
            <a:avLst/>
          </a:prstGeom>
        </p:spPr>
      </p:pic>
      <p:sp>
        <p:nvSpPr>
          <p:cNvPr id="5" name="形状1"/>
          <p:cNvSpPr txBox="1"/>
          <p:nvPr/>
        </p:nvSpPr>
        <p:spPr>
          <a:xfrm>
            <a:off x="1233716" y="4910471"/>
            <a:ext cx="9289171" cy="1206027"/>
          </a:xfrm>
          <a:prstGeom prst="rect">
            <a:avLst/>
          </a:pr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6" name="文本2"/>
          <p:cNvSpPr txBox="1"/>
          <p:nvPr/>
        </p:nvSpPr>
        <p:spPr>
          <a:xfrm>
            <a:off x="7427385" y="3089418"/>
            <a:ext cx="3498447" cy="48021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用导线与电源的正极相连，</a:t>
            </a:r>
            <a:endParaRPr lang="zh-CN" altLang="en-US" sz="2000" b="0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" name="文本3"/>
          <p:cNvSpPr txBox="1"/>
          <p:nvPr/>
        </p:nvSpPr>
        <p:spPr>
          <a:xfrm>
            <a:off x="1069553" y="3569075"/>
            <a:ext cx="10054722" cy="76993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再将一小块纯Pb块用导线与电源的负极相连，将块状富银铅泥和纯铅块均置于Pb(NO</a:t>
            </a:r>
            <a:r>
              <a:rPr lang="zh-CN" altLang="en-US" sz="2000" b="0" i="0" baseline="-25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)</a:t>
            </a:r>
            <a:r>
              <a:rPr lang="zh-CN" altLang="en-US" sz="2000" b="0" i="0" baseline="-25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溶液中，接通电源进行电解，一段时间后，在阳极底部获得金属Ag，阳极为金属Pb</a:t>
            </a:r>
            <a:endParaRPr lang="zh-CN" altLang="en-US" sz="2000" b="0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9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529552" y="871452"/>
            <a:ext cx="10910783" cy="718820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以废锰酸锂电池为原料，回收、精铜的实验流程如下：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补充以“铜箔和铝箔”为原料制备精铜的实验方案：</a:t>
            </a:r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；将所得精铜用蒸馏水洗净，干燥。请画出装置图：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  <a:p>
            <a:pPr marL="0" algn="l"/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58" y="1647692"/>
            <a:ext cx="8001000" cy="1158954"/>
          </a:xfrm>
          <a:prstGeom prst="rect">
            <a:avLst/>
          </a:prstGeom>
        </p:spPr>
      </p:pic>
      <p:sp>
        <p:nvSpPr>
          <p:cNvPr id="5" name="文本2"/>
          <p:cNvSpPr txBox="1"/>
          <p:nvPr/>
        </p:nvSpPr>
        <p:spPr>
          <a:xfrm>
            <a:off x="371813" y="420654"/>
            <a:ext cx="3389549" cy="693356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我是设计者：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形状1"/>
          <p:cNvSpPr txBox="1"/>
          <p:nvPr/>
        </p:nvSpPr>
        <p:spPr>
          <a:xfrm>
            <a:off x="838743" y="4795942"/>
            <a:ext cx="9453058" cy="1245613"/>
          </a:xfrm>
          <a:prstGeom prst="rect">
            <a:avLst/>
          </a:prstGeom>
          <a:solidFill>
            <a:srgbClr val="FFFFFF">
              <a:alpha val="100000"/>
            </a:srgbClr>
          </a:solidFill>
          <a:ln w="28575">
            <a:solidFill>
              <a:srgbClr val="000000">
                <a:alpha val="100000"/>
              </a:srgbClr>
            </a:solidFill>
            <a:prstDash val="solid"/>
          </a:ln>
        </p:spPr>
        <p:txBody>
          <a:bodyPr anchor="ctr"/>
          <a:lstStyle/>
          <a:p>
            <a:pPr marL="0" algn="ctr"/>
          </a:p>
        </p:txBody>
      </p:sp>
      <p:sp>
        <p:nvSpPr>
          <p:cNvPr id="7" name="文本3"/>
          <p:cNvSpPr txBox="1"/>
          <p:nvPr/>
        </p:nvSpPr>
        <p:spPr>
          <a:xfrm>
            <a:off x="980504" y="3911822"/>
            <a:ext cx="10009213" cy="769938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加入1.0mol/LNaOH溶液，当溶液不再产生气泡时，过滤，将铜箔压制成片与直流电源正极相连，铜片与直流电源负极相连，在CuSO</a:t>
            </a:r>
            <a:r>
              <a:rPr lang="zh-CN" altLang="en-US" sz="2000" b="0" i="0" baseline="-2500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溶液中电解，当铜箔完全溶解时，取出铜片</a:t>
            </a:r>
            <a:endParaRPr lang="zh-CN" altLang="en-US" sz="2000" b="0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8" name="文本4"/>
          <p:cNvSpPr txBox="1"/>
          <p:nvPr/>
        </p:nvSpPr>
        <p:spPr>
          <a:xfrm>
            <a:off x="7683818" y="3560839"/>
            <a:ext cx="3492503" cy="48021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边搅拌边向“铜箔和铝箔”中</a:t>
            </a:r>
            <a:endParaRPr lang="zh-CN" altLang="en-US" sz="2000" b="0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9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644081" y="650853"/>
            <a:ext cx="10886265" cy="509914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、（原14（2））在如题14图所示装置中，用石墨作电极，含FeSO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4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的酸性溶液作电解质，N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的混合物作阴极原料气，在常温下电解即可获得HNO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。电解时在阴极区检测到H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、·OH、H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等。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②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若将N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直接通过溶液，一段时间后，溶液中仅检测到微量的HNO</a:t>
            </a:r>
            <a:r>
              <a:rPr lang="zh-CN" altLang="en-US" sz="2400" b="0" i="0" baseline="-25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3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研究表明，是Fe</a:t>
            </a:r>
            <a:r>
              <a:rPr lang="zh-CN" altLang="en-US" sz="2400" b="0" i="0" baseline="3000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2+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该固氮过程的催化剂，其反应机理可表述为：</a:t>
            </a:r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                                                  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（填离子方程式），                                             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870" y="3531298"/>
            <a:ext cx="6486525" cy="498967"/>
          </a:xfrm>
          <a:prstGeom prst="rect">
            <a:avLst/>
          </a:prstGeom>
        </p:spPr>
      </p:pic>
      <p:pic>
        <p:nvPicPr>
          <p:cNvPr id="5" name="图片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2910" y="1744580"/>
            <a:ext cx="2007708" cy="17004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653606" y="616239"/>
            <a:ext cx="10886265" cy="3468180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1050" b="0" i="0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 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</a:t>
            </a:r>
            <a:r>
              <a:rPr lang="zh-CN" altLang="en-US" sz="3000" b="1" i="0" dirty="0">
                <a:solidFill>
                  <a:srgbClr val="FF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我是思考者</a:t>
            </a:r>
            <a:endParaRPr lang="zh-CN" altLang="en-US" sz="3000" b="1" i="0" dirty="0">
              <a:solidFill>
                <a:srgbClr val="FF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氢能是一种极具发展潜力的清洁能源。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一氧化碳变换反应                           也可用于生产氢气。以固体催化剂M催化该变换反应，若水蒸气分子首先被催化剂的活性表面吸附而解离，反应过程的能量变化如题图1所示。该催化反应历程可用两个化学程式表示为</a:t>
            </a:r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Times New Roman" panose="02020603050405020304"/>
                <a:ea typeface="Times New Roman" panose="02020603050405020304"/>
              </a:rPr>
              <a:t>  </a:t>
            </a:r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，</a:t>
            </a:r>
            <a:r>
              <a:rPr lang="zh-CN" altLang="en-US" sz="2400" b="0" i="0" u="sng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              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Calibri" panose="020F0502020204030204"/>
                <a:ea typeface="Calibri" panose="020F0502020204030204"/>
              </a:rPr>
              <a:t>(</a:t>
            </a:r>
            <a:r>
              <a:rPr lang="zh-CN" altLang="en-US" sz="2400" b="0" i="0" dirty="0">
                <a:solidFill>
                  <a:srgbClr val="000000">
                    <a:alpha val="100000"/>
                  </a:srgb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中间产物用表示)。②该反应在膜反应器中进行的工作原理如题图2所示。</a:t>
            </a:r>
            <a:endParaRPr lang="zh-CN" altLang="en-US" sz="2400" b="0" i="0" dirty="0">
              <a:solidFill>
                <a:srgbClr val="000000">
                  <a:alpha val="100000"/>
                </a:srgb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marL="0" algn="l"/>
          </a:p>
          <a:p>
            <a:pPr marL="0" algn="l"/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144" y="3540938"/>
            <a:ext cx="7162800" cy="2535079"/>
          </a:xfrm>
          <a:prstGeom prst="rect">
            <a:avLst/>
          </a:prstGeom>
        </p:spPr>
      </p:pic>
      <p:pic>
        <p:nvPicPr>
          <p:cNvPr id="5" name="公式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2411" y="1374248"/>
            <a:ext cx="4066918" cy="621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9460" y="6155446"/>
            <a:ext cx="3505159" cy="513914"/>
          </a:xfrm>
          <a:prstGeom prst="rect">
            <a:avLst/>
          </a:prstGeom>
        </p:spPr>
      </p:pic>
      <p:sp>
        <p:nvSpPr>
          <p:cNvPr id="3" name="文本1"/>
          <p:cNvSpPr txBox="1"/>
          <p:nvPr/>
        </p:nvSpPr>
        <p:spPr>
          <a:xfrm>
            <a:off x="857631" y="967969"/>
            <a:ext cx="9902990" cy="5012579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</p:txBody>
      </p:sp>
      <p:pic>
        <p:nvPicPr>
          <p:cNvPr id="4" name="图片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729" y="774659"/>
            <a:ext cx="8858250" cy="44760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10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847989" y="437609"/>
            <a:ext cx="10193170" cy="5572497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</a:p>
        </p:txBody>
      </p:sp>
      <p:pic>
        <p:nvPicPr>
          <p:cNvPr id="3" name="图片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81088" y="908456"/>
            <a:ext cx="8429625" cy="4236815"/>
          </a:xfrm>
          <a:prstGeom prst="rect">
            <a:avLst/>
          </a:prstGeom>
        </p:spPr>
      </p:pic>
      <p:sp>
        <p:nvSpPr>
          <p:cNvPr id="4" name="文本2"/>
          <p:cNvSpPr txBox="1"/>
          <p:nvPr/>
        </p:nvSpPr>
        <p:spPr>
          <a:xfrm>
            <a:off x="917210" y="178022"/>
            <a:ext cx="2702947" cy="592772"/>
          </a:xfrm>
          <a:prstGeom prst="rect">
            <a:avLst/>
          </a:prstGeom>
          <a:noFill/>
        </p:spPr>
        <p:txBody>
          <a:bodyPr anchor="t"/>
          <a:lstStyle/>
          <a:p>
            <a:pPr marL="0" algn="l"/>
            <a:r>
              <a:rPr lang="zh-CN" altLang="en-US" sz="24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我是计算能手：</a:t>
            </a:r>
            <a:endParaRPr lang="zh-CN" altLang="en-US" sz="24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1"/>
          <p:cNvSpPr txBox="1"/>
          <p:nvPr/>
        </p:nvSpPr>
        <p:spPr>
          <a:xfrm>
            <a:off x="1054979" y="495824"/>
            <a:ext cx="9415082" cy="4045744"/>
          </a:xfrm>
          <a:prstGeom prst="rect">
            <a:avLst/>
          </a:prstGeom>
          <a:noFill/>
        </p:spPr>
        <p:txBody>
          <a:bodyPr anchor="t"/>
          <a:lstStyle/>
          <a:p>
            <a:pPr marL="0" algn="ctr"/>
            <a:r>
              <a:rPr lang="zh-CN" altLang="en-US" sz="4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课堂小结</a:t>
            </a:r>
            <a:endParaRPr lang="zh-CN" altLang="en-US" sz="4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</a:p>
          <a:p>
            <a:pPr marL="0" algn="ctr"/>
          </a:p>
          <a:p>
            <a:pPr marL="0" algn="ctr"/>
            <a:r>
              <a:rPr lang="zh-CN" altLang="en-US" sz="2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</a:t>
            </a:r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1、关于电化学装置的设计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</a:p>
          <a:p>
            <a:pPr marL="0" algn="ctr"/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              2、物质在催化剂表面的反应历程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algn="ctr"/>
          </a:p>
          <a:p>
            <a:pPr marL="0" algn="ctr"/>
            <a:r>
              <a:rPr lang="zh-CN" altLang="en-US" sz="3000" b="0" i="0" dirty="0">
                <a:solidFill>
                  <a:srgbClr val="FF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</a:rPr>
              <a:t>3、特殊定义的K值计算</a:t>
            </a:r>
            <a:endParaRPr lang="zh-CN" altLang="en-US" sz="3000" b="0" i="0" dirty="0">
              <a:solidFill>
                <a:srgbClr val="FF0000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WE2MGJhZTUyMmIzYThhMzBlZDhmN2ViNTFiOTQ2OTA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2139</Words>
  <Application>WPS 演示</Application>
  <PresentationFormat>宽屏</PresentationFormat>
  <Paragraphs>105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6" baseType="lpstr">
      <vt:lpstr>Arial</vt:lpstr>
      <vt:lpstr>宋体</vt:lpstr>
      <vt:lpstr>Wingdings</vt:lpstr>
      <vt:lpstr>微软雅黑</vt:lpstr>
      <vt:lpstr>Times New Roman</vt:lpstr>
      <vt:lpstr>Calibri</vt:lpstr>
      <vt:lpstr>黑体</vt:lpstr>
      <vt:lpstr>Book Antiqua</vt:lpstr>
      <vt:lpstr>等线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2024高三期中</dc:title>
  <dc:creator>沈泓妍</dc:creator>
  <cp:lastModifiedBy>沈泓妍15106116456</cp:lastModifiedBy>
  <cp:revision>3</cp:revision>
  <dcterms:created xsi:type="dcterms:W3CDTF">2024-11-13T06:17:00Z</dcterms:created>
  <dcterms:modified xsi:type="dcterms:W3CDTF">2024-11-13T06:19:32Z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EasiNote5</vt:lpwstr>
  </property>
  <property fmtid="{D5CDD505-2E9C-101B-9397-08002B2CF9AE}" pid="3" name="ApplicationVersion">
    <vt:lpwstr>5.2.4.8298</vt:lpwstr>
  </property>
  <property fmtid="{D5CDD505-2E9C-101B-9397-08002B2CF9AE}" pid="4" name="EasiNoteCoursewareInfo">
    <vt:lpwstr>0e7cb4ba-1e15-404a-891c-4dd200203179:1</vt:lpwstr>
  </property>
  <property fmtid="{D5CDD505-2E9C-101B-9397-08002B2CF9AE}" pid="5" name="EasiNoteDocumentName">
    <vt:lpwstr>2024高三期中</vt:lpwstr>
  </property>
  <property fmtid="{D5CDD505-2E9C-101B-9397-08002B2CF9AE}" pid="6" name="EasiNoteAuthor">
    <vt:lpwstr>hzuqhvopsjtqwhqjnwulsw13729in521</vt:lpwstr>
  </property>
  <property fmtid="{D5CDD505-2E9C-101B-9397-08002B2CF9AE}" pid="7" name="EasiNoteUpstreamCoursewareInfo_0">
    <vt:lpwstr>7a67ba02-2d5f-4ef9-80a3-b08b4bd9eca7</vt:lpwstr>
  </property>
  <property fmtid="{D5CDD505-2E9C-101B-9397-08002B2CF9AE}" pid="8" name="EasiNoteUpstreamCoursewareInfo_1">
    <vt:lpwstr>c0096858-566d-433e-acc6-82bfe5982f3c</vt:lpwstr>
  </property>
  <property fmtid="{D5CDD505-2E9C-101B-9397-08002B2CF9AE}" pid="9" name="EasiNoteUpstreamCoursewareInfo_2">
    <vt:lpwstr>36eec24e-3cf0-42f5-9203-07bfbe261f70</vt:lpwstr>
  </property>
  <property fmtid="{D5CDD505-2E9C-101B-9397-08002B2CF9AE}" pid="10" name="ICV">
    <vt:lpwstr>C2ACCF472C7C486FBE34007E7787DBF0_12</vt:lpwstr>
  </property>
  <property fmtid="{D5CDD505-2E9C-101B-9397-08002B2CF9AE}" pid="11" name="KSOProductBuildVer">
    <vt:lpwstr>2052-12.1.0.18608</vt:lpwstr>
  </property>
</Properties>
</file>