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sldIdLst>
    <p:sldId id="256" r:id="rId4"/>
    <p:sldId id="407" r:id="rId5"/>
    <p:sldId id="484" r:id="rId6"/>
    <p:sldId id="485" r:id="rId7"/>
    <p:sldId id="486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94" r:id="rId16"/>
    <p:sldId id="495" r:id="rId17"/>
    <p:sldId id="496" r:id="rId18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-204" y="-84"/>
      </p:cViewPr>
      <p:guideLst>
        <p:guide orient="horz" pos="21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755650" y="2852738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buClrTx/>
              <a:buSzTx/>
              <a:buFontTx/>
              <a:defRPr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403350" y="4725988"/>
            <a:ext cx="6400800" cy="8413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2pPr>
            <a:lvl3pPr marL="914400" lvl="2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3pPr>
            <a:lvl4pPr marL="1371600" lvl="3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4pPr>
            <a:lvl5pPr marL="1828800" lvl="4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pPr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6544" y="276225"/>
            <a:ext cx="2059781" cy="56642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59936" cy="5664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ctrTitle"/>
          </p:nvPr>
        </p:nvSpPr>
        <p:spPr>
          <a:xfrm>
            <a:off x="755650" y="2852738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buClrTx/>
              <a:buSzTx/>
              <a:buFontTx/>
              <a:defRPr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6147" name="副标题 6146"/>
          <p:cNvSpPr>
            <a:spLocks noGrp="1"/>
          </p:cNvSpPr>
          <p:nvPr>
            <p:ph type="subTitle" idx="1"/>
          </p:nvPr>
        </p:nvSpPr>
        <p:spPr>
          <a:xfrm>
            <a:off x="1403350" y="4725988"/>
            <a:ext cx="6400800" cy="8413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2pPr>
            <a:lvl3pPr marL="914400" lvl="2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3pPr>
            <a:lvl4pPr marL="1371600" lvl="3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4pPr>
            <a:lvl5pPr marL="1828800" lvl="4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6148" name="日期占位符 614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149" name="页脚占位符 614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150" name="灯片编号占位符 614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412875"/>
            <a:ext cx="4032504" cy="45275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3821" y="1412875"/>
            <a:ext cx="4032504" cy="45275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6544" y="276225"/>
            <a:ext cx="2059781" cy="56642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59936" cy="5664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412875"/>
            <a:ext cx="4032504" cy="45275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3821" y="1412875"/>
            <a:ext cx="4032504" cy="45275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849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66725" y="1412875"/>
            <a:ext cx="8229600" cy="4527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512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849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5122"/>
          <p:cNvSpPr>
            <a:spLocks noGrp="1"/>
          </p:cNvSpPr>
          <p:nvPr>
            <p:ph type="body"/>
          </p:nvPr>
        </p:nvSpPr>
        <p:spPr>
          <a:xfrm>
            <a:off x="466725" y="1412875"/>
            <a:ext cx="8229600" cy="4527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124" name="日期占位符 512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125" name="页脚占位符 512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126" name="灯片编号占位符 512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2289"/>
          <p:cNvSpPr>
            <a:spLocks noGrp="1"/>
          </p:cNvSpPr>
          <p:nvPr>
            <p:ph type="ctrTitle"/>
          </p:nvPr>
        </p:nvSpPr>
        <p:spPr>
          <a:xfrm>
            <a:off x="684213" y="2709863"/>
            <a:ext cx="8459788" cy="1470025"/>
          </a:xfrm>
        </p:spPr>
        <p:txBody>
          <a:bodyPr anchor="ctr" anchorCtr="0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kern="1200" cap="none" spc="0" normalizeH="0" baseline="0" noProof="1">
                <a:solidFill>
                  <a:schemeClr val="tx2"/>
                </a:solidFill>
                <a:latin typeface="微软雅黑" panose="020B0503020204020204" pitchFamily="34" charset="-122"/>
                <a:ea typeface="+mj-ea"/>
                <a:cs typeface="+mj-cs"/>
              </a:rPr>
              <a:t>初定二级专业技术资格</a:t>
            </a:r>
            <a:br>
              <a:rPr lang="zh-CN" altLang="en-US" sz="3600" kern="1200" baseline="0">
                <a:latin typeface="微软雅黑" panose="020B0503020204020204" pitchFamily="34" charset="-122"/>
                <a:ea typeface="+mj-ea"/>
                <a:cs typeface="+mj-cs"/>
              </a:rPr>
            </a:br>
            <a:r>
              <a:rPr kumimoji="0" lang="zh-CN" altLang="en-US" sz="3600" b="1" i="0" u="none" strike="noStrike" kern="1200" cap="none" spc="0" normalizeH="0" baseline="0" noProof="1">
                <a:solidFill>
                  <a:schemeClr val="tx2"/>
                </a:solidFill>
                <a:latin typeface="微软雅黑" panose="020B0503020204020204" pitchFamily="34" charset="-122"/>
                <a:ea typeface="+mj-ea"/>
                <a:cs typeface="+mj-cs"/>
              </a:rPr>
              <a:t>网报流程与要求</a:t>
            </a:r>
            <a:endParaRPr kumimoji="0" lang="zh-CN" altLang="en-US" sz="3600" b="1" i="0" u="none" strike="noStrike" kern="1200" cap="none" spc="0" normalizeH="0" baseline="0" noProof="1">
              <a:solidFill>
                <a:schemeClr val="tx2"/>
              </a:solidFill>
              <a:latin typeface="微软雅黑" panose="020B0503020204020204" pitchFamily="34" charset="-122"/>
              <a:ea typeface="+mj-ea"/>
              <a:cs typeface="+mj-cs"/>
            </a:endParaRPr>
          </a:p>
        </p:txBody>
      </p:sp>
      <p:sp>
        <p:nvSpPr>
          <p:cNvPr id="15362" name="副标题 12290"/>
          <p:cNvSpPr>
            <a:spLocks noGrp="1"/>
          </p:cNvSpPr>
          <p:nvPr>
            <p:ph type="subTitle" idx="1"/>
          </p:nvPr>
        </p:nvSpPr>
        <p:spPr>
          <a:xfrm>
            <a:off x="1482725" y="4797425"/>
            <a:ext cx="6400800" cy="936625"/>
          </a:xfrm>
        </p:spPr>
        <p:txBody>
          <a:bodyPr anchor="t" anchorCtr="0"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rPr>
              <a:t>20</a:t>
            </a:r>
            <a:r>
              <a:rPr kumimoji="0" lang="en-US" altLang="zh-CN" sz="2800" b="0" i="0" u="none" strike="noStrike" kern="1200" cap="none" spc="0" normalizeH="0" baseline="0" noProof="1" dirty="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rPr>
              <a:t>24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rPr>
              <a:t>年11</a:t>
            </a: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rPr>
              <a:t>月</a:t>
            </a:r>
            <a:endParaRPr kumimoji="0" lang="zh-CN" altLang="en-US" sz="2800" b="0" i="0" u="none" strike="noStrike" kern="1200" cap="none" spc="0" normalizeH="0" baseline="0" noProof="1" dirty="0">
              <a:solidFill>
                <a:schemeClr val="tx1"/>
              </a:solidFill>
              <a:latin typeface="微软雅黑" panose="020B0503020204020204" pitchFamily="34" charset="-122"/>
              <a:ea typeface="+mn-ea"/>
              <a:cs typeface="+mn-cs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kern="1200" cap="none" spc="0" normalizeH="0" baseline="0" noProof="1" dirty="0">
              <a:solidFill>
                <a:srgbClr val="FF3300"/>
              </a:solidFill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43560" y="5600700"/>
            <a:ext cx="8355965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1800">
                <a:solidFill>
                  <a:srgbClr val="FF0000"/>
                </a:solidFill>
                <a:latin typeface="宋体" panose="02010600030101010101" pitchFamily="2" charset="-122"/>
              </a:rPr>
              <a:t>★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教师资格证书专业、所学专业与任教学科三者一致者，请参照此</a:t>
            </a:r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PPT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操作。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九、工作业绩</a:t>
            </a:r>
            <a:endParaRPr lang="zh-CN" altLang="en-US"/>
          </a:p>
        </p:txBody>
      </p:sp>
      <p:sp>
        <p:nvSpPr>
          <p:cNvPr id="24578" name="文本框 5"/>
          <p:cNvSpPr txBox="1"/>
          <p:nvPr/>
        </p:nvSpPr>
        <p:spPr>
          <a:xfrm>
            <a:off x="473075" y="3536950"/>
            <a:ext cx="8228013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工作业绩填写本人参加教学研究工作材料（论文、课题等），请填写好基本信息。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此模块现无法上传佐证材料，请把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论文、课题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扫描后上传（pdf格式）至“单位公示及结果报告证明”的个人承诺书部分。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79" name="内容占位符 2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85750" y="1350963"/>
            <a:ext cx="8602663" cy="16462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十、工作总结</a:t>
            </a:r>
            <a:endParaRPr lang="zh-CN" altLang="en-US"/>
          </a:p>
        </p:txBody>
      </p:sp>
      <p:sp>
        <p:nvSpPr>
          <p:cNvPr id="25602" name="文本占位符 2"/>
          <p:cNvSpPr>
            <a:spLocks noGrp="1"/>
          </p:cNvSpPr>
          <p:nvPr>
            <p:ph type="body" sz="half" idx="1"/>
          </p:nvPr>
        </p:nvSpPr>
        <p:spPr/>
        <p:txBody>
          <a:bodyPr anchor="t" anchorCtr="0"/>
          <a:p>
            <a:pPr defTabSz="914400">
              <a:buClrTx/>
              <a:buSzTx/>
              <a:buFontTx/>
            </a:pPr>
            <a:endParaRPr lang="zh-CN" altLang="en-US"/>
          </a:p>
        </p:txBody>
      </p:sp>
      <p:pic>
        <p:nvPicPr>
          <p:cNvPr id="25603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8650" y="1214438"/>
            <a:ext cx="8218488" cy="3044825"/>
          </a:xfrm>
        </p:spPr>
      </p:pic>
      <p:sp>
        <p:nvSpPr>
          <p:cNvPr id="25604" name="文本框 5"/>
          <p:cNvSpPr txBox="1"/>
          <p:nvPr/>
        </p:nvSpPr>
        <p:spPr>
          <a:xfrm>
            <a:off x="596900" y="4321175"/>
            <a:ext cx="83264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填写个人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教育教学方面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工作总结，注意字数要求不超过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2000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字。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十一、年度考核信息</a:t>
            </a:r>
            <a:endParaRPr lang="zh-CN" altLang="en-US"/>
          </a:p>
        </p:txBody>
      </p:sp>
      <p:sp>
        <p:nvSpPr>
          <p:cNvPr id="26627" name="文本框 6"/>
          <p:cNvSpPr txBox="1"/>
          <p:nvPr/>
        </p:nvSpPr>
        <p:spPr>
          <a:xfrm>
            <a:off x="522288" y="3589973"/>
            <a:ext cx="8164512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初定二级的老师：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>
                <a:sym typeface="+mn-ea"/>
              </a:rPr>
              <a:t>请上传</a:t>
            </a:r>
            <a:r>
              <a:rPr lang="en-US" altLang="zh-CN">
                <a:sym typeface="+mn-ea"/>
              </a:rPr>
              <a:t>新教师见习期满考核</a:t>
            </a:r>
            <a:r>
              <a:rPr lang="zh-CN" altLang="en-US">
                <a:sym typeface="+mn-ea"/>
              </a:rPr>
              <a:t>和年度考核结果汇总表。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（学校根据实际考核情况出具证明，并加盖学校公章，再到区档案室进行审核，加盖区档案室公章）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、考核信息按考核年度逐条填写。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226695" y="1253490"/>
            <a:ext cx="8721090" cy="17538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十二、社保缴费证明</a:t>
            </a:r>
            <a:endParaRPr lang="zh-CN" altLang="en-US"/>
          </a:p>
        </p:txBody>
      </p:sp>
      <p:sp>
        <p:nvSpPr>
          <p:cNvPr id="27650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8058150" cy="3805238"/>
          </a:xfrm>
        </p:spPr>
        <p:txBody>
          <a:bodyPr anchor="t" anchorCtr="0"/>
          <a:p>
            <a:pPr defTabSz="914400">
              <a:buClrTx/>
              <a:buSzTx/>
              <a:buFontTx/>
            </a:pPr>
            <a:r>
              <a:rPr lang="zh-CN" altLang="en-US"/>
              <a:t>在江苏省内参保的无需上传附件，系统自动获取。</a:t>
            </a:r>
            <a:endParaRPr lang="zh-CN" altLang="en-US"/>
          </a:p>
          <a:p>
            <a:pPr defTabSz="914400">
              <a:buClrTx/>
              <a:buSzTx/>
              <a:buFontTx/>
            </a:pPr>
            <a:r>
              <a:rPr lang="zh-CN" altLang="en-US"/>
              <a:t>有省外参保经历的需手动上传相关社保证明附件。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十三、单位公示及结果报告证明</a:t>
            </a:r>
            <a:endParaRPr lang="zh-CN" altLang="en-US"/>
          </a:p>
        </p:txBody>
      </p:sp>
      <p:pic>
        <p:nvPicPr>
          <p:cNvPr id="28674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68300" y="1412875"/>
            <a:ext cx="8405813" cy="1825625"/>
          </a:xfrm>
        </p:spPr>
      </p:pic>
      <p:sp>
        <p:nvSpPr>
          <p:cNvPr id="28675" name="文本框 5"/>
          <p:cNvSpPr txBox="1"/>
          <p:nvPr/>
        </p:nvSpPr>
        <p:spPr>
          <a:xfrm>
            <a:off x="577850" y="3238500"/>
            <a:ext cx="789940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此处将以上两项模板下载，由单位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填写相关内容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，签字盖章后（所有页均需盖章）进行材料上传。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聘用制的单位同意申报证明，第一页由常开人力资源有限公司盖章，第二页由学校盖章。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★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注意</a:t>
            </a:r>
            <a:r>
              <a:rPr lang="zh-CN" altLang="en-US" dirty="0">
                <a:sym typeface="+mn-ea"/>
              </a:rPr>
              <a:t>：部分无法上传佐证材料的模块均上传至此模块，请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按照个人承诺书、教师资格证、新教师上岗培训证明、公共科目合格证汇总表、工作业绩（论文、课题）的顺序</a:t>
            </a:r>
            <a:r>
              <a:rPr lang="zh-CN" altLang="en-US" dirty="0">
                <a:sym typeface="+mn-ea"/>
              </a:rPr>
              <a:t>合成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个</a:t>
            </a:r>
            <a:r>
              <a:rPr lang="en-US" altLang="zh-CN" dirty="0">
                <a:sym typeface="+mn-ea"/>
              </a:rPr>
              <a:t>PDF</a:t>
            </a:r>
            <a:r>
              <a:rPr lang="zh-CN" altLang="en-US" dirty="0">
                <a:sym typeface="+mn-ea"/>
              </a:rPr>
              <a:t>文件（</a:t>
            </a:r>
            <a:r>
              <a:rPr lang="zh-CN" altLang="zh-CN" dirty="0">
                <a:sym typeface="+mn-ea"/>
              </a:rPr>
              <a:t>参考附件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），上传至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个人承诺书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部分。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sym typeface="+mn-ea"/>
              </a:rPr>
              <a:t>佐证材料模板见附件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，请大家下载此模板，扫描相关证书后后粘贴至相关位置，然后另存为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PDF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文件后进行上传至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个人承诺书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模块。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十四、提交</a:t>
            </a:r>
            <a:endParaRPr lang="zh-CN" altLang="en-US"/>
          </a:p>
        </p:txBody>
      </p:sp>
      <p:sp>
        <p:nvSpPr>
          <p:cNvPr id="29698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8464550" cy="4351338"/>
          </a:xfrm>
        </p:spPr>
        <p:txBody>
          <a:bodyPr anchor="t" anchorCtr="0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en-US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以上所有信息填写完成，核实无误后，点击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申报表预览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，再次核实无误后，点击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提交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，进入教育行政部门审核环节。</a:t>
            </a:r>
            <a:endParaRPr kumimoji="0" lang="zh-CN" altLang="en-US" sz="2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2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699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0" y="4254500"/>
            <a:ext cx="6324600" cy="2085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1536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一、系统登录与注册</a:t>
            </a:r>
            <a:endParaRPr lang="zh-CN" altLang="en-US"/>
          </a:p>
        </p:txBody>
      </p:sp>
      <p:sp>
        <p:nvSpPr>
          <p:cNvPr id="16386" name="文本占位符 15362"/>
          <p:cNvSpPr>
            <a:spLocks noGrp="1"/>
          </p:cNvSpPr>
          <p:nvPr>
            <p:ph type="body" sz="half" idx="1"/>
          </p:nvPr>
        </p:nvSpPr>
        <p:spPr>
          <a:xfrm>
            <a:off x="466725" y="1412875"/>
            <a:ext cx="8269288" cy="4527550"/>
          </a:xfrm>
        </p:spPr>
        <p:txBody>
          <a:bodyPr anchor="t" anchorCtr="0"/>
          <a:p>
            <a:pPr defTabSz="914400">
              <a:buClrTx/>
              <a:buSzTx/>
              <a:buFontTx/>
            </a:pPr>
            <a:r>
              <a:rPr lang="zh-CN" altLang="en-US" dirty="0"/>
              <a:t>系统网址：</a:t>
            </a:r>
            <a:r>
              <a:rPr lang="zh-CN" altLang="zh-CN"/>
              <a:t>https://rs.jshrss.jiangsu.gov.cn/，使用</a:t>
            </a:r>
            <a:r>
              <a:rPr lang="en-US" altLang="zh-CN"/>
              <a:t>360</a:t>
            </a:r>
            <a:r>
              <a:rPr lang="zh-CN" altLang="en-US"/>
              <a:t>浏览器极速模式或谷歌浏览器。</a:t>
            </a:r>
            <a:endParaRPr lang="zh-CN" altLang="zh-CN"/>
          </a:p>
          <a:p>
            <a:pPr defTabSz="914400">
              <a:buClrTx/>
              <a:buSzTx/>
              <a:buFontTx/>
            </a:pPr>
            <a:endParaRPr lang="zh-CN" altLang="en-US" dirty="0"/>
          </a:p>
        </p:txBody>
      </p:sp>
      <p:pic>
        <p:nvPicPr>
          <p:cNvPr id="16387" name="图片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06488" y="2281238"/>
            <a:ext cx="3027362" cy="3608387"/>
          </a:xfrm>
        </p:spPr>
      </p:pic>
      <p:pic>
        <p:nvPicPr>
          <p:cNvPr id="1638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038" y="2297113"/>
            <a:ext cx="3246437" cy="3592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二、申报入口</a:t>
            </a:r>
            <a:endParaRPr lang="zh-CN" altLang="en-US"/>
          </a:p>
        </p:txBody>
      </p:sp>
      <p:sp>
        <p:nvSpPr>
          <p:cNvPr id="17410" name="文本占位符 2"/>
          <p:cNvSpPr>
            <a:spLocks noGrp="1"/>
          </p:cNvSpPr>
          <p:nvPr>
            <p:ph type="body" sz="half" idx="1"/>
          </p:nvPr>
        </p:nvSpPr>
        <p:spPr>
          <a:xfrm>
            <a:off x="115888" y="1722438"/>
            <a:ext cx="3425825" cy="4351337"/>
          </a:xfrm>
        </p:spPr>
        <p:txBody>
          <a:bodyPr anchor="t" anchorCtr="0"/>
          <a:p>
            <a:pPr defTabSz="914400">
              <a:buClrTx/>
              <a:buSzTx/>
              <a:buFontTx/>
            </a:pPr>
            <a:r>
              <a:rPr lang="zh-CN" altLang="en-US" sz="2000"/>
              <a:t>注册成功后，即可登录，然后在主页面点“个人办事”-“人才人事”-“专业技术人员管理服务”-“职称初定申报”-“申报”，进入申报界面，然后按个人实际情况进行网上申报。</a:t>
            </a:r>
            <a:endParaRPr lang="zh-CN" altLang="en-US" sz="2000"/>
          </a:p>
        </p:txBody>
      </p:sp>
      <p:pic>
        <p:nvPicPr>
          <p:cNvPr id="17411" name="图片 10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817938" y="1695450"/>
            <a:ext cx="5226050" cy="34671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三、基本信息填写</a:t>
            </a:r>
            <a:endParaRPr lang="zh-CN" altLang="en-US"/>
          </a:p>
        </p:txBody>
      </p:sp>
      <p:sp>
        <p:nvSpPr>
          <p:cNvPr id="18434" name="文本占位符 2"/>
          <p:cNvSpPr>
            <a:spLocks noGrp="1"/>
          </p:cNvSpPr>
          <p:nvPr>
            <p:ph type="body" sz="half" idx="1"/>
          </p:nvPr>
        </p:nvSpPr>
        <p:spPr/>
        <p:txBody>
          <a:bodyPr anchor="t" anchorCtr="0"/>
          <a:p>
            <a:pPr defTabSz="914400">
              <a:buClrTx/>
              <a:buSzTx/>
              <a:buFontTx/>
            </a:pPr>
            <a:endParaRPr lang="zh-CN" altLang="en-US"/>
          </a:p>
        </p:txBody>
      </p:sp>
      <p:pic>
        <p:nvPicPr>
          <p:cNvPr id="18435" name="内容占位符 1" descr="QQ截图20221009141838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-23812" y="1076325"/>
            <a:ext cx="9191625" cy="4178300"/>
          </a:xfrm>
        </p:spPr>
      </p:pic>
      <p:sp>
        <p:nvSpPr>
          <p:cNvPr id="18436" name="文本框 5"/>
          <p:cNvSpPr txBox="1"/>
          <p:nvPr/>
        </p:nvSpPr>
        <p:spPr>
          <a:xfrm>
            <a:off x="517525" y="5254625"/>
            <a:ext cx="8250238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、基本信息界面需关注信息按照上图所示填写，其余信息如实填写。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、填写完整无误后（幼儿园教师现从事专业，申报专业选择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幼儿园教师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），点击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暂存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，点击左侧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学历学位信息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，进入下一步。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、备注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：聘用制教师参保单位按照实际填写；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工作单位填写：学校名称。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7" name="文本框 1"/>
          <p:cNvSpPr txBox="1"/>
          <p:nvPr/>
        </p:nvSpPr>
        <p:spPr>
          <a:xfrm>
            <a:off x="7029450" y="1679575"/>
            <a:ext cx="1981200" cy="368300"/>
          </a:xfrm>
          <a:prstGeom prst="rect">
            <a:avLst/>
          </a:prstGeom>
          <a:solidFill>
            <a:srgbClr val="262626"/>
          </a:solidFill>
          <a:ln w="9525">
            <a:noFill/>
          </a:ln>
        </p:spPr>
        <p:txBody>
          <a:bodyPr wrap="square" anchor="t" anchorCtr="0">
            <a:spAutoFit/>
          </a:bodyPr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8" name="文本框 2"/>
          <p:cNvSpPr txBox="1"/>
          <p:nvPr/>
        </p:nvSpPr>
        <p:spPr>
          <a:xfrm>
            <a:off x="7029450" y="1679575"/>
            <a:ext cx="1981200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选择常州国家高新技术产业开发区（新北区）教育局</a:t>
            </a:r>
            <a:endParaRPr lang="zh-CN" altLang="en-US" sz="10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60475" y="4078288"/>
            <a:ext cx="963613" cy="5270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8440" name="文本框 3"/>
          <p:cNvSpPr txBox="1"/>
          <p:nvPr/>
        </p:nvSpPr>
        <p:spPr>
          <a:xfrm>
            <a:off x="1276350" y="4078288"/>
            <a:ext cx="9477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初定二级选择助理级</a:t>
            </a:r>
            <a:endParaRPr lang="zh-CN" altLang="en-US" sz="1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7400" y="4683125"/>
            <a:ext cx="3082925" cy="4937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8442" name="文本框 4"/>
          <p:cNvSpPr txBox="1"/>
          <p:nvPr/>
        </p:nvSpPr>
        <p:spPr>
          <a:xfrm>
            <a:off x="787400" y="4683125"/>
            <a:ext cx="30845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初定二级选择</a:t>
            </a:r>
            <a:r>
              <a:rPr lang="zh-CN" altLang="en-US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常州国家高新区（新北区）人力资源和社会保障局</a:t>
            </a:r>
            <a:endParaRPr lang="zh-CN" altLang="en-US" sz="1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7400" y="1125538"/>
            <a:ext cx="2062163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8444" name="文本框 2"/>
          <p:cNvSpPr txBox="1"/>
          <p:nvPr/>
        </p:nvSpPr>
        <p:spPr>
          <a:xfrm>
            <a:off x="827088" y="1162050"/>
            <a:ext cx="1981200" cy="3079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新北区</a:t>
            </a:r>
            <a:endParaRPr lang="zh-CN" altLang="en-US" sz="14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四、学历学位信息填写</a:t>
            </a:r>
            <a:endParaRPr lang="zh-CN" altLang="en-US"/>
          </a:p>
        </p:txBody>
      </p:sp>
      <p:sp>
        <p:nvSpPr>
          <p:cNvPr id="19458" name="文本占位符 2"/>
          <p:cNvSpPr>
            <a:spLocks noGrp="1"/>
          </p:cNvSpPr>
          <p:nvPr>
            <p:ph type="body" sz="half" idx="1"/>
          </p:nvPr>
        </p:nvSpPr>
        <p:spPr/>
        <p:txBody>
          <a:bodyPr anchor="t" anchorCtr="0"/>
          <a:p>
            <a:pPr defTabSz="914400">
              <a:buClrTx/>
              <a:buSzTx/>
              <a:buFontTx/>
            </a:pPr>
            <a:endParaRPr lang="zh-CN" altLang="en-US"/>
          </a:p>
        </p:txBody>
      </p:sp>
      <p:pic>
        <p:nvPicPr>
          <p:cNvPr id="19459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95275" y="1293813"/>
            <a:ext cx="8662988" cy="1066800"/>
          </a:xfrm>
        </p:spPr>
      </p:pic>
      <p:pic>
        <p:nvPicPr>
          <p:cNvPr id="1946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8" y="2360613"/>
            <a:ext cx="8570912" cy="230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" y="4868863"/>
            <a:ext cx="8789988" cy="1062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文本框 9"/>
          <p:cNvSpPr txBox="1"/>
          <p:nvPr/>
        </p:nvSpPr>
        <p:spPr>
          <a:xfrm>
            <a:off x="515938" y="6037263"/>
            <a:ext cx="8301037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点击添加，完成基本信息填写后保存，上传学历、学位证书（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本科及以后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、扫成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pdf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），点击暂存，进入下一步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专业技术资格填写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五、专业技术资格（职业资格）</a:t>
            </a:r>
            <a:endParaRPr lang="zh-CN" altLang="en-US"/>
          </a:p>
        </p:txBody>
      </p:sp>
      <p:sp>
        <p:nvSpPr>
          <p:cNvPr id="20482" name="文本框 1"/>
          <p:cNvSpPr txBox="1"/>
          <p:nvPr/>
        </p:nvSpPr>
        <p:spPr>
          <a:xfrm>
            <a:off x="457200" y="4815205"/>
            <a:ext cx="7847330" cy="1407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ts val="2565"/>
              </a:lnSpc>
            </a:pPr>
            <a:r>
              <a:rPr lang="zh-CN" altLang="en-US" b="1">
                <a:solidFill>
                  <a:srgbClr val="FF0000"/>
                </a:solidFill>
                <a:sym typeface="+mn-ea"/>
              </a:rPr>
              <a:t>现专业技术资格情况</a:t>
            </a:r>
            <a:r>
              <a:rPr lang="zh-CN" altLang="en-US">
                <a:sym typeface="+mn-ea"/>
              </a:rPr>
              <a:t>：初定二级的老师不需要上传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ts val="2565"/>
              </a:lnSpc>
            </a:pPr>
            <a:r>
              <a:rPr lang="zh-CN" altLang="en-US" b="1">
                <a:solidFill>
                  <a:srgbClr val="FF0000"/>
                </a:solidFill>
                <a:sym typeface="+mn-ea"/>
              </a:rPr>
              <a:t>行业准入资格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…</a:t>
            </a:r>
            <a:r>
              <a:rPr lang="zh-CN" altLang="en-US">
                <a:sym typeface="+mn-ea"/>
              </a:rPr>
              <a:t>：填写本人教师资格证相关信息</a:t>
            </a:r>
            <a:endParaRPr lang="zh-CN" altLang="en-US">
              <a:sym typeface="+mn-ea"/>
            </a:endParaRPr>
          </a:p>
          <a:p>
            <a:pPr>
              <a:lnSpc>
                <a:spcPts val="2565"/>
              </a:lnSpc>
            </a:pP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相关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佐证材料：</a:t>
            </a:r>
            <a:r>
              <a:rPr lang="zh-CN" altLang="en-US">
                <a:sym typeface="+mn-ea"/>
              </a:rPr>
              <a:t>教师资格证扫描后上传（</a:t>
            </a:r>
            <a:r>
              <a:rPr lang="en-US" altLang="zh-CN">
                <a:sym typeface="+mn-ea"/>
              </a:rPr>
              <a:t>pdf</a:t>
            </a:r>
            <a:r>
              <a:rPr lang="zh-CN" altLang="en-US">
                <a:sym typeface="+mn-ea"/>
              </a:rPr>
              <a:t>格式）至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单位公示及结果报告证明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的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个人承诺书</a:t>
            </a:r>
            <a:r>
              <a:rPr lang="zh-CN" altLang="en-US">
                <a:sym typeface="+mn-ea"/>
              </a:rPr>
              <a:t>部分。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3" name="内容占位符 2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0" y="1719263"/>
            <a:ext cx="8851900" cy="30956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六、奖惩情况</a:t>
            </a:r>
            <a:endParaRPr lang="zh-CN" altLang="en-US"/>
          </a:p>
        </p:txBody>
      </p:sp>
      <p:sp>
        <p:nvSpPr>
          <p:cNvPr id="21506" name="文本框 5"/>
          <p:cNvSpPr txBox="1"/>
          <p:nvPr/>
        </p:nvSpPr>
        <p:spPr>
          <a:xfrm>
            <a:off x="628650" y="4900613"/>
            <a:ext cx="82502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sym typeface="+mn-ea"/>
              </a:rPr>
              <a:t>奖惩情况如实填写，无需上传佐证材料，如没有，则无需填写。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0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" y="1411288"/>
            <a:ext cx="8953500" cy="3205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七、工作经历</a:t>
            </a:r>
            <a:endParaRPr lang="zh-CN" altLang="en-US"/>
          </a:p>
        </p:txBody>
      </p:sp>
      <p:sp>
        <p:nvSpPr>
          <p:cNvPr id="22530" name="文本框 5"/>
          <p:cNvSpPr txBox="1"/>
          <p:nvPr/>
        </p:nvSpPr>
        <p:spPr>
          <a:xfrm>
            <a:off x="457200" y="4141788"/>
            <a:ext cx="73612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工作经历如实填写，此模块无需上传佐证材料。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2531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0" y="1962150"/>
            <a:ext cx="9004300" cy="1668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八、继续教育</a:t>
            </a:r>
            <a:endParaRPr lang="zh-CN" altLang="en-US"/>
          </a:p>
        </p:txBody>
      </p:sp>
      <p:sp>
        <p:nvSpPr>
          <p:cNvPr id="23554" name="文本框 5"/>
          <p:cNvSpPr txBox="1"/>
          <p:nvPr/>
        </p:nvSpPr>
        <p:spPr>
          <a:xfrm>
            <a:off x="603250" y="3654425"/>
            <a:ext cx="8243888" cy="1800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ts val="2665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继续教育请填写公共科目基本信息。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ts val="2665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此模块现无法上传佐证材料，请把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新教师上岗培训证明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公共科目合格证汇总表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材料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扫描后上传（pdf格式）至“单位公示及结果报告证明”的个人承诺书部分。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ts val="2665"/>
              </a:lnSpc>
            </a:pPr>
            <a:r>
              <a:rPr lang="zh-CN" altLang="en-US">
                <a:sym typeface="+mn-ea"/>
              </a:rPr>
              <a:t>公共科目合格证门数＝202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-参加工作年份。继续教育证书查询网站为https://www.czpx.cn/info.do?op=learn_idx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55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96850" y="1489075"/>
            <a:ext cx="8650288" cy="1801813"/>
          </a:xfr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ODQxMzAzMTIxNDFhM2VkMDk0NjAzYzc1NGZjN2ZjYTg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5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1437</Words>
  <Application>WPS 演示</Application>
  <PresentationFormat>在屏幕上显示</PresentationFormat>
  <Paragraphs>89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默认设计模板_5</vt:lpstr>
      <vt:lpstr>初定二级专业技术资格 网报流程与要求</vt:lpstr>
      <vt:lpstr>一、系统登录与注册</vt:lpstr>
      <vt:lpstr>二、申报入口</vt:lpstr>
      <vt:lpstr>三、基本信息填写</vt:lpstr>
      <vt:lpstr>四、学历学位信息填写</vt:lpstr>
      <vt:lpstr>五、专业技术资格（职业资格）</vt:lpstr>
      <vt:lpstr>六、奖惩情况</vt:lpstr>
      <vt:lpstr>七、工作经历</vt:lpstr>
      <vt:lpstr>八、继续教育</vt:lpstr>
      <vt:lpstr>九、工作业绩</vt:lpstr>
      <vt:lpstr>十、工作总结</vt:lpstr>
      <vt:lpstr>十一、年度考核信息</vt:lpstr>
      <vt:lpstr>十二、社保缴费证明</vt:lpstr>
      <vt:lpstr>十三、单位公示及结果报告证明</vt:lpstr>
      <vt:lpstr>十四、提交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职称评审系统使用（申报者）</dc:title>
  <dc:creator/>
  <cp:lastModifiedBy>孔蕴雯</cp:lastModifiedBy>
  <cp:revision>152</cp:revision>
  <dcterms:created xsi:type="dcterms:W3CDTF">2010-10-28T16:01:00Z</dcterms:created>
  <dcterms:modified xsi:type="dcterms:W3CDTF">2024-11-08T06:45:49Z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A5B15F8102D34971BC7A383E2062A062_12</vt:lpwstr>
  </property>
</Properties>
</file>