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ppt/tags/tag66.xml" ContentType="application/vnd.openxmlformats-officedocument.presentationml.tags+xml"/>
  <Override PartName="/ppt/tags/tag75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tags/tag73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Default Extension="wdp" ContentType="image/vnd.ms-photo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Default Extension="gif" ContentType="image/gif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71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Default Extension="vml" ContentType="application/vnd.openxmlformats-officedocument.vmlDrawing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tags/tag98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tags/tag99.xml" ContentType="application/vnd.openxmlformats-officedocument.presentationml.tags+xml"/>
  <Override PartName="/ppt/slides/slide24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968" r:id="rId3"/>
    <p:sldId id="1276" r:id="rId4"/>
    <p:sldId id="941" r:id="rId5"/>
    <p:sldId id="1121" r:id="rId6"/>
    <p:sldId id="871" r:id="rId7"/>
    <p:sldId id="872" r:id="rId8"/>
    <p:sldId id="999" r:id="rId9"/>
    <p:sldId id="1124" r:id="rId10"/>
    <p:sldId id="1127" r:id="rId11"/>
    <p:sldId id="1158" r:id="rId12"/>
    <p:sldId id="573" r:id="rId13"/>
    <p:sldId id="1126" r:id="rId14"/>
    <p:sldId id="505" r:id="rId15"/>
    <p:sldId id="1157" r:id="rId16"/>
    <p:sldId id="1155" r:id="rId17"/>
    <p:sldId id="1176" r:id="rId18"/>
    <p:sldId id="1177" r:id="rId19"/>
    <p:sldId id="1180" r:id="rId20"/>
    <p:sldId id="1156" r:id="rId21"/>
    <p:sldId id="1210" r:id="rId22"/>
    <p:sldId id="1181" r:id="rId23"/>
    <p:sldId id="1193" r:id="rId24"/>
    <p:sldId id="1194" r:id="rId25"/>
    <p:sldId id="1246" r:id="rId26"/>
    <p:sldId id="1232" r:id="rId27"/>
    <p:sldId id="1248" r:id="rId28"/>
    <p:sldId id="1263" r:id="rId29"/>
    <p:sldId id="1247" r:id="rId30"/>
    <p:sldId id="1277" r:id="rId31"/>
  </p:sldIdLst>
  <p:sldSz cx="12192000" cy="6858000"/>
  <p:notesSz cx="6858000" cy="9144000"/>
  <p:embeddedFontLst>
    <p:embeddedFont>
      <p:font typeface="楷体" pitchFamily="49" charset="-122"/>
      <p:regular r:id="rId34"/>
    </p:embeddedFont>
    <p:embeddedFont>
      <p:font typeface="微软雅黑" pitchFamily="34" charset="-122"/>
      <p:regular r:id="rId35"/>
      <p:bold r:id="rId36"/>
    </p:embeddedFont>
    <p:embeddedFont>
      <p:font typeface="华文行楷" charset="-122"/>
      <p:regular r:id="rId37"/>
    </p:embeddedFont>
    <p:embeddedFont>
      <p:font typeface="幼圆" charset="-122"/>
      <p:regular r:id="rId38"/>
    </p:embeddedFont>
    <p:embeddedFont>
      <p:font typeface="黑体" pitchFamily="49" charset="-122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0" clrIdx="0"/>
  <p:cmAuthor id="1" name="pc" initials="p" lastIdx="0" clrIdx="0"/>
  <p:cmAuthor id="2" name="王鹏皓" initials="王" lastIdx="0" clrIdx="0"/>
  <p:cmAuthor id="3" name="作者" initials="A" lastIdx="0" clrIdx="1"/>
  <p:cmAuthor id="4" name="姜伟光" initials="" lastIdx="0" clrIdx="0"/>
  <p:cmAuthor id="5" name="lenovo" initials="" lastIdx="0" clrIdx="2"/>
  <p:cmAuthor id="6" name="宋洁然" initials="" lastIdx="0" clrIdx="1"/>
  <p:cmAuthor id="7" name="ming qiu" initials="" lastIdx="0" clrIdx="1"/>
  <p:cmAuthor id="9" name="123" initials="1" lastIdx="0" clrIdx="8"/>
  <p:cmAuthor id="10" name="PPTer_Tang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FFFFFF"/>
    <a:srgbClr val="EEEEEE"/>
    <a:srgbClr val="5CBAC2"/>
    <a:srgbClr val="4DD60C"/>
    <a:srgbClr val="F6FBFE"/>
    <a:srgbClr val="1C981C"/>
    <a:srgbClr val="E2B772"/>
    <a:srgbClr val="FCF5E2"/>
    <a:srgbClr val="CDE7E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5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2024-11-10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40926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2024-11-10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51427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经济结构：产业结构、经济形态、经营方式、分配方式等经济要素之间的比例状态。</a:t>
            </a:r>
          </a:p>
        </p:txBody>
      </p:sp>
    </p:spTree>
    <p:extLst>
      <p:ext uri="{BB962C8B-B14F-4D97-AF65-F5344CB8AC3E}">
        <p14:creationId xmlns:p14="http://schemas.microsoft.com/office/powerpoint/2010/main" xmlns="" val="3467252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经济结构：产业结构、经济形态、经营方式、分配方式等经济要素之间的比例状态。</a:t>
            </a:r>
          </a:p>
        </p:txBody>
      </p:sp>
    </p:spTree>
    <p:extLst>
      <p:ext uri="{BB962C8B-B14F-4D97-AF65-F5344CB8AC3E}">
        <p14:creationId xmlns:p14="http://schemas.microsoft.com/office/powerpoint/2010/main" xmlns="" val="815307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31595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据《东京梦华录》载，北宋东京有瓦舍近十座，规模最大的设“大小勾栏五十余座”，最大的勾栏“象棚”“可容数千人”。南宋杭州瓦舍，数目上远超东京，《梦梁录》说“其杭之瓦舍，城内外合计有十七处”；《武林旧事》载杭州瓦舍有23个；西湖老人《繁胜录》则收录了35个瓦子的名字，“惟北瓦大，有勾栏一十三座”。</a:t>
            </a:r>
          </a:p>
        </p:txBody>
      </p:sp>
    </p:spTree>
    <p:extLst>
      <p:ext uri="{BB962C8B-B14F-4D97-AF65-F5344CB8AC3E}">
        <p14:creationId xmlns:p14="http://schemas.microsoft.com/office/powerpoint/2010/main" xmlns="" val="2459790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部曲佃客制：魏晋南北朝盛行，唐朝犹存。称为“部曲”或者“佃客”的依附农民被豪强地主所控制，要为地主耕种土地，交纳地租，服劳役，任杂务，战时则武装为私兵。他们不单立户口，而附于主家户籍，世代相袭，非自赎或主人放免不得脱籍。</a:t>
            </a:r>
          </a:p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9252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周敦颐：将人与万物本原合一，为“理”生万物提供理论依据；</a:t>
            </a:r>
            <a:r>
              <a:rPr lang="en-US" altLang="zh-CN"/>
              <a:t>  邵雍：率先用系统的思辨，将宇宙的自然结构与人的精神结构融合，寻找统一本原，为理学建立开辟道路</a:t>
            </a:r>
            <a:r>
              <a:rPr lang="zh-CN" altLang="en-US"/>
              <a:t>；张载：开“气学”一派，区分天、道、性、心等概念</a:t>
            </a:r>
          </a:p>
        </p:txBody>
      </p:sp>
    </p:spTree>
    <p:extLst>
      <p:ext uri="{BB962C8B-B14F-4D97-AF65-F5344CB8AC3E}">
        <p14:creationId xmlns:p14="http://schemas.microsoft.com/office/powerpoint/2010/main" xmlns="" val="3056782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市民文学：    封建社会后期，随着工商业城市的兴起，为适应城市居民需要而产生的一种世俗文学，又称为城市文学，内容大多描写市民的社会生活和悲欢离合的故事，反映市民阶层的思想和愿望。</a:t>
            </a:r>
          </a:p>
        </p:txBody>
      </p:sp>
    </p:spTree>
    <p:extLst>
      <p:ext uri="{BB962C8B-B14F-4D97-AF65-F5344CB8AC3E}">
        <p14:creationId xmlns:p14="http://schemas.microsoft.com/office/powerpoint/2010/main" xmlns="" val="365356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push dir="u"/>
      </p:transition>
    </mc:Choice>
    <mc:Fallback>
      <p:transition spd="slow">
        <p:push dir="u"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tags" Target="../tags/tag12.xml"/><Relationship Id="rId18" Type="http://schemas.openxmlformats.org/officeDocument/2006/relationships/image" Target="../media/image3.jpeg"/><Relationship Id="rId26" Type="http://schemas.openxmlformats.org/officeDocument/2006/relationships/image" Target="../media/image11.png"/><Relationship Id="rId3" Type="http://schemas.openxmlformats.org/officeDocument/2006/relationships/tags" Target="../tags/tag2.xml"/><Relationship Id="rId21" Type="http://schemas.openxmlformats.org/officeDocument/2006/relationships/image" Target="../media/image6.png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17" Type="http://schemas.openxmlformats.org/officeDocument/2006/relationships/image" Target="../media/image2.png"/><Relationship Id="rId25" Type="http://schemas.openxmlformats.org/officeDocument/2006/relationships/image" Target="../media/image10.png"/><Relationship Id="rId2" Type="http://schemas.openxmlformats.org/officeDocument/2006/relationships/theme" Target="../theme/theme1.xml"/><Relationship Id="rId16" Type="http://schemas.openxmlformats.org/officeDocument/2006/relationships/image" Target="../media/image1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24" Type="http://schemas.openxmlformats.org/officeDocument/2006/relationships/image" Target="../media/image9.png"/><Relationship Id="rId5" Type="http://schemas.openxmlformats.org/officeDocument/2006/relationships/tags" Target="../tags/tag4.xml"/><Relationship Id="rId15" Type="http://schemas.openxmlformats.org/officeDocument/2006/relationships/tags" Target="../tags/tag14.xml"/><Relationship Id="rId23" Type="http://schemas.openxmlformats.org/officeDocument/2006/relationships/image" Target="../media/image8.png"/><Relationship Id="rId10" Type="http://schemas.openxmlformats.org/officeDocument/2006/relationships/tags" Target="../tags/tag9.xml"/><Relationship Id="rId19" Type="http://schemas.openxmlformats.org/officeDocument/2006/relationships/image" Target="../media/image4.jpeg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image" Target="../media/image7.png"/><Relationship Id="rId27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 userDrawn="1">
            <p:custDataLst>
              <p:tags r:id="rId3"/>
            </p:custDataLst>
          </p:nvPr>
        </p:nvPicPr>
        <p:blipFill>
          <a:blip r:embed="rId16" cstate="print">
            <a:alphaModFix amt="40000"/>
            <a:lum bright="30000" contrast="18000"/>
          </a:blip>
          <a:srcRect l="10255" t="62722" b="5417"/>
          <a:stretch>
            <a:fillRect/>
          </a:stretch>
        </p:blipFill>
        <p:spPr>
          <a:xfrm>
            <a:off x="0" y="1336040"/>
            <a:ext cx="12210415" cy="4864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15295"/>
            <a:ext cx="12210396" cy="2942705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8" cstate="print"/>
          <a:srcRect t="59715" r="71677" b="21135"/>
          <a:stretch>
            <a:fillRect/>
          </a:stretch>
        </p:blipFill>
        <p:spPr>
          <a:xfrm flipH="1">
            <a:off x="3124200" y="-8255"/>
            <a:ext cx="9068435" cy="88963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</p:pic>
      <p:pic>
        <p:nvPicPr>
          <p:cNvPr id="14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9" cstate="print"/>
          <a:srcRect l="25159" t="83679"/>
          <a:stretch>
            <a:fillRect/>
          </a:stretch>
        </p:blipFill>
        <p:spPr>
          <a:xfrm flipH="1">
            <a:off x="334645" y="-107315"/>
            <a:ext cx="5318125" cy="676910"/>
          </a:xfrm>
          <a:prstGeom prst="ellipse">
            <a:avLst/>
          </a:prstGeom>
          <a:noFill/>
          <a:ln w="9525">
            <a:noFill/>
          </a:ln>
          <a:effectLst>
            <a:softEdge rad="127000"/>
          </a:effectLst>
        </p:spPr>
      </p:pic>
      <p:sp>
        <p:nvSpPr>
          <p:cNvPr id="12" name="任意多边形 6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3356610" cy="465455"/>
          </a:xfrm>
          <a:custGeom>
            <a:avLst/>
            <a:gdLst>
              <a:gd name="connsiteX0" fmla="*/ 0 w 6730"/>
              <a:gd name="connsiteY0" fmla="*/ 11 h 744"/>
              <a:gd name="connsiteX1" fmla="*/ 4739 w 6730"/>
              <a:gd name="connsiteY1" fmla="*/ 0 h 744"/>
              <a:gd name="connsiteX2" fmla="*/ 6730 w 6730"/>
              <a:gd name="connsiteY2" fmla="*/ 736 h 744"/>
              <a:gd name="connsiteX3" fmla="*/ 5 w 6730"/>
              <a:gd name="connsiteY3" fmla="*/ 744 h 744"/>
              <a:gd name="connsiteX4" fmla="*/ 0 w 6730"/>
              <a:gd name="connsiteY4" fmla="*/ 11 h 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0" h="744">
                <a:moveTo>
                  <a:pt x="0" y="11"/>
                </a:moveTo>
                <a:lnTo>
                  <a:pt x="4739" y="0"/>
                </a:lnTo>
                <a:lnTo>
                  <a:pt x="6730" y="736"/>
                </a:lnTo>
                <a:lnTo>
                  <a:pt x="5" y="744"/>
                </a:lnTo>
                <a:lnTo>
                  <a:pt x="0" y="11"/>
                </a:lnTo>
                <a:close/>
              </a:path>
            </a:pathLst>
          </a:custGeom>
          <a:solidFill>
            <a:srgbClr val="008EC0"/>
          </a:solidFill>
          <a:ln>
            <a:noFill/>
          </a:ln>
          <a:effectLst>
            <a:reflection blurRad="6350" stA="62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endParaRPr lang="zh-CN" altLang="en-US" sz="2400" strike="noStrike" noProof="0">
              <a:ln>
                <a:noFill/>
              </a:ln>
              <a:effectLst/>
              <a:uLnTx/>
              <a:uFillTx/>
              <a:sym typeface="+mn-ea"/>
            </a:endParaRPr>
          </a:p>
        </p:txBody>
      </p:sp>
      <p:sp>
        <p:nvSpPr>
          <p:cNvPr id="13" name="直角三角形 15"/>
          <p:cNvSpPr/>
          <p:nvPr userDrawn="1">
            <p:custDataLst>
              <p:tags r:id="rId8"/>
            </p:custDataLst>
          </p:nvPr>
        </p:nvSpPr>
        <p:spPr>
          <a:xfrm flipH="1" flipV="1">
            <a:off x="-6350" y="-23812"/>
            <a:ext cx="12198350" cy="6880225"/>
          </a:xfrm>
          <a:custGeom>
            <a:avLst/>
            <a:gdLst/>
            <a:ahLst/>
            <a:cxnLst>
              <a:cxn ang="0">
                <a:pos x="20324" y="0"/>
              </a:cxn>
              <a:cxn ang="0">
                <a:pos x="12198350" y="0"/>
              </a:cxn>
              <a:cxn ang="0">
                <a:pos x="12198350" y="6880225"/>
              </a:cxn>
              <a:cxn ang="0">
                <a:pos x="0" y="6875145"/>
              </a:cxn>
              <a:cxn ang="0">
                <a:pos x="20324" y="0"/>
              </a:cxn>
            </a:cxnLst>
            <a:rect l="l" t="t" r="r" b="b"/>
            <a:pathLst>
              <a:path w="14404" h="10835">
                <a:moveTo>
                  <a:pt x="24" y="0"/>
                </a:moveTo>
                <a:lnTo>
                  <a:pt x="14404" y="0"/>
                </a:lnTo>
                <a:lnTo>
                  <a:pt x="14404" y="10835"/>
                </a:lnTo>
                <a:lnTo>
                  <a:pt x="0" y="10827"/>
                </a:lnTo>
                <a:lnTo>
                  <a:pt x="24" y="0"/>
                </a:lnTo>
                <a:close/>
              </a:path>
            </a:pathLst>
          </a:custGeom>
          <a:noFill/>
          <a:ln w="15875">
            <a:noFill/>
            <a:round/>
          </a:ln>
        </p:spPr>
        <p:txBody>
          <a:bodyPr wrap="square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FontTx/>
            </a:pPr>
            <a:endParaRPr lang="zh-CN" altLang="en-US" sz="2400">
              <a:solidFill>
                <a:srgbClr val="000000"/>
              </a:solidFill>
              <a:ea typeface="黑体" panose="02010609060101010101" charset="-122"/>
              <a:sym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20" cstate="print"/>
          <a:srcRect l="1414" t="5820" r="6095"/>
          <a:stretch>
            <a:fillRect/>
          </a:stretch>
        </p:blipFill>
        <p:spPr>
          <a:xfrm>
            <a:off x="0" y="70485"/>
            <a:ext cx="2537460" cy="3663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21" cstate="print">
            <a:clrChange>
              <a:clrFrom>
                <a:srgbClr val="8A9D9C">
                  <a:alpha val="94902"/>
                </a:srgbClr>
              </a:clrFrom>
              <a:clrTo>
                <a:srgbClr val="8A9D9C">
                  <a:alpha val="94902"/>
                  <a:alpha val="0"/>
                </a:srgbClr>
              </a:clrTo>
            </a:clrChange>
          </a:blip>
          <a:srcRect l="12826"/>
          <a:stretch>
            <a:fillRect/>
          </a:stretch>
        </p:blipFill>
        <p:spPr>
          <a:xfrm flipH="1">
            <a:off x="9074150" y="5753100"/>
            <a:ext cx="3099435" cy="1113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22" cstate="print"/>
          <a:srcRect r="4454" b="7884"/>
          <a:stretch>
            <a:fillRect/>
          </a:stretch>
        </p:blipFill>
        <p:spPr>
          <a:xfrm>
            <a:off x="9046845" y="6502400"/>
            <a:ext cx="2463165" cy="337820"/>
          </a:xfrm>
          <a:prstGeom prst="rect">
            <a:avLst/>
          </a:prstGeom>
        </p:spPr>
      </p:pic>
      <p:pic>
        <p:nvPicPr>
          <p:cNvPr id="21" name="图片 20"/>
          <p:cNvPicPr/>
          <p:nvPr userDrawn="1">
            <p:custDataLst>
              <p:tags r:id="rId12"/>
            </p:custDataLst>
          </p:nvPr>
        </p:nvPicPr>
        <p:blipFill>
          <a:blip r:embed="rId23" cstate="print">
            <a:grayscl/>
            <a:lum bright="18000"/>
          </a:blip>
          <a:srcRect l="8870" t="22845" r="25017" b="20770"/>
          <a:stretch>
            <a:fillRect/>
          </a:stretch>
        </p:blipFill>
        <p:spPr>
          <a:xfrm flipH="1">
            <a:off x="11386185" y="5635625"/>
            <a:ext cx="824230" cy="1204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4" cstate="print">
            <a:lum bright="24000"/>
          </a:blip>
          <a:srcRect l="6134" t="7923" r="18167" b="23418"/>
          <a:stretch>
            <a:fillRect/>
          </a:stretch>
        </p:blipFill>
        <p:spPr>
          <a:xfrm>
            <a:off x="-24130" y="5365750"/>
            <a:ext cx="856615" cy="14922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7" cstate="print">
            <a:alphaModFix amt="6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00"/>
          <a:stretch>
            <a:fillRect/>
          </a:stretch>
        </p:blipFill>
        <p:spPr>
          <a:xfrm>
            <a:off x="0" y="4590415"/>
            <a:ext cx="12191365" cy="2267585"/>
          </a:xfrm>
          <a:prstGeom prst="rect">
            <a:avLst/>
          </a:prstGeom>
        </p:spPr>
      </p:pic>
      <p:sp>
        <p:nvSpPr>
          <p:cNvPr id="2" name="直角三角形 15"/>
          <p:cNvSpPr/>
          <p:nvPr userDrawn="1">
            <p:custDataLst>
              <p:tags r:id="rId13"/>
            </p:custDataLst>
          </p:nvPr>
        </p:nvSpPr>
        <p:spPr>
          <a:xfrm flipH="1" flipV="1">
            <a:off x="-6350" y="-4445"/>
            <a:ext cx="12198350" cy="6844030"/>
          </a:xfrm>
          <a:custGeom>
            <a:avLst/>
            <a:gdLst/>
            <a:ahLst/>
            <a:cxnLst>
              <a:cxn ang="0">
                <a:pos x="20324" y="0"/>
              </a:cxn>
              <a:cxn ang="0">
                <a:pos x="12198350" y="0"/>
              </a:cxn>
              <a:cxn ang="0">
                <a:pos x="12198350" y="6880225"/>
              </a:cxn>
              <a:cxn ang="0">
                <a:pos x="0" y="6875145"/>
              </a:cxn>
              <a:cxn ang="0">
                <a:pos x="20324" y="0"/>
              </a:cxn>
            </a:cxnLst>
            <a:rect l="l" t="t" r="r" b="b"/>
            <a:pathLst>
              <a:path w="14404" h="10835">
                <a:moveTo>
                  <a:pt x="24" y="0"/>
                </a:moveTo>
                <a:lnTo>
                  <a:pt x="14404" y="0"/>
                </a:lnTo>
                <a:lnTo>
                  <a:pt x="14404" y="10835"/>
                </a:lnTo>
                <a:lnTo>
                  <a:pt x="0" y="10827"/>
                </a:lnTo>
                <a:lnTo>
                  <a:pt x="24" y="0"/>
                </a:lnTo>
                <a:close/>
              </a:path>
            </a:pathLst>
          </a:custGeom>
          <a:noFill/>
          <a:ln w="15875">
            <a:noFill/>
            <a:round/>
          </a:ln>
        </p:spPr>
        <p:txBody>
          <a:bodyPr wrap="square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FontTx/>
            </a:pPr>
            <a:endParaRPr lang="zh-CN" altLang="en-US" sz="2400">
              <a:solidFill>
                <a:srgbClr val="000000"/>
              </a:solidFill>
              <a:ea typeface="黑体" panose="02010609060101010101" charset="-122"/>
              <a:sym typeface="宋体" panose="02010600030101010101" pitchFamily="2" charset="-122"/>
            </a:endParaRPr>
          </a:p>
        </p:txBody>
      </p:sp>
      <p:pic>
        <p:nvPicPr>
          <p:cNvPr id="5122" name="Picture 2" descr="https://timgsa.baidu.com/timg?image&amp;quality=80&amp;size=b10000_10000&amp;sec=1513076974&amp;di=fa4e3fc1a8e82e7b58ec3c6c12ab6131&amp;src=http://file.youboy.com/a/76/28/84/1/8708661.jpg"/>
          <p:cNvPicPr>
            <a:picLocks noChangeAspect="1" noChangeArrowheads="1"/>
          </p:cNvPicPr>
          <p:nvPr userDrawn="1">
            <p:custDataLst>
              <p:tags r:id="rId14"/>
            </p:custDataLst>
          </p:nvPr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357"/>
          <a:stretch>
            <a:fillRect/>
          </a:stretch>
        </p:blipFill>
        <p:spPr bwMode="auto">
          <a:xfrm>
            <a:off x="11434445" y="6148070"/>
            <a:ext cx="678815" cy="70993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7"/>
          <p:cNvSpPr>
            <a:spLocks noChangeArrowheads="1"/>
          </p:cNvSpPr>
          <p:nvPr userDrawn="1"/>
        </p:nvSpPr>
        <p:spPr bwMode="auto">
          <a:xfrm flipV="1">
            <a:off x="139700" y="6003290"/>
            <a:ext cx="2459990" cy="683260"/>
          </a:xfrm>
          <a:custGeom>
            <a:avLst/>
            <a:gdLst>
              <a:gd name="connsiteX0" fmla="*/ 0 w 3874"/>
              <a:gd name="connsiteY0" fmla="*/ 1076 h 1076"/>
              <a:gd name="connsiteX1" fmla="*/ 6 w 3874"/>
              <a:gd name="connsiteY1" fmla="*/ 0 h 1076"/>
              <a:gd name="connsiteX2" fmla="*/ 3874 w 3874"/>
              <a:gd name="connsiteY2" fmla="*/ 12 h 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3874" h="1076">
                <a:moveTo>
                  <a:pt x="0" y="1076"/>
                </a:moveTo>
                <a:lnTo>
                  <a:pt x="6" y="0"/>
                </a:lnTo>
                <a:lnTo>
                  <a:pt x="3874" y="12"/>
                </a:lnTo>
              </a:path>
            </a:pathLst>
          </a:custGeom>
          <a:ln w="19050" cmpd="sng">
            <a:solidFill>
              <a:schemeClr val="accent5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charset="-122"/>
              <a:cs typeface="+mn-cs"/>
            </a:endParaRPr>
          </a:p>
        </p:txBody>
      </p:sp>
      <p:pic>
        <p:nvPicPr>
          <p:cNvPr id="21513" name="Picture 32"/>
          <p:cNvPicPr>
            <a:picLocks noChangeAspect="1"/>
          </p:cNvPicPr>
          <p:nvPr userDrawn="1"/>
        </p:nvPicPr>
        <p:blipFill>
          <a:blip r:embed="rId26" cstate="print"/>
          <a:stretch>
            <a:fillRect/>
          </a:stretch>
        </p:blipFill>
        <p:spPr>
          <a:xfrm rot="5400000" flipH="1">
            <a:off x="4235450" y="2444115"/>
            <a:ext cx="172085" cy="8656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4" name="图片 73730"/>
          <p:cNvPicPr>
            <a:picLocks noChangeAspect="1"/>
          </p:cNvPicPr>
          <p:nvPr userDrawn="1"/>
        </p:nvPicPr>
        <p:blipFill>
          <a:blip r:embed="rId27" cstate="print">
            <a:alphaModFix amt="12000"/>
          </a:blip>
          <a:stretch>
            <a:fillRect/>
          </a:stretch>
        </p:blipFill>
        <p:spPr>
          <a:xfrm>
            <a:off x="0" y="-23495"/>
            <a:ext cx="12173585" cy="686308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8" name="矩形 10"/>
          <p:cNvSpPr>
            <a:spLocks noChangeArrowheads="1"/>
          </p:cNvSpPr>
          <p:nvPr userDrawn="1">
            <p:custDataLst>
              <p:tags r:id="rId15"/>
            </p:custDataLst>
          </p:nvPr>
        </p:nvSpPr>
        <p:spPr bwMode="auto">
          <a:xfrm flipH="1" flipV="1">
            <a:off x="-9525" y="716915"/>
            <a:ext cx="12182970" cy="498475"/>
          </a:xfrm>
          <a:prstGeom prst="rect">
            <a:avLst/>
          </a:prstGeom>
          <a:gradFill rotWithShape="1">
            <a:gsLst>
              <a:gs pos="0">
                <a:srgbClr val="D6E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</a:ln>
          <a:effectLst>
            <a:reflection blurRad="6350" stA="50000" endA="300" endPos="90000" dist="50800" dir="5400000" sy="-100000" algn="bl" rotWithShape="0"/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5" name="Freeform 7"/>
          <p:cNvSpPr>
            <a:spLocks noChangeArrowheads="1"/>
          </p:cNvSpPr>
          <p:nvPr userDrawn="1"/>
        </p:nvSpPr>
        <p:spPr bwMode="auto">
          <a:xfrm rot="10800000" flipV="1">
            <a:off x="9567545" y="349885"/>
            <a:ext cx="2459990" cy="683260"/>
          </a:xfrm>
          <a:custGeom>
            <a:avLst/>
            <a:gdLst>
              <a:gd name="connsiteX0" fmla="*/ 0 w 3874"/>
              <a:gd name="connsiteY0" fmla="*/ 1076 h 1076"/>
              <a:gd name="connsiteX1" fmla="*/ 6 w 3874"/>
              <a:gd name="connsiteY1" fmla="*/ 0 h 1076"/>
              <a:gd name="connsiteX2" fmla="*/ 3874 w 3874"/>
              <a:gd name="connsiteY2" fmla="*/ 12 h 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3874" h="1076">
                <a:moveTo>
                  <a:pt x="0" y="1076"/>
                </a:moveTo>
                <a:lnTo>
                  <a:pt x="6" y="0"/>
                </a:lnTo>
                <a:lnTo>
                  <a:pt x="3874" y="12"/>
                </a:lnTo>
              </a:path>
            </a:pathLst>
          </a:custGeom>
          <a:ln w="19050" cmpd="sng">
            <a:solidFill>
              <a:schemeClr val="accent5">
                <a:lumMod val="75000"/>
              </a:schemeClr>
            </a:solidFill>
            <a:prstDash val="solid"/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xmlns="" Requires="p14">
      <p:transition spd="slow">
        <p:push dir="u"/>
      </p:transition>
    </mc:Choice>
    <mc:Fallback>
      <p:transition spd="slow">
        <p:push dir="u"/>
      </p:transition>
    </mc:Fallback>
  </mc:AlternateContent>
  <p:hf sldNum="0" hdr="0" ftr="0" dt="0"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700" kern="12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+mj-cs"/>
        </a:defRPr>
      </a:lvl1pPr>
    </p:titleStyle>
    <p:bodyStyle>
      <a:lvl1pPr marL="257175" indent="-256540" algn="l" defTabSz="914400" rtl="0" eaLnBrk="0" fontAlgn="base" hangingPunct="0">
        <a:lnSpc>
          <a:spcPct val="100000"/>
        </a:lnSpc>
        <a:spcBef>
          <a:spcPct val="15000"/>
        </a:spcBef>
        <a:spcAft>
          <a:spcPct val="0"/>
        </a:spcAft>
        <a:buClrTx/>
        <a:buSzTx/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914400" rtl="0" eaLnBrk="0" fontAlgn="base" hangingPunct="0">
        <a:lnSpc>
          <a:spcPct val="100000"/>
        </a:lnSpc>
        <a:spcBef>
          <a:spcPct val="15000"/>
        </a:spcBef>
        <a:spcAft>
          <a:spcPct val="0"/>
        </a:spcAft>
        <a:buClrTx/>
        <a:buSzTx/>
        <a:buFontTx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0815" algn="l" defTabSz="914400" rtl="0" eaLnBrk="0" fontAlgn="base" hangingPunct="0">
        <a:lnSpc>
          <a:spcPct val="100000"/>
        </a:lnSpc>
        <a:spcBef>
          <a:spcPct val="15000"/>
        </a:spcBef>
        <a:spcAft>
          <a:spcPct val="0"/>
        </a:spcAft>
        <a:buClrTx/>
        <a:buSzTx/>
        <a:buFontTx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0815" algn="l" defTabSz="914400" rtl="0" eaLnBrk="0" fontAlgn="base" hangingPunct="0">
        <a:lnSpc>
          <a:spcPct val="100000"/>
        </a:lnSpc>
        <a:spcBef>
          <a:spcPct val="15000"/>
        </a:spcBef>
        <a:spcAft>
          <a:spcPct val="0"/>
        </a:spcAft>
        <a:buClrTx/>
        <a:buSzTx/>
        <a:buFontTx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0815" algn="l" defTabSz="914400" rtl="0" eaLnBrk="0" fontAlgn="base" hangingPunct="0">
        <a:lnSpc>
          <a:spcPct val="100000"/>
        </a:lnSpc>
        <a:spcBef>
          <a:spcPct val="15000"/>
        </a:spcBef>
        <a:spcAft>
          <a:spcPct val="0"/>
        </a:spcAft>
        <a:buClrTx/>
        <a:buSzTx/>
        <a:buFontTx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081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081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081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081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5800" lvl="2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28700" lvl="3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lvl="4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6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9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92.xml"/><Relationship Id="rId1" Type="http://schemas.openxmlformats.org/officeDocument/2006/relationships/vmlDrawing" Target="../drawings/vmlDrawing1.vml"/><Relationship Id="rId6" Type="http://schemas.openxmlformats.org/officeDocument/2006/relationships/tags" Target="../tags/tag96.xml"/><Relationship Id="rId11" Type="http://schemas.openxmlformats.org/officeDocument/2006/relationships/image" Target="../media/image57.jpeg"/><Relationship Id="rId5" Type="http://schemas.openxmlformats.org/officeDocument/2006/relationships/tags" Target="../tags/tag95.xml"/><Relationship Id="rId10" Type="http://schemas.openxmlformats.org/officeDocument/2006/relationships/oleObject" Target="../embeddings/oleObject1.bin"/><Relationship Id="rId4" Type="http://schemas.openxmlformats.org/officeDocument/2006/relationships/tags" Target="../tags/tag94.xml"/><Relationship Id="rId9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7.png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1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microsoft.com/office/2007/relationships/hdphoto" Target="../media/hdphoto1.wdp"/><Relationship Id="rId5" Type="http://schemas.openxmlformats.org/officeDocument/2006/relationships/tags" Target="../tags/tag22.xml"/><Relationship Id="rId10" Type="http://schemas.openxmlformats.org/officeDocument/2006/relationships/image" Target="../media/image15.png"/><Relationship Id="rId4" Type="http://schemas.openxmlformats.org/officeDocument/2006/relationships/tags" Target="../tags/tag21.xml"/><Relationship Id="rId9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1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20.jpeg"/><Relationship Id="rId5" Type="http://schemas.openxmlformats.org/officeDocument/2006/relationships/tags" Target="../tags/tag29.xml"/><Relationship Id="rId10" Type="http://schemas.openxmlformats.org/officeDocument/2006/relationships/image" Target="../media/image19.png"/><Relationship Id="rId4" Type="http://schemas.openxmlformats.org/officeDocument/2006/relationships/tags" Target="../tags/tag28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24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23.png"/><Relationship Id="rId5" Type="http://schemas.openxmlformats.org/officeDocument/2006/relationships/tags" Target="../tags/tag35.xml"/><Relationship Id="rId10" Type="http://schemas.openxmlformats.org/officeDocument/2006/relationships/image" Target="../media/image22.png"/><Relationship Id="rId4" Type="http://schemas.openxmlformats.org/officeDocument/2006/relationships/tags" Target="../tags/tag34.xml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8.jpe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27.gi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26.jpeg"/><Relationship Id="rId5" Type="http://schemas.openxmlformats.org/officeDocument/2006/relationships/tags" Target="../tags/tag43.xml"/><Relationship Id="rId10" Type="http://schemas.openxmlformats.org/officeDocument/2006/relationships/image" Target="../media/image25.png"/><Relationship Id="rId4" Type="http://schemas.openxmlformats.org/officeDocument/2006/relationships/tags" Target="../tags/tag42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30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image" Target="../media/image32.png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31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55.xml"/><Relationship Id="rId10" Type="http://schemas.openxmlformats.org/officeDocument/2006/relationships/tags" Target="../tags/tag60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52"/>
          <p:cNvSpPr txBox="1"/>
          <p:nvPr/>
        </p:nvSpPr>
        <p:spPr>
          <a:xfrm>
            <a:off x="8890" y="5083810"/>
            <a:ext cx="12192000" cy="1600835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课程标准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通过了解两宋的政治和军事，认识这一时期在政治方面的新变化；通过了解辽夏金元诸政权的建立、发展和相关制度建设，认识北方少数民族政权在统一多民族封建国家发展中的重要作用</a:t>
            </a:r>
            <a:r>
              <a: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endParaRPr kumimoji="0" 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55" y="666115"/>
            <a:ext cx="4200525" cy="523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95" y="2966720"/>
            <a:ext cx="12068175" cy="923925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4"/>
          <p:cNvSpPr txBox="1">
            <a:spLocks noChangeArrowheads="1"/>
          </p:cNvSpPr>
          <p:nvPr/>
        </p:nvSpPr>
        <p:spPr bwMode="auto">
          <a:xfrm>
            <a:off x="368300" y="1760220"/>
            <a:ext cx="26562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城市发展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8568055" y="513080"/>
            <a:ext cx="3312160" cy="6036945"/>
            <a:chOff x="13030" y="1130"/>
            <a:chExt cx="5056" cy="9113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print">
              <a:lum bright="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465" b="3765"/>
            <a:stretch>
              <a:fillRect/>
            </a:stretch>
          </p:blipFill>
          <p:spPr>
            <a:xfrm>
              <a:off x="13030" y="1130"/>
              <a:ext cx="5056" cy="4364"/>
            </a:xfrm>
            <a:prstGeom prst="rect">
              <a:avLst/>
            </a:prstGeom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 cstate="print">
              <a:lum bright="6000"/>
            </a:blip>
            <a:srcRect b="2550"/>
            <a:stretch>
              <a:fillRect/>
            </a:stretch>
          </p:blipFill>
          <p:spPr>
            <a:xfrm>
              <a:off x="13041" y="5493"/>
              <a:ext cx="5028" cy="4750"/>
            </a:xfrm>
            <a:prstGeom prst="rect">
              <a:avLst/>
            </a:prstGeom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圆角矩形 16"/>
          <p:cNvSpPr/>
          <p:nvPr>
            <p:custDataLst>
              <p:tags r:id="rId1"/>
            </p:custDataLst>
          </p:nvPr>
        </p:nvSpPr>
        <p:spPr>
          <a:xfrm>
            <a:off x="8575040" y="5893435"/>
            <a:ext cx="565150" cy="656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椭圆 31"/>
          <p:cNvSpPr/>
          <p:nvPr>
            <p:custDataLst>
              <p:tags r:id="rId2"/>
            </p:custDataLst>
          </p:nvPr>
        </p:nvSpPr>
        <p:spPr>
          <a:xfrm>
            <a:off x="10728960" y="1877060"/>
            <a:ext cx="474980" cy="492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椭圆 32"/>
          <p:cNvSpPr/>
          <p:nvPr>
            <p:custDataLst>
              <p:tags r:id="rId3"/>
            </p:custDataLst>
          </p:nvPr>
        </p:nvSpPr>
        <p:spPr>
          <a:xfrm>
            <a:off x="9211310" y="1905635"/>
            <a:ext cx="474980" cy="492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34"/>
          <p:cNvSpPr txBox="1">
            <a:spLocks noChangeArrowheads="1"/>
          </p:cNvSpPr>
          <p:nvPr/>
        </p:nvSpPr>
        <p:spPr bwMode="auto">
          <a:xfrm>
            <a:off x="340995" y="5619750"/>
            <a:ext cx="1991995" cy="522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(1)</a:t>
            </a:r>
            <a:r>
              <a:rPr lang="zh-CN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表现：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-20955" y="1232535"/>
            <a:ext cx="4474210" cy="52768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（三）商业空前繁荣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826260" y="5577840"/>
            <a:ext cx="5932805" cy="1038860"/>
            <a:chOff x="2876" y="8979"/>
            <a:chExt cx="9343" cy="1636"/>
          </a:xfrm>
        </p:grpSpPr>
        <p:sp>
          <p:nvSpPr>
            <p:cNvPr id="2" name="文本框 1"/>
            <p:cNvSpPr txBox="1"/>
            <p:nvPr/>
          </p:nvSpPr>
          <p:spPr bwMode="auto">
            <a:xfrm>
              <a:off x="2876" y="8991"/>
              <a:ext cx="4651" cy="157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noAutofit/>
            </a:bodyPr>
            <a:lstStyle/>
            <a:p>
              <a:pPr lvl="0" indent="0" algn="l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n"/>
              </a:pPr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坊市制度瓦解</a:t>
              </a:r>
            </a:p>
            <a:p>
              <a:pPr lvl="0" indent="0" algn="l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n"/>
              </a:pPr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经济功能增强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688" y="8979"/>
              <a:ext cx="4531" cy="1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0" algn="l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n"/>
              </a:pPr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城市规模扩大</a:t>
              </a:r>
            </a:p>
            <a:p>
              <a:pPr lvl="0" indent="0" algn="l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n"/>
              </a:pPr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新型城市发展</a:t>
              </a: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347980" y="2254885"/>
            <a:ext cx="8075930" cy="3366135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mpd="sng">
            <a:solidFill>
              <a:schemeClr val="tx1"/>
            </a:solidFill>
            <a:prstDash val="sysDot"/>
          </a:ln>
          <a:effectLst/>
        </p:spPr>
        <p:txBody>
          <a:bodyPr vert="horz" wrap="square" lIns="91440" tIns="45720" rIns="91440" bIns="45720" rtlCol="0" anchor="t" anchorCtr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spc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北宋中期，全国10万人口以上的城市增至46处。开封人口达到百万以上。南宋都城临安府(杭州)到宋宁宗时已达120多万人。宋代城市打破了坊与市的界限，商店可以随意开设……开封城内，到处都有商铺、邸店、质库(即后来的当铺)、酒楼、食店，而且还有晚上交易的夜市。城内还有多处供居民娱乐的场所，叫做瓦肆，里面有“勾栏”(歌舞场所)、酒肆、茶楼。入元以后……随着运河的恢复和海运的开通，在运河沿线和沿海出现了一批非常活跃的城市。</a:t>
            </a:r>
          </a:p>
          <a:p>
            <a:pPr marL="0" lvl="0" algn="l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spc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——摘编自张岂之主编《中国历史十五讲》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0" y="516255"/>
            <a:ext cx="558736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一、继续发展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封建经济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bldLvl="0" animBg="1"/>
      <p:bldP spid="32" grpId="0" bldLvl="0" animBg="1"/>
      <p:bldP spid="33" grpId="0" bldLvl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495935" y="2197100"/>
            <a:ext cx="1991995" cy="522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(2)</a:t>
            </a:r>
            <a:r>
              <a:rPr lang="zh-CN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影响：</a:t>
            </a:r>
          </a:p>
        </p:txBody>
      </p:sp>
      <p:sp>
        <p:nvSpPr>
          <p:cNvPr id="9" name="文本框 8"/>
          <p:cNvSpPr txBox="1"/>
          <p:nvPr/>
        </p:nvSpPr>
        <p:spPr bwMode="auto">
          <a:xfrm>
            <a:off x="670560" y="2681605"/>
            <a:ext cx="5970905" cy="152971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坊市制被坊市合一、临街设店取代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工商业人口比重大，市民阶层兴起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催生市民文化，成为城市文化主流</a:t>
            </a:r>
          </a:p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4"/>
          <p:cNvSpPr txBox="1">
            <a:spLocks noChangeArrowheads="1"/>
          </p:cNvSpPr>
          <p:nvPr/>
        </p:nvSpPr>
        <p:spPr bwMode="auto">
          <a:xfrm>
            <a:off x="368300" y="1724025"/>
            <a:ext cx="26562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城市发展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-20955" y="1207135"/>
            <a:ext cx="5424170" cy="52768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（三）商业空前繁荣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7173595" y="1433830"/>
            <a:ext cx="4665345" cy="2823210"/>
            <a:chOff x="11552" y="3803"/>
            <a:chExt cx="7347" cy="444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52" y="3803"/>
              <a:ext cx="7347" cy="444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 bwMode="auto">
            <a:xfrm>
              <a:off x="14415" y="7647"/>
              <a:ext cx="4484" cy="5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</a:ln>
          </p:spPr>
          <p:txBody>
            <a:bodyPr wrap="square" lIns="91440" tIns="45720" rIns="91440" bIns="45720" rtlCol="0" anchor="t" anchorCtr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lvl="0"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《清明上河图》中的瓦舍勾栏</a:t>
              </a: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00685" y="4276090"/>
            <a:ext cx="11409680" cy="240411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mpd="sng">
            <a:solidFill>
              <a:schemeClr val="tx1"/>
            </a:solidFill>
            <a:prstDash val="sysDot"/>
          </a:ln>
          <a:effectLst/>
        </p:spPr>
        <p:txBody>
          <a:bodyPr vert="horz" wrap="square" lIns="91440" tIns="45720" rIns="91440" bIns="45720" rtlCol="0" anchor="t" anchorCtr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lnSpc>
                <a:spcPct val="105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spc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sz="2400" b="1" spc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宋元时期中国的城市发生一系列的变化。宋太祖曾降旨“令京城夜市至三鼓已来不得禁止”。都城东京出现新型的城市布局，打破了秦汉至唐朝古典城市的空间布局。其时，中国大城市的占有量居世界前列，越来越多的人涌入城市经商和从事手工业生产，形成了诗社、画社、酒肆、茶楼、瓦肆、勾栏等满足社会需求的场所。扬州、泉州和广州是最为繁荣的海港城市,官府设立市舶司,管理对外贸易。</a:t>
            </a:r>
          </a:p>
          <a:p>
            <a:pPr marL="0" lvl="0" algn="l">
              <a:lnSpc>
                <a:spcPct val="105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spc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</a:t>
            </a:r>
            <a:r>
              <a:rPr sz="2400" b="1" spc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——摘编自李纯《中国古代城市制度变迁与城市文化生活的发展》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516255"/>
            <a:ext cx="558736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一、继续发展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封建经济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宋元时期中外交通"/>
          <p:cNvPicPr>
            <a:picLocks noChangeAspect="1"/>
          </p:cNvPicPr>
          <p:nvPr/>
        </p:nvPicPr>
        <p:blipFill>
          <a:blip r:embed="rId3" cstate="print"/>
          <a:srcRect l="2112" t="3616" r="5227" b="5315"/>
          <a:stretch>
            <a:fillRect/>
          </a:stretch>
        </p:blipFill>
        <p:spPr>
          <a:xfrm>
            <a:off x="7350760" y="590550"/>
            <a:ext cx="4401185" cy="3198495"/>
          </a:xfrm>
          <a:prstGeom prst="rect">
            <a:avLst/>
          </a:prstGeom>
        </p:spPr>
      </p:pic>
      <p:sp>
        <p:nvSpPr>
          <p:cNvPr id="15" name="文本框 4"/>
          <p:cNvSpPr txBox="1">
            <a:spLocks noChangeArrowheads="1"/>
          </p:cNvSpPr>
          <p:nvPr/>
        </p:nvSpPr>
        <p:spPr bwMode="auto">
          <a:xfrm>
            <a:off x="482600" y="1790700"/>
            <a:ext cx="27819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外贸活跃</a:t>
            </a: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588645" y="2242185"/>
            <a:ext cx="1991995" cy="522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(1)</a:t>
            </a:r>
            <a:r>
              <a:rPr lang="zh-CN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表现：</a:t>
            </a:r>
          </a:p>
        </p:txBody>
      </p:sp>
      <p:sp>
        <p:nvSpPr>
          <p:cNvPr id="5" name="文本框 4"/>
          <p:cNvSpPr txBox="1"/>
          <p:nvPr/>
        </p:nvSpPr>
        <p:spPr bwMode="auto">
          <a:xfrm>
            <a:off x="2063750" y="2232660"/>
            <a:ext cx="5476240" cy="150685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外贸税收成宋元国库重要财源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手工业品出口，市舶司管外贸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外贸港口广州、泉州、明州等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8053621" y="1974401"/>
            <a:ext cx="2667000" cy="1043305"/>
            <a:chOff x="5631" y="5353"/>
            <a:chExt cx="6458" cy="2389"/>
          </a:xfrm>
        </p:grpSpPr>
        <p:cxnSp>
          <p:nvCxnSpPr>
            <p:cNvPr id="19" name="直接箭头连接符 18"/>
            <p:cNvCxnSpPr/>
            <p:nvPr/>
          </p:nvCxnSpPr>
          <p:spPr>
            <a:xfrm>
              <a:off x="5631" y="6392"/>
              <a:ext cx="6458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0" name="圆角矩形 19"/>
            <p:cNvSpPr/>
            <p:nvPr/>
          </p:nvSpPr>
          <p:spPr>
            <a:xfrm>
              <a:off x="6300" y="6973"/>
              <a:ext cx="5788" cy="769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丝织品 瓷器 茶叶</a:t>
              </a: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6510" y="5353"/>
              <a:ext cx="4920" cy="769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香料 珠宝</a:t>
              </a:r>
            </a:p>
          </p:txBody>
        </p:sp>
        <p:cxnSp>
          <p:nvCxnSpPr>
            <p:cNvPr id="22" name="直接箭头连接符 21"/>
            <p:cNvCxnSpPr/>
            <p:nvPr/>
          </p:nvCxnSpPr>
          <p:spPr>
            <a:xfrm flipH="1" flipV="1">
              <a:off x="5673" y="6700"/>
              <a:ext cx="6416" cy="21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6" name="矩形 25"/>
          <p:cNvSpPr/>
          <p:nvPr/>
        </p:nvSpPr>
        <p:spPr>
          <a:xfrm>
            <a:off x="5657215" y="5436870"/>
            <a:ext cx="6094730" cy="1197610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wrap="square" rtlCol="0" anchor="t">
            <a:noAutofit/>
          </a:bodyPr>
          <a:lstStyle>
            <a:defPPr>
              <a:defRPr lang="zh-CN"/>
            </a:defPPr>
            <a:lvl1pPr indent="0" eaLnBrk="0" fontAlgn="base" hangingPunct="0">
              <a:lnSpc>
                <a:spcPts val="4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 sz="2800">
                <a:latin typeface="楷体" panose="02010609060101010101" charset="-122"/>
                <a:ea typeface="楷体" panose="02010609060101010101" charset="-122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/>
              <a:buChar char="•"/>
              <a:defRPr kumimoji="0" sz="2000"/>
            </a:lvl6pPr>
            <a:lvl7pPr marL="2971800" indent="-228600">
              <a:spcBef>
                <a:spcPct val="20000"/>
              </a:spcBef>
              <a:buFont typeface="Arial" panose="020B0604020202020204"/>
              <a:buChar char="•"/>
              <a:defRPr kumimoji="0" sz="2000"/>
            </a:lvl7pPr>
            <a:lvl8pPr marL="3429000" indent="-228600">
              <a:spcBef>
                <a:spcPct val="20000"/>
              </a:spcBef>
              <a:buFont typeface="Arial" panose="020B0604020202020204"/>
              <a:buChar char="•"/>
              <a:defRPr kumimoji="0" sz="2000"/>
            </a:lvl8pPr>
            <a:lvl9pPr marL="3886200" indent="-228600">
              <a:spcBef>
                <a:spcPct val="20000"/>
              </a:spcBef>
              <a:buFont typeface="Arial" panose="020B0604020202020204"/>
              <a:buChar char="•"/>
              <a:defRPr kumimoji="0" sz="2000"/>
            </a:lvl9pPr>
          </a:lstStyle>
          <a:p>
            <a:pPr lvl="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400" b="1">
                <a:cs typeface="楷体" panose="02010609060101010101" charset="-122"/>
                <a:sym typeface="+mn-ea"/>
              </a:rPr>
              <a:t>    与宋朝通商贸易的国家有五十多个，宋高宗曾说,市舶之利动以百万计。      </a:t>
            </a:r>
          </a:p>
          <a:p>
            <a:pPr lvl="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400" b="1">
                <a:cs typeface="楷体" panose="02010609060101010101" charset="-122"/>
                <a:sym typeface="+mn-ea"/>
              </a:rPr>
              <a:t>        </a:t>
            </a:r>
            <a:r>
              <a:rPr lang="en-US" altLang="zh-CN" sz="2000" b="1">
                <a:cs typeface="楷体" panose="02010609060101010101" charset="-122"/>
                <a:sym typeface="+mn-ea"/>
              </a:rPr>
              <a:t>——关履权《宋代广州的海外贸易》</a:t>
            </a:r>
          </a:p>
        </p:txBody>
      </p:sp>
      <p:sp>
        <p:nvSpPr>
          <p:cNvPr id="27" name="矩形 26"/>
          <p:cNvSpPr/>
          <p:nvPr/>
        </p:nvSpPr>
        <p:spPr>
          <a:xfrm>
            <a:off x="5657215" y="3863340"/>
            <a:ext cx="6094730" cy="1522095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wrap="square" rtlCol="0" anchor="t">
            <a:noAutofit/>
          </a:bodyPr>
          <a:lstStyle>
            <a:defPPr>
              <a:defRPr lang="zh-CN"/>
            </a:defPPr>
            <a:lvl1pPr indent="0" eaLnBrk="0" fontAlgn="base" hangingPunct="0">
              <a:lnSpc>
                <a:spcPts val="4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 sz="2800">
                <a:latin typeface="楷体" panose="02010609060101010101" charset="-122"/>
                <a:ea typeface="楷体" panose="02010609060101010101" charset="-122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/>
              <a:buChar char="•"/>
              <a:defRPr kumimoji="0" sz="2000"/>
            </a:lvl6pPr>
            <a:lvl7pPr marL="2971800" indent="-228600">
              <a:spcBef>
                <a:spcPct val="20000"/>
              </a:spcBef>
              <a:buFont typeface="Arial" panose="020B0604020202020204"/>
              <a:buChar char="•"/>
              <a:defRPr kumimoji="0" sz="2000"/>
            </a:lvl7pPr>
            <a:lvl8pPr marL="3429000" indent="-228600">
              <a:spcBef>
                <a:spcPct val="20000"/>
              </a:spcBef>
              <a:buFont typeface="Arial" panose="020B0604020202020204"/>
              <a:buChar char="•"/>
              <a:defRPr kumimoji="0" sz="2000"/>
            </a:lvl8pPr>
            <a:lvl9pPr marL="3886200" indent="-228600">
              <a:spcBef>
                <a:spcPct val="20000"/>
              </a:spcBef>
              <a:buFont typeface="Arial" panose="020B0604020202020204"/>
              <a:buChar char="•"/>
              <a:defRPr kumimoji="0" sz="2000"/>
            </a:lvl9pPr>
          </a:lstStyle>
          <a:p>
            <a:pPr lvl="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400" b="1">
                <a:cs typeface="楷体" panose="02010609060101010101" charset="-122"/>
                <a:sym typeface="楷体" panose="02010609060101010101" charset="-122"/>
              </a:rPr>
              <a:t>    北宋熙宁十年（1077年），北宋税赋总收入共7073万贯，其中农业的两税2162万贯，占30%，工商税4911万贯，占70%。    </a:t>
            </a:r>
          </a:p>
          <a:p>
            <a:pPr lvl="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400" b="1">
                <a:cs typeface="楷体" panose="02010609060101010101" charset="-122"/>
                <a:sym typeface="楷体" panose="02010609060101010101" charset="-122"/>
              </a:rPr>
              <a:t>        </a:t>
            </a:r>
            <a:r>
              <a:rPr lang="en-US" altLang="zh-CN" sz="2000" b="1">
                <a:cs typeface="楷体" panose="02010609060101010101" charset="-122"/>
                <a:sym typeface="楷体" panose="02010609060101010101" charset="-122"/>
              </a:rPr>
              <a:t>——马兆峰编著《刀锋上的帝国》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245" y="3863340"/>
            <a:ext cx="5396865" cy="284099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7620" y="1265555"/>
            <a:ext cx="4260850" cy="56451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（三）商业空前繁荣</a:t>
            </a: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0" y="516255"/>
            <a:ext cx="558736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一、继续发展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封建经济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4"/>
          <p:cNvSpPr txBox="1">
            <a:spLocks noChangeArrowheads="1"/>
          </p:cNvSpPr>
          <p:nvPr/>
        </p:nvSpPr>
        <p:spPr bwMode="auto">
          <a:xfrm>
            <a:off x="482600" y="1781175"/>
            <a:ext cx="27819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外贸活跃</a:t>
            </a: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83870" y="2242185"/>
            <a:ext cx="1991995" cy="522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(2)</a:t>
            </a:r>
            <a:r>
              <a:rPr lang="zh-CN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原因：</a:t>
            </a:r>
          </a:p>
        </p:txBody>
      </p:sp>
      <p:sp>
        <p:nvSpPr>
          <p:cNvPr id="6" name="文本框 5"/>
          <p:cNvSpPr txBox="1"/>
          <p:nvPr/>
        </p:nvSpPr>
        <p:spPr bwMode="auto">
          <a:xfrm>
            <a:off x="1945005" y="2223135"/>
            <a:ext cx="4122420" cy="233489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经济重心南移影响</a:t>
            </a:r>
          </a:p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政府重视海外贸易</a:t>
            </a:r>
          </a:p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造船、航海技术进步</a:t>
            </a:r>
          </a:p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海路运输的自身优势</a:t>
            </a:r>
          </a:p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战乱频繁，陆路受阻</a:t>
            </a:r>
          </a:p>
        </p:txBody>
      </p:sp>
      <p:sp>
        <p:nvSpPr>
          <p:cNvPr id="10" name="矩形 9"/>
          <p:cNvSpPr/>
          <p:nvPr/>
        </p:nvSpPr>
        <p:spPr>
          <a:xfrm>
            <a:off x="7005955" y="4749165"/>
            <a:ext cx="4835525" cy="1918970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wrap="square" anchor="t">
            <a:noAutofit/>
          </a:bodyPr>
          <a:lstStyle/>
          <a:p>
            <a:pPr lvl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舟如巨室，帆若垂天之云，舵长数丈，一舟数百人，中积一年粮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豢豕酿酒其中。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——（宋）周去非《岭外代答》 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55245" y="1246505"/>
            <a:ext cx="4813300" cy="52768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（三）商业空前繁荣</a:t>
            </a:r>
          </a:p>
        </p:txBody>
      </p:sp>
      <p:pic>
        <p:nvPicPr>
          <p:cNvPr id="2" name="图片 1" descr="宋元时期海上交通示意图_1"/>
          <p:cNvPicPr>
            <a:picLocks noChangeAspect="1"/>
          </p:cNvPicPr>
          <p:nvPr/>
        </p:nvPicPr>
        <p:blipFill>
          <a:blip r:embed="rId3" cstate="print"/>
          <a:srcRect l="1933" b="5939"/>
          <a:stretch>
            <a:fillRect/>
          </a:stretch>
        </p:blipFill>
        <p:spPr>
          <a:xfrm>
            <a:off x="6344285" y="1245870"/>
            <a:ext cx="5497195" cy="346392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60655" y="4732020"/>
            <a:ext cx="6816090" cy="1936115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wrap="square" lIns="91440" tIns="45720" rIns="91440" bIns="45720" rtlCol="0" anchor="t">
            <a:noAutofit/>
          </a:bodyPr>
          <a:lstStyle/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宋朝立国之初，宋太祖就号召人们“多积金，市田宅以遗子孙”。宋太宗曾下诏“令两制议致丰盈之术以闻”，让官员们研究理财求富之术。宋神宗也下达过“政事之先，理财为急”的诏令。</a:t>
            </a:r>
          </a:p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——《宋史》《续资治通鉴长编》</a:t>
            </a: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0" y="516255"/>
            <a:ext cx="558736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一、继续发展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封建经济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5245" y="1246505"/>
            <a:ext cx="3864610" cy="52768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（四）经济重心南移</a:t>
            </a:r>
          </a:p>
        </p:txBody>
      </p:sp>
      <p:sp>
        <p:nvSpPr>
          <p:cNvPr id="15" name="文本框 4"/>
          <p:cNvSpPr txBox="1">
            <a:spLocks noChangeArrowheads="1"/>
          </p:cNvSpPr>
          <p:nvPr/>
        </p:nvSpPr>
        <p:spPr bwMode="auto">
          <a:xfrm>
            <a:off x="511175" y="1762125"/>
            <a:ext cx="2065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过程</a:t>
            </a:r>
          </a:p>
        </p:txBody>
      </p:sp>
      <p:sp>
        <p:nvSpPr>
          <p:cNvPr id="9" name="文本框 8"/>
          <p:cNvSpPr txBox="1"/>
          <p:nvPr/>
        </p:nvSpPr>
        <p:spPr bwMode="auto">
          <a:xfrm>
            <a:off x="761365" y="2175510"/>
            <a:ext cx="1830070" cy="212344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魏晋：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中唐：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北宋：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南宋：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元朝：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4"/>
          <p:cNvSpPr txBox="1">
            <a:spLocks noChangeArrowheads="1"/>
          </p:cNvSpPr>
          <p:nvPr/>
        </p:nvSpPr>
        <p:spPr bwMode="auto">
          <a:xfrm>
            <a:off x="482600" y="5044440"/>
            <a:ext cx="2065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规律：</a:t>
            </a:r>
          </a:p>
        </p:txBody>
      </p:sp>
      <p:sp>
        <p:nvSpPr>
          <p:cNvPr id="35" name="文本框 34"/>
          <p:cNvSpPr txBox="1"/>
          <p:nvPr>
            <p:custDataLst>
              <p:tags r:id="rId1"/>
            </p:custDataLst>
          </p:nvPr>
        </p:nvSpPr>
        <p:spPr bwMode="auto">
          <a:xfrm>
            <a:off x="2057400" y="5050155"/>
            <a:ext cx="5345430" cy="91313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Blip>
                <a:blip r:embed="rId4"/>
              </a:buBlip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由北向南、由内地向沿海移动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Blip>
                <a:blip r:embed="rId4"/>
              </a:buBlip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黄河流域移向长江流域、江南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Blip>
                <a:blip r:embed="rId4"/>
              </a:buBlip>
            </a:pPr>
            <a:endParaRPr lang="zh-CN" altLang="en-US" sz="2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 bwMode="auto">
          <a:xfrm>
            <a:off x="2054860" y="5849620"/>
            <a:ext cx="5091430" cy="90297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Blip>
                <a:blip r:embed="rId4"/>
              </a:buBlip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受政治形势和政治中心转移影响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Blip>
                <a:blip r:embed="rId4"/>
              </a:buBlip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南移多发生在国家分裂或割据时</a:t>
            </a:r>
          </a:p>
        </p:txBody>
      </p:sp>
      <p:sp>
        <p:nvSpPr>
          <p:cNvPr id="3" name="文本框 4"/>
          <p:cNvSpPr txBox="1">
            <a:spLocks noChangeArrowheads="1"/>
          </p:cNvSpPr>
          <p:nvPr/>
        </p:nvSpPr>
        <p:spPr bwMode="auto">
          <a:xfrm>
            <a:off x="473075" y="5852795"/>
            <a:ext cx="2065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特点：</a:t>
            </a:r>
          </a:p>
        </p:txBody>
      </p:sp>
      <p:sp>
        <p:nvSpPr>
          <p:cNvPr id="5" name="文本框 4"/>
          <p:cNvSpPr txBox="1"/>
          <p:nvPr/>
        </p:nvSpPr>
        <p:spPr bwMode="auto">
          <a:xfrm>
            <a:off x="1845310" y="2193925"/>
            <a:ext cx="4073525" cy="208026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南北差距缩小，南移奠基</a:t>
            </a:r>
          </a:p>
          <a:p>
            <a:pPr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南方渐超北方，开始南移</a:t>
            </a:r>
          </a:p>
          <a:p>
            <a:pPr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户口南多北少，继续南移</a:t>
            </a:r>
          </a:p>
          <a:p>
            <a:pPr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经济南强于北，完成南移</a:t>
            </a:r>
          </a:p>
          <a:p>
            <a:pPr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差距继续扩大，地位巩固</a:t>
            </a:r>
          </a:p>
        </p:txBody>
      </p:sp>
      <p:sp>
        <p:nvSpPr>
          <p:cNvPr id="6" name="文本框 4"/>
          <p:cNvSpPr txBox="1">
            <a:spLocks noChangeArrowheads="1"/>
          </p:cNvSpPr>
          <p:nvPr/>
        </p:nvSpPr>
        <p:spPr bwMode="auto">
          <a:xfrm>
            <a:off x="466725" y="4213860"/>
            <a:ext cx="2065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表现：</a:t>
            </a:r>
          </a:p>
        </p:txBody>
      </p:sp>
      <p:sp>
        <p:nvSpPr>
          <p:cNvPr id="14" name="文本框 13" descr="7b0a202020202262756c6c6574223a20227b5c2263617465676f727949645c223a5c225c222c5c2274656d706c61746549645c223a32303233313536367d220a7d0a"/>
          <p:cNvSpPr txBox="1"/>
          <p:nvPr/>
        </p:nvSpPr>
        <p:spPr bwMode="auto">
          <a:xfrm>
            <a:off x="2054860" y="4223385"/>
            <a:ext cx="3638550" cy="85979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Blip>
                <a:blip r:embed="rId4"/>
              </a:buBlip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人口分布南多北少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Blip>
                <a:blip r:embed="rId4"/>
              </a:buBlip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国家财政仰给东南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/>
          <a:srcRect r="9663"/>
          <a:stretch>
            <a:fillRect/>
          </a:stretch>
        </p:blipFill>
        <p:spPr>
          <a:xfrm>
            <a:off x="6783070" y="4509135"/>
            <a:ext cx="5130165" cy="2114550"/>
          </a:xfrm>
          <a:prstGeom prst="rect">
            <a:avLst/>
          </a:prstGeom>
          <a:solidFill>
            <a:schemeClr val="bg1"/>
          </a:solidFill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lum bright="12000"/>
          </a:blip>
          <a:srcRect t="9875"/>
          <a:stretch>
            <a:fillRect/>
          </a:stretch>
        </p:blipFill>
        <p:spPr>
          <a:xfrm>
            <a:off x="5354320" y="1634490"/>
            <a:ext cx="6558915" cy="280733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0" y="516255"/>
            <a:ext cx="558736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一、继续发展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封建经济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 bldLvl="0" animBg="1"/>
      <p:bldP spid="19" grpId="0"/>
      <p:bldP spid="35" grpId="0"/>
      <p:bldP spid="2" grpId="0"/>
      <p:bldP spid="3" grpId="0"/>
      <p:bldP spid="5" grpId="0" bldLvl="0" animBg="1"/>
      <p:bldP spid="6" grpId="0"/>
      <p:bldP spid="14" grpId="0" bldLvl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152400" y="2312035"/>
          <a:ext cx="6225540" cy="4228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9075"/>
                <a:gridCol w="4736465"/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维度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gradFill>
                      <a:gsLst>
                        <a:gs pos="50000">
                          <a:schemeClr val="accent5"/>
                        </a:gs>
                        <a:gs pos="0">
                          <a:schemeClr val="accent5">
                            <a:lumMod val="25000"/>
                            <a:lumOff val="75000"/>
                          </a:schemeClr>
                        </a:gs>
                        <a:gs pos="100000">
                          <a:schemeClr val="accent5">
                            <a:lumMod val="8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内容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gradFill>
                      <a:gsLst>
                        <a:gs pos="50000">
                          <a:schemeClr val="accent5"/>
                        </a:gs>
                        <a:gs pos="0">
                          <a:schemeClr val="accent5">
                            <a:lumMod val="25000"/>
                            <a:lumOff val="75000"/>
                          </a:schemeClr>
                        </a:gs>
                        <a:gs pos="100000">
                          <a:schemeClr val="accent5">
                            <a:lumMod val="8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经济格局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楷体" panose="0201060906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9911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人口分布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楷体" panose="0201060906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文化教育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楷体" panose="0201060906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民族关系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楷体" panose="0201060906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0830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城市交通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楷体" panose="0201060906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7879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生态环境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楷体" panose="0201060906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3878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风俗习惯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楷体" panose="0201060906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0927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政治影响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楷体" panose="0201060906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610995" y="2771140"/>
            <a:ext cx="498919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江南成国家赋税主要来源地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5245" y="1246505"/>
            <a:ext cx="4571365" cy="52768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（四）经济重心南移</a:t>
            </a:r>
          </a:p>
        </p:txBody>
      </p:sp>
      <p:sp>
        <p:nvSpPr>
          <p:cNvPr id="15" name="文本框 4"/>
          <p:cNvSpPr txBox="1">
            <a:spLocks noChangeArrowheads="1"/>
          </p:cNvSpPr>
          <p:nvPr/>
        </p:nvSpPr>
        <p:spPr bwMode="auto">
          <a:xfrm>
            <a:off x="511175" y="1781175"/>
            <a:ext cx="2065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影响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12900" y="3238500"/>
            <a:ext cx="49872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南方人口占全国比不断增长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612900" y="3760470"/>
            <a:ext cx="51904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教育文化重心南移，科举南北分卷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644650" y="4253865"/>
            <a:ext cx="525018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促进了民族多样性和统一性的发展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624965" y="4692650"/>
            <a:ext cx="501904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推动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南方沿海城市及海陆交通发展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621155" y="5135880"/>
            <a:ext cx="54260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一些地区过度开发，破坏生态环境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625600" y="5586730"/>
            <a:ext cx="50863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南北方的生活习惯交流，相互影响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621155" y="6060440"/>
            <a:ext cx="509016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造成政治中心与经济重心分离局面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6429375" y="2042160"/>
            <a:ext cx="5673090" cy="4575175"/>
            <a:chOff x="10125" y="3749"/>
            <a:chExt cx="8934" cy="6672"/>
          </a:xfrm>
        </p:grpSpPr>
        <p:pic>
          <p:nvPicPr>
            <p:cNvPr id="20" name="图片 19" descr="元朝运河、海运路线图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13" y="3749"/>
              <a:ext cx="4247" cy="6672"/>
            </a:xfrm>
            <a:prstGeom prst="rect">
              <a:avLst/>
            </a:prstGeom>
          </p:spPr>
        </p:pic>
        <p:pic>
          <p:nvPicPr>
            <p:cNvPr id="16" name="图片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25" y="3778"/>
              <a:ext cx="4688" cy="6642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0" y="516255"/>
            <a:ext cx="558736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一、继续发展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封建经济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5" grpId="0"/>
      <p:bldP spid="6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1905" y="1284605"/>
            <a:ext cx="3864610" cy="63690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（一）表现</a:t>
            </a:r>
          </a:p>
        </p:txBody>
      </p:sp>
      <p:sp>
        <p:nvSpPr>
          <p:cNvPr id="23" name="矩形: 圆角 7"/>
          <p:cNvSpPr txBox="1"/>
          <p:nvPr>
            <p:custDataLst>
              <p:tags r:id="rId1"/>
            </p:custDataLst>
          </p:nvPr>
        </p:nvSpPr>
        <p:spPr bwMode="auto">
          <a:xfrm>
            <a:off x="488499" y="2816648"/>
            <a:ext cx="1649986" cy="1136061"/>
          </a:xfrm>
          <a:prstGeom prst="roundRect">
            <a:avLst>
              <a:gd name="adj" fmla="val 23734"/>
            </a:avLst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altLang="zh-CN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 bwMode="auto">
          <a:xfrm>
            <a:off x="926465" y="1797050"/>
            <a:ext cx="5277485" cy="101981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科举完善，平民子弟进入政坛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婚姻择偶，政治经济地位为重</a:t>
            </a:r>
          </a:p>
        </p:txBody>
      </p:sp>
      <p:sp>
        <p:nvSpPr>
          <p:cNvPr id="217100" name="矩形 217099"/>
          <p:cNvSpPr/>
          <p:nvPr>
            <p:custDataLst>
              <p:tags r:id="rId2"/>
            </p:custDataLst>
          </p:nvPr>
        </p:nvSpPr>
        <p:spPr>
          <a:xfrm>
            <a:off x="394335" y="2928620"/>
            <a:ext cx="7485380" cy="1767205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wrap="square" lIns="91440" tIns="45720" rIns="91440" bIns="45720" rtlCol="0" anchor="t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故不问东西南北之人，尽聚诸路贡士，混合为一，而惟材是择。又糊名、誊录而考之，使主司莫知为何方之人、谁氏之子，不得有所憎爱薄厚于期间。       </a:t>
            </a:r>
          </a:p>
          <a:p>
            <a:pPr lvl="0" algn="l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——欧阳修《文忠集》</a:t>
            </a:r>
          </a:p>
        </p:txBody>
      </p:sp>
      <p:sp>
        <p:nvSpPr>
          <p:cNvPr id="17" name="矩形 16"/>
          <p:cNvSpPr/>
          <p:nvPr/>
        </p:nvSpPr>
        <p:spPr>
          <a:xfrm>
            <a:off x="394335" y="4784090"/>
            <a:ext cx="11402695" cy="1818640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wrap="square" lIns="91440" tIns="45720" rIns="91440" bIns="45720" rtlCol="0" anchor="t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宋代,“本朝贵人家选婿，于科场年，择过省士人，不问阴阳吉凶及其家世，谓之‘榜下捉婿’。亦有缗钱，谓之‘系捉钱’,盖与婿为京索之费”。北宋蔡襄指出:“观今之俗，娶其妻不顾门户，直求资财。”南宋学者叶绍翁也指出自己所处的时代为:“男女婚嫁必择富民，以利其奁聘之多。”</a:t>
            </a:r>
          </a:p>
          <a:p>
            <a:pPr lvl="0" algn="l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——摘编自张本顺《从宋代婚姻法中财婚制看宋代的近世化转型》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49565" y="2940685"/>
            <a:ext cx="3847465" cy="191198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6137910" y="2009140"/>
            <a:ext cx="5262880" cy="683260"/>
            <a:chOff x="10161" y="3359"/>
            <a:chExt cx="8288" cy="1076"/>
          </a:xfrm>
        </p:grpSpPr>
        <p:sp>
          <p:nvSpPr>
            <p:cNvPr id="20" name="文本框 19"/>
            <p:cNvSpPr txBox="1"/>
            <p:nvPr/>
          </p:nvSpPr>
          <p:spPr>
            <a:xfrm>
              <a:off x="10333" y="3494"/>
              <a:ext cx="8116" cy="82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noAutofit/>
            </a:bodyPr>
            <a:lstStyle/>
            <a:p>
              <a:pPr lvl="0" indent="0" algn="l"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</a:pPr>
              <a:r>
                <a:rPr lang="en-US" altLang="zh-CN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</a:t>
              </a:r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、门第观念淡化，社会</a:t>
              </a:r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平民化</a:t>
              </a:r>
            </a:p>
          </p:txBody>
        </p:sp>
        <p:sp>
          <p:nvSpPr>
            <p:cNvPr id="43" name="左大括号 42"/>
            <p:cNvSpPr/>
            <p:nvPr/>
          </p:nvSpPr>
          <p:spPr>
            <a:xfrm rot="10800000">
              <a:off x="10161" y="3359"/>
              <a:ext cx="203" cy="1076"/>
            </a:xfrm>
            <a:prstGeom prst="leftBrace">
              <a:avLst>
                <a:gd name="adj1" fmla="val 63072"/>
                <a:gd name="adj2" fmla="val 50012"/>
              </a:avLst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0" y="516255"/>
            <a:ext cx="559752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、深刻全面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社会变化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7"/>
          <p:cNvSpPr txBox="1"/>
          <p:nvPr>
            <p:custDataLst>
              <p:tags r:id="rId1"/>
            </p:custDataLst>
          </p:nvPr>
        </p:nvSpPr>
        <p:spPr bwMode="auto">
          <a:xfrm>
            <a:off x="488499" y="2816648"/>
            <a:ext cx="1649986" cy="1136061"/>
          </a:xfrm>
          <a:prstGeom prst="roundRect">
            <a:avLst>
              <a:gd name="adj" fmla="val 23734"/>
            </a:avLst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altLang="zh-CN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8" name="文本框 2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21815" y="1707515"/>
            <a:ext cx="3062605" cy="148526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契约精神盛行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贱民阶层减少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奴婢由袭转佣</a:t>
            </a:r>
          </a:p>
        </p:txBody>
      </p:sp>
      <p:sp>
        <p:nvSpPr>
          <p:cNvPr id="12" name="矩形 11"/>
          <p:cNvSpPr/>
          <p:nvPr/>
        </p:nvSpPr>
        <p:spPr>
          <a:xfrm>
            <a:off x="151130" y="3274695"/>
            <a:ext cx="11751310" cy="2087245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wrap="square" lIns="91440" tIns="45720" rIns="91440" bIns="45720" rtlCol="0" anchor="t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宋代的租佃制更为普遍,地主和佃农签订一年或几年的租佃契约,出让土地使用权以收取地租</a:t>
            </a:r>
            <a:r>
              <a:rPr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《宋刑统》和敕令都确认租佃制度,以维护地主的权益</a:t>
            </a:r>
            <a:r>
              <a:rPr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宋律规定,租佃契约到期,租佃关系结束,农民可以另租土地,地主可以另佃;契约未到期,禁止佃户逃离,也不允许地主私自处置佃农,不得随意撤佃;佃户欠租,官府要以强力帮助地主索取</a:t>
            </a:r>
            <a:r>
              <a:rPr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</a:p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——任继愈主编《中国古代法制史话》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4408805" y="1939290"/>
            <a:ext cx="5812155" cy="1146810"/>
            <a:chOff x="6943" y="3429"/>
            <a:chExt cx="9153" cy="1806"/>
          </a:xfrm>
        </p:grpSpPr>
        <p:sp>
          <p:nvSpPr>
            <p:cNvPr id="8" name="文本框 7"/>
            <p:cNvSpPr txBox="1"/>
            <p:nvPr/>
          </p:nvSpPr>
          <p:spPr>
            <a:xfrm>
              <a:off x="7228" y="3898"/>
              <a:ext cx="8868" cy="82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noAutofit/>
            </a:bodyPr>
            <a:lstStyle/>
            <a:p>
              <a:pPr lvl="0"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2</a:t>
              </a:r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</a:t>
              </a:r>
              <a:r>
                <a:rPr lang="en-US" altLang="zh-CN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人身依附减弱</a:t>
              </a:r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，社会</a:t>
              </a:r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平等化</a:t>
              </a:r>
            </a:p>
          </p:txBody>
        </p:sp>
        <p:sp>
          <p:nvSpPr>
            <p:cNvPr id="43" name="左大括号 42"/>
            <p:cNvSpPr/>
            <p:nvPr/>
          </p:nvSpPr>
          <p:spPr>
            <a:xfrm rot="10800000">
              <a:off x="6943" y="3429"/>
              <a:ext cx="330" cy="1807"/>
            </a:xfrm>
            <a:prstGeom prst="leftBrace">
              <a:avLst>
                <a:gd name="adj1" fmla="val 63072"/>
                <a:gd name="adj2" fmla="val 50012"/>
              </a:avLst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4" name="矩形 13"/>
          <p:cNvSpPr/>
          <p:nvPr/>
        </p:nvSpPr>
        <p:spPr>
          <a:xfrm>
            <a:off x="140970" y="5443220"/>
            <a:ext cx="11750040" cy="895350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wrap="square" lIns="91440" tIns="45720" rIns="91440" bIns="45720" rtlCol="0" anchor="t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仁宗朝，商人、佃农、奴婢均为编户齐民。齐，等也。无有贵贱，谓之齐民 。     </a:t>
            </a:r>
          </a:p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——郭尚武《两宋良贱制度的消亡及其影响》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-1905" y="1236980"/>
            <a:ext cx="3864610" cy="52768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（一）表现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0" y="516255"/>
            <a:ext cx="559752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、深刻全面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社会变化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7"/>
          <p:cNvSpPr txBox="1"/>
          <p:nvPr>
            <p:custDataLst>
              <p:tags r:id="rId1"/>
            </p:custDataLst>
          </p:nvPr>
        </p:nvSpPr>
        <p:spPr bwMode="auto">
          <a:xfrm>
            <a:off x="488499" y="2816648"/>
            <a:ext cx="1649986" cy="1136061"/>
          </a:xfrm>
          <a:prstGeom prst="roundRect">
            <a:avLst>
              <a:gd name="adj" fmla="val 23734"/>
            </a:avLst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altLang="zh-CN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07745" y="1795145"/>
            <a:ext cx="5684520" cy="108204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土地买卖、典当基本不受干预</a:t>
            </a:r>
          </a:p>
          <a:p>
            <a: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迁移住所，更换职业限制松弛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-1905" y="1246505"/>
            <a:ext cx="3864610" cy="52768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（一）表现</a:t>
            </a:r>
          </a:p>
        </p:txBody>
      </p:sp>
      <p:sp>
        <p:nvSpPr>
          <p:cNvPr id="11" name="矩形 10"/>
          <p:cNvSpPr/>
          <p:nvPr/>
        </p:nvSpPr>
        <p:spPr>
          <a:xfrm>
            <a:off x="231775" y="3061335"/>
            <a:ext cx="5992495" cy="1807845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wrap="square" lIns="91440" tIns="45720" rIns="91440" bIns="45720" rtlCol="0" anchor="t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盖至于今，授田之制亡矣。民自以为私相贸易，而官反为之司契券而取其直。凡人诉论田业，只凭契照为之定夺。                                   </a:t>
            </a:r>
          </a:p>
          <a:p>
            <a:pPr lvl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——（南宋）叶适</a:t>
            </a:r>
          </a:p>
        </p:txBody>
      </p:sp>
      <p:sp>
        <p:nvSpPr>
          <p:cNvPr id="12" name="矩形 11"/>
          <p:cNvSpPr/>
          <p:nvPr/>
        </p:nvSpPr>
        <p:spPr>
          <a:xfrm>
            <a:off x="231775" y="4985385"/>
            <a:ext cx="11527790" cy="1373505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wrap="square" lIns="91440" tIns="45720" rIns="91440" bIns="45720" rtlCol="0" anchor="t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古者乡田同井，人皆安土重迁，流之远方，无所资给，徒隶困辱，以至终身；近世之民，轻去乡土，转徙四方，固不患。    </a:t>
            </a:r>
          </a:p>
          <a:p>
            <a:pPr lvl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——马端临《文献通考》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6224270" y="1993265"/>
            <a:ext cx="5535295" cy="775335"/>
            <a:chOff x="9802" y="3334"/>
            <a:chExt cx="8717" cy="1221"/>
          </a:xfrm>
        </p:grpSpPr>
        <p:sp>
          <p:nvSpPr>
            <p:cNvPr id="9" name="文本框 8"/>
            <p:cNvSpPr txBox="1"/>
            <p:nvPr/>
          </p:nvSpPr>
          <p:spPr>
            <a:xfrm>
              <a:off x="10024" y="3504"/>
              <a:ext cx="8495" cy="82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noAutofit/>
            </a:bodyPr>
            <a:lstStyle/>
            <a:p>
              <a:pPr lvl="0"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3</a:t>
              </a:r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</a:t>
              </a:r>
              <a:r>
                <a:rPr lang="en-US" altLang="zh-CN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政府控制放松</a:t>
              </a:r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，社会</a:t>
              </a:r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自由化</a:t>
              </a:r>
            </a:p>
          </p:txBody>
        </p:sp>
        <p:sp>
          <p:nvSpPr>
            <p:cNvPr id="43" name="左大括号 42"/>
            <p:cNvSpPr/>
            <p:nvPr/>
          </p:nvSpPr>
          <p:spPr>
            <a:xfrm rot="10800000">
              <a:off x="9802" y="3334"/>
              <a:ext cx="236" cy="1221"/>
            </a:xfrm>
            <a:prstGeom prst="leftBrace">
              <a:avLst>
                <a:gd name="adj1" fmla="val 63072"/>
                <a:gd name="adj2" fmla="val 50012"/>
              </a:avLst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3" name="矩形 2"/>
          <p:cNvSpPr/>
          <p:nvPr/>
        </p:nvSpPr>
        <p:spPr>
          <a:xfrm>
            <a:off x="6374130" y="3049270"/>
            <a:ext cx="5261610" cy="1819275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wrap="square" lIns="91440" tIns="45720" rIns="91440" bIns="45720" rtlCol="0" anchor="t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典卖倚当庄宅田土,今后并立合同契四本,一付钱主,一付业主,一纳商税院,一留本县,违者论如法。</a:t>
            </a:r>
          </a:p>
          <a:p>
            <a:pPr lvl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——《宋会要辑稿》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0" y="516255"/>
            <a:ext cx="559752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、深刻全面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社会变化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7145" y="1303655"/>
            <a:ext cx="2612390" cy="52768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（二）原因</a:t>
            </a:r>
          </a:p>
        </p:txBody>
      </p:sp>
      <p:sp>
        <p:nvSpPr>
          <p:cNvPr id="2" name="矩形 1"/>
          <p:cNvSpPr/>
          <p:nvPr/>
        </p:nvSpPr>
        <p:spPr>
          <a:xfrm>
            <a:off x="5773420" y="2088515"/>
            <a:ext cx="6178550" cy="3810635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wrap="square" lIns="91440" tIns="45720" rIns="91440" bIns="45720" rtlCol="0" anchor="t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宋朝在高度发达的农业经济基础上，已经生长出诸多工商业文明因子。随着商业发展，宋代商人的地位上升，朝廷允许商贾中的“奇才异行”者应举。商人凭借强大的经济势力交游权贵、为婚姻铺路，“不顾门户，直求资财”成为较普遍的社会现象。宋代时常发生榜下择婿，富商及高官争相择新科进士为婿，新科进士也愿意成为商人女婿。</a:t>
            </a:r>
          </a:p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——摘编自张其凡主编《中国大通史·宋》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7830" y="1964690"/>
            <a:ext cx="1932305" cy="383349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经济：</a:t>
            </a:r>
          </a:p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政策：</a:t>
            </a:r>
          </a:p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政治： </a:t>
            </a:r>
          </a:p>
          <a:p>
            <a:pPr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</a:p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制度：</a:t>
            </a:r>
          </a:p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教育：</a:t>
            </a:r>
          </a:p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科技：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707515" y="1993265"/>
            <a:ext cx="4558030" cy="394017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封建经济的继续发展</a:t>
            </a:r>
          </a:p>
          <a:p>
            <a:pPr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不抑兼并，抑商松动</a:t>
            </a:r>
          </a:p>
          <a:p>
            <a:pPr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800" b="1" dirty="0">
                <a:solidFill>
                  <a:srgbClr val="002060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①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士族阶层走向衰落 </a:t>
            </a:r>
          </a:p>
          <a:p>
            <a:pPr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800" b="1" dirty="0">
                <a:solidFill>
                  <a:srgbClr val="002060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②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政治环境相对宽松</a:t>
            </a:r>
          </a:p>
          <a:p>
            <a:pPr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科举完善，布衣入仕</a:t>
            </a:r>
          </a:p>
          <a:p>
            <a:pPr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政府重视教育，提倡文治</a:t>
            </a:r>
          </a:p>
          <a:p>
            <a:pPr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印刷业发展，文化的普及</a:t>
            </a: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0" y="516255"/>
            <a:ext cx="559752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、深刻全面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社会变化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组合 87"/>
          <p:cNvGrpSpPr/>
          <p:nvPr/>
        </p:nvGrpSpPr>
        <p:grpSpPr>
          <a:xfrm>
            <a:off x="221615" y="3060479"/>
            <a:ext cx="11505565" cy="2621244"/>
            <a:chOff x="349" y="4190"/>
            <a:chExt cx="18119" cy="4128"/>
          </a:xfrm>
        </p:grpSpPr>
        <p:grpSp>
          <p:nvGrpSpPr>
            <p:cNvPr id="83" name="组合 82"/>
            <p:cNvGrpSpPr/>
            <p:nvPr/>
          </p:nvGrpSpPr>
          <p:grpSpPr>
            <a:xfrm>
              <a:off x="728" y="4190"/>
              <a:ext cx="16815" cy="4128"/>
              <a:chOff x="728" y="4190"/>
              <a:chExt cx="16815" cy="4128"/>
            </a:xfrm>
          </p:grpSpPr>
          <p:cxnSp>
            <p:nvCxnSpPr>
              <p:cNvPr id="67" name="直接连接符 66"/>
              <p:cNvCxnSpPr>
                <a:stCxn id="18" idx="0"/>
              </p:cNvCxnSpPr>
              <p:nvPr/>
            </p:nvCxnSpPr>
            <p:spPr>
              <a:xfrm>
                <a:off x="15332" y="5779"/>
                <a:ext cx="12" cy="2518"/>
              </a:xfrm>
              <a:prstGeom prst="line">
                <a:avLst/>
              </a:prstGeom>
              <a:noFill/>
              <a:ln w="12700" cap="flat" cmpd="sng" algn="ctr">
                <a:solidFill>
                  <a:srgbClr val="00B0F0"/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77" name="直接连接符 76"/>
              <p:cNvCxnSpPr/>
              <p:nvPr/>
            </p:nvCxnSpPr>
            <p:spPr>
              <a:xfrm flipH="1">
                <a:off x="2677" y="6367"/>
                <a:ext cx="2" cy="1921"/>
              </a:xfrm>
              <a:prstGeom prst="line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48" name="直接连接符 47"/>
              <p:cNvCxnSpPr/>
              <p:nvPr/>
            </p:nvCxnSpPr>
            <p:spPr>
              <a:xfrm>
                <a:off x="17534" y="6249"/>
                <a:ext cx="9" cy="2001"/>
              </a:xfrm>
              <a:prstGeom prst="line">
                <a:avLst/>
              </a:prstGeom>
              <a:noFill/>
              <a:ln w="6350" cap="flat" cmpd="sng" algn="ctr">
                <a:solidFill>
                  <a:srgbClr val="00B05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71" name="直接连接符 70"/>
              <p:cNvCxnSpPr/>
              <p:nvPr/>
            </p:nvCxnSpPr>
            <p:spPr>
              <a:xfrm>
                <a:off x="11249" y="5243"/>
                <a:ext cx="13" cy="3054"/>
              </a:xfrm>
              <a:prstGeom prst="line">
                <a:avLst/>
              </a:prstGeom>
              <a:noFill/>
              <a:ln w="6350" cap="flat" cmpd="sng" algn="ctr">
                <a:solidFill>
                  <a:srgbClr val="FF0000"/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23" name="直接连接符 22"/>
              <p:cNvCxnSpPr/>
              <p:nvPr/>
            </p:nvCxnSpPr>
            <p:spPr>
              <a:xfrm>
                <a:off x="8176" y="4190"/>
                <a:ext cx="16" cy="4076"/>
              </a:xfrm>
              <a:prstGeom prst="line">
                <a:avLst/>
              </a:prstGeom>
              <a:noFill/>
              <a:ln w="12700" cap="flat" cmpd="sng" algn="ctr">
                <a:solidFill>
                  <a:srgbClr val="00B0F0"/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4" name="直接连接符 3"/>
              <p:cNvCxnSpPr/>
              <p:nvPr/>
            </p:nvCxnSpPr>
            <p:spPr>
              <a:xfrm flipH="1">
                <a:off x="3577" y="5273"/>
                <a:ext cx="2" cy="3006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1025" name="直接连接符 1024"/>
              <p:cNvCxnSpPr/>
              <p:nvPr/>
            </p:nvCxnSpPr>
            <p:spPr>
              <a:xfrm flipH="1">
                <a:off x="1768" y="6074"/>
                <a:ext cx="7" cy="2217"/>
              </a:xfrm>
              <a:prstGeom prst="line">
                <a:avLst/>
              </a:prstGeom>
              <a:noFill/>
              <a:ln w="12700" cap="flat" cmpd="sng" algn="ctr">
                <a:solidFill>
                  <a:srgbClr val="00B0F0"/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31" name="直接连接符 30"/>
              <p:cNvCxnSpPr/>
              <p:nvPr/>
            </p:nvCxnSpPr>
            <p:spPr>
              <a:xfrm flipH="1">
                <a:off x="9336" y="6359"/>
                <a:ext cx="2" cy="1921"/>
              </a:xfrm>
              <a:prstGeom prst="line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60" name="直接连接符 59"/>
              <p:cNvCxnSpPr/>
              <p:nvPr/>
            </p:nvCxnSpPr>
            <p:spPr>
              <a:xfrm flipH="1">
                <a:off x="4411" y="6351"/>
                <a:ext cx="2" cy="1921"/>
              </a:xfrm>
              <a:prstGeom prst="line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62" name="直接连接符 61"/>
              <p:cNvCxnSpPr/>
              <p:nvPr/>
            </p:nvCxnSpPr>
            <p:spPr>
              <a:xfrm flipH="1">
                <a:off x="7163" y="6397"/>
                <a:ext cx="2" cy="1921"/>
              </a:xfrm>
              <a:prstGeom prst="line">
                <a:avLst/>
              </a:prstGeom>
              <a:noFill/>
              <a:ln w="19050" cap="flat" cmpd="thickThin" algn="ctr">
                <a:solidFill>
                  <a:srgbClr val="0070C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63" name="直接连接符 62"/>
              <p:cNvCxnSpPr/>
              <p:nvPr/>
            </p:nvCxnSpPr>
            <p:spPr>
              <a:xfrm flipH="1">
                <a:off x="5452" y="6358"/>
                <a:ext cx="2" cy="1921"/>
              </a:xfrm>
              <a:prstGeom prst="line">
                <a:avLst/>
              </a:prstGeom>
              <a:noFill/>
              <a:ln w="19050" cap="flat" cmpd="dbl" algn="ctr">
                <a:solidFill>
                  <a:srgbClr val="00B0F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64" name="直接连接符 63"/>
              <p:cNvCxnSpPr/>
              <p:nvPr/>
            </p:nvCxnSpPr>
            <p:spPr>
              <a:xfrm flipH="1">
                <a:off x="13217" y="6368"/>
                <a:ext cx="2" cy="1921"/>
              </a:xfrm>
              <a:prstGeom prst="line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65" name="直接连接符 64"/>
              <p:cNvCxnSpPr/>
              <p:nvPr/>
            </p:nvCxnSpPr>
            <p:spPr>
              <a:xfrm flipH="1">
                <a:off x="12304" y="6358"/>
                <a:ext cx="2" cy="1921"/>
              </a:xfrm>
              <a:prstGeom prst="line">
                <a:avLst/>
              </a:prstGeom>
              <a:noFill/>
              <a:ln w="19050" cap="flat" cmpd="dbl" algn="ctr">
                <a:solidFill>
                  <a:srgbClr val="00B0F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66" name="直接连接符 65"/>
              <p:cNvCxnSpPr/>
              <p:nvPr/>
            </p:nvCxnSpPr>
            <p:spPr>
              <a:xfrm flipH="1">
                <a:off x="10149" y="6389"/>
                <a:ext cx="2" cy="1921"/>
              </a:xfrm>
              <a:prstGeom prst="line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69" name="直接连接符 68"/>
              <p:cNvCxnSpPr/>
              <p:nvPr/>
            </p:nvCxnSpPr>
            <p:spPr>
              <a:xfrm flipH="1">
                <a:off x="14175" y="6315"/>
                <a:ext cx="2" cy="1921"/>
              </a:xfrm>
              <a:prstGeom prst="line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70" name="直接连接符 69"/>
              <p:cNvCxnSpPr/>
              <p:nvPr/>
            </p:nvCxnSpPr>
            <p:spPr>
              <a:xfrm flipH="1">
                <a:off x="728" y="6320"/>
                <a:ext cx="2" cy="1921"/>
              </a:xfrm>
              <a:prstGeom prst="line">
                <a:avLst/>
              </a:prstGeom>
              <a:noFill/>
              <a:ln w="19050" cap="flat" cmpd="thickThin" algn="ctr">
                <a:solidFill>
                  <a:srgbClr val="0070C0"/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grpSp>
          <p:nvGrpSpPr>
            <p:cNvPr id="82" name="组合 81"/>
            <p:cNvGrpSpPr/>
            <p:nvPr/>
          </p:nvGrpSpPr>
          <p:grpSpPr>
            <a:xfrm>
              <a:off x="349" y="5357"/>
              <a:ext cx="18119" cy="1309"/>
              <a:chOff x="349" y="5357"/>
              <a:chExt cx="18119" cy="1309"/>
            </a:xfrm>
          </p:grpSpPr>
          <p:sp>
            <p:nvSpPr>
              <p:cNvPr id="2" name="右箭头 1"/>
              <p:cNvSpPr/>
              <p:nvPr/>
            </p:nvSpPr>
            <p:spPr>
              <a:xfrm>
                <a:off x="367" y="5357"/>
                <a:ext cx="18101" cy="1309"/>
              </a:xfrm>
              <a:prstGeom prst="rightArrow">
                <a:avLst/>
              </a:prstGeom>
              <a:gradFill>
                <a:gsLst>
                  <a:gs pos="50000">
                    <a:schemeClr val="accent5"/>
                  </a:gs>
                  <a:gs pos="0">
                    <a:schemeClr val="accent5">
                      <a:lumMod val="25000"/>
                      <a:lumOff val="75000"/>
                    </a:schemeClr>
                  </a:gs>
                  <a:gs pos="100000">
                    <a:schemeClr val="accent5">
                      <a:lumMod val="85000"/>
                    </a:schemeClr>
                  </a:gs>
                </a:gsLst>
                <a:lin ang="5400000" scaled="1"/>
              </a:gradFill>
              <a:ln w="6350">
                <a:solidFill>
                  <a:srgbClr val="0070C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349" y="5745"/>
                <a:ext cx="1049" cy="531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/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916</a:t>
                </a: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1127" y="5769"/>
                <a:ext cx="1339" cy="531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/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960</a:t>
                </a: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2976" y="5775"/>
                <a:ext cx="1130" cy="531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/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1038</a:t>
                </a: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4892" y="5760"/>
                <a:ext cx="1185" cy="531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/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1115</a:t>
                </a: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6425" y="5758"/>
                <a:ext cx="1387" cy="531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/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1125</a:t>
                </a: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7459" y="5764"/>
                <a:ext cx="1347" cy="546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/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1127</a:t>
                </a: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8600" y="5761"/>
                <a:ext cx="1414" cy="550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/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1141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9484" y="5764"/>
                <a:ext cx="1363" cy="531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/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1206</a:t>
                </a: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0683" y="5784"/>
                <a:ext cx="1158" cy="531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/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1227</a:t>
                </a: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1720" y="5770"/>
                <a:ext cx="1205" cy="531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/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1234</a:t>
                </a: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2624" y="5772"/>
                <a:ext cx="1170" cy="531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/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1260</a:t>
                </a: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3474" y="5773"/>
                <a:ext cx="1391" cy="531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/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1271</a:t>
                </a: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14720" y="5779"/>
                <a:ext cx="1223" cy="560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/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1276</a:t>
                </a: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16873" y="5714"/>
                <a:ext cx="1049" cy="531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1368</a:t>
                </a: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3895" y="5790"/>
                <a:ext cx="1114" cy="531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/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1044</a:t>
                </a:r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>
                <a:off x="2078" y="5788"/>
                <a:ext cx="1130" cy="531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/>
                <a:r>
                  <a:rPr lang="en-US" altLang="zh-CN" sz="1600" b="1">
                    <a:solidFill>
                      <a:srgbClr val="002060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1004</a:t>
                </a:r>
              </a:p>
            </p:txBody>
          </p:sp>
        </p:grpSp>
      </p:grpSp>
      <p:sp>
        <p:nvSpPr>
          <p:cNvPr id="74" name="矩形 73"/>
          <p:cNvSpPr/>
          <p:nvPr/>
        </p:nvSpPr>
        <p:spPr>
          <a:xfrm>
            <a:off x="5266690" y="3004820"/>
            <a:ext cx="4442460" cy="427990"/>
          </a:xfrm>
          <a:prstGeom prst="rect">
            <a:avLst/>
          </a:prstGeom>
          <a:gradFill>
            <a:gsLst>
              <a:gs pos="20000">
                <a:srgbClr val="7AD9FB"/>
              </a:gs>
              <a:gs pos="3000">
                <a:srgbClr val="2C84BC"/>
              </a:gs>
              <a:gs pos="100000">
                <a:srgbClr val="FCFEFF"/>
              </a:gs>
            </a:gsLst>
            <a:lin ang="10800000" scaled="1"/>
          </a:gra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南宋</a:t>
            </a:r>
          </a:p>
        </p:txBody>
      </p:sp>
      <p:sp>
        <p:nvSpPr>
          <p:cNvPr id="68" name="矩形 67"/>
          <p:cNvSpPr/>
          <p:nvPr/>
        </p:nvSpPr>
        <p:spPr>
          <a:xfrm>
            <a:off x="1165225" y="3013710"/>
            <a:ext cx="3916680" cy="428625"/>
          </a:xfrm>
          <a:prstGeom prst="rect">
            <a:avLst/>
          </a:prstGeom>
          <a:gradFill>
            <a:gsLst>
              <a:gs pos="20000">
                <a:srgbClr val="7AD9FB"/>
              </a:gs>
              <a:gs pos="3000">
                <a:srgbClr val="2C84BC"/>
              </a:gs>
              <a:gs pos="100000">
                <a:srgbClr val="FCFEFF"/>
              </a:gs>
            </a:gsLst>
            <a:lin ang="0" scaled="1"/>
          </a:gra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北宋</a:t>
            </a:r>
          </a:p>
        </p:txBody>
      </p:sp>
      <p:sp>
        <p:nvSpPr>
          <p:cNvPr id="81" name="矩形 80"/>
          <p:cNvSpPr/>
          <p:nvPr/>
        </p:nvSpPr>
        <p:spPr>
          <a:xfrm>
            <a:off x="2349500" y="3499485"/>
            <a:ext cx="4706620" cy="455930"/>
          </a:xfrm>
          <a:prstGeom prst="rect">
            <a:avLst/>
          </a:prstGeom>
          <a:gradFill>
            <a:gsLst>
              <a:gs pos="21000">
                <a:srgbClr val="73B6E1"/>
              </a:gs>
              <a:gs pos="100000">
                <a:srgbClr val="E4E6F5"/>
              </a:gs>
              <a:gs pos="62000">
                <a:srgbClr val="BFDBF3"/>
              </a:gs>
              <a:gs pos="0">
                <a:srgbClr val="3467A0"/>
              </a:gs>
            </a:gsLst>
            <a:lin ang="0" scaled="1"/>
          </a:gra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西夏（党项）</a:t>
            </a:r>
          </a:p>
        </p:txBody>
      </p:sp>
      <p:sp>
        <p:nvSpPr>
          <p:cNvPr id="58" name="矩形 57"/>
          <p:cNvSpPr/>
          <p:nvPr/>
        </p:nvSpPr>
        <p:spPr>
          <a:xfrm>
            <a:off x="490855" y="5040630"/>
            <a:ext cx="4008755" cy="516255"/>
          </a:xfrm>
          <a:prstGeom prst="rect">
            <a:avLst/>
          </a:prstGeom>
          <a:gradFill>
            <a:gsLst>
              <a:gs pos="42000">
                <a:srgbClr val="F9B5D5">
                  <a:alpha val="75000"/>
                </a:srgbClr>
              </a:gs>
              <a:gs pos="0">
                <a:srgbClr val="F8CCE2"/>
              </a:gs>
              <a:gs pos="100000">
                <a:srgbClr val="F99EC7"/>
              </a:gs>
            </a:gsLst>
            <a:lin ang="5400000" scaled="1"/>
          </a:gra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辽（契丹）</a:t>
            </a:r>
          </a:p>
        </p:txBody>
      </p:sp>
      <p:sp>
        <p:nvSpPr>
          <p:cNvPr id="75" name="矩形 74"/>
          <p:cNvSpPr/>
          <p:nvPr/>
        </p:nvSpPr>
        <p:spPr>
          <a:xfrm>
            <a:off x="3501390" y="4512945"/>
            <a:ext cx="4253230" cy="483235"/>
          </a:xfrm>
          <a:prstGeom prst="rect">
            <a:avLst/>
          </a:prstGeom>
          <a:gradFill>
            <a:gsLst>
              <a:gs pos="42000">
                <a:srgbClr val="ADDC7D">
                  <a:alpha val="75000"/>
                </a:srgbClr>
              </a:gs>
              <a:gs pos="0">
                <a:srgbClr val="C6E6A8"/>
              </a:gs>
              <a:gs pos="100000">
                <a:srgbClr val="94D152"/>
              </a:gs>
            </a:gsLst>
            <a:lin ang="10800000" scaled="1"/>
          </a:gra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金（女真）</a:t>
            </a:r>
          </a:p>
        </p:txBody>
      </p:sp>
      <p:sp>
        <p:nvSpPr>
          <p:cNvPr id="137" name="文本框 136" descr="7b0a202020202262756c6c6574223a20227b5c2263617465676f727949645c223a5c225c222c5c2274656d706c61746549645c223a32303233313438367d222c0a2020202022776f7264617274223a20227b5c2269645c223a32353030323834302c5c227469645c223a5c225c227d220a7d0a"/>
          <p:cNvSpPr txBox="1"/>
          <p:nvPr>
            <p:custDataLst>
              <p:tags r:id="rId2"/>
            </p:custDataLst>
          </p:nvPr>
        </p:nvSpPr>
        <p:spPr>
          <a:xfrm>
            <a:off x="15240" y="510540"/>
            <a:ext cx="2984500" cy="636905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❏ 时空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坐标</a:t>
            </a:r>
          </a:p>
        </p:txBody>
      </p:sp>
      <p:grpSp>
        <p:nvGrpSpPr>
          <p:cNvPr id="89" name="组合 88"/>
          <p:cNvGrpSpPr/>
          <p:nvPr/>
        </p:nvGrpSpPr>
        <p:grpSpPr>
          <a:xfrm>
            <a:off x="128270" y="5668645"/>
            <a:ext cx="11376660" cy="1113790"/>
            <a:chOff x="202" y="8297"/>
            <a:chExt cx="17916" cy="1754"/>
          </a:xfrm>
        </p:grpSpPr>
        <p:sp>
          <p:nvSpPr>
            <p:cNvPr id="6" name="文本框 5"/>
            <p:cNvSpPr txBox="1"/>
            <p:nvPr/>
          </p:nvSpPr>
          <p:spPr>
            <a:xfrm>
              <a:off x="202" y="8384"/>
              <a:ext cx="1013" cy="9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契丹建国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215" y="8381"/>
              <a:ext cx="1076" cy="9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北宋建立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987" y="8365"/>
              <a:ext cx="1076" cy="88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西夏建国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039" y="8364"/>
              <a:ext cx="825" cy="123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金</a:t>
              </a:r>
            </a:p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建立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6857" y="8408"/>
              <a:ext cx="605" cy="14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金</a:t>
              </a:r>
            </a:p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灭辽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613" y="8377"/>
              <a:ext cx="1184" cy="167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靖康之变两宋更迭</a:t>
              </a:r>
            </a:p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endParaRPr lang="zh-CN" altLang="en-US" sz="1600" b="1" spc="12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8731" y="8369"/>
              <a:ext cx="1080" cy="8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绍兴和议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9630" y="8380"/>
              <a:ext cx="1098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蒙古建国</a:t>
              </a: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0565" y="8420"/>
              <a:ext cx="1367" cy="9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蒙古灭西夏</a:t>
              </a: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1757" y="8408"/>
              <a:ext cx="1098" cy="9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蒙古灭金</a:t>
              </a: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2516" y="8364"/>
              <a:ext cx="1418" cy="8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忽必烈</a:t>
              </a:r>
            </a:p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称汉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3749" y="8312"/>
              <a:ext cx="109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改号建元</a:t>
              </a: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4900" y="8297"/>
              <a:ext cx="1098" cy="9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元灭</a:t>
              </a:r>
            </a:p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南宋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7020" y="8331"/>
              <a:ext cx="1098" cy="9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元朝灭亡</a:t>
              </a: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3895" y="8363"/>
              <a:ext cx="1011" cy="8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庆历和议</a:t>
              </a: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2152" y="8405"/>
              <a:ext cx="1000" cy="9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 spc="12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澶渊之盟</a:t>
              </a:r>
            </a:p>
          </p:txBody>
        </p:sp>
      </p:grpSp>
      <p:sp>
        <p:nvSpPr>
          <p:cNvPr id="80" name="文本框 79"/>
          <p:cNvSpPr txBox="1"/>
          <p:nvPr/>
        </p:nvSpPr>
        <p:spPr>
          <a:xfrm>
            <a:off x="1059180" y="1821180"/>
            <a:ext cx="72764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400" b="1" spc="12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门第观念淡化，人身关系松弛，国家控制减弱</a:t>
            </a:r>
            <a:r>
              <a:rPr lang="en-US" altLang="zh-CN" sz="2400" b="1" spc="12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400" b="1" spc="12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815975" y="1287145"/>
            <a:ext cx="8116570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b="1" spc="12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稻麦复种</a:t>
            </a:r>
            <a:r>
              <a:rPr lang="en-US" altLang="zh-CN" sz="2800" b="1" spc="12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800" b="1" spc="12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植棉</a:t>
            </a:r>
            <a:r>
              <a:rPr lang="en-US" altLang="zh-CN" sz="2800" b="1" spc="12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800" b="1" spc="12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五大名窑</a:t>
            </a:r>
            <a:r>
              <a:rPr lang="en-US" altLang="zh-CN" sz="2800" b="1" spc="12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800" b="1" spc="12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城市发展</a:t>
            </a:r>
            <a:r>
              <a:rPr lang="en-US" altLang="zh-CN" sz="2800" b="1" spc="12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800" b="1" spc="12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交子 外贸    </a:t>
            </a:r>
          </a:p>
        </p:txBody>
      </p:sp>
      <p:grpSp>
        <p:nvGrpSpPr>
          <p:cNvPr id="91" name="组合 90"/>
          <p:cNvGrpSpPr/>
          <p:nvPr/>
        </p:nvGrpSpPr>
        <p:grpSpPr>
          <a:xfrm>
            <a:off x="6503035" y="5078730"/>
            <a:ext cx="4581525" cy="483235"/>
            <a:chOff x="10241" y="7368"/>
            <a:chExt cx="7215" cy="761"/>
          </a:xfrm>
        </p:grpSpPr>
        <p:sp>
          <p:nvSpPr>
            <p:cNvPr id="98" name="矩形 97"/>
            <p:cNvSpPr/>
            <p:nvPr/>
          </p:nvSpPr>
          <p:spPr>
            <a:xfrm>
              <a:off x="10241" y="7373"/>
              <a:ext cx="3828" cy="756"/>
            </a:xfrm>
            <a:prstGeom prst="rect">
              <a:avLst/>
            </a:prstGeom>
            <a:gradFill>
              <a:gsLst>
                <a:gs pos="6000">
                  <a:srgbClr val="258BD6">
                    <a:alpha val="75000"/>
                  </a:srgbClr>
                </a:gs>
                <a:gs pos="100000">
                  <a:srgbClr val="C4E1F5"/>
                </a:gs>
              </a:gsLst>
              <a:lin ang="10800000" scaled="1"/>
            </a:gradFill>
            <a:ln w="222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蒙古政权</a:t>
              </a:r>
            </a:p>
          </p:txBody>
        </p:sp>
        <p:sp>
          <p:nvSpPr>
            <p:cNvPr id="78" name="矩形 77"/>
            <p:cNvSpPr/>
            <p:nvPr/>
          </p:nvSpPr>
          <p:spPr>
            <a:xfrm>
              <a:off x="14248" y="7368"/>
              <a:ext cx="3209" cy="739"/>
            </a:xfrm>
            <a:prstGeom prst="rect">
              <a:avLst/>
            </a:prstGeom>
            <a:gradFill>
              <a:gsLst>
                <a:gs pos="6000">
                  <a:srgbClr val="258BD6">
                    <a:alpha val="75000"/>
                  </a:srgbClr>
                </a:gs>
                <a:gs pos="100000">
                  <a:srgbClr val="C4E1F5"/>
                </a:gs>
              </a:gsLst>
              <a:lin ang="0" scaled="1"/>
            </a:gradFill>
            <a:ln w="222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元朝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81405" y="2370455"/>
            <a:ext cx="8754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程朱理学</a:t>
            </a:r>
            <a:r>
              <a:rPr lang="en-US"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宋词</a:t>
            </a:r>
            <a:r>
              <a:rPr lang="en-US"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山水画</a:t>
            </a:r>
            <a:r>
              <a:rPr lang="en-US"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书法</a:t>
            </a:r>
            <a:r>
              <a:rPr lang="en-US"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三大发明</a:t>
            </a:r>
            <a:r>
              <a:rPr lang="en-US"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2400" b="1" spc="12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话</a:t>
            </a:r>
            <a:r>
              <a:rPr lang="en-US" altLang="zh-CN" sz="2400" b="1" spc="12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400" b="1" spc="12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</a:t>
            </a:r>
            <a:r>
              <a:rPr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9001125" y="1303655"/>
            <a:ext cx="3002280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400" b="1" spc="12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青花元釉</a:t>
            </a:r>
            <a:r>
              <a:rPr lang="en-US" altLang="zh-CN" sz="2400" b="1" spc="12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400" b="1" spc="12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重开运河</a:t>
            </a:r>
          </a:p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2400" b="1" spc="12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836785" y="1708785"/>
            <a:ext cx="1543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蒙古文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元曲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</a:t>
            </a:r>
            <a:r>
              <a:rPr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授时历</a:t>
            </a:r>
            <a:r>
              <a:rPr lang="zh-CN" sz="2400" b="1" spc="12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》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101" grpId="0"/>
      <p:bldP spid="3" grpId="0"/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935" y="2811145"/>
            <a:ext cx="5090160" cy="3696970"/>
          </a:xfrm>
          <a:prstGeom prst="rect">
            <a:avLst/>
          </a:prstGeom>
          <a:solidFill>
            <a:schemeClr val="accent3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0" y="1233170"/>
            <a:ext cx="6955790" cy="538480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（一）思想：</a:t>
            </a:r>
            <a:r>
              <a:rPr 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儒学复兴，程朱理学</a:t>
            </a:r>
          </a:p>
        </p:txBody>
      </p:sp>
      <p:sp>
        <p:nvSpPr>
          <p:cNvPr id="15" name="文本框 4"/>
          <p:cNvSpPr txBox="1">
            <a:spLocks noChangeArrowheads="1"/>
          </p:cNvSpPr>
          <p:nvPr/>
        </p:nvSpPr>
        <p:spPr bwMode="auto">
          <a:xfrm>
            <a:off x="511175" y="1828800"/>
            <a:ext cx="2065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时间：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141855" y="1828800"/>
            <a:ext cx="2023110" cy="5219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北宋中期</a:t>
            </a:r>
          </a:p>
        </p:txBody>
      </p:sp>
      <p:sp>
        <p:nvSpPr>
          <p:cNvPr id="14338" name="Text Box 6"/>
          <p:cNvSpPr txBox="1"/>
          <p:nvPr/>
        </p:nvSpPr>
        <p:spPr>
          <a:xfrm>
            <a:off x="5467985" y="2480310"/>
            <a:ext cx="6310630" cy="2803525"/>
          </a:xfrm>
          <a:prstGeom prst="rect">
            <a:avLst/>
          </a:prstGeom>
          <a:noFill/>
          <a:ln w="9525">
            <a:solidFill>
              <a:srgbClr val="002060"/>
            </a:solidFill>
            <a:prstDash val="sysDot"/>
          </a:ln>
        </p:spPr>
        <p:txBody>
          <a:bodyPr wrap="square" anchor="t" anchorCtr="0">
            <a:spAutoFit/>
          </a:bodyPr>
          <a:lstStyle/>
          <a:p>
            <a:pPr indent="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srgbClr val="0000CC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zh-CN" sz="2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理学</a:t>
            </a:r>
            <a:r>
              <a:rPr lang="zh-CN" altLang="en-US" sz="2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是以</a:t>
            </a:r>
            <a:r>
              <a:rPr lang="zh-CN" altLang="en-US" sz="2800" b="1" u="sng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儒学</a:t>
            </a:r>
            <a:r>
              <a:rPr lang="zh-CN" altLang="en-US" sz="2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为主，吸收佛教、道教思想而形成的，以“理”</a:t>
            </a:r>
            <a:r>
              <a:rPr lang="zh-CN" altLang="zh-CN" sz="2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(或“天理”)为核心</a:t>
            </a:r>
            <a:r>
              <a:rPr lang="zh-CN" altLang="en-US" sz="2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，既贯通</a:t>
            </a:r>
            <a:r>
              <a:rPr lang="zh-CN" altLang="en-US" sz="2800" b="1" u="sng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宇宙自然</a:t>
            </a:r>
            <a:r>
              <a:rPr lang="zh-CN" altLang="en-US" sz="2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zh-CN" altLang="en-US" sz="2800" b="1" u="sng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人生命运</a:t>
            </a:r>
            <a:r>
              <a:rPr lang="en-US" altLang="zh-CN" sz="2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2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又继承</a:t>
            </a:r>
            <a:r>
              <a:rPr lang="zh-CN" altLang="en-US" sz="2800" b="1" u="sng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孔孟正宗</a:t>
            </a:r>
            <a:r>
              <a:rPr lang="zh-CN" altLang="en-US" sz="2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，并能</a:t>
            </a:r>
            <a:r>
              <a:rPr lang="zh-CN" altLang="en-US" sz="2800" b="1" u="sng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治理国家</a:t>
            </a:r>
            <a:r>
              <a:rPr lang="zh-CN" altLang="en-US" sz="2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lang="zh-CN" altLang="en-US" sz="2800" b="1" u="sng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新儒学</a:t>
            </a:r>
            <a:r>
              <a:rPr lang="zh-CN" altLang="en-US" sz="2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zh-CN" altLang="en-US" sz="2800" b="1" u="sng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是一套包括宇宙观、人生观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zh-CN" altLang="en-US" sz="2800" b="1" u="sng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认识论、方法论的理论体系。</a:t>
            </a:r>
          </a:p>
        </p:txBody>
      </p:sp>
      <p:sp>
        <p:nvSpPr>
          <p:cNvPr id="13316" name="Text Box 13"/>
          <p:cNvSpPr/>
          <p:nvPr/>
        </p:nvSpPr>
        <p:spPr bwMode="auto">
          <a:xfrm>
            <a:off x="9037955" y="1901190"/>
            <a:ext cx="909955" cy="431800"/>
          </a:xfrm>
          <a:prstGeom prst="borderCallout1">
            <a:avLst>
              <a:gd name="adj1" fmla="val 364264"/>
              <a:gd name="adj2" fmla="val 52547"/>
              <a:gd name="adj3" fmla="val 96617"/>
              <a:gd name="adj4" fmla="val 50314"/>
            </a:avLst>
          </a:prstGeom>
          <a:noFill/>
          <a:ln w="19050">
            <a:solidFill>
              <a:srgbClr val="FF0000"/>
            </a:solidFill>
            <a:headEnd type="triangle"/>
            <a:tailEnd type="none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2400" b="1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道 </a:t>
            </a:r>
            <a:r>
              <a:rPr lang="zh-CN" altLang="en-US" sz="2400" b="1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教</a:t>
            </a:r>
            <a:endParaRPr lang="en-US" sz="2400" b="1" dirty="0" smtClean="0">
              <a:solidFill>
                <a:srgbClr val="002060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321" name="Text Box 30"/>
          <p:cNvSpPr/>
          <p:nvPr/>
        </p:nvSpPr>
        <p:spPr bwMode="auto">
          <a:xfrm>
            <a:off x="5993130" y="1898650"/>
            <a:ext cx="1205865" cy="435610"/>
          </a:xfrm>
          <a:prstGeom prst="borderCallout1">
            <a:avLst>
              <a:gd name="adj1" fmla="val 466034"/>
              <a:gd name="adj2" fmla="val 158451"/>
              <a:gd name="adj3" fmla="val 99271"/>
              <a:gd name="adj4" fmla="val 52027"/>
            </a:avLst>
          </a:prstGeom>
          <a:noFill/>
          <a:ln w="19050">
            <a:solidFill>
              <a:srgbClr val="FF0000"/>
            </a:solidFill>
            <a:headEnd type="triangle"/>
            <a:tailEnd type="none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2000" b="1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儒(根本)</a:t>
            </a:r>
          </a:p>
        </p:txBody>
      </p:sp>
      <p:sp>
        <p:nvSpPr>
          <p:cNvPr id="13324" name="Text Box 33"/>
          <p:cNvSpPr/>
          <p:nvPr/>
        </p:nvSpPr>
        <p:spPr bwMode="auto">
          <a:xfrm>
            <a:off x="10359390" y="4801235"/>
            <a:ext cx="851535" cy="431165"/>
          </a:xfrm>
          <a:prstGeom prst="wedgeRectCallout">
            <a:avLst>
              <a:gd name="adj1" fmla="val -24272"/>
              <a:gd name="adj2" fmla="val -177835"/>
            </a:avLst>
          </a:prstGeom>
          <a:gradFill>
            <a:gsLst>
              <a:gs pos="0">
                <a:srgbClr val="56A0B9"/>
              </a:gs>
              <a:gs pos="100000">
                <a:srgbClr val="5DBDC3"/>
              </a:gs>
            </a:gsLst>
            <a:lin scaled="1"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目的</a:t>
            </a:r>
          </a:p>
        </p:txBody>
      </p:sp>
      <p:sp>
        <p:nvSpPr>
          <p:cNvPr id="13327" name="Text Box 33"/>
          <p:cNvSpPr/>
          <p:nvPr/>
        </p:nvSpPr>
        <p:spPr bwMode="auto">
          <a:xfrm>
            <a:off x="7567930" y="1899285"/>
            <a:ext cx="1101725" cy="434975"/>
          </a:xfrm>
          <a:prstGeom prst="borderCallout1">
            <a:avLst>
              <a:gd name="adj1" fmla="val 156496"/>
              <a:gd name="adj2" fmla="val 50547"/>
              <a:gd name="adj3" fmla="val 100395"/>
              <a:gd name="adj4" fmla="val 49682"/>
            </a:avLst>
          </a:prstGeom>
          <a:noFill/>
          <a:ln w="19050">
            <a:solidFill>
              <a:srgbClr val="00B0F0"/>
            </a:solidFill>
            <a:headEnd type="triangle"/>
            <a:tailEnd type="none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2400" b="1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本质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467985" y="5331460"/>
            <a:ext cx="6310630" cy="1176020"/>
          </a:xfrm>
          <a:prstGeom prst="borderCallout1">
            <a:avLst>
              <a:gd name="adj1" fmla="val -48002"/>
              <a:gd name="adj2" fmla="val 22227"/>
              <a:gd name="adj3" fmla="val -2753"/>
              <a:gd name="adj4" fmla="val 22429"/>
            </a:avLst>
          </a:prstGeom>
          <a:noFill/>
          <a:ln w="9525">
            <a:solidFill>
              <a:srgbClr val="FF0000"/>
            </a:solidFill>
            <a:headEnd type="triangle"/>
          </a:ln>
        </p:spPr>
        <p:txBody>
          <a:bodyPr wrap="square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既回答了佛、道关于宇宙、自然的深层思考，又把这些思考与传统儒家对现实人生的关怀联系了起来。</a:t>
            </a:r>
          </a:p>
        </p:txBody>
      </p:sp>
      <p:sp>
        <p:nvSpPr>
          <p:cNvPr id="16" name="文本框 4"/>
          <p:cNvSpPr txBox="1">
            <a:spLocks noChangeArrowheads="1"/>
          </p:cNvSpPr>
          <p:nvPr/>
        </p:nvSpPr>
        <p:spPr bwMode="auto">
          <a:xfrm>
            <a:off x="511175" y="2288540"/>
            <a:ext cx="2065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含义：</a:t>
            </a:r>
          </a:p>
        </p:txBody>
      </p:sp>
      <p:sp>
        <p:nvSpPr>
          <p:cNvPr id="4" name="Text Box 13"/>
          <p:cNvSpPr/>
          <p:nvPr/>
        </p:nvSpPr>
        <p:spPr bwMode="auto">
          <a:xfrm>
            <a:off x="10728960" y="1901190"/>
            <a:ext cx="893445" cy="431800"/>
          </a:xfrm>
          <a:prstGeom prst="borderCallout1">
            <a:avLst>
              <a:gd name="adj1" fmla="val 353088"/>
              <a:gd name="adj2" fmla="val 54868"/>
              <a:gd name="adj3" fmla="val 92205"/>
              <a:gd name="adj4" fmla="val 52594"/>
            </a:avLst>
          </a:prstGeom>
          <a:noFill/>
          <a:ln w="19050">
            <a:solidFill>
              <a:srgbClr val="FF0000"/>
            </a:solidFill>
            <a:headEnd type="triangle"/>
            <a:tailEnd type="none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佛教</a:t>
            </a:r>
            <a:endParaRPr lang="en-US" sz="2400" b="1" dirty="0" smtClean="0">
              <a:solidFill>
                <a:srgbClr val="002060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516255"/>
            <a:ext cx="559752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、高度繁荣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思想文化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338" grpId="0" animBg="1"/>
      <p:bldP spid="13316" grpId="0" animBg="1"/>
      <p:bldP spid="13321" grpId="0" animBg="1"/>
      <p:bldP spid="13324" grpId="0" animBg="1"/>
      <p:bldP spid="13327" grpId="0" animBg="1"/>
      <p:bldP spid="1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4"/>
          <p:cNvSpPr txBox="1">
            <a:spLocks noChangeArrowheads="1"/>
          </p:cNvSpPr>
          <p:nvPr/>
        </p:nvSpPr>
        <p:spPr bwMode="auto">
          <a:xfrm>
            <a:off x="516890" y="1873250"/>
            <a:ext cx="2065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背景：</a:t>
            </a:r>
          </a:p>
        </p:txBody>
      </p:sp>
      <p:sp>
        <p:nvSpPr>
          <p:cNvPr id="5126" name="Rectangle 3"/>
          <p:cNvSpPr txBox="1"/>
          <p:nvPr/>
        </p:nvSpPr>
        <p:spPr>
          <a:xfrm>
            <a:off x="2004695" y="1802765"/>
            <a:ext cx="5709285" cy="204597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社会秩序遭破坏，儒家信仰崩塌</a:t>
            </a:r>
          </a:p>
          <a:p>
            <a: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传统儒学僵化，缺乏创新与活力</a:t>
            </a:r>
          </a:p>
          <a:p>
            <a: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佛道盛行，儒学正统地位遭冲击</a:t>
            </a:r>
          </a:p>
          <a:p>
            <a: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宋商品经济发展，冲击伦理道德</a:t>
            </a:r>
          </a:p>
        </p:txBody>
      </p:sp>
      <p:sp>
        <p:nvSpPr>
          <p:cNvPr id="2" name="矩形 1"/>
          <p:cNvSpPr/>
          <p:nvPr/>
        </p:nvSpPr>
        <p:spPr>
          <a:xfrm>
            <a:off x="138430" y="4005580"/>
            <a:ext cx="11657330" cy="1341120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vert="horz" wrap="square" lIns="91440" tIns="45720" rIns="91440" bIns="45720" numCol="1" spcCol="0" rtlCol="0" fromWordArt="0" anchor="t" anchorCtr="0" compatLnSpc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唐代出现了儒、道、佛“三教”并立的局面，同时一些思想家或明或隐地吸取佛学思辨哲学的若干方面。宋明理学在三教融合、渗透的基础上孕育、发展起来。</a:t>
            </a:r>
          </a:p>
          <a:p>
            <a:pPr lvl="0" algn="l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——摘编自张岂之《儒学思想的历史演变及其作用》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7145" y="1275080"/>
            <a:ext cx="6645910" cy="595630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（一）思想：</a:t>
            </a:r>
            <a:r>
              <a:rPr 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儒学复兴，程朱理学</a:t>
            </a:r>
          </a:p>
        </p:txBody>
      </p:sp>
      <p:sp>
        <p:nvSpPr>
          <p:cNvPr id="4" name="矩形 3"/>
          <p:cNvSpPr/>
          <p:nvPr/>
        </p:nvSpPr>
        <p:spPr>
          <a:xfrm>
            <a:off x="7590790" y="1035685"/>
            <a:ext cx="4194810" cy="2927350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vert="horz" wrap="square" lIns="91440" tIns="45720" rIns="91440" bIns="45720" numCol="1" spcCol="0" rtlCol="0" fromWordArt="0" anchor="t" anchorCtr="0" compatLnSpc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北宋的士大夫批评唐代政治，指出其根本弊病是不重儒家的纲常伦理，致使女后专权，权臣跋扈，最终导致唐末藩镇割据的局面。要实现长治久安，必须以唐为鉴，复兴儒学。</a:t>
            </a:r>
          </a:p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——柳诒徵《中国文化史》</a:t>
            </a:r>
          </a:p>
        </p:txBody>
      </p:sp>
      <p:sp>
        <p:nvSpPr>
          <p:cNvPr id="5" name="矩形 4"/>
          <p:cNvSpPr/>
          <p:nvPr/>
        </p:nvSpPr>
        <p:spPr>
          <a:xfrm>
            <a:off x="138430" y="5389880"/>
            <a:ext cx="11648440" cy="1294765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vert="horz" wrap="square" lIns="91440" tIns="45720" rIns="91440" bIns="45720" numCol="1" spcCol="0" rtlCol="0" fromWordArt="0" anchor="t" anchorCtr="0" compatLnSpc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自淳祐(南宋理宗年号)年来,衣冠更易,有一等晚年后生,不体旧规,裹奇巾异服,三五为群,斗美夸丽,殊令人厌见,非复旧时淳朴矣。</a:t>
            </a:r>
          </a:p>
          <a:p>
            <a:pPr lvl="0" algn="l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——《梦粱录》卷十八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516255"/>
            <a:ext cx="559752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、高度繁荣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思想文化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1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-11430" y="1227455"/>
            <a:ext cx="6803390" cy="56959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（一）思想：</a:t>
            </a:r>
            <a:r>
              <a:rPr 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儒学复兴，程朱理学</a:t>
            </a:r>
          </a:p>
        </p:txBody>
      </p:sp>
      <p:sp>
        <p:nvSpPr>
          <p:cNvPr id="15" name="文本框 4"/>
          <p:cNvSpPr txBox="1">
            <a:spLocks noChangeArrowheads="1"/>
          </p:cNvSpPr>
          <p:nvPr/>
        </p:nvSpPr>
        <p:spPr bwMode="auto">
          <a:xfrm>
            <a:off x="511175" y="1771650"/>
            <a:ext cx="2065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主张：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764540" y="2251710"/>
            <a:ext cx="9974580" cy="541655"/>
            <a:chOff x="1204" y="3741"/>
            <a:chExt cx="15708" cy="853"/>
          </a:xfrm>
        </p:grpSpPr>
        <p:sp>
          <p:nvSpPr>
            <p:cNvPr id="7175" name="文本框 7174"/>
            <p:cNvSpPr txBox="1"/>
            <p:nvPr/>
          </p:nvSpPr>
          <p:spPr>
            <a:xfrm>
              <a:off x="3995" y="3741"/>
              <a:ext cx="12917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“理”是万物本原、根本准则，先理后物</a:t>
              </a:r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（核心）</a:t>
              </a:r>
            </a:p>
          </p:txBody>
        </p:sp>
        <p:sp>
          <p:nvSpPr>
            <p:cNvPr id="15366" name="文本框 7175"/>
            <p:cNvSpPr txBox="1"/>
            <p:nvPr/>
          </p:nvSpPr>
          <p:spPr>
            <a:xfrm>
              <a:off x="1204" y="3772"/>
              <a:ext cx="455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(1)</a:t>
              </a:r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宇宙观：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55650" y="3371215"/>
            <a:ext cx="9531350" cy="535940"/>
            <a:chOff x="1190" y="5399"/>
            <a:chExt cx="15010" cy="844"/>
          </a:xfrm>
        </p:grpSpPr>
        <p:sp>
          <p:nvSpPr>
            <p:cNvPr id="16388" name="文本框 8196"/>
            <p:cNvSpPr txBox="1"/>
            <p:nvPr/>
          </p:nvSpPr>
          <p:spPr>
            <a:xfrm>
              <a:off x="1190" y="5421"/>
              <a:ext cx="474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(2)</a:t>
              </a:r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认识论：</a:t>
              </a:r>
            </a:p>
          </p:txBody>
        </p:sp>
        <p:sp>
          <p:nvSpPr>
            <p:cNvPr id="8199" name="文本框 8198"/>
            <p:cNvSpPr txBox="1"/>
            <p:nvPr/>
          </p:nvSpPr>
          <p:spPr>
            <a:xfrm>
              <a:off x="4062" y="5399"/>
              <a:ext cx="1213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格物致知</a:t>
              </a:r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（程）</a:t>
              </a:r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深究万物，方能明“理”</a:t>
              </a:r>
            </a:p>
          </p:txBody>
        </p:sp>
      </p:grpSp>
      <p:sp>
        <p:nvSpPr>
          <p:cNvPr id="7174" name="Text Box 5"/>
          <p:cNvSpPr/>
          <p:nvPr/>
        </p:nvSpPr>
        <p:spPr>
          <a:xfrm>
            <a:off x="511175" y="2849880"/>
            <a:ext cx="11264900" cy="460375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vert="horz" wrap="square" lIns="91440" tIns="45720" rIns="91440" bIns="45720" rtlCol="0" anchor="t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宇宙之间一理而已。天得之而为天，地得之而为地……理之流行，无所适而不在。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892800" y="4650105"/>
            <a:ext cx="162433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接触</a:t>
            </a:r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学习</a:t>
            </a:r>
          </a:p>
          <a:p>
            <a:pPr algn="ctr"/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探究</a:t>
            </a:r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实践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479665" y="4648200"/>
            <a:ext cx="8883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ctr"/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万事万物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597265" y="4648200"/>
            <a:ext cx="91757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ctr"/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扩充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9378950" y="4641850"/>
            <a:ext cx="2561590" cy="6934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具体物理</a:t>
            </a:r>
          </a:p>
          <a:p>
            <a: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Arial" panose="020B0604020202020204" pitchFamily="34" charset="0"/>
              </a:rPr>
              <a:t>社会伦理，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普遍天理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359400" y="5242560"/>
            <a:ext cx="6684010" cy="1322070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   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接触世间万物，在体会各种知识的基础上加深对先天存在的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“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理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”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的体验，从而</a:t>
            </a:r>
            <a:r>
              <a:rPr lang="zh-CN" altLang="en-US" sz="2000" b="1" u="sng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明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理</a:t>
            </a:r>
            <a:r>
              <a:rPr lang="zh-CN" altLang="en-US" sz="2000" b="1" u="sng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（道德之善）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。（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三纲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：明明德、亲民、止于至善；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八目：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格物、致知、诚意、正心、修身、齐家、治国、平天下）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6304280" y="3906520"/>
            <a:ext cx="4683760" cy="764540"/>
            <a:chOff x="10154" y="5802"/>
            <a:chExt cx="7376" cy="1204"/>
          </a:xfrm>
        </p:grpSpPr>
        <p:sp>
          <p:nvSpPr>
            <p:cNvPr id="12" name="文本框 11"/>
            <p:cNvSpPr txBox="1"/>
            <p:nvPr/>
          </p:nvSpPr>
          <p:spPr>
            <a:xfrm>
              <a:off x="10154" y="5890"/>
              <a:ext cx="1262" cy="111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格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2090" y="5892"/>
              <a:ext cx="1225" cy="109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物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3899" y="5891"/>
              <a:ext cx="1220" cy="10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致</a:t>
              </a: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6357" y="5802"/>
              <a:ext cx="1173" cy="109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知</a:t>
              </a:r>
            </a:p>
          </p:txBody>
        </p:sp>
      </p:grpSp>
      <p:sp>
        <p:nvSpPr>
          <p:cNvPr id="16389" name="文本框 8197"/>
          <p:cNvSpPr/>
          <p:nvPr/>
        </p:nvSpPr>
        <p:spPr>
          <a:xfrm>
            <a:off x="358140" y="4011295"/>
            <a:ext cx="4954270" cy="2551430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vert="horz" wrap="square" lIns="91440" tIns="45720" rIns="91440" bIns="45720" rtlCol="0"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凡一物上有一理，须是穷致其理。知者吾之所固有，然不致则不能得之；而致知必有道，故曰致知在格物。       </a:t>
            </a:r>
          </a:p>
          <a:p>
            <a:pPr lvl="0" algn="l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——《二程遗书语录》</a:t>
            </a:r>
          </a:p>
        </p:txBody>
      </p:sp>
      <p:grpSp>
        <p:nvGrpSpPr>
          <p:cNvPr id="14362" name="组合 23"/>
          <p:cNvGrpSpPr/>
          <p:nvPr/>
        </p:nvGrpSpPr>
        <p:grpSpPr>
          <a:xfrm>
            <a:off x="8368111" y="174859"/>
            <a:ext cx="3572429" cy="1843059"/>
            <a:chOff x="3039" y="3552"/>
            <a:chExt cx="6191" cy="4256"/>
          </a:xfrm>
        </p:grpSpPr>
        <p:grpSp>
          <p:nvGrpSpPr>
            <p:cNvPr id="14363" name="组合 22"/>
            <p:cNvGrpSpPr/>
            <p:nvPr/>
          </p:nvGrpSpPr>
          <p:grpSpPr>
            <a:xfrm>
              <a:off x="3039" y="3624"/>
              <a:ext cx="2527" cy="4184"/>
              <a:chOff x="7603" y="2375"/>
              <a:chExt cx="2730" cy="5628"/>
            </a:xfrm>
          </p:grpSpPr>
          <p:pic>
            <p:nvPicPr>
              <p:cNvPr id="117764" name="图片 117763" descr="077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EFEFE">
                      <a:alpha val="100000"/>
                    </a:srgbClr>
                  </a:clrFrom>
                  <a:clrTo>
                    <a:srgbClr val="FEFEFE">
                      <a:alpha val="100000"/>
                      <a:alpha val="0"/>
                    </a:srgbClr>
                  </a:clrTo>
                </a:clrChange>
              </a:blip>
              <a:srcRect l="4697" b="15224"/>
              <a:stretch>
                <a:fillRect/>
              </a:stretch>
            </p:blipFill>
            <p:spPr>
              <a:xfrm>
                <a:off x="7603" y="2375"/>
                <a:ext cx="2730" cy="4001"/>
              </a:xfrm>
              <a:prstGeom prst="ellipse">
                <a:avLst/>
              </a:prstGeom>
              <a:noFill/>
              <a:ln w="9525">
                <a:noFill/>
              </a:ln>
            </p:spPr>
          </p:pic>
          <p:sp>
            <p:nvSpPr>
              <p:cNvPr id="14365" name="文本框 20"/>
              <p:cNvSpPr txBox="1"/>
              <p:nvPr/>
            </p:nvSpPr>
            <p:spPr>
              <a:xfrm>
                <a:off x="8193" y="6859"/>
                <a:ext cx="1464" cy="114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  <a:sym typeface="宋体" panose="02010600030101010101" pitchFamily="2" charset="-122"/>
                  </a:rPr>
                  <a:t>程颢</a:t>
                </a:r>
                <a:r>
                  <a:rPr lang="en-US" altLang="zh-CN" b="1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  <a:sym typeface="宋体" panose="02010600030101010101" pitchFamily="2" charset="-122"/>
                  </a:rPr>
                  <a:t>                           </a:t>
                </a:r>
              </a:p>
            </p:txBody>
          </p:sp>
        </p:grpSp>
        <p:grpSp>
          <p:nvGrpSpPr>
            <p:cNvPr id="14366" name="组合 19"/>
            <p:cNvGrpSpPr/>
            <p:nvPr/>
          </p:nvGrpSpPr>
          <p:grpSpPr>
            <a:xfrm>
              <a:off x="6774" y="3552"/>
              <a:ext cx="2456" cy="3289"/>
              <a:chOff x="2571" y="2759"/>
              <a:chExt cx="2657" cy="3615"/>
            </a:xfrm>
          </p:grpSpPr>
          <p:pic>
            <p:nvPicPr>
              <p:cNvPr id="117768" name="图片 117767" descr="277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571" y="2759"/>
                <a:ext cx="2657" cy="3615"/>
              </a:xfrm>
              <a:prstGeom prst="ellipse">
                <a:avLst/>
              </a:prstGeom>
              <a:noFill/>
              <a:ln w="9525">
                <a:noFill/>
              </a:ln>
            </p:spPr>
          </p:pic>
          <p:sp>
            <p:nvSpPr>
              <p:cNvPr id="14368" name="文本框 18"/>
              <p:cNvSpPr txBox="1"/>
              <p:nvPr/>
            </p:nvSpPr>
            <p:spPr>
              <a:xfrm>
                <a:off x="3133" y="5269"/>
                <a:ext cx="2095" cy="9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  <a:sym typeface="宋体" panose="02010600030101010101" pitchFamily="2" charset="-122"/>
                  </a:rPr>
                  <a:t>程  颐</a:t>
                </a:r>
              </a:p>
            </p:txBody>
          </p:sp>
        </p:grpSp>
      </p:grpSp>
      <p:grpSp>
        <p:nvGrpSpPr>
          <p:cNvPr id="14345" name="组合 26"/>
          <p:cNvGrpSpPr/>
          <p:nvPr/>
        </p:nvGrpSpPr>
        <p:grpSpPr>
          <a:xfrm>
            <a:off x="9398000" y="961390"/>
            <a:ext cx="1889125" cy="1379220"/>
            <a:chOff x="4935" y="1279"/>
            <a:chExt cx="3886" cy="3886"/>
          </a:xfrm>
        </p:grpSpPr>
        <p:sp>
          <p:nvSpPr>
            <p:cNvPr id="14347" name="文本框 8"/>
            <p:cNvSpPr txBox="1"/>
            <p:nvPr/>
          </p:nvSpPr>
          <p:spPr>
            <a:xfrm>
              <a:off x="7987" y="3567"/>
              <a:ext cx="834" cy="159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vert="eaVert" wrap="square" anchor="t" anchorCtr="0">
              <a:noAutofit/>
            </a:bodyPr>
            <a:lstStyle/>
            <a:p>
              <a:pPr algn="l"/>
              <a:r>
                <a:rPr lang="zh-CN" altLang="en-US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sym typeface="宋体" panose="02010600030101010101" pitchFamily="2" charset="-122"/>
                </a:rPr>
                <a:t>朱熹</a:t>
              </a:r>
            </a:p>
          </p:txBody>
        </p:sp>
        <p:pic>
          <p:nvPicPr>
            <p:cNvPr id="117765" name="图片 117764" descr="22-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E4ECEC">
                    <a:alpha val="100000"/>
                  </a:srgbClr>
                </a:clrFrom>
                <a:clrTo>
                  <a:srgbClr val="E4ECEC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35" y="1279"/>
              <a:ext cx="3032" cy="3886"/>
            </a:xfrm>
            <a:prstGeom prst="ellipse">
              <a:avLst/>
            </a:prstGeom>
            <a:noFill/>
            <a:ln w="9525">
              <a:noFill/>
            </a:ln>
          </p:spPr>
        </p:pic>
      </p:grp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516255"/>
            <a:ext cx="559752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、高度繁荣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思想文化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28" grpId="0"/>
      <p:bldP spid="31" grpId="0"/>
      <p:bldP spid="9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-20955" y="1246505"/>
            <a:ext cx="6803390" cy="57975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（一）思想：</a:t>
            </a:r>
            <a:r>
              <a:rPr 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儒学复兴，程朱理学</a:t>
            </a:r>
          </a:p>
        </p:txBody>
      </p:sp>
      <p:sp>
        <p:nvSpPr>
          <p:cNvPr id="15" name="文本框 4"/>
          <p:cNvSpPr txBox="1">
            <a:spLocks noChangeArrowheads="1"/>
          </p:cNvSpPr>
          <p:nvPr/>
        </p:nvSpPr>
        <p:spPr bwMode="auto">
          <a:xfrm>
            <a:off x="358775" y="1771650"/>
            <a:ext cx="2065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主张：</a:t>
            </a:r>
          </a:p>
        </p:txBody>
      </p:sp>
      <p:sp>
        <p:nvSpPr>
          <p:cNvPr id="18436" name="文本框 8199"/>
          <p:cNvSpPr/>
          <p:nvPr/>
        </p:nvSpPr>
        <p:spPr>
          <a:xfrm>
            <a:off x="755650" y="2790190"/>
            <a:ext cx="10863580" cy="1533525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vert="horz" wrap="square" lIns="91440" tIns="45720" rIns="91440" bIns="45720" rtlCol="0"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   山珍海味，人欲也。夫妻，天理也。三妻四妾，人欲也。</a:t>
            </a:r>
          </a:p>
          <a:p>
            <a:pPr lvl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   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天理人欲，不容并立。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人之一心，天理存则人欲亡，人欲胜则天理灭，未有天理人欲夹杂者。去其气质之偏，物欲之蔽，以复其性，以尽其伦。                         </a:t>
            </a:r>
          </a:p>
          <a:p>
            <a:pPr lvl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                          ——《朱子语类》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522605" y="2265045"/>
            <a:ext cx="11374120" cy="522605"/>
            <a:chOff x="823" y="3702"/>
            <a:chExt cx="17912" cy="823"/>
          </a:xfrm>
        </p:grpSpPr>
        <p:sp>
          <p:nvSpPr>
            <p:cNvPr id="18437" name="文本框 8200"/>
            <p:cNvSpPr txBox="1"/>
            <p:nvPr/>
          </p:nvSpPr>
          <p:spPr>
            <a:xfrm>
              <a:off x="823" y="3703"/>
              <a:ext cx="518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(3)</a:t>
              </a:r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人生观：</a:t>
              </a:r>
            </a:p>
          </p:txBody>
        </p:sp>
        <p:sp>
          <p:nvSpPr>
            <p:cNvPr id="8202" name="文本框 8201"/>
            <p:cNvSpPr txBox="1"/>
            <p:nvPr/>
          </p:nvSpPr>
          <p:spPr>
            <a:xfrm>
              <a:off x="3401" y="3702"/>
              <a:ext cx="1533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“</a:t>
              </a:r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存天理，灭人欲</a:t>
              </a:r>
              <a:r>
                <a:rPr lang="en-US" altLang="zh-CN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”</a:t>
              </a:r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，道德克制欲望，达“圣人”精神境界</a:t>
              </a:r>
            </a:p>
          </p:txBody>
        </p:sp>
      </p:grpSp>
      <p:sp>
        <p:nvSpPr>
          <p:cNvPr id="15369" name="文本框 7178"/>
          <p:cNvSpPr/>
          <p:nvPr/>
        </p:nvSpPr>
        <p:spPr>
          <a:xfrm>
            <a:off x="1065530" y="4962525"/>
            <a:ext cx="10553700" cy="812800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vert="horz" wrap="square" lIns="91440" tIns="45720" rIns="91440" bIns="45720" rtlCol="0"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所谓天理，复是何物？仁、义、礼、智岂不是天理？君臣、父子、兄弟、夫妇、朋友岂不是天理？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50850" y="4375150"/>
            <a:ext cx="11045825" cy="525145"/>
            <a:chOff x="1190" y="6890"/>
            <a:chExt cx="17395" cy="827"/>
          </a:xfrm>
        </p:grpSpPr>
        <p:sp>
          <p:nvSpPr>
            <p:cNvPr id="7178" name="文本框 7177"/>
            <p:cNvSpPr txBox="1"/>
            <p:nvPr/>
          </p:nvSpPr>
          <p:spPr>
            <a:xfrm>
              <a:off x="4035" y="6890"/>
              <a:ext cx="1455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儒家伦理道德就是天理</a:t>
              </a:r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强调儒家伦理等级秩序合理</a:t>
              </a:r>
            </a:p>
          </p:txBody>
        </p:sp>
        <p:sp>
          <p:nvSpPr>
            <p:cNvPr id="15367" name="文本框 7176"/>
            <p:cNvSpPr txBox="1"/>
            <p:nvPr/>
          </p:nvSpPr>
          <p:spPr>
            <a:xfrm>
              <a:off x="1190" y="6895"/>
              <a:ext cx="457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sz="2800" b="1" dirty="0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(4)</a:t>
              </a:r>
              <a:r>
                <a:rPr lang="zh-CN" altLang="en-US" sz="2800" b="1" dirty="0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道德观：</a:t>
              </a:r>
            </a:p>
          </p:txBody>
        </p:sp>
      </p:grpSp>
      <p:sp>
        <p:nvSpPr>
          <p:cNvPr id="3" name="文本框 4"/>
          <p:cNvSpPr txBox="1">
            <a:spLocks noChangeArrowheads="1"/>
          </p:cNvSpPr>
          <p:nvPr/>
        </p:nvSpPr>
        <p:spPr bwMode="auto">
          <a:xfrm>
            <a:off x="511175" y="5789930"/>
            <a:ext cx="2065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5、</a:t>
            </a:r>
            <a:r>
              <a:rPr lang="zh-CN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特点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26615" y="5726430"/>
            <a:ext cx="5871210" cy="96901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以儒学为主，融合佛、道理论</a:t>
            </a:r>
          </a:p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儒学哲学化、思辨化、世俗化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516255"/>
            <a:ext cx="559752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、高度繁荣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思想文化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-11430" y="1246505"/>
            <a:ext cx="6803390" cy="551180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（一）思想：</a:t>
            </a:r>
            <a:r>
              <a:rPr 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儒学复兴，程朱理学</a:t>
            </a:r>
          </a:p>
        </p:txBody>
      </p:sp>
      <p:sp>
        <p:nvSpPr>
          <p:cNvPr id="15" name="文本框 4"/>
          <p:cNvSpPr txBox="1">
            <a:spLocks noChangeArrowheads="1"/>
          </p:cNvSpPr>
          <p:nvPr/>
        </p:nvSpPr>
        <p:spPr bwMode="auto">
          <a:xfrm>
            <a:off x="511175" y="1781175"/>
            <a:ext cx="2065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性质：</a:t>
            </a:r>
          </a:p>
        </p:txBody>
      </p:sp>
      <p:sp>
        <p:nvSpPr>
          <p:cNvPr id="8202" name="文本框 8201"/>
          <p:cNvSpPr txBox="1"/>
          <p:nvPr/>
        </p:nvSpPr>
        <p:spPr>
          <a:xfrm>
            <a:off x="2140585" y="1790700"/>
            <a:ext cx="26555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客观唯心主义</a:t>
            </a:r>
          </a:p>
        </p:txBody>
      </p:sp>
      <p:sp>
        <p:nvSpPr>
          <p:cNvPr id="843780" name="Text Box 4" descr="7b0a202020202262756c6c6574223a20227b5c2263617465676f727949645c223a31303030362c5c2274656d706c61746549645c223a32303233313438377d220a7d0a"/>
          <p:cNvSpPr txBox="1"/>
          <p:nvPr>
            <p:custDataLst>
              <p:tags r:id="rId1"/>
            </p:custDataLst>
          </p:nvPr>
        </p:nvSpPr>
        <p:spPr>
          <a:xfrm>
            <a:off x="2102485" y="2218055"/>
            <a:ext cx="8596630" cy="96901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宋：南宋后期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（1241）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成官方哲学</a:t>
            </a:r>
          </a:p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元：儒家经书为科考内容，答题朱熹解释为主</a:t>
            </a:r>
          </a:p>
        </p:txBody>
      </p:sp>
      <p:sp>
        <p:nvSpPr>
          <p:cNvPr id="7" name="文本框 4"/>
          <p:cNvSpPr txBox="1">
            <a:spLocks noChangeArrowheads="1"/>
          </p:cNvSpPr>
          <p:nvPr/>
        </p:nvSpPr>
        <p:spPr bwMode="auto">
          <a:xfrm>
            <a:off x="501650" y="2218055"/>
            <a:ext cx="2065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地位：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40585" y="3110230"/>
            <a:ext cx="9734892" cy="1820545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重气节品德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，重视主观意志力量、强调人的社会责任感和历史使命感，强化家国观念，塑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造民族性格</a:t>
            </a:r>
          </a:p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传统文化的发展，丰富了中华文化的理论思维</a:t>
            </a:r>
          </a:p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朱熹思想传海外，日、朝形成“朱子学”学派</a:t>
            </a:r>
          </a:p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三纲五</a:t>
            </a:r>
            <a:r>
              <a:rPr lang="zh-CN" altLang="en-US" sz="28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常维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护专制统治，禁锢和扼杀了人性</a:t>
            </a:r>
          </a:p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4"/>
          <p:cNvSpPr txBox="1">
            <a:spLocks noChangeArrowheads="1"/>
          </p:cNvSpPr>
          <p:nvPr/>
        </p:nvSpPr>
        <p:spPr bwMode="auto">
          <a:xfrm>
            <a:off x="549275" y="3086735"/>
            <a:ext cx="2065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影响：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0" y="516255"/>
            <a:ext cx="559752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、高度繁荣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思想文化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4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202" grpId="0"/>
      <p:bldP spid="843780" grpId="0"/>
      <p:bldP spid="7" grpId="0"/>
      <p:bldP spid="8" grpId="0" bldLvl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8028"/>
          <p:cNvGraphicFramePr/>
          <p:nvPr>
            <p:custDataLst>
              <p:tags r:id="rId1"/>
            </p:custDataLst>
          </p:nvPr>
        </p:nvGraphicFramePr>
        <p:xfrm>
          <a:off x="696595" y="2700655"/>
          <a:ext cx="10931525" cy="3571240"/>
        </p:xfrm>
        <a:graphic>
          <a:graphicData uri="http://schemas.openxmlformats.org/drawingml/2006/table">
            <a:tbl>
              <a:tblPr/>
              <a:tblGrid>
                <a:gridCol w="806450"/>
                <a:gridCol w="5271135"/>
                <a:gridCol w="4853940"/>
              </a:tblGrid>
              <a:tr h="396240"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项目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gradFill>
                      <a:gsLst>
                        <a:gs pos="50000">
                          <a:schemeClr val="accent5"/>
                        </a:gs>
                        <a:gs pos="0">
                          <a:schemeClr val="accent5">
                            <a:lumMod val="25000"/>
                            <a:lumOff val="75000"/>
                          </a:schemeClr>
                        </a:gs>
                        <a:gs pos="100000">
                          <a:schemeClr val="accent5">
                            <a:lumMod val="8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宋词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gradFill>
                      <a:gsLst>
                        <a:gs pos="50000">
                          <a:schemeClr val="accent5"/>
                        </a:gs>
                        <a:gs pos="0">
                          <a:schemeClr val="accent5">
                            <a:lumMod val="25000"/>
                            <a:lumOff val="75000"/>
                          </a:schemeClr>
                        </a:gs>
                        <a:gs pos="100000">
                          <a:schemeClr val="accent5">
                            <a:lumMod val="8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元曲</a:t>
                      </a:r>
                      <a:endParaRPr lang="en-US" altLang="zh-CN" sz="20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gradFill>
                      <a:gsLst>
                        <a:gs pos="50000">
                          <a:schemeClr val="accent5"/>
                        </a:gs>
                        <a:gs pos="0">
                          <a:schemeClr val="accent5">
                            <a:lumMod val="25000"/>
                            <a:lumOff val="75000"/>
                          </a:schemeClr>
                        </a:gs>
                        <a:gs pos="100000">
                          <a:schemeClr val="accent5">
                            <a:lumMod val="8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315720"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原因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endParaRPr lang="zh-CN" altLang="en-US" sz="24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</a:tr>
              <a:tr h="934085"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特点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endParaRPr lang="zh-CN" altLang="en-US" sz="24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</a:tr>
              <a:tr h="925195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代表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17145" y="1256030"/>
            <a:ext cx="6767195" cy="52768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（二）文学：</a:t>
            </a:r>
            <a:r>
              <a:rPr 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话本词曲，雅俗并存</a:t>
            </a:r>
          </a:p>
        </p:txBody>
      </p:sp>
      <p:sp>
        <p:nvSpPr>
          <p:cNvPr id="26632" name="Rectangle 18"/>
          <p:cNvSpPr txBox="1"/>
          <p:nvPr/>
        </p:nvSpPr>
        <p:spPr bwMode="auto">
          <a:xfrm>
            <a:off x="1537970" y="3072765"/>
            <a:ext cx="5629910" cy="128397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5"/>
              </a:buBlip>
            </a:pPr>
            <a:r>
              <a:rPr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商品经济发展，市民阶层</a:t>
            </a:r>
            <a:r>
              <a:rPr sz="2400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兴起</a:t>
            </a:r>
            <a:endParaRPr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5"/>
              </a:buBlip>
            </a:pPr>
            <a:r>
              <a:rPr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重文轻武，科举完善，培养大批文人</a:t>
            </a:r>
          </a:p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5"/>
              </a:buBlip>
            </a:pPr>
            <a:r>
              <a:rPr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两宋之际矛盾尖锐，表达情感的需要</a:t>
            </a:r>
          </a:p>
          <a:p>
            <a:pPr lvl="0" algn="l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5"/>
              </a:buBlip>
            </a:pPr>
            <a:endParaRPr sz="2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4"/>
          <p:cNvSpPr txBox="1">
            <a:spLocks noChangeArrowheads="1"/>
          </p:cNvSpPr>
          <p:nvPr/>
        </p:nvSpPr>
        <p:spPr bwMode="auto">
          <a:xfrm>
            <a:off x="511175" y="2214245"/>
            <a:ext cx="2065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词曲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</a:p>
        </p:txBody>
      </p:sp>
      <p:sp>
        <p:nvSpPr>
          <p:cNvPr id="9" name="文本框 8198" descr="7b0a202020202262756c6c6574223a20227b5c2263617465676f727949645c223a31303030362c5c2274656d706c61746549645c223a32303233313438377d220a7d0a"/>
          <p:cNvSpPr txBox="1"/>
          <p:nvPr/>
        </p:nvSpPr>
        <p:spPr bwMode="auto">
          <a:xfrm>
            <a:off x="6783705" y="3101340"/>
            <a:ext cx="4837430" cy="144018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5"/>
              </a:buBlip>
            </a:pPr>
            <a:r>
              <a:rPr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商品经济发展，市民阶层</a:t>
            </a:r>
            <a:r>
              <a:rPr sz="2400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壮大</a:t>
            </a:r>
            <a:endParaRPr sz="2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5"/>
              </a:buBlip>
            </a:pPr>
            <a:r>
              <a:rPr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民族歧视政策，文人进取无望</a:t>
            </a:r>
          </a:p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5"/>
              </a:buBlip>
            </a:pPr>
            <a:r>
              <a:rPr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元曲通俗易懂，符合市井生活</a:t>
            </a:r>
          </a:p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5"/>
              </a:buBlip>
            </a:pPr>
            <a:endParaRPr sz="2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5"/>
              </a:buBlip>
            </a:pPr>
            <a:endParaRPr sz="2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Rectangle 21"/>
          <p:cNvSpPr txBox="1"/>
          <p:nvPr/>
        </p:nvSpPr>
        <p:spPr bwMode="auto">
          <a:xfrm>
            <a:off x="1530985" y="4425950"/>
            <a:ext cx="4625975" cy="97409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5"/>
              </a:buBlip>
            </a:pPr>
            <a:r>
              <a:rPr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句子长短不等，可配乐歌唱</a:t>
            </a:r>
          </a:p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5"/>
              </a:buBlip>
            </a:pPr>
            <a:r>
              <a:rPr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分不同词牌，各有固定格式</a:t>
            </a:r>
          </a:p>
        </p:txBody>
      </p:sp>
      <p:sp>
        <p:nvSpPr>
          <p:cNvPr id="11" name="文本框 8"/>
          <p:cNvSpPr txBox="1"/>
          <p:nvPr/>
        </p:nvSpPr>
        <p:spPr bwMode="auto">
          <a:xfrm>
            <a:off x="6783705" y="4423410"/>
            <a:ext cx="4837430" cy="86360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5"/>
              </a:buBlip>
            </a:pPr>
            <a:r>
              <a:rPr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散曲：</a:t>
            </a:r>
            <a:r>
              <a:rPr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灵活通俗，适合市井演唱</a:t>
            </a:r>
          </a:p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5"/>
              </a:buBlip>
            </a:pPr>
            <a:r>
              <a:rPr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杂剧：</a:t>
            </a:r>
            <a:r>
              <a:rPr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成套散曲，故事情节完整</a:t>
            </a:r>
          </a:p>
        </p:txBody>
      </p:sp>
      <p:sp>
        <p:nvSpPr>
          <p:cNvPr id="12" name="文本框 11"/>
          <p:cNvSpPr txBox="1"/>
          <p:nvPr/>
        </p:nvSpPr>
        <p:spPr bwMode="auto">
          <a:xfrm>
            <a:off x="1537970" y="5359400"/>
            <a:ext cx="5177790" cy="915035"/>
          </a:xfrm>
          <a:prstGeom prst="rect">
            <a:avLst/>
          </a:prstGeom>
          <a:noFill/>
        </p:spPr>
        <p:txBody>
          <a:bodyPr vert="horz" wrap="square" lIns="91440" tIns="45720" rIns="91440" bIns="45720" numCol="1" spcCol="0" rtlCol="0" fromWordArt="0" anchor="t" anchorCtr="0" compatLnSpc="0">
            <a:no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5"/>
              </a:buBlip>
            </a:pPr>
            <a:r>
              <a:rPr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婉约派：</a:t>
            </a:r>
            <a:r>
              <a:rPr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北宋柳永，两宋间李清照</a:t>
            </a:r>
          </a:p>
          <a:p>
            <a:pPr lvl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5"/>
              </a:buBlip>
            </a:pPr>
            <a:r>
              <a:rPr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豪放派：</a:t>
            </a:r>
            <a:r>
              <a:rPr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北宋苏轼，南宋辛弃疾</a:t>
            </a:r>
          </a:p>
        </p:txBody>
      </p:sp>
      <p:sp>
        <p:nvSpPr>
          <p:cNvPr id="24" name="文本框 10"/>
          <p:cNvSpPr/>
          <p:nvPr/>
        </p:nvSpPr>
        <p:spPr>
          <a:xfrm>
            <a:off x="6784340" y="5358765"/>
            <a:ext cx="4586605" cy="99758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40" tIns="45720" rIns="91440" bIns="45720" anchor="t" anchorCtr="0">
            <a:no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元曲四大家：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郑、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关、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白、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马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元杂剧标志中国古代戏曲成熟</a:t>
            </a:r>
          </a:p>
        </p:txBody>
      </p:sp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530225" y="1762125"/>
            <a:ext cx="2027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1、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话本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</a:p>
        </p:txBody>
      </p:sp>
      <p:sp>
        <p:nvSpPr>
          <p:cNvPr id="8202" name="文本框 8201"/>
          <p:cNvSpPr txBox="1"/>
          <p:nvPr/>
        </p:nvSpPr>
        <p:spPr>
          <a:xfrm>
            <a:off x="2140585" y="1781175"/>
            <a:ext cx="58680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城市中说书的底本，早期白话小说</a:t>
            </a:r>
          </a:p>
        </p:txBody>
      </p:sp>
      <p:pic>
        <p:nvPicPr>
          <p:cNvPr id="5" name="图片 4" descr="元曲四大家"/>
          <p:cNvPicPr>
            <a:picLocks noChangeAspect="1"/>
          </p:cNvPicPr>
          <p:nvPr/>
        </p:nvPicPr>
        <p:blipFill>
          <a:blip r:embed="rId6" cstate="print"/>
          <a:srcRect l="6547" t="27757" r="5078" b="8597"/>
          <a:stretch>
            <a:fillRect/>
          </a:stretch>
        </p:blipFill>
        <p:spPr>
          <a:xfrm>
            <a:off x="7778115" y="1125855"/>
            <a:ext cx="4183644" cy="15480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14935" y="5249545"/>
            <a:ext cx="4719955" cy="1483995"/>
            <a:chOff x="181" y="8267"/>
            <a:chExt cx="7433" cy="2337"/>
          </a:xfrm>
        </p:grpSpPr>
        <p:grpSp>
          <p:nvGrpSpPr>
            <p:cNvPr id="13" name="组合 12"/>
            <p:cNvGrpSpPr/>
            <p:nvPr/>
          </p:nvGrpSpPr>
          <p:grpSpPr>
            <a:xfrm>
              <a:off x="181" y="8442"/>
              <a:ext cx="3571" cy="2163"/>
              <a:chOff x="181" y="8442"/>
              <a:chExt cx="3571" cy="2163"/>
            </a:xfrm>
          </p:grpSpPr>
          <p:pic>
            <p:nvPicPr>
              <p:cNvPr id="6" name="图片 5" descr="李清照"/>
              <p:cNvPicPr>
                <a:picLocks noChangeAspect="1"/>
              </p:cNvPicPr>
              <p:nvPr/>
            </p:nvPicPr>
            <p:blipFill>
              <a:blip r:embed="rId7" cstate="print"/>
              <a:srcRect t="5960" r="15572"/>
              <a:stretch>
                <a:fillRect/>
              </a:stretch>
            </p:blipFill>
            <p:spPr>
              <a:xfrm>
                <a:off x="181" y="8442"/>
                <a:ext cx="1543" cy="2154"/>
              </a:xfrm>
              <a:prstGeom prst="rect">
                <a:avLst/>
              </a:prstGeom>
            </p:spPr>
          </p:pic>
          <p:pic>
            <p:nvPicPr>
              <p:cNvPr id="8" name="图片 7" descr="柳永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24" y="8507"/>
                <a:ext cx="2029" cy="20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4028" y="8267"/>
              <a:ext cx="3586" cy="2268"/>
              <a:chOff x="4028" y="8267"/>
              <a:chExt cx="3586" cy="2268"/>
            </a:xfrm>
          </p:grpSpPr>
          <p:pic>
            <p:nvPicPr>
              <p:cNvPr id="14" name="图片 13" descr="唐宋八大家之一——苏辙"/>
              <p:cNvPicPr>
                <a:picLocks noChangeAspect="1"/>
              </p:cNvPicPr>
              <p:nvPr/>
            </p:nvPicPr>
            <p:blipFill>
              <a:blip r:embed="rId9" cstate="print"/>
              <a:srcRect t="5688"/>
              <a:stretch>
                <a:fillRect/>
              </a:stretch>
            </p:blipFill>
            <p:spPr>
              <a:xfrm>
                <a:off x="4028" y="8324"/>
                <a:ext cx="1695" cy="2211"/>
              </a:xfrm>
              <a:prstGeom prst="rect">
                <a:avLst/>
              </a:prstGeom>
            </p:spPr>
          </p:pic>
          <p:pic>
            <p:nvPicPr>
              <p:cNvPr id="15" name="图片 14" descr="辛弃疾(1140—1207年)"/>
              <p:cNvPicPr>
                <a:picLocks noChangeAspect="1"/>
              </p:cNvPicPr>
              <p:nvPr/>
            </p:nvPicPr>
            <p:blipFill>
              <a:blip r:embed="rId10" cstate="print">
                <a:lum bright="12000"/>
              </a:blip>
              <a:srcRect l="7228" t="6583" r="9307" b="25702"/>
              <a:stretch>
                <a:fillRect/>
              </a:stretch>
            </p:blipFill>
            <p:spPr>
              <a:xfrm>
                <a:off x="5838" y="8267"/>
                <a:ext cx="1776" cy="2268"/>
              </a:xfrm>
              <a:prstGeom prst="rect">
                <a:avLst/>
              </a:prstGeom>
            </p:spPr>
          </p:pic>
        </p:grpSp>
      </p:grpSp>
      <p:sp>
        <p:nvSpPr>
          <p:cNvPr id="20" name="文本框 19"/>
          <p:cNvSpPr txBox="1"/>
          <p:nvPr>
            <p:custDataLst>
              <p:tags r:id="rId2"/>
            </p:custDataLst>
          </p:nvPr>
        </p:nvSpPr>
        <p:spPr>
          <a:xfrm>
            <a:off x="0" y="516255"/>
            <a:ext cx="559752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、高度繁荣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思想文化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/>
      <p:bldP spid="7" grpId="0"/>
      <p:bldP spid="9" grpId="0"/>
      <p:bldP spid="10" grpId="0"/>
      <p:bldP spid="11" grpId="0"/>
      <p:bldP spid="12" grpId="0"/>
      <p:bldP spid="24" grpId="0"/>
      <p:bldP spid="4" grpId="0"/>
      <p:bldP spid="820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8028"/>
          <p:cNvGraphicFramePr/>
          <p:nvPr>
            <p:custDataLst>
              <p:tags r:id="rId2"/>
            </p:custDataLst>
          </p:nvPr>
        </p:nvGraphicFramePr>
        <p:xfrm>
          <a:off x="610870" y="1833880"/>
          <a:ext cx="8613140" cy="1798320"/>
        </p:xfrm>
        <a:graphic>
          <a:graphicData uri="http://schemas.openxmlformats.org/drawingml/2006/table">
            <a:tbl>
              <a:tblPr/>
              <a:tblGrid>
                <a:gridCol w="806450"/>
                <a:gridCol w="3129280"/>
                <a:gridCol w="4677410"/>
              </a:tblGrid>
              <a:tr h="406400"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项目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gradFill>
                      <a:gsLst>
                        <a:gs pos="50000">
                          <a:schemeClr val="accent5"/>
                        </a:gs>
                        <a:gs pos="0">
                          <a:schemeClr val="accent5">
                            <a:lumMod val="25000"/>
                            <a:lumOff val="75000"/>
                          </a:schemeClr>
                        </a:gs>
                        <a:gs pos="100000">
                          <a:schemeClr val="accent5">
                            <a:lumMod val="8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书法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gradFill>
                      <a:gsLst>
                        <a:gs pos="50000">
                          <a:schemeClr val="accent5"/>
                        </a:gs>
                        <a:gs pos="0">
                          <a:schemeClr val="accent5">
                            <a:lumMod val="25000"/>
                            <a:lumOff val="75000"/>
                          </a:schemeClr>
                        </a:gs>
                        <a:gs pos="100000">
                          <a:schemeClr val="accent5">
                            <a:lumMod val="8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绘画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gradFill>
                      <a:gsLst>
                        <a:gs pos="50000">
                          <a:schemeClr val="accent5"/>
                        </a:gs>
                        <a:gs pos="0">
                          <a:schemeClr val="accent5">
                            <a:lumMod val="25000"/>
                            <a:lumOff val="75000"/>
                          </a:schemeClr>
                        </a:gs>
                        <a:gs pos="100000">
                          <a:schemeClr val="accent5">
                            <a:lumMod val="8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59130"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特点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endParaRPr lang="zh-CN" altLang="en-US" sz="24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</a:tr>
              <a:tr h="732790"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lang="zh-CN" altLang="en-US" sz="20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代表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endParaRPr lang="zh-CN" altLang="en-US" sz="24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17145" y="1256030"/>
            <a:ext cx="6900545" cy="54800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（三）艺术：</a:t>
            </a:r>
            <a:r>
              <a:rPr 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书法绘画，笔墨情趣</a:t>
            </a:r>
          </a:p>
        </p:txBody>
      </p:sp>
      <p:sp>
        <p:nvSpPr>
          <p:cNvPr id="16" name="矩形 15"/>
          <p:cNvSpPr/>
          <p:nvPr/>
        </p:nvSpPr>
        <p:spPr>
          <a:xfrm>
            <a:off x="1525270" y="2230071"/>
            <a:ext cx="2999838" cy="6775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numCol="1" spcCol="0" rtlCol="0" fromWordArt="0" anchor="t" anchorCtr="0" compatLnSpc="0">
            <a:no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Blip>
                <a:blip r:embed="rId8"/>
              </a:buBlip>
            </a:pPr>
            <a:r>
              <a:rPr lang="zh-CN" altLang="en-US" sz="20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追求个性，不拘法度</a:t>
            </a: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Blip>
                <a:blip r:embed="rId8"/>
              </a:buBlip>
            </a:pPr>
            <a:r>
              <a:rPr lang="zh-CN" altLang="en-US" sz="20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倡导“有意无法”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508125" y="2899410"/>
            <a:ext cx="3022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宋</a:t>
            </a:r>
            <a:r>
              <a:rPr 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朝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四大家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赵佶</a:t>
            </a:r>
          </a:p>
          <a:p>
            <a:r>
              <a:rPr 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元朝：</a:t>
            </a:r>
            <a:r>
              <a:rPr lang="zh-CN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赵孟頫</a:t>
            </a:r>
          </a:p>
        </p:txBody>
      </p:sp>
      <p:sp>
        <p:nvSpPr>
          <p:cNvPr id="9221" name="文本框 9220"/>
          <p:cNvSpPr txBox="1"/>
          <p:nvPr/>
        </p:nvSpPr>
        <p:spPr bwMode="auto">
          <a:xfrm>
            <a:off x="4520565" y="2224405"/>
            <a:ext cx="4722495" cy="65532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8"/>
              </a:buBlip>
            </a:pP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花鸟画、人物画水平高，风俗画成亮点</a:t>
            </a:r>
          </a:p>
          <a:p>
            <a:pPr lvl="0" algn="l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Blip>
                <a:blip r:embed="rId8"/>
              </a:buBlip>
            </a:pP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山水画不重写实，注重意境和笔墨情趣</a:t>
            </a:r>
          </a:p>
        </p:txBody>
      </p:sp>
      <p:sp>
        <p:nvSpPr>
          <p:cNvPr id="25606" name="文本框 9224"/>
          <p:cNvSpPr/>
          <p:nvPr/>
        </p:nvSpPr>
        <p:spPr>
          <a:xfrm>
            <a:off x="4542790" y="2909570"/>
            <a:ext cx="4681220" cy="70675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北宋：</a:t>
            </a:r>
            <a:r>
              <a:rPr lang="zh-CN" altLang="en-US" sz="20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范宽</a:t>
            </a:r>
            <a:r>
              <a:rPr lang="en-US" altLang="zh-CN" sz="20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0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赵佶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南宋：</a:t>
            </a:r>
            <a:r>
              <a:rPr lang="zh-CN" altLang="en-US" sz="20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马远</a:t>
            </a:r>
            <a:r>
              <a:rPr lang="en-US" altLang="zh-CN" sz="20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0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夏圭</a:t>
            </a:r>
          </a:p>
          <a:p>
            <a:pPr lvl="0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元朝：</a:t>
            </a:r>
            <a:r>
              <a:rPr lang="zh-CN" altLang="en-US" sz="20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黄公望</a:t>
            </a:r>
          </a:p>
        </p:txBody>
      </p:sp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112642" y="3782062"/>
            <a:ext cx="5464941" cy="2907693"/>
            <a:chOff x="2654" y="4424"/>
            <a:chExt cx="10798" cy="5550"/>
          </a:xfrm>
        </p:grpSpPr>
        <p:pic>
          <p:nvPicPr>
            <p:cNvPr id="6" name="图片 5" descr="＜黄州寒食诗贴＞苏轼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print">
              <a:lum bright="12000"/>
            </a:blip>
            <a:stretch>
              <a:fillRect/>
            </a:stretch>
          </p:blipFill>
          <p:spPr>
            <a:xfrm>
              <a:off x="2679" y="4424"/>
              <a:ext cx="10773" cy="5550"/>
            </a:xfrm>
            <a:prstGeom prst="rect">
              <a:avLst/>
            </a:prstGeom>
            <a:noFill/>
            <a:ln w="9525"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26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2654" y="9445"/>
              <a:ext cx="9340" cy="52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</a:ln>
          </p:spPr>
          <p:txBody>
            <a:bodyPr wrap="square" lIns="91440" tIns="45720" rIns="91440" bIns="45720" rtlCol="0" anchor="t" anchorCtr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lvl="0"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2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苏轼《黄州寒食诗贴》，“天下第三行书”，天真平淡、格调俊逸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389745" y="1727200"/>
            <a:ext cx="2691130" cy="4947285"/>
            <a:chOff x="14787" y="2720"/>
            <a:chExt cx="4238" cy="7791"/>
          </a:xfrm>
        </p:grpSpPr>
        <p:graphicFrame>
          <p:nvGraphicFramePr>
            <p:cNvPr id="39942" name="对象 1"/>
            <p:cNvGraphicFramePr>
              <a:graphicFrameLocks noChangeAspect="1"/>
            </p:cNvGraphicFramePr>
            <p:nvPr/>
          </p:nvGraphicFramePr>
          <p:xfrm>
            <a:off x="14787" y="2720"/>
            <a:ext cx="4238" cy="7791"/>
          </p:xfrm>
          <a:graphic>
            <a:graphicData uri="http://schemas.openxmlformats.org/presentationml/2006/ole">
              <p:oleObj spid="_x0000_s3087" r:id="rId10" imgW="2038455" imgH="3193651" progId="PBrush">
                <p:embed/>
              </p:oleObj>
            </a:graphicData>
          </a:graphic>
        </p:graphicFrame>
        <p:sp>
          <p:nvSpPr>
            <p:cNvPr id="39940" name="Text Box 6"/>
            <p:cNvSpPr txBox="1"/>
            <p:nvPr/>
          </p:nvSpPr>
          <p:spPr bwMode="auto">
            <a:xfrm>
              <a:off x="14787" y="10008"/>
              <a:ext cx="3556" cy="47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</a:ln>
          </p:spPr>
          <p:txBody>
            <a:bodyPr wrap="square" lIns="91440" tIns="45720" rIns="91440" bIns="45720" rtlCol="0" anchor="t" anchorCtr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赵佶：《芙蓉锦鸡图》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91760" y="3782695"/>
            <a:ext cx="4182110" cy="2906395"/>
            <a:chOff x="8176" y="5957"/>
            <a:chExt cx="6586" cy="4577"/>
          </a:xfrm>
        </p:grpSpPr>
        <p:pic>
          <p:nvPicPr>
            <p:cNvPr id="10" name="图片 9" descr="富春山居图"/>
            <p:cNvPicPr>
              <a:picLocks noChangeAspect="1"/>
            </p:cNvPicPr>
            <p:nvPr/>
          </p:nvPicPr>
          <p:blipFill>
            <a:blip r:embed="rId11" cstate="print">
              <a:lum bright="6000"/>
            </a:blip>
            <a:stretch>
              <a:fillRect/>
            </a:stretch>
          </p:blipFill>
          <p:spPr>
            <a:xfrm>
              <a:off x="8176" y="5957"/>
              <a:ext cx="6586" cy="4577"/>
            </a:xfrm>
            <a:prstGeom prst="rect">
              <a:avLst/>
            </a:prstGeom>
          </p:spPr>
        </p:pic>
        <p:sp>
          <p:nvSpPr>
            <p:cNvPr id="9" name="文本框 26"/>
            <p:cNvSpPr txBox="1"/>
            <p:nvPr>
              <p:custDataLst>
                <p:tags r:id="rId4"/>
              </p:custDataLst>
            </p:nvPr>
          </p:nvSpPr>
          <p:spPr bwMode="auto">
            <a:xfrm>
              <a:off x="9597" y="10052"/>
              <a:ext cx="5064" cy="43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</a:ln>
          </p:spPr>
          <p:txBody>
            <a:bodyPr wrap="square" lIns="91440" tIns="45720" rIns="91440" bIns="45720" rtlCol="0" anchor="t" anchorCtr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lvl="0"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黄公望《富春山居图》（局部）</a:t>
              </a:r>
            </a:p>
          </p:txBody>
        </p:sp>
      </p:grp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0" y="516255"/>
            <a:ext cx="559752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、高度繁荣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思想文化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9221" grpId="0"/>
      <p:bldP spid="2560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表格 38028"/>
          <p:cNvGraphicFramePr/>
          <p:nvPr>
            <p:custDataLst>
              <p:tags r:id="rId1"/>
            </p:custDataLst>
          </p:nvPr>
        </p:nvGraphicFramePr>
        <p:xfrm>
          <a:off x="947420" y="2388870"/>
          <a:ext cx="8504555" cy="3870828"/>
        </p:xfrm>
        <a:graphic>
          <a:graphicData uri="http://schemas.openxmlformats.org/drawingml/2006/table">
            <a:tbl>
              <a:tblPr/>
              <a:tblGrid>
                <a:gridCol w="876935"/>
                <a:gridCol w="2533650"/>
                <a:gridCol w="5093970"/>
              </a:tblGrid>
              <a:tr h="457200"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时间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gradFill>
                      <a:gsLst>
                        <a:gs pos="50000">
                          <a:schemeClr val="accent5"/>
                        </a:gs>
                        <a:gs pos="0">
                          <a:schemeClr val="accent5">
                            <a:lumMod val="25000"/>
                            <a:lumOff val="75000"/>
                          </a:schemeClr>
                        </a:gs>
                        <a:gs pos="100000">
                          <a:schemeClr val="accent5">
                            <a:lumMod val="8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名称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gradFill>
                      <a:gsLst>
                        <a:gs pos="50000">
                          <a:schemeClr val="accent5"/>
                        </a:gs>
                        <a:gs pos="0">
                          <a:schemeClr val="accent5">
                            <a:lumMod val="25000"/>
                            <a:lumOff val="75000"/>
                          </a:schemeClr>
                        </a:gs>
                        <a:gs pos="100000">
                          <a:schemeClr val="accent5">
                            <a:lumMod val="8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发展概况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gradFill>
                      <a:gsLst>
                        <a:gs pos="50000">
                          <a:schemeClr val="accent5"/>
                        </a:gs>
                        <a:gs pos="0">
                          <a:schemeClr val="accent5">
                            <a:lumMod val="25000"/>
                            <a:lumOff val="75000"/>
                          </a:schemeClr>
                        </a:gs>
                        <a:gs pos="100000">
                          <a:schemeClr val="accent5">
                            <a:lumMod val="8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56235">
                <a:tc rowSpan="4"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宋朝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sz="2400" b="1" dirty="0">
                          <a:solidFill>
                            <a:srgbClr val="0070C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印刷术</a:t>
                      </a:r>
                      <a:endParaRPr lang="zh-CN" altLang="en-US" sz="2400" b="1" dirty="0">
                        <a:solidFill>
                          <a:srgbClr val="0070C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sz="2400" b="1" dirty="0">
                          <a:solidFill>
                            <a:srgbClr val="0070C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火药</a:t>
                      </a:r>
                      <a:endParaRPr lang="zh-CN" altLang="en-US" sz="2400" b="1" dirty="0">
                        <a:solidFill>
                          <a:srgbClr val="0070C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 dirty="0">
                          <a:solidFill>
                            <a:srgbClr val="0070C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指南针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zh-CN" altLang="en-US" sz="2400" b="1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宋体-简" panose="02010800040101010101" charset="-122"/>
                          <a:sym typeface="+mn-ea"/>
                        </a:rPr>
                        <a:t>沈括</a:t>
                      </a:r>
                      <a:r>
                        <a:rPr lang="en-US" altLang="zh-CN" sz="2400" b="1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宋体-简" panose="02010800040101010101" charset="-122"/>
                          <a:sym typeface="+mn-ea"/>
                        </a:rPr>
                        <a:t>《</a:t>
                      </a:r>
                      <a:r>
                        <a:rPr lang="zh-CN" altLang="en-US" sz="2400" b="1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宋体-简" panose="02010800040101010101" charset="-122"/>
                          <a:sym typeface="+mn-ea"/>
                        </a:rPr>
                        <a:t>梦溪笔谈</a:t>
                      </a:r>
                      <a:r>
                        <a:rPr lang="en-US" altLang="zh-CN" sz="2400" b="1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宋体-简" panose="02010800040101010101" charset="-122"/>
                          <a:sym typeface="+mn-ea"/>
                        </a:rPr>
                        <a:t>》</a:t>
                      </a:r>
                      <a:endParaRPr kumimoji="0" lang="en-US" altLang="zh-CN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宋体-简" panose="02010800040101010101" charset="-122"/>
                        <a:sym typeface="+mn-ea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</a:tr>
              <a:tr h="457200">
                <a:tc rowSpan="2"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元朝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zh-CN" altLang="en-US" sz="2400" b="1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宋体-简" panose="02010800040101010101" charset="-122"/>
                          <a:sym typeface="+mn-ea"/>
                        </a:rPr>
                        <a:t>郭守敬</a:t>
                      </a:r>
                      <a:r>
                        <a:rPr lang="en-US" altLang="zh-CN" sz="2400" b="1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《</a:t>
                      </a:r>
                      <a:r>
                        <a:rPr lang="zh-CN" altLang="en-US" sz="2400" b="1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授时历</a:t>
                      </a:r>
                      <a:r>
                        <a:rPr lang="en-US" altLang="zh-CN" sz="2400" b="1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》</a:t>
                      </a:r>
                    </a:p>
                    <a:p>
                      <a:pPr marL="0" lvl="0" indent="0" algn="l">
                        <a:buNone/>
                      </a:pPr>
                      <a:r>
                        <a:rPr kumimoji="0" lang="zh-CN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制出天文观测仪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王祯</a:t>
                      </a:r>
                      <a:r>
                        <a:rPr lang="en-US" altLang="zh-CN" sz="2400" b="1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《</a:t>
                      </a:r>
                      <a:r>
                        <a:rPr lang="zh-CN" altLang="en-US" sz="2400" b="1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农书</a:t>
                      </a:r>
                      <a:r>
                        <a:rPr lang="en-US" altLang="zh-CN" sz="2400" b="1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》</a:t>
                      </a:r>
                      <a:endParaRPr kumimoji="0" lang="en-US" altLang="zh-CN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-1905" y="1275080"/>
            <a:ext cx="7065010" cy="52768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（四）科技：</a:t>
            </a:r>
            <a:r>
              <a:rPr 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发明发现，进步推手</a:t>
            </a:r>
          </a:p>
        </p:txBody>
      </p:sp>
      <p:sp>
        <p:nvSpPr>
          <p:cNvPr id="7" name="文本框 4"/>
          <p:cNvSpPr txBox="1">
            <a:spLocks noChangeArrowheads="1"/>
          </p:cNvSpPr>
          <p:nvPr/>
        </p:nvSpPr>
        <p:spPr bwMode="auto">
          <a:xfrm>
            <a:off x="539750" y="1838325"/>
            <a:ext cx="32880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1、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主要科技成就</a:t>
            </a:r>
          </a:p>
        </p:txBody>
      </p:sp>
      <p:sp>
        <p:nvSpPr>
          <p:cNvPr id="12" name="矩形 11"/>
          <p:cNvSpPr/>
          <p:nvPr/>
        </p:nvSpPr>
        <p:spPr>
          <a:xfrm>
            <a:off x="4367530" y="4424045"/>
            <a:ext cx="515556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宋体-简" panose="02010800040101010101" charset="-122"/>
              </a:rPr>
              <a:t>总结科技成果，中国科学史的里程碑</a:t>
            </a:r>
          </a:p>
        </p:txBody>
      </p:sp>
      <p:sp>
        <p:nvSpPr>
          <p:cNvPr id="13" name="矩形 12"/>
          <p:cNvSpPr/>
          <p:nvPr/>
        </p:nvSpPr>
        <p:spPr>
          <a:xfrm>
            <a:off x="4379595" y="5290820"/>
            <a:ext cx="46316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宋体-简" panose="02010800040101010101" charset="-122"/>
              </a:rPr>
              <a:t>——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宋体-简" panose="02010800040101010101" charset="-122"/>
              </a:rPr>
              <a:t>测定数据世界领先</a:t>
            </a:r>
          </a:p>
        </p:txBody>
      </p:sp>
      <p:sp>
        <p:nvSpPr>
          <p:cNvPr id="14" name="矩形 13"/>
          <p:cNvSpPr/>
          <p:nvPr/>
        </p:nvSpPr>
        <p:spPr>
          <a:xfrm>
            <a:off x="4366895" y="5809615"/>
            <a:ext cx="5156835" cy="4191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l"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宋体-简" panose="02010800040101010101" charset="-122"/>
              </a:rPr>
              <a:t>集南北方技术于一体；农具记载丰富</a:t>
            </a:r>
          </a:p>
        </p:txBody>
      </p:sp>
      <p:sp>
        <p:nvSpPr>
          <p:cNvPr id="15" name="矩形 14"/>
          <p:cNvSpPr/>
          <p:nvPr/>
        </p:nvSpPr>
        <p:spPr>
          <a:xfrm>
            <a:off x="4379595" y="2879725"/>
            <a:ext cx="339344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雕版普及，毕昇活字</a:t>
            </a:r>
          </a:p>
        </p:txBody>
      </p:sp>
      <p:sp>
        <p:nvSpPr>
          <p:cNvPr id="20" name="矩形 19"/>
          <p:cNvSpPr/>
          <p:nvPr/>
        </p:nvSpPr>
        <p:spPr>
          <a:xfrm>
            <a:off x="4366895" y="3340100"/>
            <a:ext cx="46443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大量制造并用于军事</a:t>
            </a:r>
          </a:p>
        </p:txBody>
      </p:sp>
      <p:sp>
        <p:nvSpPr>
          <p:cNvPr id="21" name="矩形 20"/>
          <p:cNvSpPr/>
          <p:nvPr/>
        </p:nvSpPr>
        <p:spPr>
          <a:xfrm>
            <a:off x="4357370" y="3900170"/>
            <a:ext cx="465328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人工磁化法制造，远洋航海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8780780" y="496570"/>
            <a:ext cx="3159760" cy="5883910"/>
            <a:chOff x="13828" y="782"/>
            <a:chExt cx="4976" cy="9266"/>
          </a:xfrm>
        </p:grpSpPr>
        <p:grpSp>
          <p:nvGrpSpPr>
            <p:cNvPr id="24" name="组合 23"/>
            <p:cNvGrpSpPr/>
            <p:nvPr/>
          </p:nvGrpSpPr>
          <p:grpSpPr>
            <a:xfrm>
              <a:off x="14893" y="4076"/>
              <a:ext cx="3806" cy="5973"/>
              <a:chOff x="13621" y="4487"/>
              <a:chExt cx="3806" cy="5670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4" cstate="print"/>
              <a:srcRect b="11613"/>
              <a:stretch>
                <a:fillRect/>
              </a:stretch>
            </p:blipFill>
            <p:spPr>
              <a:xfrm rot="2400000">
                <a:off x="15465" y="4487"/>
                <a:ext cx="1962" cy="1345"/>
              </a:xfrm>
              <a:prstGeom prst="rect">
                <a:avLst/>
              </a:prstGeom>
            </p:spPr>
          </p:pic>
          <p:pic>
            <p:nvPicPr>
              <p:cNvPr id="26" name="Picture 1" descr="C:\Users\Administrator\Desktop\360截图20201030231835074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9887817">
                <a:off x="16081" y="8366"/>
                <a:ext cx="1344" cy="1489"/>
              </a:xfrm>
              <a:prstGeom prst="rect">
                <a:avLst/>
              </a:prstGeom>
              <a:noFill/>
            </p:spPr>
          </p:pic>
          <p:pic>
            <p:nvPicPr>
              <p:cNvPr id="27" name="Picture 4" descr="https://ss0.bdstatic.com/70cFvHSh_Q1YnxGkpoWK1HF6hhy/it/u=3016872110,2778320810&amp;fm=26&amp;gp=0.jpg"/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l="12587" r="12202"/>
              <a:stretch>
                <a:fillRect/>
              </a:stretch>
            </p:blipFill>
            <p:spPr bwMode="auto">
              <a:xfrm rot="19975081">
                <a:off x="15728" y="6378"/>
                <a:ext cx="1475" cy="1708"/>
              </a:xfrm>
              <a:prstGeom prst="rect">
                <a:avLst/>
              </a:prstGeom>
              <a:noFill/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18420000">
                <a:off x="13993" y="4504"/>
                <a:ext cx="1591" cy="1766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3621" y="6474"/>
                <a:ext cx="2186" cy="2004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19860000">
                <a:off x="14199" y="8515"/>
                <a:ext cx="1291" cy="1642"/>
              </a:xfrm>
              <a:prstGeom prst="rect">
                <a:avLst/>
              </a:prstGeom>
            </p:spPr>
          </p:pic>
        </p:grpSp>
        <p:pic>
          <p:nvPicPr>
            <p:cNvPr id="6" name="图片 5" descr="简仪模型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28" y="782"/>
              <a:ext cx="4977" cy="2924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0" y="516255"/>
            <a:ext cx="559752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、高度繁荣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思想文化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7145" y="1275080"/>
            <a:ext cx="7298055" cy="52768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（四）科技：</a:t>
            </a:r>
            <a:r>
              <a:rPr 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发明发现，进步推手</a:t>
            </a:r>
          </a:p>
        </p:txBody>
      </p:sp>
      <p:sp>
        <p:nvSpPr>
          <p:cNvPr id="7" name="文本框 4"/>
          <p:cNvSpPr txBox="1">
            <a:spLocks noChangeArrowheads="1"/>
          </p:cNvSpPr>
          <p:nvPr/>
        </p:nvSpPr>
        <p:spPr bwMode="auto">
          <a:xfrm>
            <a:off x="539750" y="1828800"/>
            <a:ext cx="35102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发明外传影响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369945" y="1784350"/>
            <a:ext cx="8051165" cy="1461135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lIns="91440" tIns="45720" rIns="91440" bIns="45720" rtlCol="0" anchor="t" anchorCtr="0">
            <a:no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n"/>
            </a:pPr>
            <a:r>
              <a:rPr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火药：成为资产阶级战胜封建骑士阶层的武器</a:t>
            </a:r>
          </a:p>
          <a:p>
            <a:pPr lvl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n"/>
            </a:pPr>
            <a:r>
              <a:rPr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指南针：促进远洋航行，推动大航海时代到来</a:t>
            </a:r>
          </a:p>
          <a:p>
            <a:pPr lvl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n"/>
            </a:pPr>
            <a:r>
              <a:rPr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印刷术：推动文艺复兴、宗教改革，思想解放</a:t>
            </a:r>
          </a:p>
        </p:txBody>
      </p:sp>
      <p:pic>
        <p:nvPicPr>
          <p:cNvPr id="3" name="图片 2" descr="宋元科技传播示意图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4765" y="3293110"/>
            <a:ext cx="5560695" cy="33718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6850" y="3291205"/>
            <a:ext cx="6115685" cy="3364230"/>
          </a:xfrm>
          <a:prstGeom prst="rect">
            <a:avLst/>
          </a:prstGeom>
          <a:noFill/>
          <a:ln w="12700" cmpd="sng">
            <a:solidFill>
              <a:srgbClr val="050505"/>
            </a:solidFill>
            <a:prstDash val="sysDot"/>
          </a:ln>
          <a:extLst>
            <a:ext uri="{909E8E84-426E-40DD-AFC4-6F175D3DCCD1}">
              <a14:hiddenFill xmlns:a14="http://schemas.microsoft.com/office/drawing/2010/main" xmlns="">
                <a:grpFill/>
              </a14:hiddenFill>
            </a:ext>
          </a:extLst>
        </p:spPr>
        <p:txBody>
          <a:bodyPr vert="horz" wrap="square" lIns="91440" tIns="45720" rIns="91440" bIns="45720" numCol="1" spcCol="0" rtlCol="0" fromWordArt="0" anchor="t" anchorCtr="0" compatLnSpc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火药、指南针、印刷术——这是预告资产阶级社会到来的三大发明。火药把骑士阶层炸得粉碎，指南针打开了世界市场并建立了殖民地，而印刷术则变成了新教的工具，总的来说变成了科学复兴的手段，变成对精神发展创造必要前提的最强大的杠杆。</a:t>
            </a:r>
          </a:p>
          <a:p>
            <a:pPr lvl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——马克思《机械、自然力和科学的运用》</a:t>
            </a: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0" y="516255"/>
            <a:ext cx="559752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、高度繁荣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思想文化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表格 38028"/>
          <p:cNvGraphicFramePr/>
          <p:nvPr/>
        </p:nvGraphicFramePr>
        <p:xfrm>
          <a:off x="874395" y="2350770"/>
          <a:ext cx="7567295" cy="2883469"/>
        </p:xfrm>
        <a:graphic>
          <a:graphicData uri="http://schemas.openxmlformats.org/drawingml/2006/table">
            <a:tbl>
              <a:tblPr/>
              <a:tblGrid>
                <a:gridCol w="957580"/>
                <a:gridCol w="6609715"/>
              </a:tblGrid>
              <a:tr h="457200"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政权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gradFill>
                      <a:gsLst>
                        <a:gs pos="50000">
                          <a:schemeClr val="accent5"/>
                        </a:gs>
                        <a:gs pos="0">
                          <a:schemeClr val="accent5">
                            <a:lumMod val="25000"/>
                            <a:lumOff val="75000"/>
                          </a:schemeClr>
                        </a:gs>
                        <a:gs pos="100000">
                          <a:schemeClr val="accent5">
                            <a:lumMod val="8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创制运用情况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gradFill>
                      <a:gsLst>
                        <a:gs pos="50000">
                          <a:schemeClr val="accent5"/>
                        </a:gs>
                        <a:gs pos="0">
                          <a:schemeClr val="accent5">
                            <a:lumMod val="25000"/>
                            <a:lumOff val="75000"/>
                          </a:schemeClr>
                        </a:gs>
                        <a:gs pos="100000">
                          <a:schemeClr val="accent5">
                            <a:lumMod val="8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37515"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sz="2400" b="1" dirty="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辽朝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 marL="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/>
                      <a:r>
                        <a:rPr sz="2400" b="1" dirty="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金朝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 dirty="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西夏</a:t>
                      </a: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</a:tr>
              <a:tr h="871855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sz="2400" b="1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宋体-简" panose="02010800040101010101" charset="-122"/>
                          <a:sym typeface="+mn-ea"/>
                        </a:rPr>
                        <a:t>蒙元</a:t>
                      </a:r>
                      <a:endParaRPr kumimoji="0" lang="zh-CN" altLang="zh-CN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宋体-简" panose="02010800040101010101" charset="-122"/>
                        <a:sym typeface="+mn-ea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9254" marR="99254" marT="45709" marB="45709" anchor="ctr"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7620" y="1227455"/>
            <a:ext cx="7065010" cy="52768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（五）文字：</a:t>
            </a:r>
            <a:r>
              <a:rPr 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文字创制，丰富文化</a:t>
            </a:r>
          </a:p>
        </p:txBody>
      </p:sp>
      <p:sp>
        <p:nvSpPr>
          <p:cNvPr id="7" name="文本框 4"/>
          <p:cNvSpPr txBox="1">
            <a:spLocks noChangeArrowheads="1"/>
          </p:cNvSpPr>
          <p:nvPr/>
        </p:nvSpPr>
        <p:spPr bwMode="auto">
          <a:xfrm>
            <a:off x="539750" y="1800225"/>
            <a:ext cx="24587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1、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创制情况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762125" y="2840355"/>
            <a:ext cx="65557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借鉴汉字，创制契丹大字、小字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793875" y="3374390"/>
            <a:ext cx="6857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创女真文，科举设女真进士科，用女真文字答题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93875" y="3879850"/>
            <a:ext cx="5820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西夏文通过出土文献大量保存下来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762125" y="4347210"/>
            <a:ext cx="6768465" cy="902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</a:pPr>
            <a:r>
              <a:rPr kumimoji="1"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成吉思汗：</a:t>
            </a:r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形成畏兀儿蒙古体，修《蒙古秘史》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</a:pPr>
            <a:r>
              <a:rPr kumimoji="1"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忽必烈：</a:t>
            </a:r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八思巴创制新</a:t>
            </a:r>
            <a:r>
              <a:rPr kumimoji="1"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八思巴字</a:t>
            </a:r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（汉字拼音化）</a:t>
            </a: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462280" y="5311140"/>
            <a:ext cx="2535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创制意义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8543290" y="2388235"/>
            <a:ext cx="3430905" cy="3451860"/>
            <a:chOff x="13454" y="3761"/>
            <a:chExt cx="5403" cy="5436"/>
          </a:xfrm>
        </p:grpSpPr>
        <p:grpSp>
          <p:nvGrpSpPr>
            <p:cNvPr id="24" name="组合 23"/>
            <p:cNvGrpSpPr/>
            <p:nvPr/>
          </p:nvGrpSpPr>
          <p:grpSpPr>
            <a:xfrm>
              <a:off x="13454" y="3761"/>
              <a:ext cx="2402" cy="2613"/>
              <a:chOff x="589190" y="399325"/>
              <a:chExt cx="2098540" cy="1749007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937" r="5075"/>
              <a:stretch>
                <a:fillRect/>
              </a:stretch>
            </p:blipFill>
            <p:spPr bwMode="auto">
              <a:xfrm>
                <a:off x="589190" y="399325"/>
                <a:ext cx="2098540" cy="1724910"/>
              </a:xfrm>
              <a:prstGeom prst="rect">
                <a:avLst/>
              </a:prstGeom>
              <a:ln w="57150" cap="sq">
                <a:noFill/>
                <a:prstDash val="solid"/>
                <a:miter lim="800000"/>
                <a:headEnd/>
                <a:tailEnd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6" name="文本框 60"/>
              <p:cNvSpPr txBox="1">
                <a:spLocks noChangeArrowheads="1"/>
              </p:cNvSpPr>
              <p:nvPr/>
            </p:nvSpPr>
            <p:spPr bwMode="auto">
              <a:xfrm>
                <a:off x="600548" y="1871891"/>
                <a:ext cx="1108679" cy="276441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91440" tIns="45720" rIns="91440" bIns="45720" rtlCol="0" anchor="t" anchorCtr="0">
                <a:no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lvl="0" algn="l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sym typeface="Arial" panose="020B0604020202020204" pitchFamily="34" charset="0"/>
                  </a:rPr>
                  <a:t>契丹文</a:t>
                </a: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13467" y="6659"/>
              <a:ext cx="2872" cy="2539"/>
              <a:chOff x="473739" y="4552341"/>
              <a:chExt cx="1750561" cy="1612265"/>
            </a:xfrm>
          </p:grpSpPr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22133" b="27341"/>
              <a:stretch>
                <a:fillRect/>
              </a:stretch>
            </p:blipFill>
            <p:spPr bwMode="auto">
              <a:xfrm>
                <a:off x="473739" y="4552341"/>
                <a:ext cx="1750561" cy="1583690"/>
              </a:xfrm>
              <a:prstGeom prst="rect">
                <a:avLst/>
              </a:prstGeom>
              <a:ln w="57150">
                <a:noFill/>
                <a:miter lim="800000"/>
                <a:headEnd/>
                <a:tailEnd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20" name="文本框 60"/>
              <p:cNvSpPr txBox="1">
                <a:spLocks noChangeArrowheads="1"/>
              </p:cNvSpPr>
              <p:nvPr/>
            </p:nvSpPr>
            <p:spPr bwMode="auto">
              <a:xfrm>
                <a:off x="872979" y="5905526"/>
                <a:ext cx="811280" cy="25908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91440" tIns="45720" rIns="91440" bIns="45720" rtlCol="0" anchor="t" anchorCtr="0">
                <a:no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lvl="0" algn="l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sym typeface="Arial" panose="020B0604020202020204" pitchFamily="34" charset="0"/>
                  </a:rPr>
                  <a:t>西夏文</a:t>
                </a: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5973" y="3761"/>
              <a:ext cx="2884" cy="2613"/>
              <a:chOff x="9280521" y="378590"/>
              <a:chExt cx="1831277" cy="1779887"/>
            </a:xfrm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1" name="组合 20"/>
              <p:cNvGrpSpPr/>
              <p:nvPr/>
            </p:nvGrpSpPr>
            <p:grpSpPr>
              <a:xfrm>
                <a:off x="9280521" y="378590"/>
                <a:ext cx="1831277" cy="1774435"/>
                <a:chOff x="6092653" y="1667811"/>
                <a:chExt cx="2109286" cy="174695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2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092653" y="1667811"/>
                  <a:ext cx="1128512" cy="1746952"/>
                </a:xfrm>
                <a:prstGeom prst="rect">
                  <a:avLst/>
                </a:prstGeom>
                <a:ln w="57150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27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7221165" y="1667811"/>
                  <a:ext cx="980774" cy="1732869"/>
                </a:xfrm>
                <a:prstGeom prst="rect">
                  <a:avLst/>
                </a:prstGeom>
                <a:ln w="57150" cap="sq">
                  <a:noFill/>
                  <a:prstDash val="solid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sp>
            <p:nvSpPr>
              <p:cNvPr id="28" name="文本框 60"/>
              <p:cNvSpPr txBox="1">
                <a:spLocks noChangeArrowheads="1"/>
              </p:cNvSpPr>
              <p:nvPr/>
            </p:nvSpPr>
            <p:spPr bwMode="auto">
              <a:xfrm>
                <a:off x="9806918" y="1821300"/>
                <a:ext cx="796898" cy="337177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91440" tIns="45720" rIns="91440" bIns="45720" rtlCol="0" anchor="t" anchorCtr="0">
                <a:no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lvl="0" algn="l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sym typeface="Arial" panose="020B0604020202020204" pitchFamily="34" charset="0"/>
                  </a:rPr>
                  <a:t>女真文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16339" y="6659"/>
              <a:ext cx="2518" cy="2535"/>
              <a:chOff x="16339" y="6659"/>
              <a:chExt cx="2518" cy="2535"/>
            </a:xfrm>
          </p:grpSpPr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7" cstate="print"/>
              <a:srcRect l="4526" r="7429"/>
              <a:stretch>
                <a:fillRect/>
              </a:stretch>
            </p:blipFill>
            <p:spPr>
              <a:xfrm>
                <a:off x="16339" y="6659"/>
                <a:ext cx="2518" cy="2494"/>
              </a:xfrm>
              <a:prstGeom prst="rect">
                <a:avLst/>
              </a:prstGeom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3" name="文本框 60"/>
              <p:cNvSpPr txBox="1">
                <a:spLocks noChangeArrowheads="1"/>
              </p:cNvSpPr>
              <p:nvPr/>
            </p:nvSpPr>
            <p:spPr bwMode="auto">
              <a:xfrm>
                <a:off x="16371" y="8746"/>
                <a:ext cx="1358" cy="44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91440" tIns="45720" rIns="91440" bIns="45720" rtlCol="0" anchor="t" anchorCtr="0">
                <a:no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lvl="0" algn="l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sym typeface="Arial" panose="020B0604020202020204" pitchFamily="34" charset="0"/>
                  </a:rPr>
                  <a:t>蒙古文</a:t>
                </a:r>
              </a:p>
            </p:txBody>
          </p:sp>
        </p:grpSp>
      </p:grpSp>
      <p:sp>
        <p:nvSpPr>
          <p:cNvPr id="34" name="文本框 33"/>
          <p:cNvSpPr txBox="1"/>
          <p:nvPr/>
        </p:nvSpPr>
        <p:spPr>
          <a:xfrm>
            <a:off x="2618105" y="5291455"/>
            <a:ext cx="6739255" cy="140081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lIns="91440" tIns="45720" rIns="91440" bIns="45720" rtlCol="0" anchor="t" anchorCtr="0">
            <a:no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n"/>
            </a:pPr>
            <a:r>
              <a:rPr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是民族文化发展到成熟阶段的标志</a:t>
            </a:r>
          </a:p>
          <a:p>
            <a:pPr lvl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n"/>
            </a:pPr>
            <a:r>
              <a:rPr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传承中华文明，促进思想交流</a:t>
            </a:r>
          </a:p>
          <a:p>
            <a:pPr lvl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n"/>
            </a:pPr>
            <a:r>
              <a:rPr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促进文明交流借鉴、民族交融</a:t>
            </a: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0" y="516255"/>
            <a:ext cx="559752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、高度繁荣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思想文化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1"/>
      <p:bldP spid="14" grpId="2"/>
      <p:bldP spid="8" grpId="1"/>
      <p:bldP spid="8" grpId="2"/>
      <p:bldP spid="3" grpId="1"/>
      <p:bldP spid="3" grpId="2"/>
      <p:bldP spid="12" grpId="0"/>
      <p:bldP spid="9" grpId="0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 flipH="1">
            <a:off x="2195684" y="2347951"/>
            <a:ext cx="8255" cy="3799205"/>
          </a:xfrm>
          <a:prstGeom prst="line">
            <a:avLst/>
          </a:prstGeom>
          <a:solidFill>
            <a:srgbClr val="FFCC00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cxnSp>
      <p:sp>
        <p:nvSpPr>
          <p:cNvPr id="11" name="文本框 10"/>
          <p:cNvSpPr txBox="1"/>
          <p:nvPr/>
        </p:nvSpPr>
        <p:spPr>
          <a:xfrm>
            <a:off x="769620" y="872490"/>
            <a:ext cx="32067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indent="0" algn="ctr" fontAlgn="base">
              <a:buClrTx/>
              <a:buSzTx/>
              <a:buFont typeface="Wingdings" panose="05000000000000000000" charset="0"/>
              <a:buNone/>
            </a:pPr>
            <a:r>
              <a:rPr lang="zh-CN" altLang="en-US" sz="4800" b="1">
                <a:solidFill>
                  <a:srgbClr val="0070C0"/>
                </a:solidFill>
                <a:effectLst>
                  <a:outerShdw blurRad="60007" dist="1016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</a:t>
            </a:r>
            <a:r>
              <a:rPr lang="en-US" altLang="zh-CN" sz="4800" b="1">
                <a:solidFill>
                  <a:srgbClr val="0070C0"/>
                </a:solidFill>
                <a:effectLst>
                  <a:outerShdw blurRad="60007" dist="1016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4800" b="1">
                <a:solidFill>
                  <a:srgbClr val="0070C0"/>
                </a:solidFill>
                <a:effectLst>
                  <a:outerShdw blurRad="60007" dist="1016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录</a:t>
            </a:r>
            <a:endParaRPr lang="zh-CN" altLang="en-US" sz="4000" b="1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base">
              <a:buClrTx/>
              <a:buSzTx/>
              <a:buFont typeface="Wingdings" panose="05000000000000000000" charset="0"/>
              <a:buNone/>
            </a:pPr>
            <a:r>
              <a:rPr lang="en-US" altLang="zh-CN" sz="4000" b="1">
                <a:solidFill>
                  <a:srgbClr val="00B0F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CONTENTS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3310255" y="2458720"/>
            <a:ext cx="7412990" cy="827405"/>
            <a:chOff x="3365" y="3576"/>
            <a:chExt cx="11674" cy="1303"/>
          </a:xfrm>
        </p:grpSpPr>
        <p:sp>
          <p:nvSpPr>
            <p:cNvPr id="2" name="文本框 1"/>
            <p:cNvSpPr txBox="1"/>
            <p:nvPr/>
          </p:nvSpPr>
          <p:spPr>
            <a:xfrm>
              <a:off x="5604" y="3576"/>
              <a:ext cx="9435" cy="12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sz="4400" b="1" spc="15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继续发展</a:t>
              </a:r>
              <a:r>
                <a:rPr lang="zh-CN" sz="4400" b="1" spc="15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的</a:t>
              </a:r>
              <a:r>
                <a:rPr sz="4400" b="1" spc="15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封建经济</a:t>
              </a:r>
            </a:p>
          </p:txBody>
        </p:sp>
        <p:sp>
          <p:nvSpPr>
            <p:cNvPr id="24" name="流程图: 数据 23"/>
            <p:cNvSpPr/>
            <p:nvPr/>
          </p:nvSpPr>
          <p:spPr>
            <a:xfrm>
              <a:off x="3365" y="3662"/>
              <a:ext cx="1628" cy="1217"/>
            </a:xfrm>
            <a:prstGeom prst="flowChartInputOutput">
              <a:avLst/>
            </a:prstGeom>
            <a:gradFill>
              <a:gsLst>
                <a:gs pos="100000">
                  <a:srgbClr val="00B0F0">
                    <a:alpha val="80000"/>
                  </a:srgbClr>
                </a:gs>
                <a:gs pos="100000">
                  <a:srgbClr val="034373"/>
                </a:gs>
              </a:gsLst>
              <a:path path="rect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32" tIns="45716" rIns="91432" bIns="45716" numCol="1" spcCol="0" rtlCol="0" fromWordArt="0" anchor="ctr" anchorCtr="0" compatLnSpc="1">
              <a:noAutofit/>
            </a:bodyPr>
            <a:lstStyle/>
            <a:p>
              <a:pPr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zh-CN" altLang="en-US" sz="4800" b="1"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一</a:t>
              </a:r>
            </a:p>
          </p:txBody>
        </p:sp>
        <p:cxnSp>
          <p:nvCxnSpPr>
            <p:cNvPr id="27" name="直接连接符 26"/>
            <p:cNvCxnSpPr/>
            <p:nvPr/>
          </p:nvCxnSpPr>
          <p:spPr>
            <a:xfrm flipV="1">
              <a:off x="5354" y="4769"/>
              <a:ext cx="9010" cy="7"/>
            </a:xfrm>
            <a:prstGeom prst="line">
              <a:avLst/>
            </a:prstGeom>
            <a:ln w="44450" cmpd="sng">
              <a:solidFill>
                <a:srgbClr val="23B0E3"/>
              </a:solidFill>
              <a:prstDash val="solid"/>
              <a:tailEnd type="none"/>
            </a:ln>
            <a:effectLst>
              <a:outerShdw blurRad="50800" dist="635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3307080" y="3825875"/>
            <a:ext cx="7359777" cy="828675"/>
            <a:chOff x="3369" y="5492"/>
            <a:chExt cx="11530" cy="1305"/>
          </a:xfrm>
        </p:grpSpPr>
        <p:sp>
          <p:nvSpPr>
            <p:cNvPr id="25" name="流程图: 数据 24"/>
            <p:cNvSpPr/>
            <p:nvPr/>
          </p:nvSpPr>
          <p:spPr>
            <a:xfrm>
              <a:off x="3369" y="5492"/>
              <a:ext cx="1629" cy="1305"/>
            </a:xfrm>
            <a:prstGeom prst="flowChartInputOutput">
              <a:avLst/>
            </a:prstGeom>
            <a:gradFill>
              <a:gsLst>
                <a:gs pos="100000">
                  <a:srgbClr val="00B0F0">
                    <a:alpha val="80000"/>
                  </a:srgbClr>
                </a:gs>
                <a:gs pos="100000">
                  <a:srgbClr val="034373"/>
                </a:gs>
              </a:gsLst>
              <a:path path="rect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32" tIns="45716" rIns="91432" bIns="45716" numCol="1" spcCol="0" rtlCol="0" fromWordArt="0" anchor="ctr" anchorCtr="0" compatLnSpc="1">
              <a:noAutofit/>
            </a:bodyPr>
            <a:lstStyle/>
            <a:p>
              <a:pPr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zh-CN" altLang="en-US" sz="5400" b="1"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二</a:t>
              </a: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5416" y="6711"/>
              <a:ext cx="9005" cy="16"/>
            </a:xfrm>
            <a:prstGeom prst="line">
              <a:avLst/>
            </a:prstGeom>
            <a:ln w="44450" cmpd="sng">
              <a:solidFill>
                <a:srgbClr val="00B0F0"/>
              </a:solidFill>
              <a:prstDash val="solid"/>
              <a:tailEnd type="none"/>
            </a:ln>
            <a:effectLst>
              <a:outerShdw blurRad="50800" dist="635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5556" y="5499"/>
              <a:ext cx="9343" cy="1210"/>
            </a:xfrm>
            <a:prstGeom prst="rect">
              <a:avLst/>
            </a:prstGeom>
            <a:noFill/>
            <a:effectLst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sz="4400" b="1" spc="15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深刻全面</a:t>
              </a:r>
              <a:r>
                <a:rPr lang="zh-CN" sz="4400" b="1" spc="15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的</a:t>
              </a:r>
              <a:r>
                <a:rPr sz="4400" b="1" spc="15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社会变化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357880" y="5114925"/>
            <a:ext cx="7350202" cy="828675"/>
            <a:chOff x="3369" y="5492"/>
            <a:chExt cx="11515" cy="1305"/>
          </a:xfrm>
        </p:grpSpPr>
        <p:sp>
          <p:nvSpPr>
            <p:cNvPr id="5" name="流程图: 数据 4"/>
            <p:cNvSpPr/>
            <p:nvPr/>
          </p:nvSpPr>
          <p:spPr>
            <a:xfrm>
              <a:off x="3369" y="5492"/>
              <a:ext cx="1629" cy="1305"/>
            </a:xfrm>
            <a:prstGeom prst="flowChartInputOutput">
              <a:avLst/>
            </a:prstGeom>
            <a:gradFill>
              <a:gsLst>
                <a:gs pos="100000">
                  <a:srgbClr val="00B0F0">
                    <a:alpha val="80000"/>
                  </a:srgbClr>
                </a:gs>
                <a:gs pos="100000">
                  <a:srgbClr val="034373"/>
                </a:gs>
              </a:gsLst>
              <a:path path="rect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32" tIns="45716" rIns="91432" bIns="45716" numCol="1" spcCol="0" rtlCol="0" fromWordArt="0" anchor="ctr" anchorCtr="0" compatLnSpc="1">
              <a:noAutofit/>
            </a:bodyPr>
            <a:lstStyle/>
            <a:p>
              <a:pPr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zh-CN" altLang="en-US" sz="5400" b="1"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三</a:t>
              </a: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416" y="6711"/>
              <a:ext cx="8927" cy="19"/>
            </a:xfrm>
            <a:prstGeom prst="line">
              <a:avLst/>
            </a:prstGeom>
            <a:ln w="44450" cmpd="sng">
              <a:solidFill>
                <a:srgbClr val="00B0F0"/>
              </a:solidFill>
              <a:prstDash val="solid"/>
              <a:tailEnd type="none"/>
            </a:ln>
            <a:effectLst>
              <a:outerShdw blurRad="50800" dist="635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5511" y="5499"/>
              <a:ext cx="9373" cy="1210"/>
            </a:xfrm>
            <a:prstGeom prst="rect">
              <a:avLst/>
            </a:prstGeom>
            <a:noFill/>
            <a:effectLst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sz="4400" b="1" spc="15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高度繁荣</a:t>
              </a:r>
              <a:r>
                <a:rPr lang="zh-CN" sz="4400" b="1" spc="15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的</a:t>
              </a:r>
              <a:r>
                <a:rPr sz="4400" b="1" spc="15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思想文化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569595"/>
            <a:ext cx="38284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Ø"/>
            </a:pP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本课总结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0995" y="1517015"/>
            <a:ext cx="571500" cy="48672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445" y="1412240"/>
            <a:ext cx="11125200" cy="507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643890" y="1873967"/>
            <a:ext cx="4391660" cy="2778043"/>
            <a:chOff x="10886" y="2829"/>
            <a:chExt cx="7102" cy="7304"/>
          </a:xfrm>
        </p:grpSpPr>
        <p:pic>
          <p:nvPicPr>
            <p:cNvPr id="33" name="图片 3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136" t="1573" r="1703" b="7536"/>
            <a:stretch>
              <a:fillRect/>
            </a:stretch>
          </p:blipFill>
          <p:spPr>
            <a:xfrm>
              <a:off x="10886" y="2829"/>
              <a:ext cx="7102" cy="7303"/>
            </a:xfrm>
            <a:prstGeom prst="rect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</p:spPr>
        </p:pic>
        <p:sp>
          <p:nvSpPr>
            <p:cNvPr id="34" name="文本框 33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15253" y="9260"/>
              <a:ext cx="2694" cy="87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</a:ln>
          </p:spPr>
          <p:txBody>
            <a:bodyPr wrap="square" lIns="91440" tIns="45720" rIns="91440" bIns="45720" rtlCol="0" anchor="t" anchorCtr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南宋农业分布图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525780"/>
            <a:ext cx="558736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一、继续发展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封建经济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5245" y="1242695"/>
            <a:ext cx="4264025" cy="556260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（一）农业发展成就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01015" y="4754880"/>
            <a:ext cx="3479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耕种制度：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1490" y="5701665"/>
            <a:ext cx="27933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、经济结构：</a:t>
            </a: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2772410" y="4752340"/>
            <a:ext cx="41814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红豆幼黑体" panose="02000509000000000000" charset="-122"/>
              </a:rPr>
              <a:t>稻麦复种制，一年多熟</a:t>
            </a:r>
          </a:p>
        </p:txBody>
      </p:sp>
      <p:sp>
        <p:nvSpPr>
          <p:cNvPr id="32" name="文本框 31"/>
          <p:cNvSpPr txBox="1"/>
          <p:nvPr>
            <p:custDataLst>
              <p:tags r:id="rId3"/>
            </p:custDataLst>
          </p:nvPr>
        </p:nvSpPr>
        <p:spPr>
          <a:xfrm>
            <a:off x="2734310" y="5647055"/>
            <a:ext cx="4521835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红豆幼黑体" panose="02000509000000000000" charset="-122"/>
              </a:rPr>
              <a:t>固定种</a:t>
            </a:r>
            <a:r>
              <a:rPr lang="en-US" altLang="zh-CN" sz="2800" b="1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红豆幼黑体" panose="02000509000000000000" charset="-122"/>
              </a:rPr>
              <a:t>经济作物</a:t>
            </a:r>
            <a:r>
              <a:rPr lang="zh-CN" altLang="en-US" sz="2800" b="1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红豆幼黑体" panose="02000509000000000000" charset="-122"/>
              </a:rPr>
              <a:t>的农户</a:t>
            </a:r>
            <a:endParaRPr lang="en-US" altLang="zh-CN" sz="2800" b="1">
              <a:solidFill>
                <a:srgbClr val="002060"/>
              </a:solidFill>
              <a:effectLst/>
              <a:latin typeface="微软雅黑" panose="020B0503020204020204" charset="-122"/>
              <a:ea typeface="微软雅黑" panose="020B0503020204020204" charset="-122"/>
              <a:sym typeface="红豆幼黑体" panose="02000509000000000000" charset="-122"/>
            </a:endParaRPr>
          </a:p>
          <a:p>
            <a:pPr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红豆幼黑体" panose="02000509000000000000" charset="-122"/>
              </a:rPr>
              <a:t>棉花种植宋开始元推广</a:t>
            </a:r>
          </a:p>
        </p:txBody>
      </p:sp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2787650" y="5200015"/>
            <a:ext cx="90233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800" b="1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红豆幼黑体" panose="02000509000000000000" charset="-122"/>
              </a:rPr>
              <a:t>——土地利用</a:t>
            </a:r>
            <a:r>
              <a:rPr lang="zh-CN" altLang="en-US" sz="2800" b="1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红豆幼黑体" panose="02000509000000000000" charset="-122"/>
              </a:rPr>
              <a:t>率，粮食增加，人口增长，农产品商品化</a:t>
            </a:r>
          </a:p>
        </p:txBody>
      </p:sp>
      <p:sp>
        <p:nvSpPr>
          <p:cNvPr id="22" name="文本框 21"/>
          <p:cNvSpPr txBox="1"/>
          <p:nvPr>
            <p:custDataLst>
              <p:tags r:id="rId5"/>
            </p:custDataLst>
          </p:nvPr>
        </p:nvSpPr>
        <p:spPr>
          <a:xfrm>
            <a:off x="6555740" y="5681345"/>
            <a:ext cx="4073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800" b="1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红豆幼黑体" panose="02000509000000000000" charset="-122"/>
              </a:rPr>
              <a:t>——</a:t>
            </a:r>
            <a:r>
              <a:rPr sz="2800" b="1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红豆幼黑体" panose="02000509000000000000" charset="-122"/>
              </a:rPr>
              <a:t>促进商品经济发展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574790" y="6160135"/>
            <a:ext cx="43440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——带动纺织业的发展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5184775" y="1833245"/>
            <a:ext cx="2742565" cy="2863215"/>
            <a:chOff x="7669" y="6347"/>
            <a:chExt cx="4319" cy="4509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2" cstate="print"/>
            <a:srcRect l="8391" t="12073" r="5262" b="1758"/>
            <a:stretch>
              <a:fillRect/>
            </a:stretch>
          </p:blipFill>
          <p:spPr>
            <a:xfrm>
              <a:off x="7669" y="6347"/>
              <a:ext cx="4319" cy="4269"/>
            </a:xfrm>
            <a:prstGeom prst="ellipse">
              <a:avLst/>
            </a:prstGeom>
          </p:spPr>
        </p:pic>
        <p:sp>
          <p:nvSpPr>
            <p:cNvPr id="47" name="文本框 46"/>
            <p:cNvSpPr txBox="1"/>
            <p:nvPr/>
          </p:nvSpPr>
          <p:spPr bwMode="auto">
            <a:xfrm>
              <a:off x="8139" y="10336"/>
              <a:ext cx="3553" cy="52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</a:ln>
          </p:spPr>
          <p:txBody>
            <a:bodyPr wrap="square" lIns="91440" tIns="45720" rIns="91440" bIns="45720" rtlCol="0" anchor="t" anchorCtr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稻麦轮作示意图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114665" y="1878330"/>
            <a:ext cx="3696970" cy="2773045"/>
            <a:chOff x="12779" y="3138"/>
            <a:chExt cx="5822" cy="4367"/>
          </a:xfrm>
        </p:grpSpPr>
        <p:pic>
          <p:nvPicPr>
            <p:cNvPr id="7" name="图片 6" descr="宋代棉花和茶树种植分布图"/>
            <p:cNvPicPr>
              <a:picLocks noChangeAspect="1"/>
            </p:cNvPicPr>
            <p:nvPr/>
          </p:nvPicPr>
          <p:blipFill>
            <a:blip r:embed="rId13" cstate="print"/>
            <a:srcRect l="2273" t="2638" r="5286" b="9013"/>
            <a:stretch>
              <a:fillRect/>
            </a:stretch>
          </p:blipFill>
          <p:spPr>
            <a:xfrm>
              <a:off x="12779" y="3138"/>
              <a:ext cx="5822" cy="43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文本框 3"/>
            <p:cNvSpPr txBox="1"/>
            <p:nvPr/>
          </p:nvSpPr>
          <p:spPr bwMode="auto">
            <a:xfrm>
              <a:off x="14718" y="6389"/>
              <a:ext cx="3883" cy="39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</a:ln>
          </p:spPr>
          <p:txBody>
            <a:bodyPr wrap="square" lIns="91440" tIns="45720" rIns="91440" bIns="45720" rtlCol="0" anchor="t" anchorCtr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宋朝棉花种植推广示意图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  <p:bldP spid="32" grpId="0"/>
      <p:bldP spid="20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5245" y="1236980"/>
            <a:ext cx="4155440" cy="585470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（一）农业发展成就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15265" y="5758815"/>
            <a:ext cx="3479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、边疆开发：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86690" y="4624705"/>
            <a:ext cx="3479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、灌溉技术：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460625" y="4614545"/>
            <a:ext cx="36353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800" b="1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高转筒车、水转翻车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87960" y="5169535"/>
            <a:ext cx="3479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、物种引进：</a:t>
            </a: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2489200" y="5159375"/>
            <a:ext cx="39497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b="1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红豆幼黑体" panose="02000509000000000000" charset="-122"/>
              </a:rPr>
              <a:t>越南引进占城稻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509520" y="5749290"/>
            <a:ext cx="53041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b="1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东北、西北等地农业显著进步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595630" y="1889760"/>
            <a:ext cx="2286635" cy="263969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11170" y="1879600"/>
            <a:ext cx="2303145" cy="266954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5934075" y="4595495"/>
            <a:ext cx="3170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——推动农业发展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7785735" y="1889760"/>
            <a:ext cx="4283075" cy="2669540"/>
            <a:chOff x="12261" y="3966"/>
            <a:chExt cx="6745" cy="4204"/>
          </a:xfrm>
        </p:grpSpPr>
        <p:pic>
          <p:nvPicPr>
            <p:cNvPr id="6" name="图片 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267" y="3966"/>
              <a:ext cx="6710" cy="4189"/>
            </a:xfrm>
            <a:prstGeom prst="rect">
              <a:avLst/>
            </a:prstGeom>
            <a:solidFill>
              <a:schemeClr val="bg1"/>
            </a:solidFill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文本框 33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12261" y="7651"/>
              <a:ext cx="6745" cy="51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</a:ln>
          </p:spPr>
          <p:txBody>
            <a:bodyPr wrap="square" lIns="91440" tIns="45720" rIns="91440" bIns="45720" rtlCol="0" anchor="t" anchorCtr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lvl="0"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西夏鎏金铜牛，</a:t>
              </a:r>
              <a:r>
                <a:rPr lang="zh-CN" altLang="en-US" sz="8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1977年出土，120厘米长，38厘米宽，45厘米高，重188千克</a:t>
              </a: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157085" y="5730240"/>
            <a:ext cx="5049520" cy="5219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——中原农耕文明向周边扩展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5443220" y="1889760"/>
            <a:ext cx="2188845" cy="2639695"/>
            <a:chOff x="8572" y="3291"/>
            <a:chExt cx="3447" cy="4157"/>
          </a:xfrm>
        </p:grpSpPr>
        <p:pic>
          <p:nvPicPr>
            <p:cNvPr id="13317" name="图片 6" descr="t013a6d45662580ddf0[1]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/>
            <a:stretch>
              <a:fillRect/>
            </a:stretch>
          </p:blipFill>
          <p:spPr>
            <a:xfrm>
              <a:off x="8572" y="3291"/>
              <a:ext cx="3447" cy="4157"/>
            </a:xfrm>
            <a:prstGeom prst="rect">
              <a:avLst/>
            </a:prstGeom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文本框 29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8572" y="6995"/>
              <a:ext cx="1743" cy="43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</a:ln>
          </p:spPr>
          <p:txBody>
            <a:bodyPr wrap="square" lIns="91440" tIns="45720" rIns="91440" bIns="45720" rtlCol="0" anchor="t" anchorCtr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lvl="0"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▲占城稻</a:t>
              </a: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5090160" y="5170170"/>
            <a:ext cx="4138930" cy="5219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——土地利用效率提高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0" y="506730"/>
            <a:ext cx="558736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一、继续发展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封建经济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5" grpId="1"/>
      <p:bldP spid="5" grpId="2"/>
      <p:bldP spid="2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-11430" y="1207135"/>
            <a:ext cx="4500880" cy="63055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（二）手工业新发展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490855" y="1694815"/>
            <a:ext cx="31991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1、制瓷业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35380" y="2070735"/>
            <a:ext cx="5702300" cy="155702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宋：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技术改进，五大名窑，瓷都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元：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青花瓷、釉里红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宋元：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出口海外，文明物质象征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490" y="3549650"/>
            <a:ext cx="11833860" cy="20720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11" cstate="print"/>
          <a:srcRect l="47881" t="19795" r="4308" b="2335"/>
          <a:stretch>
            <a:fillRect/>
          </a:stretch>
        </p:blipFill>
        <p:spPr>
          <a:xfrm>
            <a:off x="9241155" y="1217295"/>
            <a:ext cx="2656205" cy="221170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11125" y="5682615"/>
            <a:ext cx="2111375" cy="962660"/>
          </a:xfrm>
          <a:prstGeom prst="rect">
            <a:avLst/>
          </a:prstGeom>
          <a:noFill/>
          <a:ln>
            <a:solidFill>
              <a:srgbClr val="00B0F0"/>
            </a:solidFill>
            <a:prstDash val="sysDot"/>
          </a:ln>
        </p:spPr>
        <p:txBody>
          <a:bodyPr wrap="square" rtlCol="0">
            <a:noAutofit/>
          </a:bodyPr>
          <a:lstStyle/>
          <a:p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河北曲阳，烧制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白瓷</a:t>
            </a:r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为主，产品饰有印花，刻花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2335530" y="5683250"/>
            <a:ext cx="2651125" cy="962025"/>
          </a:xfrm>
          <a:prstGeom prst="rect">
            <a:avLst/>
          </a:prstGeom>
          <a:noFill/>
          <a:ln>
            <a:solidFill>
              <a:srgbClr val="00B0F0"/>
            </a:solidFill>
            <a:prstDash val="sysDot"/>
          </a:ln>
        </p:spPr>
        <p:txBody>
          <a:bodyPr wrap="square" rtlCol="0">
            <a:noAutofit/>
          </a:bodyPr>
          <a:lstStyle/>
          <a:p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河南汝州，烧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宫廷用瓷</a:t>
            </a:r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，瓷胎薄坚细，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釉多天青</a:t>
            </a:r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色，青中带蓝</a:t>
            </a: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4939030" y="5677535"/>
            <a:ext cx="2386330" cy="1014730"/>
          </a:xfrm>
          <a:prstGeom prst="rect">
            <a:avLst/>
          </a:prstGeom>
          <a:noFill/>
          <a:ln w="12700" cmpd="sng">
            <a:solidFill>
              <a:srgbClr val="0070C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河南禹州，釉青中带红，称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钧红</a:t>
            </a:r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，釉呈紫色，称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钧紫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7372350" y="5683250"/>
            <a:ext cx="2594610" cy="961390"/>
          </a:xfrm>
          <a:prstGeom prst="rect">
            <a:avLst/>
          </a:prstGeom>
          <a:noFill/>
          <a:ln>
            <a:solidFill>
              <a:srgbClr val="00B0F0"/>
            </a:solidFill>
            <a:prstDash val="sysDot"/>
          </a:ln>
        </p:spPr>
        <p:txBody>
          <a:bodyPr wrap="square" rtlCol="0">
            <a:no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官窑</a:t>
            </a:r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：河南开封，专为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宫廷</a:t>
            </a:r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制瓷，釉色以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粉青</a:t>
            </a:r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为主，蛋白次之</a:t>
            </a: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10026015" y="5677535"/>
            <a:ext cx="2056130" cy="967105"/>
          </a:xfrm>
          <a:prstGeom prst="rect">
            <a:avLst/>
          </a:prstGeom>
          <a:noFill/>
          <a:ln>
            <a:solidFill>
              <a:srgbClr val="00B0F0"/>
            </a:solidFill>
            <a:prstDash val="sysDot"/>
          </a:ln>
        </p:spPr>
        <p:txBody>
          <a:bodyPr wrap="square" rtlCol="0">
            <a:noAutofit/>
          </a:bodyPr>
          <a:lstStyle/>
          <a:p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浙江龙泉，生产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青瓷</a:t>
            </a:r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，冰裂纹</a:t>
            </a:r>
          </a:p>
        </p:txBody>
      </p:sp>
      <p:pic>
        <p:nvPicPr>
          <p:cNvPr id="19465" name="Picture 2" descr="65d51060-eef5-4727-a2f9-b3f331abda34-upload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/>
          <a:srcRect t="5989" r="2821" b="6007"/>
          <a:stretch>
            <a:fillRect/>
          </a:stretch>
        </p:blipFill>
        <p:spPr>
          <a:xfrm>
            <a:off x="6569075" y="1302385"/>
            <a:ext cx="2672715" cy="2212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0" y="487680"/>
            <a:ext cx="558736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一、继续发展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封建经济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1" grpId="0" bldLvl="0" animBg="1"/>
      <p:bldP spid="12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1905" y="1236980"/>
            <a:ext cx="4500880" cy="614680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（二）手工业新发展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90245" y="2151380"/>
            <a:ext cx="4897120" cy="102806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indent="0" algn="l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北宋：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用煤冶铁，居民普遍用煤</a:t>
            </a:r>
          </a:p>
          <a:p>
            <a:pPr lvl="0" indent="0" algn="l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西夏：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西夏竖式风箱冶铁</a:t>
            </a:r>
          </a:p>
        </p:txBody>
      </p:sp>
      <p:sp>
        <p:nvSpPr>
          <p:cNvPr id="10" name="文本框 9"/>
          <p:cNvSpPr txBox="1"/>
          <p:nvPr/>
        </p:nvSpPr>
        <p:spPr bwMode="auto">
          <a:xfrm>
            <a:off x="412115" y="3054350"/>
            <a:ext cx="31115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3、印刷业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641350" y="3425825"/>
            <a:ext cx="3758565" cy="98298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indent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红豆幼黑体" panose="02000509000000000000" charset="-122"/>
              </a:rPr>
              <a:t>普遍运用雕版印刷术</a:t>
            </a:r>
          </a:p>
          <a:p>
            <a:pPr lvl="0" indent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红豆幼黑体" panose="02000509000000000000" charset="-122"/>
              </a:rPr>
              <a:t>毕昇发明活字印刷术</a:t>
            </a:r>
          </a:p>
        </p:txBody>
      </p:sp>
      <p:sp>
        <p:nvSpPr>
          <p:cNvPr id="17" name="文本框 16"/>
          <p:cNvSpPr txBox="1"/>
          <p:nvPr/>
        </p:nvSpPr>
        <p:spPr bwMode="auto">
          <a:xfrm>
            <a:off x="423545" y="4356735"/>
            <a:ext cx="24892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4、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纺织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业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22300" y="4845050"/>
            <a:ext cx="1580515" cy="46291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丝织：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9740265" y="3475355"/>
            <a:ext cx="2329815" cy="3229610"/>
          </a:xfrm>
          <a:prstGeom prst="rect">
            <a:avLst/>
          </a:prstGeom>
          <a:ln>
            <a:solidFill>
              <a:srgbClr val="05050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组合 29"/>
          <p:cNvGrpSpPr/>
          <p:nvPr>
            <p:custDataLst>
              <p:tags r:id="rId4"/>
            </p:custDataLst>
          </p:nvPr>
        </p:nvGrpSpPr>
        <p:grpSpPr>
          <a:xfrm>
            <a:off x="9740900" y="1075055"/>
            <a:ext cx="2330122" cy="2322830"/>
            <a:chOff x="16217" y="6277"/>
            <a:chExt cx="3195" cy="2402"/>
          </a:xfrm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217" y="6277"/>
              <a:ext cx="3195" cy="2402"/>
            </a:xfrm>
            <a:prstGeom prst="rect">
              <a:avLst/>
            </a:prstGeom>
            <a:ln w="9525" cmpd="sng">
              <a:solidFill>
                <a:srgbClr val="050505"/>
              </a:solidFill>
              <a:prstDash val="solid"/>
            </a:ln>
          </p:spPr>
        </p:pic>
        <p:sp>
          <p:nvSpPr>
            <p:cNvPr id="52" name="文本框 51"/>
            <p:cNvSpPr txBox="1"/>
            <p:nvPr>
              <p:custDataLst>
                <p:tags r:id="rId7"/>
              </p:custDataLst>
            </p:nvPr>
          </p:nvSpPr>
          <p:spPr>
            <a:xfrm>
              <a:off x="16876" y="8190"/>
              <a:ext cx="1789" cy="38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 cmpd="sng">
              <a:solidFill>
                <a:srgbClr val="050505"/>
              </a:solidFill>
              <a:prstDash val="solid"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800" b="1" spc="-600">
                  <a:latin typeface="华文行楷" panose="02010800040101010101" charset="-122"/>
                  <a:ea typeface="华文行楷" panose="02010800040101010101" charset="-122"/>
                  <a:sym typeface="幼圆" panose="02010509060101010101" charset="-122"/>
                </a:rPr>
                <a:t>黄道婆</a:t>
              </a:r>
            </a:p>
          </p:txBody>
        </p:sp>
      </p:grpSp>
      <p:pic>
        <p:nvPicPr>
          <p:cNvPr id="28" name="图片 27" descr="11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95365" y="4840605"/>
            <a:ext cx="3517265" cy="18669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文本框 4"/>
          <p:cNvSpPr txBox="1">
            <a:spLocks noChangeArrowheads="1"/>
          </p:cNvSpPr>
          <p:nvPr/>
        </p:nvSpPr>
        <p:spPr bwMode="auto">
          <a:xfrm>
            <a:off x="450850" y="1778000"/>
            <a:ext cx="29654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2、矿冶业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6095365" y="1075055"/>
            <a:ext cx="3516630" cy="3718560"/>
            <a:chOff x="9599" y="1693"/>
            <a:chExt cx="5538" cy="5856"/>
          </a:xfrm>
        </p:grpSpPr>
        <p:pic>
          <p:nvPicPr>
            <p:cNvPr id="15364" name="图片 1" descr="timgJCTXNV4T"/>
            <p:cNvPicPr>
              <a:picLocks noChangeAspect="1"/>
            </p:cNvPicPr>
            <p:nvPr/>
          </p:nvPicPr>
          <p:blipFill>
            <a:blip r:embed="rId13" cstate="print"/>
            <a:srcRect l="990" t="1115" r="710" b="7217"/>
            <a:stretch>
              <a:fillRect/>
            </a:stretch>
          </p:blipFill>
          <p:spPr>
            <a:xfrm>
              <a:off x="9599" y="1693"/>
              <a:ext cx="5539" cy="3153"/>
            </a:xfrm>
            <a:prstGeom prst="rect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图片 32"/>
            <p:cNvPicPr/>
            <p:nvPr/>
          </p:nvPicPr>
          <p:blipFill>
            <a:blip r:embed="rId14" cstate="print"/>
            <a:srcRect t="17874" b="14458"/>
            <a:stretch>
              <a:fillRect/>
            </a:stretch>
          </p:blipFill>
          <p:spPr>
            <a:xfrm>
              <a:off x="9599" y="4951"/>
              <a:ext cx="5524" cy="259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文本框 4"/>
          <p:cNvSpPr txBox="1"/>
          <p:nvPr/>
        </p:nvSpPr>
        <p:spPr>
          <a:xfrm>
            <a:off x="1730375" y="4778375"/>
            <a:ext cx="3576320" cy="95567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北宋两浙四川两中心</a:t>
            </a:r>
          </a:p>
          <a:p>
            <a: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辽技术先进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30375" y="5683250"/>
            <a:ext cx="4705350" cy="101219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indent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元黄道婆改进技术，松江中心</a:t>
            </a:r>
          </a:p>
          <a:p>
            <a:pPr lvl="0" indent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纺织机成为农家重要生产工具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2140" y="5759450"/>
            <a:ext cx="1715770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棉纺：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0" y="516255"/>
            <a:ext cx="558736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一、继续发展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封建经济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26" grpId="0"/>
      <p:bldP spid="17" grpId="0"/>
      <p:bldP spid="22" grpId="0"/>
      <p:bldP spid="29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5245" y="1246505"/>
            <a:ext cx="4500880" cy="52768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（三）商业空前繁荣</a:t>
            </a:r>
          </a:p>
        </p:txBody>
      </p:sp>
      <p:sp>
        <p:nvSpPr>
          <p:cNvPr id="29" name="文本框 4"/>
          <p:cNvSpPr txBox="1">
            <a:spLocks noChangeArrowheads="1"/>
          </p:cNvSpPr>
          <p:nvPr/>
        </p:nvSpPr>
        <p:spPr bwMode="auto">
          <a:xfrm>
            <a:off x="479425" y="1787525"/>
            <a:ext cx="29654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政府政策：</a:t>
            </a:r>
          </a:p>
        </p:txBody>
      </p:sp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3734435" y="1265555"/>
            <a:ext cx="79476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800" b="1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红豆幼黑体" panose="02000509000000000000" charset="-122"/>
              </a:rPr>
              <a:t>——</a:t>
            </a:r>
            <a:r>
              <a:rPr lang="zh-CN" altLang="en-US" sz="2800" b="1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红豆幼黑体" panose="02000509000000000000" charset="-122"/>
              </a:rPr>
              <a:t>政府政策，</a:t>
            </a:r>
            <a:r>
              <a:rPr lang="zh-CN" sz="2800" b="1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红豆幼黑体" panose="02000509000000000000" charset="-122"/>
              </a:rPr>
              <a:t>国内贸易</a:t>
            </a:r>
            <a:r>
              <a:rPr lang="zh-CN" altLang="en-US" sz="2800" b="1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红豆幼黑体" panose="02000509000000000000" charset="-122"/>
              </a:rPr>
              <a:t>，城市发展，海外贸易</a:t>
            </a:r>
          </a:p>
        </p:txBody>
      </p:sp>
      <p:sp>
        <p:nvSpPr>
          <p:cNvPr id="9" name="线形标注 1 8"/>
          <p:cNvSpPr/>
          <p:nvPr>
            <p:custDataLst>
              <p:tags r:id="rId2"/>
            </p:custDataLst>
          </p:nvPr>
        </p:nvSpPr>
        <p:spPr>
          <a:xfrm>
            <a:off x="5818505" y="2122805"/>
            <a:ext cx="5948680" cy="521970"/>
          </a:xfrm>
          <a:prstGeom prst="borderCallout1">
            <a:avLst>
              <a:gd name="adj1" fmla="val 91119"/>
              <a:gd name="adj2" fmla="val 169"/>
              <a:gd name="adj3" fmla="val 129197"/>
              <a:gd name="adj4" fmla="val -14154"/>
            </a:avLst>
          </a:prstGeom>
          <a:gradFill>
            <a:gsLst>
              <a:gs pos="0">
                <a:srgbClr val="56A0B9"/>
              </a:gs>
              <a:gs pos="100000">
                <a:srgbClr val="5DBDC3"/>
              </a:gs>
            </a:gsLst>
            <a:lin scaled="1"/>
          </a:gradFill>
          <a:ln>
            <a:solidFill>
              <a:srgbClr val="5CBAC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红豆幼黑体" panose="02000509000000000000" charset="-122"/>
              </a:rPr>
              <a:t>——面向大众，定期交易，内容丰富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617220" y="2728595"/>
            <a:ext cx="6127115" cy="1004570"/>
            <a:chOff x="972" y="4447"/>
            <a:chExt cx="9649" cy="1582"/>
          </a:xfrm>
        </p:grpSpPr>
        <p:sp>
          <p:nvSpPr>
            <p:cNvPr id="5" name="文本框 4"/>
            <p:cNvSpPr txBox="1">
              <a:spLocks noChangeArrowheads="1"/>
            </p:cNvSpPr>
            <p:nvPr/>
          </p:nvSpPr>
          <p:spPr bwMode="auto">
            <a:xfrm>
              <a:off x="3257" y="4447"/>
              <a:ext cx="7364" cy="158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lvl="0" algn="l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n"/>
              </a:pPr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民间：</a:t>
              </a:r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基层市场涌现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n"/>
              </a:pPr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边境：</a:t>
              </a:r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官设榷场互市</a:t>
              </a:r>
            </a:p>
          </p:txBody>
        </p:sp>
        <p:sp>
          <p:nvSpPr>
            <p:cNvPr id="11" name="文本框 10"/>
            <p:cNvSpPr txBox="1">
              <a:spLocks noChangeArrowheads="1"/>
            </p:cNvSpPr>
            <p:nvPr/>
          </p:nvSpPr>
          <p:spPr bwMode="auto">
            <a:xfrm>
              <a:off x="972" y="4477"/>
              <a:ext cx="3137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(1)</a:t>
              </a:r>
              <a:r>
                <a:rPr lang="zh-CN" altLang="zh-CN" sz="2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市场：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41935" y="3799205"/>
            <a:ext cx="11439525" cy="2872740"/>
            <a:chOff x="381" y="5983"/>
            <a:chExt cx="18015" cy="4524"/>
          </a:xfrm>
        </p:grpSpPr>
        <p:pic>
          <p:nvPicPr>
            <p:cNvPr id="13" name="图片 1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rcRect t="2915" r="47426" b="6629"/>
            <a:stretch>
              <a:fillRect/>
            </a:stretch>
          </p:blipFill>
          <p:spPr>
            <a:xfrm>
              <a:off x="10161" y="5983"/>
              <a:ext cx="8235" cy="4513"/>
            </a:xfrm>
            <a:prstGeom prst="rect">
              <a:avLst/>
            </a:prstGeom>
          </p:spPr>
        </p:pic>
        <p:sp>
          <p:nvSpPr>
            <p:cNvPr id="30" name="矩形 29"/>
            <p:cNvSpPr/>
            <p:nvPr>
              <p:custDataLst>
                <p:tags r:id="rId5"/>
              </p:custDataLst>
            </p:nvPr>
          </p:nvSpPr>
          <p:spPr>
            <a:xfrm>
              <a:off x="381" y="5984"/>
              <a:ext cx="9699" cy="4523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txBody>
            <a:bodyPr wrap="square">
              <a:noAutofit/>
            </a:bodyPr>
            <a:lstStyle/>
            <a:p>
              <a:pPr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   </a:t>
              </a:r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榷场：</a:t>
              </a:r>
              <a:r>
                <a:rPr lang="zh-CN" altLang="en-US" sz="2400" b="1">
                  <a:latin typeface="楷体" panose="02010609060101010101" charset="-122"/>
                  <a:ea typeface="楷体" panose="02010609060101010101" charset="-122"/>
                </a:rPr>
                <a:t>是指辽宋西夏金政权各在接界地设置的互市市场。榷场的设置，常因政治关系的变化而兴废，地点也会变化。除战争时期，通常会相互约定，定期开设，受官方严格管控。</a:t>
              </a:r>
              <a:r>
                <a:rPr lang="zh-CN" altLang="en-US" sz="24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场内贸易由官吏主持，除官营外，商人需纳税、交牙钱，领得证明文件方能交易。榷场的设置，推动了不同民族间的经济文化交流，促进了民族交融。</a:t>
              </a:r>
            </a:p>
          </p:txBody>
        </p:sp>
      </p:grpSp>
      <p:sp>
        <p:nvSpPr>
          <p:cNvPr id="15" name="文本框 4"/>
          <p:cNvSpPr txBox="1">
            <a:spLocks noChangeArrowheads="1"/>
          </p:cNvSpPr>
          <p:nvPr/>
        </p:nvSpPr>
        <p:spPr bwMode="auto">
          <a:xfrm>
            <a:off x="492125" y="2257425"/>
            <a:ext cx="29654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国内贸易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800350" y="1806575"/>
            <a:ext cx="36004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抑商政策有所松动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604510" y="3143885"/>
            <a:ext cx="63887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民族交往交流交融；民间贸易活跃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0" y="516255"/>
            <a:ext cx="558736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一、继续发展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封建经济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0" grpId="0"/>
      <p:bldP spid="9" grpId="0" bldLvl="0" animBg="1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1905" y="1208405"/>
            <a:ext cx="4630420" cy="52768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（三）商业空前繁荣</a:t>
            </a: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617220" y="2165985"/>
            <a:ext cx="1991995" cy="522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(2)</a:t>
            </a:r>
            <a:r>
              <a:rPr lang="zh-CN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货币：</a:t>
            </a:r>
          </a:p>
        </p:txBody>
      </p:sp>
      <p:sp>
        <p:nvSpPr>
          <p:cNvPr id="15" name="文本框 4"/>
          <p:cNvSpPr txBox="1">
            <a:spLocks noChangeArrowheads="1"/>
          </p:cNvSpPr>
          <p:nvPr/>
        </p:nvSpPr>
        <p:spPr bwMode="auto">
          <a:xfrm>
            <a:off x="492125" y="1704975"/>
            <a:ext cx="27914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国内贸易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128520" y="2157095"/>
            <a:ext cx="6144260" cy="5219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使用纸币（民间首创</a:t>
            </a:r>
            <a:r>
              <a:rPr lang="zh-CN" altLang="en-US" sz="2800" b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→</a:t>
            </a: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官方推动）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516255"/>
            <a:ext cx="5587365" cy="645160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一、继续发展</a:t>
            </a:r>
            <a:r>
              <a:rPr lang="zh-CN"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600" b="1" spc="15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封建经济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70180" y="3750530"/>
            <a:ext cx="11878945" cy="2859981"/>
            <a:chOff x="268" y="5906"/>
            <a:chExt cx="18707" cy="4504"/>
          </a:xfrm>
        </p:grpSpPr>
        <p:grpSp>
          <p:nvGrpSpPr>
            <p:cNvPr id="3" name="组合 2"/>
            <p:cNvGrpSpPr/>
            <p:nvPr>
              <p:custDataLst>
                <p:tags r:id="rId2"/>
              </p:custDataLst>
            </p:nvPr>
          </p:nvGrpSpPr>
          <p:grpSpPr>
            <a:xfrm>
              <a:off x="6790" y="5906"/>
              <a:ext cx="12185" cy="4504"/>
              <a:chOff x="3765" y="5139"/>
              <a:chExt cx="11794" cy="5149"/>
            </a:xfrm>
          </p:grpSpPr>
          <p:grpSp>
            <p:nvGrpSpPr>
              <p:cNvPr id="7" name="组合 6"/>
              <p:cNvGrpSpPr/>
              <p:nvPr>
                <p:custDataLst>
                  <p:tags r:id="rId4"/>
                </p:custDataLst>
              </p:nvPr>
            </p:nvGrpSpPr>
            <p:grpSpPr>
              <a:xfrm>
                <a:off x="3765" y="5139"/>
                <a:ext cx="11794" cy="5149"/>
                <a:chOff x="3765" y="5139"/>
                <a:chExt cx="11794" cy="5149"/>
              </a:xfrm>
            </p:grpSpPr>
            <p:pic>
              <p:nvPicPr>
                <p:cNvPr id="9" name="图片 8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3765" y="5140"/>
                  <a:ext cx="4240" cy="514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7816" y="5139"/>
                  <a:ext cx="3844" cy="492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1717" y="5139"/>
                  <a:ext cx="3842" cy="503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13" name="文本框 12"/>
              <p:cNvSpPr txBox="1"/>
              <p:nvPr>
                <p:custDataLst>
                  <p:tags r:id="rId5"/>
                </p:custDataLst>
              </p:nvPr>
            </p:nvSpPr>
            <p:spPr bwMode="auto">
              <a:xfrm>
                <a:off x="3884" y="9580"/>
                <a:ext cx="1825" cy="589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91440" tIns="45720" rIns="91440" bIns="45720" rtlCol="0" anchor="t" anchorCtr="0">
                <a:no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lvl="0" algn="l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 b="1"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北宋交子</a:t>
                </a:r>
              </a:p>
            </p:txBody>
          </p:sp>
          <p:sp>
            <p:nvSpPr>
              <p:cNvPr id="14" name="文本框 11"/>
              <p:cNvSpPr txBox="1"/>
              <p:nvPr>
                <p:custDataLst>
                  <p:tags r:id="rId6"/>
                </p:custDataLst>
              </p:nvPr>
            </p:nvSpPr>
            <p:spPr bwMode="auto">
              <a:xfrm>
                <a:off x="7803" y="9558"/>
                <a:ext cx="2001" cy="504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91440" tIns="45720" rIns="91440" bIns="45720" rtlCol="0" anchor="t" anchorCtr="0">
                <a:no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lvl="0" algn="l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 b="1"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南宋会子</a:t>
                </a:r>
              </a:p>
            </p:txBody>
          </p:sp>
          <p:sp>
            <p:nvSpPr>
              <p:cNvPr id="17" name="文本框 11"/>
              <p:cNvSpPr txBox="1"/>
              <p:nvPr>
                <p:custDataLst>
                  <p:tags r:id="rId7"/>
                </p:custDataLst>
              </p:nvPr>
            </p:nvSpPr>
            <p:spPr bwMode="auto">
              <a:xfrm>
                <a:off x="11732" y="9478"/>
                <a:ext cx="1567" cy="585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91440" tIns="45720" rIns="91440" bIns="45720" rtlCol="0" anchor="t" anchorCtr="0">
                <a:no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lvl="0" algn="l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 b="1"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元代交钞</a:t>
                </a:r>
              </a:p>
            </p:txBody>
          </p:sp>
        </p:grpSp>
        <p:sp>
          <p:nvSpPr>
            <p:cNvPr id="21" name="矩形 20"/>
            <p:cNvSpPr/>
            <p:nvPr>
              <p:custDataLst>
                <p:tags r:id="rId3"/>
              </p:custDataLst>
            </p:nvPr>
          </p:nvSpPr>
          <p:spPr>
            <a:xfrm>
              <a:off x="268" y="6000"/>
              <a:ext cx="6523" cy="4394"/>
            </a:xfrm>
            <a:prstGeom prst="rect">
              <a:avLst/>
            </a:prstGeom>
            <a:noFill/>
            <a:ln w="12700" cmpd="sng">
              <a:solidFill>
                <a:srgbClr val="050505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 xmlns="">
                  <a:grpFill/>
                </a14:hiddenFill>
              </a:ext>
            </a:extLst>
          </p:spPr>
          <p:txBody>
            <a:bodyPr wrap="square">
              <a:noAutofit/>
            </a:bodyPr>
            <a:lstStyle/>
            <a:p>
              <a:pPr lvl="0" algn="l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2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  北宋每年铸造铜钱是唐朝的一二十倍，大约有1.5万吨，仍旧满足不了日益增长的商品流通的需求，出现了“钱荒”。</a:t>
              </a:r>
            </a:p>
            <a:p>
              <a:pPr lvl="0" algn="l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2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  ——樊树志《国史概要》</a:t>
              </a:r>
            </a:p>
          </p:txBody>
        </p:sp>
      </p:grpSp>
      <p:sp>
        <p:nvSpPr>
          <p:cNvPr id="18" name="文本框 17"/>
          <p:cNvSpPr txBox="1"/>
          <p:nvPr/>
        </p:nvSpPr>
        <p:spPr bwMode="auto">
          <a:xfrm>
            <a:off x="2128520" y="2583815"/>
            <a:ext cx="5636895" cy="12261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原因：直接：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铜钱、铁钱携带不便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  <a:p>
            <a:pPr lvl="0" indent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根本：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宋代商品经济的繁荣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意义：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推动商业发展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QyZDJmZTRjNWEzZWM2ZDgyNWZkMDA1NjU1NDdiOWQifQ=="/>
  <p:tag name="RESOURCE_RECORD_KEY" val="{&quot;13&quot;:[19965465,4705196,20481693,19972048,4364884,20042469,19948769,19951220,20184167,4634995,4663468,4364911,20481828,4685212,20481680,4695728,20063524,20174682,20209622,20362234,19951196,20481652,4364888,20481688,20481713,19950693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71,&quot;width&quot;:3110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4685212,20481680,4695728,20063524,20174682,4364888,20209622,20362234]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l1-1"/>
  <p:tag name="KSO_WM_UNIT_ID" val="diagram20187543_3*i*1"/>
  <p:tag name="KSO_WM_TEMPLATE_CATEGORY" val="diagram"/>
  <p:tag name="KSO_WM_TEMPLATE_INDEX" val="20187543"/>
  <p:tag name="KSO_WM_UNIT_LAYERLEVEL" val="1"/>
  <p:tag name="KSO_WM_TAG_VERSION" val="1.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06,&quot;width&quot;:19205}"/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3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4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11,&quot;width&quot;:5886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4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4"/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19951196]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19951196,19950693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5,&quot;width&quot;:9729}"/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014,&quot;width&quot;:953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55,&quot;width&quot;:9107}"/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8"/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7"/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2623da1-a07f-434e-a56e-08ff6458da95}"/>
  <p:tag name="TABLE_ENDDRAG_ORIGIN_RECT" val="911*397"/>
  <p:tag name="TABLE_ENDDRAG_RECT" val="28*166*911*39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00,&quot;width&quot;:11720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ddcddbf-b5bf-4f37-9b26-903e65a7a050}"/>
  <p:tag name="TABLE_ENDDRAG_ORIGIN_RECT" val="636*140"/>
  <p:tag name="TABLE_ENDDRAG_RECT" val="18*187*636*14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738d5d0-a9e2-41ad-86b4-8701154bdc58}"/>
  <p:tag name="TABLE_ENDDRAG_ORIGIN_RECT" val="636*140"/>
  <p:tag name="TABLE_ENDDRAG_RECT" val="18*187*636*14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95d8f93-e5b3-499a-a576-7148acc001a7}"/>
  <p:tag name="TABLE_ENDDRAG_ORIGIN_RECT" val="636*140"/>
  <p:tag name="TABLE_ENDDRAG_RECT" val="18*187*636*14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科技宣讲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txDef>
      <a:spPr>
        <a:solidFill>
          <a:schemeClr val="accent1">
            <a:lumMod val="75000"/>
          </a:schemeClr>
        </a:solidFill>
        <a:ln w="28575" cap="flat" cmpd="sng">
          <a:noFill/>
          <a:prstDash val="solid"/>
          <a:miter/>
          <a:headEnd type="none" w="med" len="med"/>
          <a:tailEnd type="none" w="med" len="me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square" lIns="91440" tIns="45720" rIns="91440" bIns="45720" rtlCol="0">
        <a:spAutoFit/>
      </a:bodyPr>
      <a:lstStyle>
        <a:defPPr lvl="0" algn="ctr">
          <a:buClrTx/>
          <a:buSzTx/>
          <a:buFontTx/>
          <a:defRPr lang="zh-CN" altLang="en-US" sz="2800" b="1" dirty="0">
            <a:solidFill>
              <a:schemeClr val="bg1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latin typeface="华文楷体" panose="02010600040101010101" charset="-122"/>
            <a:ea typeface="华文楷体" panose="02010600040101010101" charset="-122"/>
            <a:sym typeface="+mn-ea"/>
          </a:defRPr>
        </a:defPPr>
      </a:lstStyle>
    </a:txDef>
  </a:objectDefaults>
  <a:extraClrSchemeLst>
    <a:extraClrScheme>
      <a:clrScheme name="科技宣讲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科技宣讲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科技宣讲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科技宣讲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科技宣讲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科技宣讲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科技宣讲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科技宣讲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科技宣讲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科技宣讲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科技宣讲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科技宣讲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4375</Words>
  <Application>Microsoft Office PowerPoint</Application>
  <PresentationFormat>自定义</PresentationFormat>
  <Paragraphs>453</Paragraphs>
  <Slides>30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30</vt:i4>
      </vt:variant>
    </vt:vector>
  </HeadingPairs>
  <TitlesOfParts>
    <vt:vector size="42" baseType="lpstr">
      <vt:lpstr>Arial</vt:lpstr>
      <vt:lpstr>宋体</vt:lpstr>
      <vt:lpstr>楷体</vt:lpstr>
      <vt:lpstr>微软雅黑</vt:lpstr>
      <vt:lpstr>Wingdings</vt:lpstr>
      <vt:lpstr>红豆幼黑体</vt:lpstr>
      <vt:lpstr>华文行楷</vt:lpstr>
      <vt:lpstr>幼圆</vt:lpstr>
      <vt:lpstr>黑体</vt:lpstr>
      <vt:lpstr>Calibri</vt:lpstr>
      <vt:lpstr>宋体-简</vt:lpstr>
      <vt:lpstr>2_科技宣讲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cp:lastModifiedBy>Administrator</cp:lastModifiedBy>
  <cp:revision>2</cp:revision>
  <dcterms:created xsi:type="dcterms:W3CDTF">2023-08-09T12:44:00Z</dcterms:created>
  <dcterms:modified xsi:type="dcterms:W3CDTF">2024-11-10T13:52:32Z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2052-12.1.0.18608</vt:lpwstr>
  </property>
</Properties>
</file>