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46" r:id="rId3"/>
    <p:sldId id="621" r:id="rId4"/>
    <p:sldId id="352" r:id="rId5"/>
    <p:sldId id="652" r:id="rId6"/>
    <p:sldId id="653" r:id="rId7"/>
    <p:sldId id="441" r:id="rId8"/>
    <p:sldId id="584" r:id="rId9"/>
    <p:sldId id="655" r:id="rId10"/>
    <p:sldId id="439" r:id="rId11"/>
    <p:sldId id="639" r:id="rId12"/>
    <p:sldId id="657" r:id="rId13"/>
    <p:sldId id="620" r:id="rId14"/>
    <p:sldId id="608" r:id="rId15"/>
    <p:sldId id="610" r:id="rId16"/>
    <p:sldId id="625" r:id="rId17"/>
    <p:sldId id="627" r:id="rId18"/>
    <p:sldId id="673" r:id="rId19"/>
    <p:sldId id="612" r:id="rId20"/>
    <p:sldId id="629" r:id="rId21"/>
    <p:sldId id="630" r:id="rId22"/>
  </p:sldIdLst>
  <p:sldSz cx="12192000" cy="685800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0E5F2"/>
    <a:srgbClr val="C1D5FF"/>
    <a:srgbClr val="B6CCFE"/>
    <a:srgbClr val="B9E3FE"/>
    <a:srgbClr val="BA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8" autoAdjust="0"/>
    <p:restoredTop sz="94513" autoAdjust="0"/>
  </p:normalViewPr>
  <p:slideViewPr>
    <p:cSldViewPr showGuides="1">
      <p:cViewPr varScale="1">
        <p:scale>
          <a:sx n="109" d="100"/>
          <a:sy n="109" d="100"/>
        </p:scale>
        <p:origin x="204" y="96"/>
      </p:cViewPr>
      <p:guideLst>
        <p:guide orient="horz" pos="216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8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页眉占位符 8908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 dirty="0"/>
            </a:lvl1pPr>
          </a:lstStyle>
          <a:p>
            <a:endParaRPr lang="zh-CN"/>
          </a:p>
        </p:txBody>
      </p:sp>
      <p:sp>
        <p:nvSpPr>
          <p:cNvPr id="89091" name="日期占位符 8909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 dirty="0"/>
            </a:lvl1pPr>
          </a:lstStyle>
          <a:p>
            <a:endParaRPr lang="zh-CN" altLang="en-US"/>
          </a:p>
        </p:txBody>
      </p:sp>
      <p:sp>
        <p:nvSpPr>
          <p:cNvPr id="3076" name="幻灯片图像占位符 89091"/>
          <p:cNvSpPr>
            <a:spLocks noRo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文本占位符 89092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89094" name="页脚占位符 8909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>
              <a:defRPr sz="1200" noProof="1" dirty="0"/>
            </a:lvl1pPr>
          </a:lstStyle>
          <a:p>
            <a:endParaRPr lang="zh-CN"/>
          </a:p>
        </p:txBody>
      </p:sp>
      <p:sp>
        <p:nvSpPr>
          <p:cNvPr id="89095" name="灯片编号占位符 8909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algn="r">
              <a:defRPr sz="1200" noProof="1" dirty="0">
                <a:latin typeface="Arial" panose="020B0604020202020204" pitchFamily="34" charset="0"/>
                <a:cs typeface="+mn-ea"/>
              </a:defRPr>
            </a:lvl1pPr>
          </a:lstStyle>
          <a:p>
            <a:fld id="{1D673DB9-A084-40BA-A563-50CF1AA9CBFA}" type="slidenum">
              <a:rPr lang="en-US" altLang="zh-CN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algn="l" rtl="0" fontAlgn="base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algn="l" rtl="0" fontAlgn="base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algn="l" rtl="0" fontAlgn="base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algn="l" rtl="0" fontAlgn="base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B5E1-C88D-4BCE-A973-D965094C9C05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FCF8-F180-42F5-B79A-4138E6C8050B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联机映像占位符 2"/>
          <p:cNvSpPr>
            <a:spLocks noGrp="1"/>
          </p:cNvSpPr>
          <p:nvPr>
            <p:ph type="clipArt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2560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2560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6A3B73-7958-438C-B94B-330208CA0830}" type="slidenum">
              <a:rPr lang="en-US" altLang="zh-CN"/>
            </a:fld>
            <a:endParaRPr lang="zh-CN"/>
          </a:p>
        </p:txBody>
      </p:sp>
      <p:sp>
        <p:nvSpPr>
          <p:cNvPr id="7" name="页脚占位符 256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6"/>
            <a:ext cx="10515600" cy="20986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4076701"/>
            <a:ext cx="10515600" cy="21002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2560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2560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BEB212-3EB7-45C1-A1B8-822A98F523DE}" type="slidenum">
              <a:rPr lang="en-US" altLang="zh-CN"/>
            </a:fld>
            <a:endParaRPr lang="zh-CN"/>
          </a:p>
        </p:txBody>
      </p:sp>
      <p:sp>
        <p:nvSpPr>
          <p:cNvPr id="7" name="页脚占位符 256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6D3D-57E6-4D10-BF27-DBEE0F9975E4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2560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2560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AF7AE2-6F7A-4067-89A7-5F93592EDE81}" type="slidenum">
              <a:rPr lang="en-US" altLang="zh-CN"/>
            </a:fld>
            <a:endParaRPr lang="zh-CN"/>
          </a:p>
        </p:txBody>
      </p:sp>
      <p:sp>
        <p:nvSpPr>
          <p:cNvPr id="7" name="页脚占位符 256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标题和两项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838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838200" y="4076701"/>
            <a:ext cx="10515600" cy="21002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日期占位符 2560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2560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17D2BF-903B-47BD-9B98-2E28CD619594}" type="slidenum">
              <a:rPr lang="en-US" altLang="zh-CN"/>
            </a:fld>
            <a:endParaRPr lang="zh-CN"/>
          </a:p>
        </p:txBody>
      </p:sp>
      <p:sp>
        <p:nvSpPr>
          <p:cNvPr id="8" name="页脚占位符 256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04F2-65C0-4201-894E-00A6AD8A653B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B065-C3FC-4849-9247-5751C4B12B6A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4F27-240D-4E3A-8D3F-EA01A68FA61F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1B70-7ED1-46D3-8944-5BFD4EC83A09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3FC5-85C3-467B-9BEA-BC15A0D6F27D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4665-F235-47B4-9E4D-EACFD7BFDE4F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CB8D-87AE-403A-9EA8-97ABB9D929D0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DF651-46C8-4B3E-8A59-B2470E3B271B}" type="slidenum">
              <a:rPr lang="en-US" altLang="zh-CN" smtClean="0"/>
            </a:fld>
            <a:endParaRPr lang="zh-CN">
              <a:latin typeface="Arial" panose="020B0604020202020204" pitchFamily="34" charset="0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tags" Target="../tags/tag2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webp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image" Target="../media/image32.jpeg"/><Relationship Id="rId5" Type="http://schemas.openxmlformats.org/officeDocument/2006/relationships/tags" Target="../tags/tag28.xml"/><Relationship Id="rId4" Type="http://schemas.openxmlformats.org/officeDocument/2006/relationships/image" Target="../media/image31.jpeg"/><Relationship Id="rId3" Type="http://schemas.openxmlformats.org/officeDocument/2006/relationships/tags" Target="../tags/tag27.xml"/><Relationship Id="rId2" Type="http://schemas.openxmlformats.org/officeDocument/2006/relationships/image" Target="../media/image27.jpe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6.xml"/><Relationship Id="rId12" Type="http://schemas.openxmlformats.org/officeDocument/2006/relationships/image" Target="../media/image40.jpeg"/><Relationship Id="rId11" Type="http://schemas.openxmlformats.org/officeDocument/2006/relationships/image" Target="../media/image39.jpeg"/><Relationship Id="rId10" Type="http://schemas.openxmlformats.org/officeDocument/2006/relationships/tags" Target="../tags/tag35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tags" Target="../tags/tag37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6.xml"/><Relationship Id="rId7" Type="http://schemas.openxmlformats.org/officeDocument/2006/relationships/image" Target="../media/image16.png"/><Relationship Id="rId6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tags" Target="../tags/tag7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1.png"/><Relationship Id="rId21" Type="http://schemas.openxmlformats.org/officeDocument/2006/relationships/image" Target="../media/image10.png"/><Relationship Id="rId20" Type="http://schemas.openxmlformats.org/officeDocument/2006/relationships/image" Target="../media/image9.png"/><Relationship Id="rId2" Type="http://schemas.openxmlformats.org/officeDocument/2006/relationships/tags" Target="../tags/tag8.xml"/><Relationship Id="rId19" Type="http://schemas.openxmlformats.org/officeDocument/2006/relationships/image" Target="../media/image8.png"/><Relationship Id="rId18" Type="http://schemas.openxmlformats.org/officeDocument/2006/relationships/image" Target="../media/image7.png"/><Relationship Id="rId17" Type="http://schemas.openxmlformats.org/officeDocument/2006/relationships/image" Target="../media/image6.png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39920" y="1988820"/>
            <a:ext cx="32435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6000" b="1" dirty="0">
                <a:solidFill>
                  <a:schemeClr val="accent2">
                    <a:lumMod val="50000"/>
                  </a:schemeClr>
                </a:solidFill>
                <a:effectLst/>
                <a:latin typeface="三极榜书简体" panose="00000500000000000000" charset="-122"/>
                <a:ea typeface="三极榜书简体" panose="00000500000000000000" charset="-122"/>
                <a:sym typeface="+mn-ea"/>
              </a:rPr>
              <a:t>认识煤</a:t>
            </a:r>
            <a:endParaRPr lang="zh-CN" altLang="en-US" sz="6000" b="1" dirty="0">
              <a:solidFill>
                <a:schemeClr val="accent2">
                  <a:lumMod val="50000"/>
                </a:schemeClr>
              </a:solidFill>
              <a:effectLst/>
              <a:latin typeface="三极榜书简体" panose="00000500000000000000" charset="-122"/>
              <a:ea typeface="三极榜书简体" panose="0000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8030" y="3644900"/>
            <a:ext cx="7042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accent1">
                    <a:lumMod val="50000"/>
                  </a:schemeClr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</a:rPr>
              <a:t>新北区奔牛实验小学</a:t>
            </a:r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</a:rPr>
              <a:t>   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</a:rPr>
              <a:t>王晓娟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阿里巴巴普惠体 M" panose="00020600040101010101" charset="-122"/>
              <a:ea typeface="阿里巴巴普惠体 M" panose="00020600040101010101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不同煤的形成过程_20241107_2002318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4705" y="509270"/>
            <a:ext cx="10779125" cy="569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15" y="1917065"/>
            <a:ext cx="8561705" cy="31743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 flipH="1">
            <a:off x="10339070" y="4786630"/>
            <a:ext cx="1348740" cy="1509395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4" name="图片 3" descr="蓝色热气球&#10;&#10;低可信度描述已自动生成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049020" y="621030"/>
            <a:ext cx="971804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       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煤是</a:t>
            </a:r>
            <a:r>
              <a:rPr lang="zh-CN" altLang="en-US" sz="2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远古时代植物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残骸在</a:t>
            </a:r>
            <a:r>
              <a:rPr lang="zh-CN" altLang="en-US" sz="2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特定地质条件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下经过一系列</a:t>
            </a:r>
            <a:r>
              <a:rPr lang="zh-CN" altLang="en-US" sz="2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复杂的变化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形成的固体可燃性矿物‌，主要由</a:t>
            </a:r>
            <a:r>
              <a:rPr lang="zh-CN" altLang="en-US" sz="2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碳</a:t>
            </a:r>
            <a:r>
              <a: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、氢、氧、氮、硫等元素组成。</a:t>
            </a:r>
            <a:endParaRPr lang="zh-CN" altLang="en-US" sz="240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167755" y="4258945"/>
            <a:ext cx="4752340" cy="973455"/>
            <a:chOff x="9713" y="6707"/>
            <a:chExt cx="7484" cy="1533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9713" y="6707"/>
              <a:ext cx="7484" cy="124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 rot="21180000">
              <a:off x="10177" y="7550"/>
              <a:ext cx="6247" cy="69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碳</a:t>
              </a:r>
              <a:r>
                <a:rPr lang="zh-CN" altLang="en-US" sz="240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含量逐渐</a:t>
              </a:r>
              <a:r>
                <a:rPr lang="zh-CN" altLang="en-US" sz="24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增加</a:t>
              </a:r>
              <a:endParaRPr lang="zh-CN" altLang="en-US" sz="24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颜色、硬度、光泽发生</a:t>
              </a:r>
              <a:r>
                <a:rPr lang="zh-CN" altLang="en-US" sz="24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变化</a:t>
              </a:r>
              <a:endParaRPr lang="zh-CN" altLang="en-US" sz="3200" b="0">
                <a:latin typeface="黑体" panose="02010609060101010101" charset="-122"/>
                <a:ea typeface="黑体" panose="02010609060101010101" charset="-122"/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20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744335" y="1628775"/>
            <a:ext cx="4893310" cy="35775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2018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年，考古工作者在新疆伊犁地区发掘了距今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3600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年至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3000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的吉仁台沟口遗址，在遗址中发现大量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煤灰、煤渣、未燃尽煤块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以及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煤坑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等。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7" name="图片 16" descr="IMG_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" y="980440"/>
            <a:ext cx="5524500" cy="36429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710" y="5013325"/>
            <a:ext cx="4512310" cy="626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911225" y="620395"/>
            <a:ext cx="10777220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世纪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60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年代，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蒸汽机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的诞生，人类开始对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煤炭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才进行大规模的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开采和利用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10177145" y="4392930"/>
            <a:ext cx="1510665" cy="1903095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32" name="图片 31" descr="蓝色热气球&#10;&#10;低可信度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pic>
        <p:nvPicPr>
          <p:cNvPr id="4" name="图片 3"/>
          <p:cNvPicPr/>
          <p:nvPr/>
        </p:nvPicPr>
        <p:blipFill>
          <a:blip r:embed="rId8"/>
          <a:stretch>
            <a:fillRect/>
          </a:stretch>
        </p:blipFill>
        <p:spPr>
          <a:xfrm>
            <a:off x="925195" y="1628775"/>
            <a:ext cx="5003165" cy="4328160"/>
          </a:xfrm>
          <a:prstGeom prst="round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9"/>
          <a:srcRect l="5648" t="3426" r="5451" b="8370"/>
          <a:stretch>
            <a:fillRect/>
          </a:stretch>
        </p:blipFill>
        <p:spPr>
          <a:xfrm>
            <a:off x="6239510" y="1484630"/>
            <a:ext cx="4948555" cy="361315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1990" y="5300980"/>
            <a:ext cx="3239135" cy="50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352040" y="734060"/>
            <a:ext cx="9184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大量开采、燃烧煤炭发电会产生哪些危害？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839470" y="433070"/>
            <a:ext cx="1440815" cy="10979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11225" y="5371465"/>
            <a:ext cx="10253980" cy="89725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lt"/>
              </a:rPr>
              <a:t>    </a:t>
            </a:r>
            <a:endParaRPr lang="zh-CN" altLang="en-US" sz="24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pic>
        <p:nvPicPr>
          <p:cNvPr id="15" name="图片 9" descr="IMG_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95" y="4006215"/>
            <a:ext cx="3524250" cy="177546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图片 17"/>
          <p:cNvPicPr/>
          <p:nvPr/>
        </p:nvPicPr>
        <p:blipFill>
          <a:blip r:embed="rId4"/>
          <a:stretch>
            <a:fillRect/>
          </a:stretch>
        </p:blipFill>
        <p:spPr>
          <a:xfrm>
            <a:off x="2135505" y="1413510"/>
            <a:ext cx="3770630" cy="196215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图片 10" descr="IMG_2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0" y="1409065"/>
            <a:ext cx="3533775" cy="199072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82980" y="2061210"/>
            <a:ext cx="723900" cy="248094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10000"/>
              </a:lnSpc>
            </a:pP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大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气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污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染</a:t>
            </a:r>
            <a:endParaRPr lang="zh-CN" altLang="en-US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345" name="TextBox 3"/>
          <p:cNvSpPr txBox="1"/>
          <p:nvPr>
            <p:custDataLst>
              <p:tags r:id="rId6"/>
            </p:custDataLst>
          </p:nvPr>
        </p:nvSpPr>
        <p:spPr>
          <a:xfrm>
            <a:off x="3071178" y="343027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全球变暖</a:t>
            </a:r>
            <a:endParaRPr 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TextBox 3"/>
          <p:cNvSpPr txBox="1"/>
          <p:nvPr>
            <p:custDataLst>
              <p:tags r:id="rId7"/>
            </p:custDataLst>
          </p:nvPr>
        </p:nvSpPr>
        <p:spPr>
          <a:xfrm>
            <a:off x="7001193" y="341376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雾霾</a:t>
            </a:r>
            <a:endParaRPr 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TextBox 3"/>
          <p:cNvSpPr txBox="1"/>
          <p:nvPr>
            <p:custDataLst>
              <p:tags r:id="rId8"/>
            </p:custDataLst>
          </p:nvPr>
        </p:nvSpPr>
        <p:spPr>
          <a:xfrm>
            <a:off x="5063808" y="585343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酸雨</a:t>
            </a:r>
            <a:endParaRPr 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352040" y="734060"/>
            <a:ext cx="9184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大量开采、使用煤炭发电会产生哪些危害？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839470" y="433070"/>
            <a:ext cx="1440815" cy="1097915"/>
          </a:xfrm>
          <a:prstGeom prst="rect">
            <a:avLst/>
          </a:prstGeom>
        </p:spPr>
      </p:pic>
      <p:pic>
        <p:nvPicPr>
          <p:cNvPr id="14" name="图片 1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91360" y="1772920"/>
            <a:ext cx="3676015" cy="307975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图片 17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39510" y="1772920"/>
            <a:ext cx="3594100" cy="308038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2999423" y="515747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水污染</a:t>
            </a:r>
            <a:endParaRPr 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TextBox 3"/>
          <p:cNvSpPr txBox="1"/>
          <p:nvPr>
            <p:custDataLst>
              <p:tags r:id="rId8"/>
            </p:custDataLst>
          </p:nvPr>
        </p:nvSpPr>
        <p:spPr>
          <a:xfrm>
            <a:off x="6671945" y="5157470"/>
            <a:ext cx="2520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破坏土壤、森林</a:t>
            </a:r>
            <a:endParaRPr 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3660" y="748030"/>
            <a:ext cx="9264015" cy="150622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lnSpc>
                <a:spcPct val="150000"/>
              </a:lnSpc>
              <a:spcBef>
                <a:spcPts val="2500"/>
              </a:spcBef>
              <a:spcAft>
                <a:spcPts val="2500"/>
              </a:spcAft>
            </a:pPr>
            <a:r>
              <a:rPr lang="en-US" altLang="zh-CN" sz="2400" b="1" i="0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    </a:t>
            </a:r>
            <a:r>
              <a:rPr lang="zh-CN" altLang="en-US" sz="2400" b="1" i="0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按照自然资源部公示数据，我国</a:t>
            </a:r>
            <a:r>
              <a:rPr lang="zh-CN" altLang="en-US" sz="2400" b="1" i="0">
                <a:solidFill>
                  <a:srgbClr val="FF0000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煤炭</a:t>
            </a:r>
            <a:r>
              <a:rPr lang="zh-CN" altLang="en-US" sz="2400" b="1" i="0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可开采储量为2070亿吨，按照2023年采煤46亿吨计算只能维持45年。按照不断增长的煤炭开采增长速度，最多再这样开采</a:t>
            </a:r>
            <a:r>
              <a:rPr lang="zh-CN" altLang="en-US" sz="2400" b="1" i="0">
                <a:solidFill>
                  <a:srgbClr val="FF0000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30年将枯竭</a:t>
            </a:r>
            <a:r>
              <a:rPr lang="zh-CN" altLang="en-US" sz="2400" b="1" i="0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</a:rPr>
              <a:t>。</a:t>
            </a:r>
            <a:endParaRPr lang="zh-CN" altLang="en-US" sz="2400" b="1" i="0">
              <a:solidFill>
                <a:schemeClr val="bg1"/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951855" y="2781300"/>
            <a:ext cx="3848735" cy="290258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rcRect b="13590"/>
          <a:stretch>
            <a:fillRect/>
          </a:stretch>
        </p:blipFill>
        <p:spPr>
          <a:xfrm>
            <a:off x="1487805" y="2781300"/>
            <a:ext cx="3963035" cy="289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0" y="621665"/>
            <a:ext cx="3020695" cy="22459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95775" y="693420"/>
            <a:ext cx="3075940" cy="22364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7536180" y="693420"/>
            <a:ext cx="3679190" cy="224536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082040" y="3383280"/>
            <a:ext cx="3007995" cy="2426970"/>
          </a:xfrm>
          <a:prstGeom prst="rect">
            <a:avLst/>
          </a:prstGeom>
        </p:spPr>
      </p:pic>
      <p:sp>
        <p:nvSpPr>
          <p:cNvPr id="2" name="TextBox 3"/>
          <p:cNvSpPr txBox="1"/>
          <p:nvPr>
            <p:custDataLst>
              <p:tags r:id="rId6"/>
            </p:custDataLst>
          </p:nvPr>
        </p:nvSpPr>
        <p:spPr>
          <a:xfrm>
            <a:off x="1415415" y="2997835"/>
            <a:ext cx="25412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太阳能发电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4842828" y="2981325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水能发电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TextBox 3"/>
          <p:cNvSpPr txBox="1"/>
          <p:nvPr>
            <p:custDataLst>
              <p:tags r:id="rId8"/>
            </p:custDataLst>
          </p:nvPr>
        </p:nvSpPr>
        <p:spPr>
          <a:xfrm>
            <a:off x="8342313" y="2964815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风能发电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Box 3"/>
          <p:cNvSpPr txBox="1"/>
          <p:nvPr>
            <p:custDataLst>
              <p:tags r:id="rId9"/>
            </p:custDataLst>
          </p:nvPr>
        </p:nvSpPr>
        <p:spPr>
          <a:xfrm>
            <a:off x="1470343" y="5923280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核能发电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TextBox 3"/>
          <p:cNvSpPr txBox="1"/>
          <p:nvPr>
            <p:custDataLst>
              <p:tags r:id="rId10"/>
            </p:custDataLst>
          </p:nvPr>
        </p:nvSpPr>
        <p:spPr>
          <a:xfrm>
            <a:off x="4898073" y="5906770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地热能发电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1"/>
          <a:stretch>
            <a:fillRect/>
          </a:stretch>
        </p:blipFill>
        <p:spPr>
          <a:xfrm>
            <a:off x="4224020" y="3368040"/>
            <a:ext cx="3147060" cy="243141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7680325" y="3395980"/>
            <a:ext cx="3166110" cy="2426335"/>
          </a:xfrm>
          <a:prstGeom prst="rect">
            <a:avLst/>
          </a:prstGeom>
        </p:spPr>
      </p:pic>
      <p:sp>
        <p:nvSpPr>
          <p:cNvPr id="14" name="TextBox 3"/>
          <p:cNvSpPr txBox="1"/>
          <p:nvPr>
            <p:custDataLst>
              <p:tags r:id="rId13"/>
            </p:custDataLst>
          </p:nvPr>
        </p:nvSpPr>
        <p:spPr>
          <a:xfrm>
            <a:off x="8397875" y="5890260"/>
            <a:ext cx="23164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生物质能发电</a:t>
            </a:r>
            <a:endParaRPr 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65505" y="477520"/>
            <a:ext cx="109708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2020年9月22日，中国在第75届联合国大会上明确提出了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双碳目标</a:t>
            </a:r>
            <a:r>
              <a:rPr lang="zh-CN" altLang="en-US" sz="2400" b="1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：</a:t>
            </a:r>
            <a:endParaRPr lang="zh-CN" altLang="en-US" sz="2400" b="1">
              <a:solidFill>
                <a:schemeClr val="bg1"/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二氧化碳排放</a:t>
            </a:r>
            <a:r>
              <a:rPr lang="zh-CN" altLang="en-US" sz="2400" b="1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力争于2030年前达到峰值，并努力争取在2060年前实现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碳中和</a:t>
            </a:r>
            <a:r>
              <a:rPr lang="zh-CN" altLang="en-US" sz="2400" b="1">
                <a:solidFill>
                  <a:schemeClr val="bg1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。</a:t>
            </a:r>
            <a:endParaRPr lang="zh-CN" altLang="en-US" sz="2400" b="1">
              <a:solidFill>
                <a:schemeClr val="bg1"/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32477"/>
          <a:stretch>
            <a:fillRect/>
          </a:stretch>
        </p:blipFill>
        <p:spPr>
          <a:xfrm>
            <a:off x="911225" y="1772920"/>
            <a:ext cx="4592320" cy="2319655"/>
          </a:xfrm>
          <a:prstGeom prst="rect">
            <a:avLst/>
          </a:prstGeom>
        </p:spPr>
      </p:pic>
      <p:pic>
        <p:nvPicPr>
          <p:cNvPr id="11" name="文本框 10"/>
          <p:cNvPicPr>
            <a:picLocks noChangeAspect="1"/>
          </p:cNvPicPr>
          <p:nvPr/>
        </p:nvPicPr>
        <p:blipFill>
          <a:blip r:embed="rId3"/>
          <a:srcRect b="67409"/>
          <a:stretch>
            <a:fillRect/>
          </a:stretch>
        </p:blipFill>
        <p:spPr>
          <a:xfrm>
            <a:off x="5837555" y="2204720"/>
            <a:ext cx="5845175" cy="901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55690" y="4004945"/>
            <a:ext cx="5236210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碳中和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则是指通过植树造林、节能减排等措施，抵消自身产生的二氧化碳排放量，实现二氧化碳“零排放”。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8616315" y="3284855"/>
            <a:ext cx="503555" cy="72009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1525" y="4508500"/>
            <a:ext cx="464756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碳达峰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是指二氧化碳排放达到历史峰值后不再增加。</a:t>
            </a:r>
            <a:endParaRPr lang="zh-CN" altLang="en-US" sz="16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63565" y="1917065"/>
            <a:ext cx="57785" cy="41478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下箭头 6"/>
          <p:cNvSpPr/>
          <p:nvPr/>
        </p:nvSpPr>
        <p:spPr>
          <a:xfrm>
            <a:off x="2855595" y="3861435"/>
            <a:ext cx="503555" cy="72009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常州新能源发展储能技术_20241108_0532151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505" y="503555"/>
            <a:ext cx="11023600" cy="576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695960" y="576580"/>
            <a:ext cx="1440815" cy="10979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20240" y="477520"/>
            <a:ext cx="91846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阿里巴巴普惠体 H" panose="00020600040101010101" charset="-122"/>
                <a:sym typeface="+mn-ea"/>
              </a:rPr>
              <a:t>作为国际生态学校的小委员，我们可以为实现双碳目标做什么？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cs typeface="阿里巴巴普惠体 H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55595" y="2148205"/>
            <a:ext cx="6769100" cy="3512820"/>
            <a:chOff x="4497" y="3383"/>
            <a:chExt cx="10660" cy="5532"/>
          </a:xfrm>
        </p:grpSpPr>
        <p:sp>
          <p:nvSpPr>
            <p:cNvPr id="3" name="圆角矩形 2"/>
            <p:cNvSpPr/>
            <p:nvPr/>
          </p:nvSpPr>
          <p:spPr>
            <a:xfrm>
              <a:off x="4497" y="3383"/>
              <a:ext cx="10660" cy="5532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碳</a:t>
              </a:r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286" y="3699"/>
              <a:ext cx="4646" cy="725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“</a:t>
              </a:r>
              <a:r>
                <a:rPr lang="zh-CN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新绿娃</a:t>
              </a:r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”</a:t>
              </a:r>
              <a:r>
                <a:rPr lang="zh-CN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双碳在行动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r="503"/>
          <a:stretch>
            <a:fillRect/>
          </a:stretch>
        </p:blipFill>
        <p:spPr>
          <a:xfrm>
            <a:off x="767080" y="980440"/>
            <a:ext cx="6706235" cy="44513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23160" y="5661025"/>
            <a:ext cx="4250690" cy="440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noAutofit/>
          </a:bodyPr>
          <a:p>
            <a:pPr lvl="0" algn="l">
              <a:buClrTx/>
              <a:buSzTx/>
            </a:pPr>
            <a:r>
              <a:rPr lang="zh-CN" altLang="en-US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图</a:t>
            </a:r>
            <a:r>
              <a:rPr lang="en-US" altLang="zh-CN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1:2023</a:t>
            </a:r>
            <a:r>
              <a:rPr lang="zh-CN" altLang="en-US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年全国各类电源发电量占比         </a:t>
            </a:r>
            <a:endParaRPr lang="zh-CN" altLang="en-US" sz="1800">
              <a:solidFill>
                <a:schemeClr val="bg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23835" y="5589270"/>
            <a:ext cx="3621405" cy="440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noAutofit/>
          </a:bodyPr>
          <a:p>
            <a:pPr lvl="0" algn="l">
              <a:buClrTx/>
              <a:buSzTx/>
            </a:pPr>
            <a:r>
              <a:rPr lang="zh-CN" altLang="en-US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图</a:t>
            </a:r>
            <a:r>
              <a:rPr lang="en-US" altLang="zh-CN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2:2023</a:t>
            </a:r>
            <a:r>
              <a:rPr lang="zh-CN" altLang="en-US" sz="1800">
                <a:solidFill>
                  <a:schemeClr val="bg1">
                    <a:lumMod val="85000"/>
                    <a:lumOff val="15000"/>
                  </a:schemeClr>
                </a:solidFill>
                <a:sym typeface="+mn-ea"/>
              </a:rPr>
              <a:t>年火力发电燃料量占比         </a:t>
            </a:r>
            <a:endParaRPr lang="zh-CN" altLang="en-US" sz="1800">
              <a:solidFill>
                <a:schemeClr val="bg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70" y="1831975"/>
            <a:ext cx="3915410" cy="375729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6485890" y="548640"/>
            <a:ext cx="503809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我国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富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煤</a:t>
            </a:r>
            <a:r>
              <a:rPr 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sz="28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贫</a:t>
            </a:r>
            <a:r>
              <a:rPr 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油、</a:t>
            </a:r>
            <a:r>
              <a:rPr lang="zh-CN" sz="28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少</a:t>
            </a:r>
            <a:r>
              <a:rPr 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气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 flipH="1">
            <a:off x="10177145" y="4392930"/>
            <a:ext cx="1510665" cy="1903095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32" name="图片 31" descr="蓝色热气球&#10;&#10;低可信度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pic>
        <p:nvPicPr>
          <p:cNvPr id="2" name="1燃煤发电的过程_20241107_19475319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015" y="390525"/>
            <a:ext cx="11135995" cy="591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2135505" y="620395"/>
            <a:ext cx="7911465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分析：煤炭燃烧发电过程中</a:t>
            </a: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能量</a:t>
            </a: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是</a:t>
            </a: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如何转换</a:t>
            </a: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的？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10177145" y="4392930"/>
            <a:ext cx="1510665" cy="1903095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32" name="图片 31" descr="蓝色热气球&#10;&#10;低可信度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065" y="1484630"/>
            <a:ext cx="8333740" cy="433705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43" t="29676" r="8472" b="25167"/>
          <a:stretch>
            <a:fillRect/>
          </a:stretch>
        </p:blipFill>
        <p:spPr>
          <a:xfrm>
            <a:off x="694690" y="332740"/>
            <a:ext cx="1285240" cy="104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Box 3"/>
          <p:cNvSpPr txBox="1"/>
          <p:nvPr>
            <p:custDataLst>
              <p:tags r:id="rId2"/>
            </p:custDataLst>
          </p:nvPr>
        </p:nvSpPr>
        <p:spPr>
          <a:xfrm>
            <a:off x="4935538" y="494284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褐煤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345" name="TextBox 3"/>
          <p:cNvSpPr txBox="1"/>
          <p:nvPr>
            <p:custDataLst>
              <p:tags r:id="rId3"/>
            </p:custDataLst>
          </p:nvPr>
        </p:nvSpPr>
        <p:spPr>
          <a:xfrm>
            <a:off x="8014653" y="4871085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无烟煤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99635" y="1781810"/>
            <a:ext cx="2424430" cy="295465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图片 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84770" y="1772920"/>
            <a:ext cx="2179320" cy="295338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图片 1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16735" y="1780540"/>
            <a:ext cx="2367280" cy="29597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3"/>
          <p:cNvSpPr txBox="1"/>
          <p:nvPr>
            <p:custDataLst>
              <p:tags r:id="rId10"/>
            </p:custDataLst>
          </p:nvPr>
        </p:nvSpPr>
        <p:spPr>
          <a:xfrm>
            <a:off x="1977073" y="4926330"/>
            <a:ext cx="171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泥炭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10540365" y="4509135"/>
            <a:ext cx="1057910" cy="1786890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32" name="图片 31" descr="蓝色热气球&#10;&#10;低可信度描述已自动生成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sp>
        <p:nvSpPr>
          <p:cNvPr id="7" name="五边形 6"/>
          <p:cNvSpPr/>
          <p:nvPr/>
        </p:nvSpPr>
        <p:spPr>
          <a:xfrm>
            <a:off x="1127760" y="620395"/>
            <a:ext cx="7538085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观察比较：研究</a:t>
            </a:r>
            <a:r>
              <a:rPr kumimoji="0" lang="en-US" altLang="zh-CN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种煤炭有什么不同的特征？</a:t>
            </a:r>
            <a:endParaRPr kumimoji="0" lang="zh-CN" altLang="en-US" sz="2800" b="0" i="0" u="none" strike="noStrike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827962" y="1340489"/>
            <a:ext cx="2586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lt"/>
              </a:rPr>
              <a:t>实验要求</a:t>
            </a:r>
            <a:endParaRPr lang="zh-CN" altLang="en-US" sz="28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4" name="矩形: 圆角 2"/>
          <p:cNvSpPr/>
          <p:nvPr>
            <p:custDataLst>
              <p:tags r:id="rId2"/>
            </p:custDataLst>
          </p:nvPr>
        </p:nvSpPr>
        <p:spPr>
          <a:xfrm>
            <a:off x="8355330" y="2187575"/>
            <a:ext cx="2635885" cy="3332480"/>
          </a:xfrm>
          <a:prstGeom prst="roundRect">
            <a:avLst>
              <a:gd name="adj" fmla="val 4578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 sz="18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矩形: 圆角 5"/>
          <p:cNvSpPr/>
          <p:nvPr>
            <p:custDataLst>
              <p:tags r:id="rId3"/>
            </p:custDataLst>
          </p:nvPr>
        </p:nvSpPr>
        <p:spPr>
          <a:xfrm>
            <a:off x="4778375" y="2160905"/>
            <a:ext cx="2635885" cy="3361690"/>
          </a:xfrm>
          <a:prstGeom prst="roundRect">
            <a:avLst>
              <a:gd name="adj" fmla="val 5782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 sz="18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矩形: 圆角 9"/>
          <p:cNvSpPr/>
          <p:nvPr>
            <p:custDataLst>
              <p:tags r:id="rId4"/>
            </p:custDataLst>
          </p:nvPr>
        </p:nvSpPr>
        <p:spPr>
          <a:xfrm>
            <a:off x="1224915" y="2160905"/>
            <a:ext cx="2635885" cy="3355975"/>
          </a:xfrm>
          <a:prstGeom prst="roundRect">
            <a:avLst>
              <a:gd name="adj" fmla="val 5300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2088368" y="5189935"/>
            <a:ext cx="925117" cy="925117"/>
          </a:xfrm>
          <a:prstGeom prst="ellipse">
            <a:avLst/>
          </a:prstGeom>
          <a:solidFill>
            <a:srgbClr val="6E7DE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19" name="student-reading_73705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2351625" y="5371771"/>
            <a:ext cx="444883" cy="454323"/>
          </a:xfrm>
          <a:custGeom>
            <a:avLst/>
            <a:gdLst>
              <a:gd name="connsiteX0" fmla="*/ 47370 w 595290"/>
              <a:gd name="connsiteY0" fmla="*/ 369974 h 607921"/>
              <a:gd name="connsiteX1" fmla="*/ 48020 w 595290"/>
              <a:gd name="connsiteY1" fmla="*/ 369974 h 607921"/>
              <a:gd name="connsiteX2" fmla="*/ 96040 w 595290"/>
              <a:gd name="connsiteY2" fmla="*/ 417923 h 607921"/>
              <a:gd name="connsiteX3" fmla="*/ 48020 w 595290"/>
              <a:gd name="connsiteY3" fmla="*/ 465872 h 607921"/>
              <a:gd name="connsiteX4" fmla="*/ 47370 w 595290"/>
              <a:gd name="connsiteY4" fmla="*/ 465872 h 607921"/>
              <a:gd name="connsiteX5" fmla="*/ 37366 w 595290"/>
              <a:gd name="connsiteY5" fmla="*/ 464673 h 607921"/>
              <a:gd name="connsiteX6" fmla="*/ 27361 w 595290"/>
              <a:gd name="connsiteY6" fmla="*/ 461177 h 607921"/>
              <a:gd name="connsiteX7" fmla="*/ 0 w 595290"/>
              <a:gd name="connsiteY7" fmla="*/ 417923 h 607921"/>
              <a:gd name="connsiteX8" fmla="*/ 27361 w 595290"/>
              <a:gd name="connsiteY8" fmla="*/ 374619 h 607921"/>
              <a:gd name="connsiteX9" fmla="*/ 37366 w 595290"/>
              <a:gd name="connsiteY9" fmla="*/ 371173 h 607921"/>
              <a:gd name="connsiteX10" fmla="*/ 47370 w 595290"/>
              <a:gd name="connsiteY10" fmla="*/ 369974 h 607921"/>
              <a:gd name="connsiteX11" fmla="*/ 547270 w 595290"/>
              <a:gd name="connsiteY11" fmla="*/ 369833 h 607921"/>
              <a:gd name="connsiteX12" fmla="*/ 557274 w 595290"/>
              <a:gd name="connsiteY12" fmla="*/ 370882 h 607921"/>
              <a:gd name="connsiteX13" fmla="*/ 567278 w 595290"/>
              <a:gd name="connsiteY13" fmla="*/ 374228 h 607921"/>
              <a:gd name="connsiteX14" fmla="*/ 595290 w 595290"/>
              <a:gd name="connsiteY14" fmla="*/ 417828 h 607921"/>
              <a:gd name="connsiteX15" fmla="*/ 567278 w 595290"/>
              <a:gd name="connsiteY15" fmla="*/ 461478 h 607921"/>
              <a:gd name="connsiteX16" fmla="*/ 557274 w 595290"/>
              <a:gd name="connsiteY16" fmla="*/ 464774 h 607921"/>
              <a:gd name="connsiteX17" fmla="*/ 547270 w 595290"/>
              <a:gd name="connsiteY17" fmla="*/ 465873 h 607921"/>
              <a:gd name="connsiteX18" fmla="*/ 499250 w 595290"/>
              <a:gd name="connsiteY18" fmla="*/ 417928 h 607921"/>
              <a:gd name="connsiteX19" fmla="*/ 547270 w 595290"/>
              <a:gd name="connsiteY19" fmla="*/ 369833 h 607921"/>
              <a:gd name="connsiteX20" fmla="*/ 172366 w 595290"/>
              <a:gd name="connsiteY20" fmla="*/ 284449 h 607921"/>
              <a:gd name="connsiteX21" fmla="*/ 297363 w 595290"/>
              <a:gd name="connsiteY21" fmla="*/ 306124 h 607921"/>
              <a:gd name="connsiteX22" fmla="*/ 422360 w 595290"/>
              <a:gd name="connsiteY22" fmla="*/ 284449 h 607921"/>
              <a:gd name="connsiteX23" fmla="*/ 535652 w 595290"/>
              <a:gd name="connsiteY23" fmla="*/ 302128 h 607921"/>
              <a:gd name="connsiteX24" fmla="*/ 547306 w 595290"/>
              <a:gd name="connsiteY24" fmla="*/ 318010 h 607921"/>
              <a:gd name="connsiteX25" fmla="*/ 547306 w 595290"/>
              <a:gd name="connsiteY25" fmla="*/ 345977 h 607921"/>
              <a:gd name="connsiteX26" fmla="*/ 496387 w 595290"/>
              <a:gd name="connsiteY26" fmla="*/ 367002 h 607921"/>
              <a:gd name="connsiteX27" fmla="*/ 475279 w 595290"/>
              <a:gd name="connsiteY27" fmla="*/ 417893 h 607921"/>
              <a:gd name="connsiteX28" fmla="*/ 496387 w 595290"/>
              <a:gd name="connsiteY28" fmla="*/ 468734 h 607921"/>
              <a:gd name="connsiteX29" fmla="*/ 547306 w 595290"/>
              <a:gd name="connsiteY29" fmla="*/ 489809 h 607921"/>
              <a:gd name="connsiteX30" fmla="*/ 547306 w 595290"/>
              <a:gd name="connsiteY30" fmla="*/ 586197 h 607921"/>
              <a:gd name="connsiteX31" fmla="*/ 530700 w 595290"/>
              <a:gd name="connsiteY31" fmla="*/ 602877 h 607921"/>
              <a:gd name="connsiteX32" fmla="*/ 527299 w 595290"/>
              <a:gd name="connsiteY32" fmla="*/ 602527 h 607921"/>
              <a:gd name="connsiteX33" fmla="*/ 422360 w 595290"/>
              <a:gd name="connsiteY33" fmla="*/ 594087 h 607921"/>
              <a:gd name="connsiteX34" fmla="*/ 297363 w 595290"/>
              <a:gd name="connsiteY34" fmla="*/ 607921 h 607921"/>
              <a:gd name="connsiteX35" fmla="*/ 172366 w 595290"/>
              <a:gd name="connsiteY35" fmla="*/ 594087 h 607921"/>
              <a:gd name="connsiteX36" fmla="*/ 67427 w 595290"/>
              <a:gd name="connsiteY36" fmla="*/ 602527 h 607921"/>
              <a:gd name="connsiteX37" fmla="*/ 64026 w 595290"/>
              <a:gd name="connsiteY37" fmla="*/ 602877 h 607921"/>
              <a:gd name="connsiteX38" fmla="*/ 47420 w 595290"/>
              <a:gd name="connsiteY38" fmla="*/ 586197 h 607921"/>
              <a:gd name="connsiteX39" fmla="*/ 47420 w 595290"/>
              <a:gd name="connsiteY39" fmla="*/ 489809 h 607921"/>
              <a:gd name="connsiteX40" fmla="*/ 48070 w 595290"/>
              <a:gd name="connsiteY40" fmla="*/ 489809 h 607921"/>
              <a:gd name="connsiteX41" fmla="*/ 99039 w 595290"/>
              <a:gd name="connsiteY41" fmla="*/ 468734 h 607921"/>
              <a:gd name="connsiteX42" fmla="*/ 120097 w 595290"/>
              <a:gd name="connsiteY42" fmla="*/ 417893 h 607921"/>
              <a:gd name="connsiteX43" fmla="*/ 99039 w 595290"/>
              <a:gd name="connsiteY43" fmla="*/ 367002 h 607921"/>
              <a:gd name="connsiteX44" fmla="*/ 48070 w 595290"/>
              <a:gd name="connsiteY44" fmla="*/ 345977 h 607921"/>
              <a:gd name="connsiteX45" fmla="*/ 47420 w 595290"/>
              <a:gd name="connsiteY45" fmla="*/ 345977 h 607921"/>
              <a:gd name="connsiteX46" fmla="*/ 47420 w 595290"/>
              <a:gd name="connsiteY46" fmla="*/ 318010 h 607921"/>
              <a:gd name="connsiteX47" fmla="*/ 59074 w 595290"/>
              <a:gd name="connsiteY47" fmla="*/ 302128 h 607921"/>
              <a:gd name="connsiteX48" fmla="*/ 172366 w 595290"/>
              <a:gd name="connsiteY48" fmla="*/ 284449 h 607921"/>
              <a:gd name="connsiteX49" fmla="*/ 297363 w 595290"/>
              <a:gd name="connsiteY49" fmla="*/ 0 h 607921"/>
              <a:gd name="connsiteX50" fmla="*/ 432355 w 595290"/>
              <a:gd name="connsiteY50" fmla="*/ 134780 h 607921"/>
              <a:gd name="connsiteX51" fmla="*/ 297363 w 595290"/>
              <a:gd name="connsiteY51" fmla="*/ 269560 h 607921"/>
              <a:gd name="connsiteX52" fmla="*/ 162371 w 595290"/>
              <a:gd name="connsiteY52" fmla="*/ 134780 h 607921"/>
              <a:gd name="connsiteX53" fmla="*/ 297363 w 595290"/>
              <a:gd name="connsiteY53" fmla="*/ 0 h 60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5290" h="607921">
                <a:moveTo>
                  <a:pt x="47370" y="369974"/>
                </a:moveTo>
                <a:lnTo>
                  <a:pt x="48020" y="369974"/>
                </a:lnTo>
                <a:cubicBezTo>
                  <a:pt x="74581" y="369974"/>
                  <a:pt x="96040" y="391401"/>
                  <a:pt x="96040" y="417923"/>
                </a:cubicBezTo>
                <a:cubicBezTo>
                  <a:pt x="96040" y="444395"/>
                  <a:pt x="74581" y="465872"/>
                  <a:pt x="48020" y="465872"/>
                </a:cubicBezTo>
                <a:lnTo>
                  <a:pt x="47370" y="465872"/>
                </a:lnTo>
                <a:cubicBezTo>
                  <a:pt x="43968" y="465772"/>
                  <a:pt x="40567" y="465373"/>
                  <a:pt x="37366" y="464673"/>
                </a:cubicBezTo>
                <a:cubicBezTo>
                  <a:pt x="33864" y="463874"/>
                  <a:pt x="30463" y="462725"/>
                  <a:pt x="27361" y="461177"/>
                </a:cubicBezTo>
                <a:cubicBezTo>
                  <a:pt x="11205" y="453485"/>
                  <a:pt x="0" y="437003"/>
                  <a:pt x="0" y="417923"/>
                </a:cubicBezTo>
                <a:cubicBezTo>
                  <a:pt x="0" y="398793"/>
                  <a:pt x="11155" y="382361"/>
                  <a:pt x="27361" y="374619"/>
                </a:cubicBezTo>
                <a:cubicBezTo>
                  <a:pt x="30463" y="373071"/>
                  <a:pt x="33864" y="371972"/>
                  <a:pt x="37366" y="371173"/>
                </a:cubicBezTo>
                <a:cubicBezTo>
                  <a:pt x="40617" y="370424"/>
                  <a:pt x="43968" y="370024"/>
                  <a:pt x="47370" y="369974"/>
                </a:cubicBezTo>
                <a:close/>
                <a:moveTo>
                  <a:pt x="547270" y="369833"/>
                </a:moveTo>
                <a:cubicBezTo>
                  <a:pt x="550671" y="369833"/>
                  <a:pt x="554073" y="370233"/>
                  <a:pt x="557274" y="370882"/>
                </a:cubicBezTo>
                <a:cubicBezTo>
                  <a:pt x="560726" y="371631"/>
                  <a:pt x="564127" y="372780"/>
                  <a:pt x="567278" y="374228"/>
                </a:cubicBezTo>
                <a:cubicBezTo>
                  <a:pt x="583835" y="381819"/>
                  <a:pt x="595290" y="398450"/>
                  <a:pt x="595290" y="417828"/>
                </a:cubicBezTo>
                <a:cubicBezTo>
                  <a:pt x="595290" y="437206"/>
                  <a:pt x="583835" y="453887"/>
                  <a:pt x="567278" y="461478"/>
                </a:cubicBezTo>
                <a:cubicBezTo>
                  <a:pt x="564127" y="462927"/>
                  <a:pt x="560726" y="464075"/>
                  <a:pt x="557274" y="464774"/>
                </a:cubicBezTo>
                <a:cubicBezTo>
                  <a:pt x="554073" y="465524"/>
                  <a:pt x="550671" y="465873"/>
                  <a:pt x="547270" y="465873"/>
                </a:cubicBezTo>
                <a:cubicBezTo>
                  <a:pt x="520709" y="465873"/>
                  <a:pt x="499250" y="444398"/>
                  <a:pt x="499250" y="417928"/>
                </a:cubicBezTo>
                <a:cubicBezTo>
                  <a:pt x="499250" y="391458"/>
                  <a:pt x="520709" y="369983"/>
                  <a:pt x="547270" y="369833"/>
                </a:cubicBezTo>
                <a:close/>
                <a:moveTo>
                  <a:pt x="172366" y="284449"/>
                </a:moveTo>
                <a:cubicBezTo>
                  <a:pt x="241392" y="284449"/>
                  <a:pt x="297363" y="306124"/>
                  <a:pt x="297363" y="306124"/>
                </a:cubicBezTo>
                <a:cubicBezTo>
                  <a:pt x="297363" y="306124"/>
                  <a:pt x="353334" y="284449"/>
                  <a:pt x="422360" y="284449"/>
                </a:cubicBezTo>
                <a:cubicBezTo>
                  <a:pt x="472478" y="284449"/>
                  <a:pt x="515794" y="295886"/>
                  <a:pt x="535652" y="302128"/>
                </a:cubicBezTo>
                <a:cubicBezTo>
                  <a:pt x="542604" y="304276"/>
                  <a:pt x="547306" y="310718"/>
                  <a:pt x="547306" y="318010"/>
                </a:cubicBezTo>
                <a:lnTo>
                  <a:pt x="547306" y="345977"/>
                </a:lnTo>
                <a:cubicBezTo>
                  <a:pt x="528049" y="345977"/>
                  <a:pt x="509992" y="353418"/>
                  <a:pt x="496387" y="367002"/>
                </a:cubicBezTo>
                <a:cubicBezTo>
                  <a:pt x="482782" y="380587"/>
                  <a:pt x="475279" y="398716"/>
                  <a:pt x="475279" y="417893"/>
                </a:cubicBezTo>
                <a:cubicBezTo>
                  <a:pt x="475279" y="437121"/>
                  <a:pt x="482782" y="455150"/>
                  <a:pt x="496387" y="468734"/>
                </a:cubicBezTo>
                <a:cubicBezTo>
                  <a:pt x="509992" y="482318"/>
                  <a:pt x="528099" y="489809"/>
                  <a:pt x="547306" y="489809"/>
                </a:cubicBezTo>
                <a:lnTo>
                  <a:pt x="547306" y="586197"/>
                </a:lnTo>
                <a:cubicBezTo>
                  <a:pt x="547306" y="595586"/>
                  <a:pt x="539703" y="602877"/>
                  <a:pt x="530700" y="602877"/>
                </a:cubicBezTo>
                <a:cubicBezTo>
                  <a:pt x="529599" y="602877"/>
                  <a:pt x="528449" y="602727"/>
                  <a:pt x="527299" y="602527"/>
                </a:cubicBezTo>
                <a:cubicBezTo>
                  <a:pt x="502039" y="597334"/>
                  <a:pt x="464425" y="594087"/>
                  <a:pt x="422360" y="594087"/>
                </a:cubicBezTo>
                <a:cubicBezTo>
                  <a:pt x="366939" y="594087"/>
                  <a:pt x="319171" y="599731"/>
                  <a:pt x="297363" y="607921"/>
                </a:cubicBezTo>
                <a:cubicBezTo>
                  <a:pt x="275505" y="599731"/>
                  <a:pt x="227737" y="594087"/>
                  <a:pt x="172366" y="594087"/>
                </a:cubicBezTo>
                <a:cubicBezTo>
                  <a:pt x="130301" y="594087"/>
                  <a:pt x="92687" y="597383"/>
                  <a:pt x="67427" y="602527"/>
                </a:cubicBezTo>
                <a:cubicBezTo>
                  <a:pt x="66277" y="602727"/>
                  <a:pt x="65127" y="602877"/>
                  <a:pt x="64026" y="602877"/>
                </a:cubicBezTo>
                <a:cubicBezTo>
                  <a:pt x="55073" y="602877"/>
                  <a:pt x="47420" y="595586"/>
                  <a:pt x="47420" y="586197"/>
                </a:cubicBezTo>
                <a:lnTo>
                  <a:pt x="47420" y="489809"/>
                </a:lnTo>
                <a:lnTo>
                  <a:pt x="48070" y="489809"/>
                </a:lnTo>
                <a:cubicBezTo>
                  <a:pt x="67327" y="489809"/>
                  <a:pt x="85434" y="482318"/>
                  <a:pt x="99039" y="468734"/>
                </a:cubicBezTo>
                <a:cubicBezTo>
                  <a:pt x="112644" y="455150"/>
                  <a:pt x="120097" y="437071"/>
                  <a:pt x="120097" y="417893"/>
                </a:cubicBezTo>
                <a:cubicBezTo>
                  <a:pt x="120097" y="398616"/>
                  <a:pt x="112644" y="380587"/>
                  <a:pt x="99039" y="367002"/>
                </a:cubicBezTo>
                <a:cubicBezTo>
                  <a:pt x="85434" y="353418"/>
                  <a:pt x="67277" y="345977"/>
                  <a:pt x="48070" y="345977"/>
                </a:cubicBezTo>
                <a:lnTo>
                  <a:pt x="47420" y="345977"/>
                </a:lnTo>
                <a:lnTo>
                  <a:pt x="47420" y="318010"/>
                </a:lnTo>
                <a:cubicBezTo>
                  <a:pt x="47420" y="310718"/>
                  <a:pt x="52122" y="304326"/>
                  <a:pt x="59074" y="302128"/>
                </a:cubicBezTo>
                <a:cubicBezTo>
                  <a:pt x="78932" y="295886"/>
                  <a:pt x="122248" y="284449"/>
                  <a:pt x="172366" y="284449"/>
                </a:cubicBezTo>
                <a:close/>
                <a:moveTo>
                  <a:pt x="297363" y="0"/>
                </a:moveTo>
                <a:cubicBezTo>
                  <a:pt x="371917" y="0"/>
                  <a:pt x="432355" y="60343"/>
                  <a:pt x="432355" y="134780"/>
                </a:cubicBezTo>
                <a:cubicBezTo>
                  <a:pt x="432355" y="209217"/>
                  <a:pt x="371917" y="269560"/>
                  <a:pt x="297363" y="269560"/>
                </a:cubicBezTo>
                <a:cubicBezTo>
                  <a:pt x="222809" y="269560"/>
                  <a:pt x="162371" y="209217"/>
                  <a:pt x="162371" y="134780"/>
                </a:cubicBezTo>
                <a:cubicBezTo>
                  <a:pt x="162371" y="60343"/>
                  <a:pt x="222809" y="0"/>
                  <a:pt x="2973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21" name="椭圆 20"/>
          <p:cNvSpPr/>
          <p:nvPr>
            <p:custDataLst>
              <p:tags r:id="rId7"/>
            </p:custDataLst>
          </p:nvPr>
        </p:nvSpPr>
        <p:spPr>
          <a:xfrm>
            <a:off x="5623745" y="5083255"/>
            <a:ext cx="925117" cy="925117"/>
          </a:xfrm>
          <a:prstGeom prst="ellipse">
            <a:avLst/>
          </a:prstGeom>
          <a:solidFill>
            <a:srgbClr val="6E7DE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9216091" y="5140405"/>
            <a:ext cx="925117" cy="925117"/>
          </a:xfrm>
          <a:prstGeom prst="ellipse">
            <a:avLst/>
          </a:prstGeom>
          <a:solidFill>
            <a:srgbClr val="6E7DE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25" name="student-reading_73705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9447488" y="5387653"/>
            <a:ext cx="474973" cy="454645"/>
          </a:xfrm>
          <a:custGeom>
            <a:avLst/>
            <a:gdLst>
              <a:gd name="connsiteX0" fmla="*/ 37204 w 608415"/>
              <a:gd name="connsiteY0" fmla="*/ 154115 h 582377"/>
              <a:gd name="connsiteX1" fmla="*/ 185044 w 608415"/>
              <a:gd name="connsiteY1" fmla="*/ 154115 h 582377"/>
              <a:gd name="connsiteX2" fmla="*/ 225753 w 608415"/>
              <a:gd name="connsiteY2" fmla="*/ 173761 h 582377"/>
              <a:gd name="connsiteX3" fmla="*/ 265489 w 608415"/>
              <a:gd name="connsiteY3" fmla="*/ 223847 h 582377"/>
              <a:gd name="connsiteX4" fmla="*/ 273865 w 608415"/>
              <a:gd name="connsiteY4" fmla="*/ 234399 h 582377"/>
              <a:gd name="connsiteX5" fmla="*/ 333225 w 608415"/>
              <a:gd name="connsiteY5" fmla="*/ 234448 h 582377"/>
              <a:gd name="connsiteX6" fmla="*/ 349440 w 608415"/>
              <a:gd name="connsiteY6" fmla="*/ 250689 h 582377"/>
              <a:gd name="connsiteX7" fmla="*/ 349440 w 608415"/>
              <a:gd name="connsiteY7" fmla="*/ 263576 h 582377"/>
              <a:gd name="connsiteX8" fmla="*/ 333225 w 608415"/>
              <a:gd name="connsiteY8" fmla="*/ 279768 h 582377"/>
              <a:gd name="connsiteX9" fmla="*/ 262957 w 608415"/>
              <a:gd name="connsiteY9" fmla="*/ 279768 h 582377"/>
              <a:gd name="connsiteX10" fmla="*/ 245183 w 608415"/>
              <a:gd name="connsiteY10" fmla="*/ 271161 h 582377"/>
              <a:gd name="connsiteX11" fmla="*/ 215576 w 608415"/>
              <a:gd name="connsiteY11" fmla="*/ 233183 h 582377"/>
              <a:gd name="connsiteX12" fmla="*/ 209197 w 608415"/>
              <a:gd name="connsiteY12" fmla="*/ 230071 h 582377"/>
              <a:gd name="connsiteX13" fmla="*/ 207200 w 608415"/>
              <a:gd name="connsiteY13" fmla="*/ 230071 h 582377"/>
              <a:gd name="connsiteX14" fmla="*/ 199117 w 608415"/>
              <a:gd name="connsiteY14" fmla="*/ 238095 h 582377"/>
              <a:gd name="connsiteX15" fmla="*/ 198873 w 608415"/>
              <a:gd name="connsiteY15" fmla="*/ 566184 h 582377"/>
              <a:gd name="connsiteX16" fmla="*/ 182658 w 608415"/>
              <a:gd name="connsiteY16" fmla="*/ 582377 h 582377"/>
              <a:gd name="connsiteX17" fmla="*/ 155388 w 608415"/>
              <a:gd name="connsiteY17" fmla="*/ 582377 h 582377"/>
              <a:gd name="connsiteX18" fmla="*/ 139124 w 608415"/>
              <a:gd name="connsiteY18" fmla="*/ 566184 h 582377"/>
              <a:gd name="connsiteX19" fmla="*/ 139124 w 608415"/>
              <a:gd name="connsiteY19" fmla="*/ 430270 h 582377"/>
              <a:gd name="connsiteX20" fmla="*/ 130456 w 608415"/>
              <a:gd name="connsiteY20" fmla="*/ 421566 h 582377"/>
              <a:gd name="connsiteX21" fmla="*/ 121739 w 608415"/>
              <a:gd name="connsiteY21" fmla="*/ 430270 h 582377"/>
              <a:gd name="connsiteX22" fmla="*/ 121739 w 608415"/>
              <a:gd name="connsiteY22" fmla="*/ 565503 h 582377"/>
              <a:gd name="connsiteX23" fmla="*/ 104842 w 608415"/>
              <a:gd name="connsiteY23" fmla="*/ 582377 h 582377"/>
              <a:gd name="connsiteX24" fmla="*/ 78157 w 608415"/>
              <a:gd name="connsiteY24" fmla="*/ 582377 h 582377"/>
              <a:gd name="connsiteX25" fmla="*/ 61941 w 608415"/>
              <a:gd name="connsiteY25" fmla="*/ 566184 h 582377"/>
              <a:gd name="connsiteX26" fmla="*/ 61795 w 608415"/>
              <a:gd name="connsiteY26" fmla="*/ 238095 h 582377"/>
              <a:gd name="connsiteX27" fmla="*/ 53760 w 608415"/>
              <a:gd name="connsiteY27" fmla="*/ 230071 h 582377"/>
              <a:gd name="connsiteX28" fmla="*/ 45725 w 608415"/>
              <a:gd name="connsiteY28" fmla="*/ 238095 h 582377"/>
              <a:gd name="connsiteX29" fmla="*/ 45725 w 608415"/>
              <a:gd name="connsiteY29" fmla="*/ 364283 h 582377"/>
              <a:gd name="connsiteX30" fmla="*/ 29461 w 608415"/>
              <a:gd name="connsiteY30" fmla="*/ 380476 h 582377"/>
              <a:gd name="connsiteX31" fmla="*/ 16216 w 608415"/>
              <a:gd name="connsiteY31" fmla="*/ 380476 h 582377"/>
              <a:gd name="connsiteX32" fmla="*/ 0 w 608415"/>
              <a:gd name="connsiteY32" fmla="*/ 364283 h 582377"/>
              <a:gd name="connsiteX33" fmla="*/ 0 w 608415"/>
              <a:gd name="connsiteY33" fmla="*/ 191267 h 582377"/>
              <a:gd name="connsiteX34" fmla="*/ 37204 w 608415"/>
              <a:gd name="connsiteY34" fmla="*/ 154115 h 582377"/>
              <a:gd name="connsiteX35" fmla="*/ 281805 w 608415"/>
              <a:gd name="connsiteY35" fmla="*/ 51936 h 582377"/>
              <a:gd name="connsiteX36" fmla="*/ 592197 w 608415"/>
              <a:gd name="connsiteY36" fmla="*/ 51936 h 582377"/>
              <a:gd name="connsiteX37" fmla="*/ 608415 w 608415"/>
              <a:gd name="connsiteY37" fmla="*/ 68179 h 582377"/>
              <a:gd name="connsiteX38" fmla="*/ 608415 w 608415"/>
              <a:gd name="connsiteY38" fmla="*/ 273407 h 582377"/>
              <a:gd name="connsiteX39" fmla="*/ 592197 w 608415"/>
              <a:gd name="connsiteY39" fmla="*/ 289601 h 582377"/>
              <a:gd name="connsiteX40" fmla="*/ 347848 w 608415"/>
              <a:gd name="connsiteY40" fmla="*/ 289601 h 582377"/>
              <a:gd name="connsiteX41" fmla="*/ 368937 w 608415"/>
              <a:gd name="connsiteY41" fmla="*/ 257066 h 582377"/>
              <a:gd name="connsiteX42" fmla="*/ 362167 w 608415"/>
              <a:gd name="connsiteY42" fmla="*/ 236252 h 582377"/>
              <a:gd name="connsiteX43" fmla="*/ 424460 w 608415"/>
              <a:gd name="connsiteY43" fmla="*/ 159997 h 582377"/>
              <a:gd name="connsiteX44" fmla="*/ 423047 w 608415"/>
              <a:gd name="connsiteY44" fmla="*/ 144142 h 582377"/>
              <a:gd name="connsiteX45" fmla="*/ 406683 w 608415"/>
              <a:gd name="connsiteY45" fmla="*/ 145844 h 582377"/>
              <a:gd name="connsiteX46" fmla="*/ 343660 w 608415"/>
              <a:gd name="connsiteY46" fmla="*/ 222927 h 582377"/>
              <a:gd name="connsiteX47" fmla="*/ 333140 w 608415"/>
              <a:gd name="connsiteY47" fmla="*/ 221370 h 582377"/>
              <a:gd name="connsiteX48" fmla="*/ 333140 w 608415"/>
              <a:gd name="connsiteY48" fmla="*/ 221468 h 582377"/>
              <a:gd name="connsiteX49" fmla="*/ 280247 w 608415"/>
              <a:gd name="connsiteY49" fmla="*/ 221468 h 582377"/>
              <a:gd name="connsiteX50" fmla="*/ 265538 w 608415"/>
              <a:gd name="connsiteY50" fmla="*/ 202890 h 582377"/>
              <a:gd name="connsiteX51" fmla="*/ 265538 w 608415"/>
              <a:gd name="connsiteY51" fmla="*/ 68179 h 582377"/>
              <a:gd name="connsiteX52" fmla="*/ 281805 w 608415"/>
              <a:gd name="connsiteY52" fmla="*/ 51936 h 582377"/>
              <a:gd name="connsiteX53" fmla="*/ 130688 w 608415"/>
              <a:gd name="connsiteY53" fmla="*/ 0 h 582377"/>
              <a:gd name="connsiteX54" fmla="*/ 197161 w 608415"/>
              <a:gd name="connsiteY54" fmla="*/ 66402 h 582377"/>
              <a:gd name="connsiteX55" fmla="*/ 130688 w 608415"/>
              <a:gd name="connsiteY55" fmla="*/ 132804 h 582377"/>
              <a:gd name="connsiteX56" fmla="*/ 64215 w 608415"/>
              <a:gd name="connsiteY56" fmla="*/ 66402 h 582377"/>
              <a:gd name="connsiteX57" fmla="*/ 130688 w 608415"/>
              <a:gd name="connsiteY57" fmla="*/ 0 h 58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8415" h="582377">
                <a:moveTo>
                  <a:pt x="37204" y="154115"/>
                </a:moveTo>
                <a:lnTo>
                  <a:pt x="185044" y="154115"/>
                </a:lnTo>
                <a:cubicBezTo>
                  <a:pt x="200870" y="154115"/>
                  <a:pt x="215868" y="161409"/>
                  <a:pt x="225753" y="173761"/>
                </a:cubicBezTo>
                <a:lnTo>
                  <a:pt x="265489" y="223847"/>
                </a:lnTo>
                <a:lnTo>
                  <a:pt x="273865" y="234399"/>
                </a:lnTo>
                <a:cubicBezTo>
                  <a:pt x="273865" y="234399"/>
                  <a:pt x="311506" y="234399"/>
                  <a:pt x="333225" y="234448"/>
                </a:cubicBezTo>
                <a:cubicBezTo>
                  <a:pt x="342185" y="234448"/>
                  <a:pt x="349440" y="241742"/>
                  <a:pt x="349440" y="250689"/>
                </a:cubicBezTo>
                <a:lnTo>
                  <a:pt x="349440" y="263576"/>
                </a:lnTo>
                <a:cubicBezTo>
                  <a:pt x="349440" y="272523"/>
                  <a:pt x="342185" y="279768"/>
                  <a:pt x="333225" y="279768"/>
                </a:cubicBezTo>
                <a:lnTo>
                  <a:pt x="262957" y="279768"/>
                </a:lnTo>
                <a:cubicBezTo>
                  <a:pt x="255993" y="279768"/>
                  <a:pt x="249468" y="276608"/>
                  <a:pt x="245183" y="271161"/>
                </a:cubicBezTo>
                <a:lnTo>
                  <a:pt x="215576" y="233183"/>
                </a:lnTo>
                <a:cubicBezTo>
                  <a:pt x="214066" y="231238"/>
                  <a:pt x="211680" y="230071"/>
                  <a:pt x="209197" y="230071"/>
                </a:cubicBezTo>
                <a:lnTo>
                  <a:pt x="207200" y="230071"/>
                </a:lnTo>
                <a:cubicBezTo>
                  <a:pt x="202769" y="230071"/>
                  <a:pt x="199117" y="233621"/>
                  <a:pt x="199117" y="238095"/>
                </a:cubicBezTo>
                <a:lnTo>
                  <a:pt x="198873" y="566184"/>
                </a:lnTo>
                <a:cubicBezTo>
                  <a:pt x="198873" y="575132"/>
                  <a:pt x="191618" y="582377"/>
                  <a:pt x="182658" y="582377"/>
                </a:cubicBezTo>
                <a:lnTo>
                  <a:pt x="155388" y="582377"/>
                </a:lnTo>
                <a:cubicBezTo>
                  <a:pt x="146428" y="582377"/>
                  <a:pt x="139124" y="575132"/>
                  <a:pt x="139124" y="566184"/>
                </a:cubicBezTo>
                <a:lnTo>
                  <a:pt x="139124" y="430270"/>
                </a:lnTo>
                <a:cubicBezTo>
                  <a:pt x="139124" y="425456"/>
                  <a:pt x="135228" y="421566"/>
                  <a:pt x="130456" y="421566"/>
                </a:cubicBezTo>
                <a:cubicBezTo>
                  <a:pt x="125635" y="421566"/>
                  <a:pt x="121739" y="425456"/>
                  <a:pt x="121739" y="430270"/>
                </a:cubicBezTo>
                <a:lnTo>
                  <a:pt x="121739" y="565503"/>
                </a:lnTo>
                <a:cubicBezTo>
                  <a:pt x="121739" y="574791"/>
                  <a:pt x="114143" y="582377"/>
                  <a:pt x="104842" y="582377"/>
                </a:cubicBezTo>
                <a:lnTo>
                  <a:pt x="78157" y="582377"/>
                </a:lnTo>
                <a:cubicBezTo>
                  <a:pt x="69197" y="582377"/>
                  <a:pt x="61941" y="575132"/>
                  <a:pt x="61941" y="566184"/>
                </a:cubicBezTo>
                <a:lnTo>
                  <a:pt x="61795" y="238095"/>
                </a:lnTo>
                <a:cubicBezTo>
                  <a:pt x="61795" y="233670"/>
                  <a:pt x="58240" y="230071"/>
                  <a:pt x="53760" y="230071"/>
                </a:cubicBezTo>
                <a:cubicBezTo>
                  <a:pt x="49329" y="230071"/>
                  <a:pt x="45725" y="233621"/>
                  <a:pt x="45725" y="238095"/>
                </a:cubicBezTo>
                <a:lnTo>
                  <a:pt x="45725" y="364283"/>
                </a:lnTo>
                <a:cubicBezTo>
                  <a:pt x="45725" y="373230"/>
                  <a:pt x="38421" y="380476"/>
                  <a:pt x="29461" y="380476"/>
                </a:cubicBezTo>
                <a:lnTo>
                  <a:pt x="16216" y="380476"/>
                </a:lnTo>
                <a:cubicBezTo>
                  <a:pt x="7256" y="380476"/>
                  <a:pt x="0" y="373230"/>
                  <a:pt x="0" y="364283"/>
                </a:cubicBezTo>
                <a:lnTo>
                  <a:pt x="0" y="191267"/>
                </a:lnTo>
                <a:cubicBezTo>
                  <a:pt x="0" y="170746"/>
                  <a:pt x="16703" y="154115"/>
                  <a:pt x="37204" y="154115"/>
                </a:cubicBezTo>
                <a:close/>
                <a:moveTo>
                  <a:pt x="281805" y="51936"/>
                </a:moveTo>
                <a:lnTo>
                  <a:pt x="592197" y="51936"/>
                </a:lnTo>
                <a:cubicBezTo>
                  <a:pt x="601158" y="51936"/>
                  <a:pt x="608415" y="59231"/>
                  <a:pt x="608415" y="68179"/>
                </a:cubicBezTo>
                <a:lnTo>
                  <a:pt x="608415" y="273407"/>
                </a:lnTo>
                <a:cubicBezTo>
                  <a:pt x="608415" y="282355"/>
                  <a:pt x="601158" y="289601"/>
                  <a:pt x="592197" y="289601"/>
                </a:cubicBezTo>
                <a:lnTo>
                  <a:pt x="347848" y="289601"/>
                </a:lnTo>
                <a:cubicBezTo>
                  <a:pt x="360219" y="284008"/>
                  <a:pt x="368937" y="271510"/>
                  <a:pt x="368937" y="257066"/>
                </a:cubicBezTo>
                <a:cubicBezTo>
                  <a:pt x="368937" y="249285"/>
                  <a:pt x="366404" y="242088"/>
                  <a:pt x="362167" y="236252"/>
                </a:cubicBezTo>
                <a:lnTo>
                  <a:pt x="424460" y="159997"/>
                </a:lnTo>
                <a:cubicBezTo>
                  <a:pt x="428405" y="155182"/>
                  <a:pt x="427772" y="148130"/>
                  <a:pt x="423047" y="144142"/>
                </a:cubicBezTo>
                <a:cubicBezTo>
                  <a:pt x="418177" y="140009"/>
                  <a:pt x="410677" y="140933"/>
                  <a:pt x="406683" y="145844"/>
                </a:cubicBezTo>
                <a:lnTo>
                  <a:pt x="343660" y="222927"/>
                </a:lnTo>
                <a:cubicBezTo>
                  <a:pt x="340299" y="221954"/>
                  <a:pt x="336792" y="221370"/>
                  <a:pt x="333140" y="221370"/>
                </a:cubicBezTo>
                <a:lnTo>
                  <a:pt x="333140" y="221468"/>
                </a:lnTo>
                <a:lnTo>
                  <a:pt x="280247" y="221468"/>
                </a:lnTo>
                <a:lnTo>
                  <a:pt x="265538" y="202890"/>
                </a:lnTo>
                <a:lnTo>
                  <a:pt x="265538" y="68179"/>
                </a:lnTo>
                <a:cubicBezTo>
                  <a:pt x="265538" y="59231"/>
                  <a:pt x="272844" y="51936"/>
                  <a:pt x="281805" y="51936"/>
                </a:cubicBezTo>
                <a:close/>
                <a:moveTo>
                  <a:pt x="130688" y="0"/>
                </a:moveTo>
                <a:cubicBezTo>
                  <a:pt x="167400" y="0"/>
                  <a:pt x="197161" y="29729"/>
                  <a:pt x="197161" y="66402"/>
                </a:cubicBezTo>
                <a:cubicBezTo>
                  <a:pt x="197161" y="103075"/>
                  <a:pt x="167400" y="132804"/>
                  <a:pt x="130688" y="132804"/>
                </a:cubicBezTo>
                <a:cubicBezTo>
                  <a:pt x="93976" y="132804"/>
                  <a:pt x="64215" y="103075"/>
                  <a:pt x="64215" y="66402"/>
                </a:cubicBezTo>
                <a:cubicBezTo>
                  <a:pt x="64215" y="29729"/>
                  <a:pt x="93976" y="0"/>
                  <a:pt x="1306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28" name="student-reading_73705"/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5884211" y="5326349"/>
            <a:ext cx="461673" cy="431165"/>
          </a:xfrm>
          <a:custGeom>
            <a:avLst/>
            <a:gdLst>
              <a:gd name="connsiteX0" fmla="*/ 420884 w 608697"/>
              <a:gd name="connsiteY0" fmla="*/ 485137 h 568475"/>
              <a:gd name="connsiteX1" fmla="*/ 589080 w 608697"/>
              <a:gd name="connsiteY1" fmla="*/ 485137 h 568475"/>
              <a:gd name="connsiteX2" fmla="*/ 608697 w 608697"/>
              <a:gd name="connsiteY2" fmla="*/ 504650 h 568475"/>
              <a:gd name="connsiteX3" fmla="*/ 608697 w 608697"/>
              <a:gd name="connsiteY3" fmla="*/ 511203 h 568475"/>
              <a:gd name="connsiteX4" fmla="*/ 589080 w 608697"/>
              <a:gd name="connsiteY4" fmla="*/ 530716 h 568475"/>
              <a:gd name="connsiteX5" fmla="*/ 418721 w 608697"/>
              <a:gd name="connsiteY5" fmla="*/ 530716 h 568475"/>
              <a:gd name="connsiteX6" fmla="*/ 330483 w 608697"/>
              <a:gd name="connsiteY6" fmla="*/ 564900 h 568475"/>
              <a:gd name="connsiteX7" fmla="*/ 320861 w 608697"/>
              <a:gd name="connsiteY7" fmla="*/ 568475 h 568475"/>
              <a:gd name="connsiteX8" fmla="*/ 320861 w 608697"/>
              <a:gd name="connsiteY8" fmla="*/ 526992 h 568475"/>
              <a:gd name="connsiteX9" fmla="*/ 328096 w 608697"/>
              <a:gd name="connsiteY9" fmla="*/ 513438 h 568475"/>
              <a:gd name="connsiteX10" fmla="*/ 420884 w 608697"/>
              <a:gd name="connsiteY10" fmla="*/ 485137 h 568475"/>
              <a:gd name="connsiteX11" fmla="*/ 19622 w 608697"/>
              <a:gd name="connsiteY11" fmla="*/ 485137 h 568475"/>
              <a:gd name="connsiteX12" fmla="*/ 187860 w 608697"/>
              <a:gd name="connsiteY12" fmla="*/ 485137 h 568475"/>
              <a:gd name="connsiteX13" fmla="*/ 280670 w 608697"/>
              <a:gd name="connsiteY13" fmla="*/ 513438 h 568475"/>
              <a:gd name="connsiteX14" fmla="*/ 287907 w 608697"/>
              <a:gd name="connsiteY14" fmla="*/ 526992 h 568475"/>
              <a:gd name="connsiteX15" fmla="*/ 287907 w 608697"/>
              <a:gd name="connsiteY15" fmla="*/ 568475 h 568475"/>
              <a:gd name="connsiteX16" fmla="*/ 278134 w 608697"/>
              <a:gd name="connsiteY16" fmla="*/ 564826 h 568475"/>
              <a:gd name="connsiteX17" fmla="*/ 187860 w 608697"/>
              <a:gd name="connsiteY17" fmla="*/ 530716 h 568475"/>
              <a:gd name="connsiteX18" fmla="*/ 19622 w 608697"/>
              <a:gd name="connsiteY18" fmla="*/ 530716 h 568475"/>
              <a:gd name="connsiteX19" fmla="*/ 0 w 608697"/>
              <a:gd name="connsiteY19" fmla="*/ 511203 h 568475"/>
              <a:gd name="connsiteX20" fmla="*/ 0 w 608697"/>
              <a:gd name="connsiteY20" fmla="*/ 504650 h 568475"/>
              <a:gd name="connsiteX21" fmla="*/ 19622 w 608697"/>
              <a:gd name="connsiteY21" fmla="*/ 485137 h 568475"/>
              <a:gd name="connsiteX22" fmla="*/ 420884 w 608697"/>
              <a:gd name="connsiteY22" fmla="*/ 29920 h 568475"/>
              <a:gd name="connsiteX23" fmla="*/ 438710 w 608697"/>
              <a:gd name="connsiteY23" fmla="*/ 29920 h 568475"/>
              <a:gd name="connsiteX24" fmla="*/ 438710 w 608697"/>
              <a:gd name="connsiteY24" fmla="*/ 162804 h 568475"/>
              <a:gd name="connsiteX25" fmla="*/ 450421 w 608697"/>
              <a:gd name="connsiteY25" fmla="*/ 193343 h 568475"/>
              <a:gd name="connsiteX26" fmla="*/ 473469 w 608697"/>
              <a:gd name="connsiteY26" fmla="*/ 218817 h 568475"/>
              <a:gd name="connsiteX27" fmla="*/ 500097 w 608697"/>
              <a:gd name="connsiteY27" fmla="*/ 230661 h 568475"/>
              <a:gd name="connsiteX28" fmla="*/ 526799 w 608697"/>
              <a:gd name="connsiteY28" fmla="*/ 218817 h 568475"/>
              <a:gd name="connsiteX29" fmla="*/ 549772 w 608697"/>
              <a:gd name="connsiteY29" fmla="*/ 193343 h 568475"/>
              <a:gd name="connsiteX30" fmla="*/ 561557 w 608697"/>
              <a:gd name="connsiteY30" fmla="*/ 162804 h 568475"/>
              <a:gd name="connsiteX31" fmla="*/ 561557 w 608697"/>
              <a:gd name="connsiteY31" fmla="*/ 29920 h 568475"/>
              <a:gd name="connsiteX32" fmla="*/ 589080 w 608697"/>
              <a:gd name="connsiteY32" fmla="*/ 29920 h 568475"/>
              <a:gd name="connsiteX33" fmla="*/ 608697 w 608697"/>
              <a:gd name="connsiteY33" fmla="*/ 49435 h 568475"/>
              <a:gd name="connsiteX34" fmla="*/ 608697 w 608697"/>
              <a:gd name="connsiteY34" fmla="*/ 440489 h 568475"/>
              <a:gd name="connsiteX35" fmla="*/ 589080 w 608697"/>
              <a:gd name="connsiteY35" fmla="*/ 460004 h 568475"/>
              <a:gd name="connsiteX36" fmla="*/ 420884 w 608697"/>
              <a:gd name="connsiteY36" fmla="*/ 460004 h 568475"/>
              <a:gd name="connsiteX37" fmla="*/ 320861 w 608697"/>
              <a:gd name="connsiteY37" fmla="*/ 497769 h 568475"/>
              <a:gd name="connsiteX38" fmla="*/ 320861 w 608697"/>
              <a:gd name="connsiteY38" fmla="*/ 67610 h 568475"/>
              <a:gd name="connsiteX39" fmla="*/ 420884 w 608697"/>
              <a:gd name="connsiteY39" fmla="*/ 29920 h 568475"/>
              <a:gd name="connsiteX40" fmla="*/ 19622 w 608697"/>
              <a:gd name="connsiteY40" fmla="*/ 29920 h 568475"/>
              <a:gd name="connsiteX41" fmla="*/ 187860 w 608697"/>
              <a:gd name="connsiteY41" fmla="*/ 29920 h 568475"/>
              <a:gd name="connsiteX42" fmla="*/ 287907 w 608697"/>
              <a:gd name="connsiteY42" fmla="*/ 67610 h 568475"/>
              <a:gd name="connsiteX43" fmla="*/ 287907 w 608697"/>
              <a:gd name="connsiteY43" fmla="*/ 497769 h 568475"/>
              <a:gd name="connsiteX44" fmla="*/ 187860 w 608697"/>
              <a:gd name="connsiteY44" fmla="*/ 460004 h 568475"/>
              <a:gd name="connsiteX45" fmla="*/ 19622 w 608697"/>
              <a:gd name="connsiteY45" fmla="*/ 460004 h 568475"/>
              <a:gd name="connsiteX46" fmla="*/ 0 w 608697"/>
              <a:gd name="connsiteY46" fmla="*/ 440489 h 568475"/>
              <a:gd name="connsiteX47" fmla="*/ 0 w 608697"/>
              <a:gd name="connsiteY47" fmla="*/ 49435 h 568475"/>
              <a:gd name="connsiteX48" fmla="*/ 19622 w 608697"/>
              <a:gd name="connsiteY48" fmla="*/ 29920 h 568475"/>
              <a:gd name="connsiteX49" fmla="*/ 484356 w 608697"/>
              <a:gd name="connsiteY49" fmla="*/ 0 h 568475"/>
              <a:gd name="connsiteX50" fmla="*/ 515833 w 608697"/>
              <a:gd name="connsiteY50" fmla="*/ 0 h 568475"/>
              <a:gd name="connsiteX51" fmla="*/ 535450 w 608697"/>
              <a:gd name="connsiteY51" fmla="*/ 19586 h 568475"/>
              <a:gd name="connsiteX52" fmla="*/ 535450 w 608697"/>
              <a:gd name="connsiteY52" fmla="*/ 29937 h 568475"/>
              <a:gd name="connsiteX53" fmla="*/ 535450 w 608697"/>
              <a:gd name="connsiteY53" fmla="*/ 162791 h 568475"/>
              <a:gd name="connsiteX54" fmla="*/ 530378 w 608697"/>
              <a:gd name="connsiteY54" fmla="*/ 175898 h 568475"/>
              <a:gd name="connsiteX55" fmla="*/ 507404 w 608697"/>
              <a:gd name="connsiteY55" fmla="*/ 201367 h 568475"/>
              <a:gd name="connsiteX56" fmla="*/ 500095 w 608697"/>
              <a:gd name="connsiteY56" fmla="*/ 204569 h 568475"/>
              <a:gd name="connsiteX57" fmla="*/ 492860 w 608697"/>
              <a:gd name="connsiteY57" fmla="*/ 201367 h 568475"/>
              <a:gd name="connsiteX58" fmla="*/ 469811 w 608697"/>
              <a:gd name="connsiteY58" fmla="*/ 175898 h 568475"/>
              <a:gd name="connsiteX59" fmla="*/ 464814 w 608697"/>
              <a:gd name="connsiteY59" fmla="*/ 162791 h 568475"/>
              <a:gd name="connsiteX60" fmla="*/ 464814 w 608697"/>
              <a:gd name="connsiteY60" fmla="*/ 29937 h 568475"/>
              <a:gd name="connsiteX61" fmla="*/ 464814 w 608697"/>
              <a:gd name="connsiteY61" fmla="*/ 19586 h 568475"/>
              <a:gd name="connsiteX62" fmla="*/ 484356 w 608697"/>
              <a:gd name="connsiteY62" fmla="*/ 0 h 56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8697" h="568475">
                <a:moveTo>
                  <a:pt x="420884" y="485137"/>
                </a:moveTo>
                <a:lnTo>
                  <a:pt x="589080" y="485137"/>
                </a:lnTo>
                <a:cubicBezTo>
                  <a:pt x="599896" y="485137"/>
                  <a:pt x="608697" y="493851"/>
                  <a:pt x="608697" y="504650"/>
                </a:cubicBezTo>
                <a:lnTo>
                  <a:pt x="608697" y="511203"/>
                </a:lnTo>
                <a:cubicBezTo>
                  <a:pt x="608697" y="522002"/>
                  <a:pt x="599896" y="530716"/>
                  <a:pt x="589080" y="530716"/>
                </a:cubicBezTo>
                <a:lnTo>
                  <a:pt x="418721" y="530716"/>
                </a:lnTo>
                <a:cubicBezTo>
                  <a:pt x="386051" y="530716"/>
                  <a:pt x="355172" y="543526"/>
                  <a:pt x="330483" y="564900"/>
                </a:cubicBezTo>
                <a:cubicBezTo>
                  <a:pt x="327723" y="567283"/>
                  <a:pt x="324292" y="568475"/>
                  <a:pt x="320861" y="568475"/>
                </a:cubicBezTo>
                <a:lnTo>
                  <a:pt x="320861" y="526992"/>
                </a:lnTo>
                <a:cubicBezTo>
                  <a:pt x="320861" y="521556"/>
                  <a:pt x="323621" y="516491"/>
                  <a:pt x="328096" y="513438"/>
                </a:cubicBezTo>
                <a:cubicBezTo>
                  <a:pt x="355395" y="495042"/>
                  <a:pt x="387617" y="485137"/>
                  <a:pt x="420884" y="485137"/>
                </a:cubicBezTo>
                <a:close/>
                <a:moveTo>
                  <a:pt x="19622" y="485137"/>
                </a:moveTo>
                <a:lnTo>
                  <a:pt x="187860" y="485137"/>
                </a:lnTo>
                <a:cubicBezTo>
                  <a:pt x="221134" y="485137"/>
                  <a:pt x="253364" y="495042"/>
                  <a:pt x="280670" y="513438"/>
                </a:cubicBezTo>
                <a:cubicBezTo>
                  <a:pt x="285147" y="516491"/>
                  <a:pt x="287907" y="521556"/>
                  <a:pt x="287907" y="526992"/>
                </a:cubicBezTo>
                <a:lnTo>
                  <a:pt x="287907" y="568475"/>
                </a:lnTo>
                <a:cubicBezTo>
                  <a:pt x="284400" y="568475"/>
                  <a:pt x="280969" y="567283"/>
                  <a:pt x="278134" y="564826"/>
                </a:cubicBezTo>
                <a:cubicBezTo>
                  <a:pt x="253215" y="542856"/>
                  <a:pt x="221134" y="530716"/>
                  <a:pt x="187860" y="530716"/>
                </a:cubicBezTo>
                <a:lnTo>
                  <a:pt x="19622" y="530716"/>
                </a:lnTo>
                <a:cubicBezTo>
                  <a:pt x="8804" y="530716"/>
                  <a:pt x="0" y="522002"/>
                  <a:pt x="0" y="511203"/>
                </a:cubicBezTo>
                <a:lnTo>
                  <a:pt x="0" y="504650"/>
                </a:lnTo>
                <a:cubicBezTo>
                  <a:pt x="0" y="493851"/>
                  <a:pt x="8804" y="485137"/>
                  <a:pt x="19622" y="485137"/>
                </a:cubicBezTo>
                <a:close/>
                <a:moveTo>
                  <a:pt x="420884" y="29920"/>
                </a:moveTo>
                <a:lnTo>
                  <a:pt x="438710" y="29920"/>
                </a:lnTo>
                <a:lnTo>
                  <a:pt x="438710" y="162804"/>
                </a:lnTo>
                <a:cubicBezTo>
                  <a:pt x="438710" y="174126"/>
                  <a:pt x="442887" y="184926"/>
                  <a:pt x="450421" y="193343"/>
                </a:cubicBezTo>
                <a:lnTo>
                  <a:pt x="473469" y="218817"/>
                </a:lnTo>
                <a:cubicBezTo>
                  <a:pt x="480256" y="226341"/>
                  <a:pt x="489953" y="230661"/>
                  <a:pt x="500097" y="230661"/>
                </a:cubicBezTo>
                <a:cubicBezTo>
                  <a:pt x="510241" y="230661"/>
                  <a:pt x="520012" y="226341"/>
                  <a:pt x="526799" y="218817"/>
                </a:cubicBezTo>
                <a:lnTo>
                  <a:pt x="549772" y="193343"/>
                </a:lnTo>
                <a:cubicBezTo>
                  <a:pt x="557380" y="184926"/>
                  <a:pt x="561557" y="174126"/>
                  <a:pt x="561557" y="162804"/>
                </a:cubicBezTo>
                <a:lnTo>
                  <a:pt x="561557" y="29920"/>
                </a:lnTo>
                <a:lnTo>
                  <a:pt x="589080" y="29920"/>
                </a:lnTo>
                <a:cubicBezTo>
                  <a:pt x="599896" y="29920"/>
                  <a:pt x="608697" y="38635"/>
                  <a:pt x="608697" y="49435"/>
                </a:cubicBezTo>
                <a:lnTo>
                  <a:pt x="608697" y="440489"/>
                </a:lnTo>
                <a:cubicBezTo>
                  <a:pt x="608697" y="451289"/>
                  <a:pt x="599896" y="460004"/>
                  <a:pt x="589080" y="460004"/>
                </a:cubicBezTo>
                <a:lnTo>
                  <a:pt x="420884" y="460004"/>
                </a:lnTo>
                <a:cubicBezTo>
                  <a:pt x="384037" y="460004"/>
                  <a:pt x="348533" y="473412"/>
                  <a:pt x="320861" y="497769"/>
                </a:cubicBezTo>
                <a:lnTo>
                  <a:pt x="320861" y="67610"/>
                </a:lnTo>
                <a:cubicBezTo>
                  <a:pt x="348533" y="43327"/>
                  <a:pt x="384037" y="29920"/>
                  <a:pt x="420884" y="29920"/>
                </a:cubicBezTo>
                <a:close/>
                <a:moveTo>
                  <a:pt x="19622" y="29920"/>
                </a:moveTo>
                <a:lnTo>
                  <a:pt x="187860" y="29920"/>
                </a:lnTo>
                <a:cubicBezTo>
                  <a:pt x="224715" y="29920"/>
                  <a:pt x="260228" y="43327"/>
                  <a:pt x="287907" y="67610"/>
                </a:cubicBezTo>
                <a:lnTo>
                  <a:pt x="287907" y="497769"/>
                </a:lnTo>
                <a:cubicBezTo>
                  <a:pt x="260228" y="473412"/>
                  <a:pt x="224715" y="460004"/>
                  <a:pt x="187860" y="460004"/>
                </a:cubicBezTo>
                <a:lnTo>
                  <a:pt x="19622" y="460004"/>
                </a:lnTo>
                <a:cubicBezTo>
                  <a:pt x="8804" y="460004"/>
                  <a:pt x="0" y="451289"/>
                  <a:pt x="0" y="440489"/>
                </a:cubicBezTo>
                <a:lnTo>
                  <a:pt x="0" y="49435"/>
                </a:lnTo>
                <a:cubicBezTo>
                  <a:pt x="0" y="38635"/>
                  <a:pt x="8804" y="29920"/>
                  <a:pt x="19622" y="29920"/>
                </a:cubicBezTo>
                <a:close/>
                <a:moveTo>
                  <a:pt x="484356" y="0"/>
                </a:moveTo>
                <a:lnTo>
                  <a:pt x="515833" y="0"/>
                </a:lnTo>
                <a:cubicBezTo>
                  <a:pt x="526648" y="0"/>
                  <a:pt x="535450" y="8787"/>
                  <a:pt x="535450" y="19586"/>
                </a:cubicBezTo>
                <a:lnTo>
                  <a:pt x="535450" y="29937"/>
                </a:lnTo>
                <a:lnTo>
                  <a:pt x="535450" y="162791"/>
                </a:lnTo>
                <a:cubicBezTo>
                  <a:pt x="535450" y="167632"/>
                  <a:pt x="533660" y="172249"/>
                  <a:pt x="530378" y="175898"/>
                </a:cubicBezTo>
                <a:lnTo>
                  <a:pt x="507404" y="201367"/>
                </a:lnTo>
                <a:cubicBezTo>
                  <a:pt x="505465" y="203526"/>
                  <a:pt x="502780" y="204569"/>
                  <a:pt x="500095" y="204569"/>
                </a:cubicBezTo>
                <a:cubicBezTo>
                  <a:pt x="497409" y="204569"/>
                  <a:pt x="494799" y="203526"/>
                  <a:pt x="492860" y="201367"/>
                </a:cubicBezTo>
                <a:lnTo>
                  <a:pt x="469811" y="175898"/>
                </a:lnTo>
                <a:cubicBezTo>
                  <a:pt x="466604" y="172249"/>
                  <a:pt x="464814" y="167632"/>
                  <a:pt x="464814" y="162791"/>
                </a:cubicBezTo>
                <a:lnTo>
                  <a:pt x="464814" y="29937"/>
                </a:lnTo>
                <a:lnTo>
                  <a:pt x="464814" y="19586"/>
                </a:lnTo>
                <a:cubicBezTo>
                  <a:pt x="464814" y="8787"/>
                  <a:pt x="473541" y="0"/>
                  <a:pt x="4843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1708689" y="2413197"/>
            <a:ext cx="1658884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观察顺序</a:t>
            </a:r>
            <a:endParaRPr lang="zh-CN" altLang="en-US" sz="2400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8561912" y="3004579"/>
            <a:ext cx="2207817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sz="2000" b="1">
                <a:solidFill>
                  <a:srgbClr val="FF0000"/>
                </a:solidFill>
                <a:sym typeface="+mn-ea"/>
              </a:rPr>
              <a:t>分工合作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，边实验边</a:t>
            </a:r>
            <a:r>
              <a:rPr lang="zh-CN" sz="2000" b="1">
                <a:solidFill>
                  <a:srgbClr val="FF0000"/>
                </a:solidFill>
                <a:sym typeface="+mn-ea"/>
              </a:rPr>
              <a:t>记录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。</a:t>
            </a:r>
            <a:endParaRPr lang="zh-CN" sz="2000" b="1">
              <a:solidFill>
                <a:schemeClr val="bg1"/>
              </a:solidFill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3"/>
            </p:custDataLst>
          </p:nvPr>
        </p:nvSpPr>
        <p:spPr>
          <a:xfrm>
            <a:off x="1434223" y="3004579"/>
            <a:ext cx="22078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sym typeface="+mn-ea"/>
              </a:rPr>
              <a:t>先用</a:t>
            </a:r>
            <a:r>
              <a:rPr lang="zh-CN" sz="2000" b="1">
                <a:solidFill>
                  <a:srgbClr val="FF0000"/>
                </a:solidFill>
                <a:sym typeface="+mn-ea"/>
              </a:rPr>
              <a:t>感官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观察再</a:t>
            </a:r>
            <a:r>
              <a:rPr lang="zh-CN" sz="2000" b="1">
                <a:solidFill>
                  <a:srgbClr val="FF0000"/>
                </a:solidFill>
                <a:sym typeface="+mn-ea"/>
              </a:rPr>
              <a:t>使用工具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观察</a:t>
            </a:r>
            <a:r>
              <a:rPr lang="zh-CN" sz="2000" b="1">
                <a:solidFill>
                  <a:schemeClr val="bg1"/>
                </a:solidFill>
              </a:rPr>
              <a:t>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>
            <p:custDataLst>
              <p:tags r:id="rId14"/>
            </p:custDataLst>
          </p:nvPr>
        </p:nvSpPr>
        <p:spPr>
          <a:xfrm>
            <a:off x="5278509" y="2413197"/>
            <a:ext cx="1658884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使用工具</a:t>
            </a:r>
            <a:endParaRPr lang="zh-CN" altLang="en-US" sz="2400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38" name="文本框 30"/>
          <p:cNvSpPr txBox="1"/>
          <p:nvPr>
            <p:custDataLst>
              <p:tags r:id="rId15"/>
            </p:custDataLst>
          </p:nvPr>
        </p:nvSpPr>
        <p:spPr>
          <a:xfrm>
            <a:off x="4992613" y="3004579"/>
            <a:ext cx="2207817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Tx/>
              <a:buSzTx/>
              <a:buNone/>
            </a:pPr>
            <a:r>
              <a:rPr lang="en-US" altLang="zh-CN" sz="2000" b="1">
                <a:solidFill>
                  <a:schemeClr val="bg1"/>
                </a:solidFill>
                <a:sym typeface="+mn-ea"/>
              </a:rPr>
              <a:t>1.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使用铁钉</a:t>
            </a:r>
            <a:r>
              <a:rPr lang="zh-CN" sz="2000" b="1">
                <a:solidFill>
                  <a:srgbClr val="FF0000"/>
                </a:solidFill>
                <a:sym typeface="+mn-ea"/>
              </a:rPr>
              <a:t>注意安全</a:t>
            </a:r>
            <a:r>
              <a:rPr lang="zh-CN" sz="2000" b="1">
                <a:solidFill>
                  <a:schemeClr val="bg1"/>
                </a:solidFill>
                <a:sym typeface="+mn-ea"/>
              </a:rPr>
              <a:t>。</a:t>
            </a:r>
            <a:endParaRPr lang="zh-CN" sz="2000" b="1">
              <a:solidFill>
                <a:schemeClr val="bg1"/>
              </a:solidFill>
              <a:sym typeface="+mn-ea"/>
            </a:endParaRPr>
          </a:p>
          <a:p>
            <a:pPr algn="just">
              <a:lnSpc>
                <a:spcPct val="150000"/>
              </a:lnSpc>
              <a:buClrTx/>
              <a:buSzTx/>
              <a:buNone/>
            </a:pPr>
            <a:r>
              <a:rPr lang="en-US" altLang="zh-CN" sz="2000" b="1">
                <a:solidFill>
                  <a:schemeClr val="bg1"/>
                </a:solidFill>
              </a:rPr>
              <a:t>2.</a:t>
            </a:r>
            <a:r>
              <a:rPr lang="zh-CN" sz="2000" b="1">
                <a:solidFill>
                  <a:schemeClr val="bg1"/>
                </a:solidFill>
              </a:rPr>
              <a:t>保持桌面卫生。</a:t>
            </a:r>
            <a:endParaRPr lang="zh-CN" sz="2000" b="1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>
            <p:custDataLst>
              <p:tags r:id="rId16"/>
            </p:custDataLst>
          </p:nvPr>
        </p:nvSpPr>
        <p:spPr>
          <a:xfrm>
            <a:off x="8836378" y="2413197"/>
            <a:ext cx="1658884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记录</a:t>
            </a:r>
            <a:endParaRPr lang="zh-CN" altLang="en-US" sz="2400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10494645" y="4293235"/>
            <a:ext cx="1193165" cy="2002790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5" name="图片 4" descr="图形用户界面, 应用程序&#10;&#10;描述已自动生成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8" name="图片 7" descr="图片包含 游戏机&#10;&#10;描述已自动生成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11" name="图片 10" descr="蓝色热气球&#10;&#10;低可信度描述已自动生成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sp>
        <p:nvSpPr>
          <p:cNvPr id="7" name="五边形 6"/>
          <p:cNvSpPr/>
          <p:nvPr/>
        </p:nvSpPr>
        <p:spPr>
          <a:xfrm>
            <a:off x="1127760" y="620395"/>
            <a:ext cx="6174740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观察比较：研究</a:t>
            </a:r>
            <a:r>
              <a:rPr kumimoji="0" lang="en-US" altLang="zh-CN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种煤炭的不同特征</a:t>
            </a:r>
            <a:endParaRPr kumimoji="0" lang="zh-CN" altLang="en-US" sz="2800" b="0" i="0" u="none" strike="noStrike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1127760" y="620395"/>
            <a:ext cx="5514340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观察比较：</a:t>
            </a:r>
            <a:r>
              <a:rPr kumimoji="0" lang="en-US" altLang="zh-CN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kumimoji="0" lang="zh-CN" alt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种煤炭的不同特征</a:t>
            </a:r>
            <a:endParaRPr kumimoji="0" lang="zh-CN" altLang="en-US" sz="2800" b="0" i="0" u="none" strike="noStrike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5" y="1557020"/>
            <a:ext cx="7343775" cy="414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 flipH="1">
            <a:off x="10339070" y="4786630"/>
            <a:ext cx="1348740" cy="1509395"/>
            <a:chOff x="-82303" y="507251"/>
            <a:chExt cx="4147957" cy="6406278"/>
          </a:xfrm>
        </p:grpSpPr>
        <p:pic>
          <p:nvPicPr>
            <p:cNvPr id="27" name="图片 2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/>
            <a:stretch>
              <a:fillRect/>
            </a:stretch>
          </p:blipFill>
          <p:spPr>
            <a:xfrm>
              <a:off x="-1" y="507251"/>
              <a:ext cx="4065655" cy="6350749"/>
            </a:xfrm>
            <a:prstGeom prst="rect">
              <a:avLst/>
            </a:prstGeom>
          </p:spPr>
        </p:pic>
        <p:pic>
          <p:nvPicPr>
            <p:cNvPr id="28" name="图片 27" descr="图形用户界面, 应用程序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" y="998570"/>
              <a:ext cx="3924989" cy="5914959"/>
            </a:xfrm>
            <a:prstGeom prst="rect">
              <a:avLst/>
            </a:prstGeom>
          </p:spPr>
        </p:pic>
        <p:pic>
          <p:nvPicPr>
            <p:cNvPr id="29" name="图片 28" descr="卡通人物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" y="2654300"/>
              <a:ext cx="3888714" cy="4203700"/>
            </a:xfrm>
            <a:prstGeom prst="rect">
              <a:avLst/>
            </a:prstGeom>
          </p:spPr>
        </p:pic>
        <p:pic>
          <p:nvPicPr>
            <p:cNvPr id="30" name="图片 29" descr="图片包含 游戏机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2" y="1629324"/>
              <a:ext cx="636106" cy="1072051"/>
            </a:xfrm>
            <a:prstGeom prst="rect">
              <a:avLst/>
            </a:prstGeom>
          </p:spPr>
        </p:pic>
        <p:pic>
          <p:nvPicPr>
            <p:cNvPr id="31" name="图片 30" descr="图标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03" y="3628389"/>
              <a:ext cx="683365" cy="956711"/>
            </a:xfrm>
            <a:prstGeom prst="rect">
              <a:avLst/>
            </a:prstGeom>
          </p:spPr>
        </p:pic>
        <p:pic>
          <p:nvPicPr>
            <p:cNvPr id="4" name="图片 3" descr="蓝色热气球&#10;&#10;低可信度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125" y="6207695"/>
              <a:ext cx="822130" cy="650305"/>
            </a:xfrm>
            <a:prstGeom prst="rect">
              <a:avLst/>
            </a:prstGeom>
          </p:spPr>
        </p:pic>
      </p:grpSp>
      <p:sp>
        <p:nvSpPr>
          <p:cNvPr id="7" name="五边形 6"/>
          <p:cNvSpPr/>
          <p:nvPr/>
        </p:nvSpPr>
        <p:spPr>
          <a:xfrm>
            <a:off x="1127760" y="620395"/>
            <a:ext cx="10389235" cy="571500"/>
          </a:xfrm>
          <a:prstGeom prst="homePlate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想一想</a:t>
            </a:r>
            <a:r>
              <a:rPr kumimoji="0" lang="zh-CN" altLang="en-US" sz="24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：可能是什么原因导致这</a:t>
            </a:r>
            <a:r>
              <a:rPr kumimoji="0" lang="en-US" altLang="zh-CN" sz="24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kumimoji="0" lang="zh-CN" altLang="en-US" sz="24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种煤在</a:t>
            </a:r>
            <a:r>
              <a:rPr kumimoji="0" lang="zh-CN" altLang="en-US" sz="24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颜色、硬度、光泽</a:t>
            </a:r>
            <a:r>
              <a:rPr kumimoji="0" lang="zh-CN" altLang="en-US" sz="24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等方面存在差异？</a:t>
            </a:r>
            <a:endParaRPr kumimoji="0" lang="zh-CN" altLang="en-US" sz="2400" b="0" i="0" u="none" strike="noStrike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225" y="1712595"/>
            <a:ext cx="9334500" cy="3189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16315" y="3645535"/>
            <a:ext cx="1414780" cy="781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无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烟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煤</a:t>
            </a:r>
            <a:endParaRPr lang="zh-CN" altLang="en-US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1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2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3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4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5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6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7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8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19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2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20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21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22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25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26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27.xml><?xml version="1.0" encoding="utf-8"?>
<p:tagLst xmlns:p="http://schemas.openxmlformats.org/presentationml/2006/main">
  <p:tag name="KSO_WM_DIAGRAM_VIRTUALLY_FRAME" val="{&quot;height&quot;:335.45,&quot;left&quot;:120.45,&quot;top&quot;:139.6,&quot;width&quot;:776.15}"/>
</p:tagLst>
</file>

<file path=ppt/tags/tag28.xml><?xml version="1.0" encoding="utf-8"?>
<p:tagLst xmlns:p="http://schemas.openxmlformats.org/presentationml/2006/main">
  <p:tag name="KSO_WM_DIAGRAM_VIRTUALLY_FRAME" val="{&quot;height&quot;:335.45,&quot;left&quot;:120.45,&quot;top&quot;:139.6,&quot;width&quot;:776.15}"/>
</p:tagLst>
</file>

<file path=ppt/tags/tag29.xml><?xml version="1.0" encoding="utf-8"?>
<p:tagLst xmlns:p="http://schemas.openxmlformats.org/presentationml/2006/main">
  <p:tag name="KSO_WM_DIAGRAM_VIRTUALLY_FRAME" val="{&quot;height&quot;:335.45,&quot;left&quot;:120.45,&quot;top&quot;:139.6,&quot;width&quot;:776.15}"/>
</p:tagLst>
</file>

<file path=ppt/tags/tag3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0.xml><?xml version="1.0" encoding="utf-8"?>
<p:tagLst xmlns:p="http://schemas.openxmlformats.org/presentationml/2006/main">
  <p:tag name="KSO_WM_DIAGRAM_VIRTUALLY_FRAME" val="{&quot;height&quot;:335.45,&quot;left&quot;:120.45,&quot;top&quot;:139.6,&quot;width&quot;:776.15}"/>
</p:tagLst>
</file>

<file path=ppt/tags/tag31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2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3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4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5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6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3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8.xml><?xml version="1.0" encoding="utf-8"?>
<p:tagLst xmlns:p="http://schemas.openxmlformats.org/presentationml/2006/main">
  <p:tag name="commondata" val="eyJoZGlkIjoiMmM5YTIxZTIxZTRjNGQ2YmNlYmM1Y2I0NTBjNzliMmQifQ=="/>
</p:tagLst>
</file>

<file path=ppt/tags/tag4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5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6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7.xml><?xml version="1.0" encoding="utf-8"?>
<p:tagLst xmlns:p="http://schemas.openxmlformats.org/presentationml/2006/main">
  <p:tag name="KSO_WM_DIAGRAM_VIRTUALLY_FRAME" val="{&quot;height&quot;:285.85,&quot;left&quot;:120.45,&quot;top&quot;:139.6,&quot;width&quot;:776.15}"/>
</p:tagLst>
</file>

<file path=ppt/tags/tag8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ags/tag9.xml><?xml version="1.0" encoding="utf-8"?>
<p:tagLst xmlns:p="http://schemas.openxmlformats.org/presentationml/2006/main">
  <p:tag name="KSO_WM_DIAGRAM_VIRTUALLY_FRAME" val="{&quot;height&quot;:380.3,&quot;left&quot;:54.8,&quot;top&quot;:117.5,&quot;width&quot;:810.6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花纹</Template>
  <TotalTime>0</TotalTime>
  <Words>832</Words>
  <Application>WPS 演示</Application>
  <PresentationFormat>宽屏</PresentationFormat>
  <Paragraphs>99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三极榜书简体</vt:lpstr>
      <vt:lpstr>阿里巴巴普惠体 M</vt:lpstr>
      <vt:lpstr>黑体</vt:lpstr>
      <vt:lpstr>思源黑体 Normal</vt:lpstr>
      <vt:lpstr>汉仪雅酷黑 55W</vt:lpstr>
      <vt:lpstr>微软雅黑</vt:lpstr>
      <vt:lpstr>Arial Unicode MS</vt:lpstr>
      <vt:lpstr>Bookman Old Style</vt:lpstr>
      <vt:lpstr>Segoe Print</vt:lpstr>
      <vt:lpstr>Rockwell</vt:lpstr>
      <vt:lpstr>Calibri</vt:lpstr>
      <vt:lpstr>阿里巴巴普惠体 B</vt:lpstr>
      <vt:lpstr>阿里巴巴普惠体 H</vt:lpstr>
      <vt:lpstr>Damask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小小</cp:lastModifiedBy>
  <cp:revision>152</cp:revision>
  <dcterms:created xsi:type="dcterms:W3CDTF">2013-09-17T06:14:00Z</dcterms:created>
  <dcterms:modified xsi:type="dcterms:W3CDTF">2024-11-07T23:01:06Z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89151400D0BF466EB9364DE04D422798_13</vt:lpwstr>
  </property>
</Properties>
</file>