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0"/>
  </p:notesMasterIdLst>
  <p:sldIdLst>
    <p:sldId id="430" r:id="rId3"/>
    <p:sldId id="394" r:id="rId4"/>
    <p:sldId id="431" r:id="rId5"/>
    <p:sldId id="399" r:id="rId6"/>
    <p:sldId id="450" r:id="rId7"/>
    <p:sldId id="404" r:id="rId8"/>
    <p:sldId id="451" r:id="rId9"/>
    <p:sldId id="452" r:id="rId10"/>
    <p:sldId id="412" r:id="rId11"/>
    <p:sldId id="458" r:id="rId12"/>
    <p:sldId id="453" r:id="rId13"/>
    <p:sldId id="454" r:id="rId14"/>
    <p:sldId id="428" r:id="rId15"/>
    <p:sldId id="456" r:id="rId16"/>
    <p:sldId id="455" r:id="rId17"/>
    <p:sldId id="457" r:id="rId18"/>
    <p:sldId id="433" r:id="rId19"/>
  </p:sldIdLst>
  <p:sldSz cx="12192000" cy="6858000"/>
  <p:notesSz cx="6858000" cy="9144000"/>
  <p:embeddedFontLst>
    <p:embeddedFont>
      <p:font typeface="字魂27号-布丁体" panose="00000500000000000000" charset="-122"/>
      <p:regular r:id="rId24"/>
    </p:embeddedFont>
    <p:embeddedFont>
      <p:font typeface="等线" panose="02010600030101010101" charset="-122"/>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9102"/>
    <a:srgbClr val="1F8884"/>
    <a:srgbClr val="203965"/>
    <a:srgbClr val="FEBF2C"/>
    <a:srgbClr val="FFC102"/>
    <a:srgbClr val="005A9A"/>
    <a:srgbClr val="A71B26"/>
    <a:srgbClr val="F2F2F2"/>
    <a:srgbClr val="C9212D"/>
    <a:srgbClr val="E123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5" autoAdjust="0"/>
    <p:restoredTop sz="94660"/>
  </p:normalViewPr>
  <p:slideViewPr>
    <p:cSldViewPr snapToGrid="0" showGuides="1">
      <p:cViewPr>
        <p:scale>
          <a:sx n="66" d="100"/>
          <a:sy n="66" d="100"/>
        </p:scale>
        <p:origin x="2268" y="894"/>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xml"/><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8" name="圆角矩形 7"/>
          <p:cNvSpPr/>
          <p:nvPr userDrawn="1"/>
        </p:nvSpPr>
        <p:spPr>
          <a:xfrm>
            <a:off x="571500" y="393700"/>
            <a:ext cx="11049000" cy="607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圆角矩形 8"/>
          <p:cNvSpPr/>
          <p:nvPr userDrawn="1"/>
        </p:nvSpPr>
        <p:spPr>
          <a:xfrm>
            <a:off x="698500" y="508000"/>
            <a:ext cx="10795000" cy="5867400"/>
          </a:xfrm>
          <a:prstGeom prst="roundRect">
            <a:avLst/>
          </a:pr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6.png"/><Relationship Id="rId2" Type="http://schemas.microsoft.com/office/2007/relationships/media" Target="../media/media2.mp4"/><Relationship Id="rId1" Type="http://schemas.openxmlformats.org/officeDocument/2006/relationships/video" Target="../media/media2.mp4"/></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5.png"/><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png"/><Relationship Id="rId2" Type="http://schemas.microsoft.com/office/2007/relationships/media" Target="../media/media3.mp4"/><Relationship Id="rId1" Type="http://schemas.openxmlformats.org/officeDocument/2006/relationships/video" Target="../media/media3.mp4"/></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5.png"/><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png"/><Relationship Id="rId2" Type="http://schemas.microsoft.com/office/2007/relationships/media" Target="../media/media4.mp4"/><Relationship Id="rId1" Type="http://schemas.openxmlformats.org/officeDocument/2006/relationships/video" Target="../media/media4.mp4"/></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5.png"/><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5.png"/><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002367" y="0"/>
            <a:ext cx="2941574" cy="422444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22627" b="22230"/>
          <a:stretch>
            <a:fillRect/>
          </a:stretch>
        </p:blipFill>
        <p:spPr>
          <a:xfrm>
            <a:off x="1519493" y="1102519"/>
            <a:ext cx="9153013" cy="4224449"/>
          </a:xfrm>
          <a:prstGeom prst="rect">
            <a:avLst/>
          </a:prstGeom>
        </p:spPr>
      </p:pic>
      <p:sp>
        <p:nvSpPr>
          <p:cNvPr id="20" name="文本框 19"/>
          <p:cNvSpPr txBox="1"/>
          <p:nvPr/>
        </p:nvSpPr>
        <p:spPr>
          <a:xfrm>
            <a:off x="2462797" y="2244724"/>
            <a:ext cx="7269090" cy="11988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100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中国古代</a:t>
            </a:r>
            <a:r>
              <a:rPr kumimoji="0" lang="zh-CN" altLang="en-US" sz="7200" b="1" i="0" u="none" strike="noStrike" kern="1200" cap="none" spc="-1000" normalizeH="0" baseline="0" noProof="0">
                <a:ln>
                  <a:noFill/>
                </a:ln>
                <a:solidFill>
                  <a:prstClr val="black"/>
                </a:solidFill>
                <a:effectLst/>
                <a:uLnTx/>
                <a:uFillTx/>
                <a:latin typeface="字魂27号-布丁体" panose="00000500000000000000" charset="-122"/>
                <a:ea typeface="字魂27号-布丁体" panose="00000500000000000000" charset="-122"/>
                <a:cs typeface="+mn-cs"/>
              </a:rPr>
              <a:t>四大发明</a:t>
            </a:r>
            <a:endParaRPr kumimoji="0" lang="zh-CN" altLang="en-US" sz="7200" b="1" i="0" u="none" strike="noStrike" kern="1200" cap="none" spc="-100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sp>
        <p:nvSpPr>
          <p:cNvPr id="25" name="矩形 24"/>
          <p:cNvSpPr/>
          <p:nvPr/>
        </p:nvSpPr>
        <p:spPr>
          <a:xfrm>
            <a:off x="5973445" y="4526915"/>
            <a:ext cx="403225" cy="68580"/>
          </a:xfrm>
          <a:prstGeom prst="rect">
            <a:avLst/>
          </a:prstGeom>
          <a:solidFill>
            <a:srgbClr val="FD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rot="20678574">
            <a:off x="89511" y="2585133"/>
            <a:ext cx="2944384" cy="276860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224348" y="4595774"/>
            <a:ext cx="4111928" cy="2262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一分钟了解指南针,生活,健康养生,好看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34520" y="694418"/>
            <a:ext cx="9722959" cy="54691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500" y="0"/>
            <a:ext cx="12192000" cy="6858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489639" y="2673577"/>
            <a:ext cx="1901371" cy="4064000"/>
          </a:xfrm>
          <a:prstGeom prst="rect">
            <a:avLst/>
          </a:prstGeom>
        </p:spPr>
      </p:pic>
      <p:grpSp>
        <p:nvGrpSpPr>
          <p:cNvPr id="21" name="组合 20"/>
          <p:cNvGrpSpPr/>
          <p:nvPr/>
        </p:nvGrpSpPr>
        <p:grpSpPr>
          <a:xfrm>
            <a:off x="645000" y="2592998"/>
            <a:ext cx="1901371" cy="4064000"/>
            <a:chOff x="577457" y="2679841"/>
            <a:chExt cx="1901371" cy="4064000"/>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a:fillRect/>
            </a:stretch>
          </p:blipFill>
          <p:spPr>
            <a:xfrm>
              <a:off x="577457" y="2679841"/>
              <a:ext cx="1901371" cy="4064000"/>
            </a:xfrm>
            <a:prstGeom prst="rect">
              <a:avLst/>
            </a:prstGeom>
          </p:spPr>
        </p:pic>
        <p:sp>
          <p:nvSpPr>
            <p:cNvPr id="20" name="椭圆 19"/>
            <p:cNvSpPr/>
            <p:nvPr/>
          </p:nvSpPr>
          <p:spPr>
            <a:xfrm>
              <a:off x="2026100" y="3571875"/>
              <a:ext cx="384261" cy="317586"/>
            </a:xfrm>
            <a:prstGeom prst="ellipse">
              <a:avLst/>
            </a:prstGeom>
            <a:solidFill>
              <a:srgbClr val="F6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555101" y="191368"/>
            <a:ext cx="2941574" cy="2119086"/>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grpSp>
        <p:nvGrpSpPr>
          <p:cNvPr id="2" name="组合 1"/>
          <p:cNvGrpSpPr/>
          <p:nvPr/>
        </p:nvGrpSpPr>
        <p:grpSpPr>
          <a:xfrm>
            <a:off x="2419434" y="1037158"/>
            <a:ext cx="7338060" cy="4151630"/>
            <a:chOff x="2546434" y="1236548"/>
            <a:chExt cx="7338060" cy="4151630"/>
          </a:xfrm>
        </p:grpSpPr>
        <p:sp>
          <p:nvSpPr>
            <p:cNvPr id="9" name="文本框 8"/>
            <p:cNvSpPr txBox="1"/>
            <p:nvPr/>
          </p:nvSpPr>
          <p:spPr>
            <a:xfrm>
              <a:off x="2546434" y="2834843"/>
              <a:ext cx="7338060" cy="255333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rPr>
                <a:t>中国古代四大发明之</a:t>
              </a:r>
              <a:endPar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rPr>
                <a:t>火药篇</a:t>
              </a:r>
              <a:endPar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endParaRPr>
            </a:p>
          </p:txBody>
        </p:sp>
        <p:grpSp>
          <p:nvGrpSpPr>
            <p:cNvPr id="4" name="组合 3"/>
            <p:cNvGrpSpPr/>
            <p:nvPr/>
          </p:nvGrpSpPr>
          <p:grpSpPr>
            <a:xfrm>
              <a:off x="4694587" y="1236548"/>
              <a:ext cx="2670848" cy="2119087"/>
              <a:chOff x="4720886" y="1343555"/>
              <a:chExt cx="2670848" cy="2119087"/>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0886" y="1343555"/>
                <a:ext cx="2670848" cy="2119087"/>
              </a:xfrm>
              <a:prstGeom prst="rect">
                <a:avLst/>
              </a:prstGeom>
            </p:spPr>
          </p:pic>
          <p:sp>
            <p:nvSpPr>
              <p:cNvPr id="12" name="文本框 11"/>
              <p:cNvSpPr txBox="1"/>
              <p:nvPr/>
            </p:nvSpPr>
            <p:spPr>
              <a:xfrm>
                <a:off x="5025686" y="1730905"/>
                <a:ext cx="2026285" cy="988695"/>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PART 03</a:t>
                </a:r>
                <a:endParaRPr kumimoji="0" lang="zh-CN" altLang="en-US"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千库网_标题栏外框_元素编号12417536"/>
          <p:cNvPicPr>
            <a:picLocks noChangeAspect="1"/>
          </p:cNvPicPr>
          <p:nvPr/>
        </p:nvPicPr>
        <p:blipFill>
          <a:blip r:embed="rId1"/>
          <a:stretch>
            <a:fillRect/>
          </a:stretch>
        </p:blipFill>
        <p:spPr>
          <a:xfrm>
            <a:off x="5128260" y="-461645"/>
            <a:ext cx="6360160" cy="7781290"/>
          </a:xfrm>
          <a:prstGeom prst="rect">
            <a:avLst/>
          </a:prstGeom>
        </p:spPr>
      </p:pic>
      <p:sp>
        <p:nvSpPr>
          <p:cNvPr id="2" name="矩形 1"/>
          <p:cNvSpPr/>
          <p:nvPr/>
        </p:nvSpPr>
        <p:spPr>
          <a:xfrm>
            <a:off x="5875020" y="2123440"/>
            <a:ext cx="5435600" cy="3784600"/>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火药是中国</a:t>
            </a:r>
            <a:r>
              <a:rPr kumimoji="0" lang="zh-CN"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古代</a:t>
            </a: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zh-CN"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其中之一项</a:t>
            </a: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。是在适当的外界能量作用下，自身能进行迅速而有规律的燃烧，同时生成大量高温燃气的物质。在军事上主要用作枪弹、炮弹的发射药和火箭、导弹的推进剂及其他驱动装置的能源</a:t>
            </a:r>
            <a:r>
              <a:rPr kumimoji="0" lang="zh-CN"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，是</a:t>
            </a: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人类文明史上的一项杰出的成就。</a:t>
            </a:r>
            <a:endPar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6" name="组合 5"/>
          <p:cNvGrpSpPr/>
          <p:nvPr/>
        </p:nvGrpSpPr>
        <p:grpSpPr>
          <a:xfrm>
            <a:off x="1197926" y="553468"/>
            <a:ext cx="5263515" cy="1055370"/>
            <a:chOff x="1197926" y="553468"/>
            <a:chExt cx="5263515" cy="1055370"/>
          </a:xfrm>
        </p:grpSpPr>
        <p:sp>
          <p:nvSpPr>
            <p:cNvPr id="23" name="矩形: 圆角 45"/>
            <p:cNvSpPr/>
            <p:nvPr/>
          </p:nvSpPr>
          <p:spPr>
            <a:xfrm>
              <a:off x="1483041" y="553468"/>
              <a:ext cx="4978400"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en-US" altLang="zh-CN"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a:t>
              </a: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火药篇</a:t>
              </a:r>
              <a:endParaRPr kumimoji="0" lang="zh-CN" altLang="en-US" sz="32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4" name="椭圆 3"/>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7" name="图片 6"/>
          <p:cNvPicPr>
            <a:picLocks noChangeAspect="1"/>
          </p:cNvPicPr>
          <p:nvPr/>
        </p:nvPicPr>
        <p:blipFill>
          <a:blip r:embed="rId2"/>
          <a:stretch>
            <a:fillRect/>
          </a:stretch>
        </p:blipFill>
        <p:spPr>
          <a:xfrm>
            <a:off x="1197610" y="3867150"/>
            <a:ext cx="3930650" cy="2164715"/>
          </a:xfrm>
          <a:prstGeom prst="roundRect">
            <a:avLst/>
          </a:prstGeom>
        </p:spPr>
      </p:pic>
      <p:pic>
        <p:nvPicPr>
          <p:cNvPr id="10" name="图片 9"/>
          <p:cNvPicPr>
            <a:picLocks noChangeAspect="1"/>
          </p:cNvPicPr>
          <p:nvPr/>
        </p:nvPicPr>
        <p:blipFill>
          <a:blip r:embed="rId3"/>
          <a:stretch>
            <a:fillRect/>
          </a:stretch>
        </p:blipFill>
        <p:spPr>
          <a:xfrm>
            <a:off x="1197610" y="1609090"/>
            <a:ext cx="3930650" cy="2030095"/>
          </a:xfrm>
          <a:prstGeom prst="round2Diag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一分钟了解火药,科技,科普,好看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63865" y="654674"/>
            <a:ext cx="9864270" cy="55486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500" y="0"/>
            <a:ext cx="12192000" cy="6858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489639" y="2673577"/>
            <a:ext cx="1901371" cy="4064000"/>
          </a:xfrm>
          <a:prstGeom prst="rect">
            <a:avLst/>
          </a:prstGeom>
        </p:spPr>
      </p:pic>
      <p:grpSp>
        <p:nvGrpSpPr>
          <p:cNvPr id="21" name="组合 20"/>
          <p:cNvGrpSpPr/>
          <p:nvPr/>
        </p:nvGrpSpPr>
        <p:grpSpPr>
          <a:xfrm>
            <a:off x="645000" y="2592998"/>
            <a:ext cx="1901371" cy="4064000"/>
            <a:chOff x="577457" y="2679841"/>
            <a:chExt cx="1901371" cy="4064000"/>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a:fillRect/>
            </a:stretch>
          </p:blipFill>
          <p:spPr>
            <a:xfrm>
              <a:off x="577457" y="2679841"/>
              <a:ext cx="1901371" cy="4064000"/>
            </a:xfrm>
            <a:prstGeom prst="rect">
              <a:avLst/>
            </a:prstGeom>
          </p:spPr>
        </p:pic>
        <p:sp>
          <p:nvSpPr>
            <p:cNvPr id="20" name="椭圆 19"/>
            <p:cNvSpPr/>
            <p:nvPr/>
          </p:nvSpPr>
          <p:spPr>
            <a:xfrm>
              <a:off x="2026100" y="3571875"/>
              <a:ext cx="384261" cy="317586"/>
            </a:xfrm>
            <a:prstGeom prst="ellipse">
              <a:avLst/>
            </a:prstGeom>
            <a:solidFill>
              <a:srgbClr val="F6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555101" y="191368"/>
            <a:ext cx="2941574" cy="2119086"/>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grpSp>
        <p:nvGrpSpPr>
          <p:cNvPr id="2" name="组合 1"/>
          <p:cNvGrpSpPr/>
          <p:nvPr/>
        </p:nvGrpSpPr>
        <p:grpSpPr>
          <a:xfrm>
            <a:off x="2419434" y="1037158"/>
            <a:ext cx="7338060" cy="4151630"/>
            <a:chOff x="2546434" y="1236548"/>
            <a:chExt cx="7338060" cy="4151630"/>
          </a:xfrm>
        </p:grpSpPr>
        <p:sp>
          <p:nvSpPr>
            <p:cNvPr id="9" name="文本框 8"/>
            <p:cNvSpPr txBox="1"/>
            <p:nvPr/>
          </p:nvSpPr>
          <p:spPr>
            <a:xfrm>
              <a:off x="2546434" y="2834843"/>
              <a:ext cx="7338060" cy="255333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rPr>
                <a:t>中国古代四大发明之</a:t>
              </a:r>
              <a:endPar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rPr>
                <a:t>印刷术篇</a:t>
              </a:r>
              <a:endPar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endParaRPr>
            </a:p>
          </p:txBody>
        </p:sp>
        <p:grpSp>
          <p:nvGrpSpPr>
            <p:cNvPr id="4" name="组合 3"/>
            <p:cNvGrpSpPr/>
            <p:nvPr/>
          </p:nvGrpSpPr>
          <p:grpSpPr>
            <a:xfrm>
              <a:off x="4694587" y="1236548"/>
              <a:ext cx="2670848" cy="2119087"/>
              <a:chOff x="4720886" y="1343555"/>
              <a:chExt cx="2670848" cy="2119087"/>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0886" y="1343555"/>
                <a:ext cx="2670848" cy="2119087"/>
              </a:xfrm>
              <a:prstGeom prst="rect">
                <a:avLst/>
              </a:prstGeom>
            </p:spPr>
          </p:pic>
          <p:sp>
            <p:nvSpPr>
              <p:cNvPr id="12" name="文本框 11"/>
              <p:cNvSpPr txBox="1"/>
              <p:nvPr/>
            </p:nvSpPr>
            <p:spPr>
              <a:xfrm>
                <a:off x="5025686" y="1730905"/>
                <a:ext cx="2026285" cy="988695"/>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PART 03</a:t>
                </a:r>
                <a:endParaRPr kumimoji="0" lang="zh-CN" altLang="en-US"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千库网_孟菲斯标题框文本框_元素编号12804264"/>
          <p:cNvPicPr>
            <a:picLocks noChangeAspect="1"/>
          </p:cNvPicPr>
          <p:nvPr/>
        </p:nvPicPr>
        <p:blipFill>
          <a:blip r:embed="rId1"/>
          <a:stretch>
            <a:fillRect/>
          </a:stretch>
        </p:blipFill>
        <p:spPr>
          <a:xfrm>
            <a:off x="5725795" y="1522730"/>
            <a:ext cx="5481955" cy="4671695"/>
          </a:xfrm>
          <a:prstGeom prst="rect">
            <a:avLst/>
          </a:prstGeom>
        </p:spPr>
      </p:pic>
      <p:sp>
        <p:nvSpPr>
          <p:cNvPr id="2" name="矩形 1"/>
          <p:cNvSpPr/>
          <p:nvPr/>
        </p:nvSpPr>
        <p:spPr>
          <a:xfrm>
            <a:off x="6108065" y="2292350"/>
            <a:ext cx="4871720" cy="3415030"/>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   </a:t>
            </a:r>
            <a:r>
              <a:rPr kumimoji="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印刷术是中国古代劳动人民的四大发明之一。雕版印刷术发明于唐朝，并在唐朝中后期普遍使用。宋仁宗时</a:t>
            </a:r>
            <a:r>
              <a:rPr kumimoji="0" lang="zh-CN"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毕昇</a:t>
            </a:r>
            <a:r>
              <a:rPr kumimoji="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发明了活字印刷术标志着活字印刷术的诞生。他是世界上第一个发明人，比德国人约翰内斯·古腾堡的铅活字印刷术早约400年标志着活字印刷术的诞生。</a:t>
            </a:r>
            <a:endParaRPr kumimoji="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6" name="组合 5"/>
          <p:cNvGrpSpPr/>
          <p:nvPr/>
        </p:nvGrpSpPr>
        <p:grpSpPr>
          <a:xfrm>
            <a:off x="1197926" y="553468"/>
            <a:ext cx="5263515" cy="1055370"/>
            <a:chOff x="1197926" y="553468"/>
            <a:chExt cx="5263515" cy="1055370"/>
          </a:xfrm>
        </p:grpSpPr>
        <p:sp>
          <p:nvSpPr>
            <p:cNvPr id="23" name="矩形: 圆角 45"/>
            <p:cNvSpPr/>
            <p:nvPr/>
          </p:nvSpPr>
          <p:spPr>
            <a:xfrm>
              <a:off x="1483041" y="553468"/>
              <a:ext cx="4978400"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en-US" altLang="zh-CN"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a:t>
              </a: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印刷术篇</a:t>
              </a:r>
              <a:endParaRPr kumimoji="0" lang="zh-CN" altLang="en-US" sz="32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4" name="椭圆 3"/>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9" name="图片 8"/>
          <p:cNvPicPr>
            <a:picLocks noChangeAspect="1"/>
          </p:cNvPicPr>
          <p:nvPr/>
        </p:nvPicPr>
        <p:blipFill>
          <a:blip r:embed="rId2"/>
          <a:stretch>
            <a:fillRect/>
          </a:stretch>
        </p:blipFill>
        <p:spPr>
          <a:xfrm>
            <a:off x="901700" y="1609090"/>
            <a:ext cx="4224655" cy="2125345"/>
          </a:xfrm>
          <a:prstGeom prst="roundRect">
            <a:avLst/>
          </a:prstGeom>
        </p:spPr>
      </p:pic>
      <p:pic>
        <p:nvPicPr>
          <p:cNvPr id="11" name="图片 10"/>
          <p:cNvPicPr>
            <a:picLocks noChangeAspect="1"/>
          </p:cNvPicPr>
          <p:nvPr/>
        </p:nvPicPr>
        <p:blipFill>
          <a:blip r:embed="rId3"/>
          <a:stretch>
            <a:fillRect/>
          </a:stretch>
        </p:blipFill>
        <p:spPr>
          <a:xfrm>
            <a:off x="1655445" y="3844290"/>
            <a:ext cx="4225290" cy="2350135"/>
          </a:xfrm>
          <a:prstGeom prst="round2Diag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一分钟了解活字印刷术,文化历史,文化艺术,好看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36549" y="639309"/>
            <a:ext cx="9918902" cy="5579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002367" y="0"/>
            <a:ext cx="2941574" cy="422444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22627" b="22230"/>
          <a:stretch>
            <a:fillRect/>
          </a:stretch>
        </p:blipFill>
        <p:spPr>
          <a:xfrm>
            <a:off x="1519493" y="1102519"/>
            <a:ext cx="9153013" cy="4224449"/>
          </a:xfrm>
          <a:prstGeom prst="rect">
            <a:avLst/>
          </a:prstGeom>
        </p:spPr>
      </p:pic>
      <p:sp>
        <p:nvSpPr>
          <p:cNvPr id="20" name="文本框 19"/>
          <p:cNvSpPr txBox="1"/>
          <p:nvPr/>
        </p:nvSpPr>
        <p:spPr>
          <a:xfrm>
            <a:off x="2462162" y="2106929"/>
            <a:ext cx="7269090" cy="22148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100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谢谢</a:t>
            </a:r>
            <a:r>
              <a:rPr kumimoji="0" lang="zh-CN" altLang="en-US" sz="13800" b="0" i="0" u="none" strike="noStrike" kern="1200" cap="none" spc="-1000" normalizeH="0" baseline="0" noProof="0">
                <a:ln>
                  <a:noFill/>
                </a:ln>
                <a:solidFill>
                  <a:prstClr val="black"/>
                </a:solidFill>
                <a:effectLst/>
                <a:uLnTx/>
                <a:uFillTx/>
                <a:latin typeface="字魂27号-布丁体" panose="00000500000000000000" charset="-122"/>
                <a:ea typeface="字魂27号-布丁体" panose="00000500000000000000" charset="-122"/>
                <a:cs typeface="+mn-cs"/>
              </a:rPr>
              <a:t>观看</a:t>
            </a:r>
            <a:endParaRPr kumimoji="0" lang="zh-CN" altLang="en-US" sz="13800" b="0" i="0" u="none" strike="noStrike" kern="1200" cap="none" spc="-100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rot="20678574">
            <a:off x="89511" y="2585133"/>
            <a:ext cx="2944384" cy="276860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224348" y="4595774"/>
            <a:ext cx="4111928" cy="2262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gr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0683875" y="0"/>
            <a:ext cx="1418590" cy="1376680"/>
          </a:xfrm>
          <a:prstGeom prst="rect">
            <a:avLst/>
          </a:prstGeom>
        </p:spPr>
      </p:pic>
      <p:grpSp>
        <p:nvGrpSpPr>
          <p:cNvPr id="18" name="组合 17"/>
          <p:cNvGrpSpPr/>
          <p:nvPr/>
        </p:nvGrpSpPr>
        <p:grpSpPr>
          <a:xfrm>
            <a:off x="779818" y="446436"/>
            <a:ext cx="3056890" cy="1945005"/>
            <a:chOff x="928141" y="289645"/>
            <a:chExt cx="3056890" cy="1945005"/>
          </a:xfrm>
        </p:grpSpPr>
        <p:sp>
          <p:nvSpPr>
            <p:cNvPr id="15" name="文本框 14"/>
            <p:cNvSpPr txBox="1"/>
            <p:nvPr/>
          </p:nvSpPr>
          <p:spPr>
            <a:xfrm>
              <a:off x="1081176" y="289645"/>
              <a:ext cx="2338889"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字魂27号-布丁体" panose="00000500000000000000" charset="-122"/>
                </a:rPr>
                <a:t>目 录</a:t>
              </a:r>
              <a:endParaRPr kumimoji="0" lang="zh-CN" altLang="en-US" sz="80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字魂27号-布丁体" panose="00000500000000000000" charset="-122"/>
              </a:endParaRPr>
            </a:p>
          </p:txBody>
        </p:sp>
        <p:sp>
          <p:nvSpPr>
            <p:cNvPr id="17" name="文本框 16"/>
            <p:cNvSpPr txBox="1"/>
            <p:nvPr/>
          </p:nvSpPr>
          <p:spPr>
            <a:xfrm>
              <a:off x="928141" y="1219920"/>
              <a:ext cx="3056890" cy="10147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rPr>
                <a:t>contents</a:t>
              </a:r>
              <a:endParaRPr kumimoji="0" lang="zh-CN" altLang="en-US" sz="60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endParaRPr>
            </a:p>
          </p:txBody>
        </p:sp>
      </p:grpSp>
      <p:grpSp>
        <p:nvGrpSpPr>
          <p:cNvPr id="33" name="组合 32"/>
          <p:cNvGrpSpPr/>
          <p:nvPr/>
        </p:nvGrpSpPr>
        <p:grpSpPr>
          <a:xfrm>
            <a:off x="7295576" y="3509868"/>
            <a:ext cx="3270885" cy="2216785"/>
            <a:chOff x="7185676" y="3426144"/>
            <a:chExt cx="3270885" cy="2216785"/>
          </a:xfrm>
        </p:grpSpPr>
        <p:grpSp>
          <p:nvGrpSpPr>
            <p:cNvPr id="20" name="组合 19"/>
            <p:cNvGrpSpPr/>
            <p:nvPr/>
          </p:nvGrpSpPr>
          <p:grpSpPr>
            <a:xfrm>
              <a:off x="7185676" y="3426144"/>
              <a:ext cx="3270885" cy="2216785"/>
              <a:chOff x="7182461" y="3067488"/>
              <a:chExt cx="3442050" cy="2332789"/>
            </a:xfrm>
          </p:grpSpPr>
          <p:pic>
            <p:nvPicPr>
              <p:cNvPr id="10" name="图片 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182461" y="3067488"/>
                <a:ext cx="3442050" cy="2332789"/>
              </a:xfrm>
              <a:prstGeom prst="rect">
                <a:avLst/>
              </a:prstGeom>
            </p:spPr>
          </p:pic>
          <p:sp>
            <p:nvSpPr>
              <p:cNvPr id="4" name="矩形: 圆角 57"/>
              <p:cNvSpPr/>
              <p:nvPr/>
            </p:nvSpPr>
            <p:spPr>
              <a:xfrm>
                <a:off x="7646320" y="3899910"/>
                <a:ext cx="2594769" cy="111035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四大发明之</a:t>
                </a:r>
                <a:endPar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印刷术篇</a:t>
                </a:r>
                <a:endPar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p:txBody>
          </p:sp>
        </p:grpSp>
        <p:sp>
          <p:nvSpPr>
            <p:cNvPr id="29" name="文本框 28"/>
            <p:cNvSpPr txBox="1"/>
            <p:nvPr/>
          </p:nvSpPr>
          <p:spPr>
            <a:xfrm>
              <a:off x="7834646" y="3816669"/>
              <a:ext cx="197294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Part 04</a:t>
              </a:r>
              <a:endParaRPr kumimoji="0" lang="zh-CN" altLang="en-US" sz="3200" b="1"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grpSp>
      <p:grpSp>
        <p:nvGrpSpPr>
          <p:cNvPr id="34" name="组合 33"/>
          <p:cNvGrpSpPr/>
          <p:nvPr/>
        </p:nvGrpSpPr>
        <p:grpSpPr>
          <a:xfrm>
            <a:off x="3678813" y="3543544"/>
            <a:ext cx="3481705" cy="2359660"/>
            <a:chOff x="3678813" y="3543544"/>
            <a:chExt cx="3481705" cy="2359660"/>
          </a:xfrm>
        </p:grpSpPr>
        <p:grpSp>
          <p:nvGrpSpPr>
            <p:cNvPr id="11" name="组合 10"/>
            <p:cNvGrpSpPr/>
            <p:nvPr/>
          </p:nvGrpSpPr>
          <p:grpSpPr>
            <a:xfrm>
              <a:off x="3678813" y="3543544"/>
              <a:ext cx="3481705" cy="2359660"/>
              <a:chOff x="1163533" y="2436226"/>
              <a:chExt cx="3663902" cy="2483141"/>
            </a:xfrm>
          </p:grpSpPr>
          <p:pic>
            <p:nvPicPr>
              <p:cNvPr id="8" name="图片 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163533" y="2436226"/>
                <a:ext cx="3663902" cy="2483141"/>
              </a:xfrm>
              <a:prstGeom prst="rect">
                <a:avLst/>
              </a:prstGeom>
            </p:spPr>
          </p:pic>
          <p:sp>
            <p:nvSpPr>
              <p:cNvPr id="2" name="矩形: 圆角 45"/>
              <p:cNvSpPr/>
              <p:nvPr/>
            </p:nvSpPr>
            <p:spPr>
              <a:xfrm>
                <a:off x="1693334" y="3425352"/>
                <a:ext cx="2604056" cy="111035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四大发明之</a:t>
                </a:r>
                <a:endParaRPr kumimoji="0" lang="zh-CN" altLang="en-US" sz="25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造纸术篇</a:t>
                </a:r>
                <a:endParaRPr kumimoji="0" lang="en-US" altLang="zh-CN" sz="25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p:txBody>
          </p:sp>
        </p:grpSp>
        <p:sp>
          <p:nvSpPr>
            <p:cNvPr id="30" name="文本框 29"/>
            <p:cNvSpPr txBox="1"/>
            <p:nvPr/>
          </p:nvSpPr>
          <p:spPr>
            <a:xfrm>
              <a:off x="4411603" y="3900414"/>
              <a:ext cx="20161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Part 01</a:t>
              </a:r>
              <a:endParaRPr kumimoji="0" lang="zh-CN" altLang="en-US" sz="3200" b="1"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grpSp>
      <p:grpSp>
        <p:nvGrpSpPr>
          <p:cNvPr id="32" name="组合 31"/>
          <p:cNvGrpSpPr/>
          <p:nvPr/>
        </p:nvGrpSpPr>
        <p:grpSpPr>
          <a:xfrm>
            <a:off x="4753610" y="656590"/>
            <a:ext cx="3262630" cy="2139950"/>
            <a:chOff x="5345552" y="1281262"/>
            <a:chExt cx="3157625" cy="2140214"/>
          </a:xfrm>
        </p:grpSpPr>
        <p:grpSp>
          <p:nvGrpSpPr>
            <p:cNvPr id="19" name="组合 18"/>
            <p:cNvGrpSpPr/>
            <p:nvPr/>
          </p:nvGrpSpPr>
          <p:grpSpPr>
            <a:xfrm>
              <a:off x="5345552" y="1281262"/>
              <a:ext cx="3157625" cy="2140214"/>
              <a:chOff x="4596777" y="1387641"/>
              <a:chExt cx="3322863" cy="2252211"/>
            </a:xfrm>
          </p:grpSpPr>
          <p:pic>
            <p:nvPicPr>
              <p:cNvPr id="9" name="图片 8"/>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4596777" y="1387641"/>
                <a:ext cx="3322863" cy="2252211"/>
              </a:xfrm>
              <a:prstGeom prst="rect">
                <a:avLst/>
              </a:prstGeom>
            </p:spPr>
          </p:pic>
          <p:sp>
            <p:nvSpPr>
              <p:cNvPr id="3" name="矩形: 圆角 50"/>
              <p:cNvSpPr/>
              <p:nvPr/>
            </p:nvSpPr>
            <p:spPr>
              <a:xfrm>
                <a:off x="5049681" y="2087020"/>
                <a:ext cx="2584825" cy="111035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四大发明之</a:t>
                </a:r>
                <a:endParaRPr kumimoji="0" lang="zh-CN" altLang="en-US" sz="2500" i="0" u="none" strike="noStrike" kern="1200" cap="none" spc="0" normalizeH="0" baseline="0" noProof="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指南针篇</a:t>
                </a:r>
                <a:endParaRPr kumimoji="0" lang="zh-CN" altLang="en-US" sz="250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p:txBody>
          </p:sp>
        </p:grpSp>
        <p:sp>
          <p:nvSpPr>
            <p:cNvPr id="31" name="文本框 30"/>
            <p:cNvSpPr txBox="1"/>
            <p:nvPr/>
          </p:nvSpPr>
          <p:spPr>
            <a:xfrm>
              <a:off x="5934918" y="1603882"/>
              <a:ext cx="1785920" cy="5836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Part 02</a:t>
              </a:r>
              <a:endParaRPr kumimoji="0" lang="zh-CN" altLang="en-US" sz="3200" b="1"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grpSp>
      <p:grpSp>
        <p:nvGrpSpPr>
          <p:cNvPr id="12" name="组合 11"/>
          <p:cNvGrpSpPr/>
          <p:nvPr/>
        </p:nvGrpSpPr>
        <p:grpSpPr>
          <a:xfrm>
            <a:off x="8298815" y="656590"/>
            <a:ext cx="3157855" cy="2332990"/>
            <a:chOff x="7278386" y="3502979"/>
            <a:chExt cx="3157855" cy="2338705"/>
          </a:xfrm>
        </p:grpSpPr>
        <p:grpSp>
          <p:nvGrpSpPr>
            <p:cNvPr id="13" name="组合 12"/>
            <p:cNvGrpSpPr/>
            <p:nvPr/>
          </p:nvGrpSpPr>
          <p:grpSpPr>
            <a:xfrm>
              <a:off x="7278386" y="3502979"/>
              <a:ext cx="3157855" cy="2338705"/>
              <a:chOff x="7280023" y="3148344"/>
              <a:chExt cx="3323105" cy="2461089"/>
            </a:xfrm>
          </p:grpSpPr>
          <p:pic>
            <p:nvPicPr>
              <p:cNvPr id="14" name="图片 13"/>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280023" y="3148344"/>
                <a:ext cx="3323105" cy="2461089"/>
              </a:xfrm>
              <a:prstGeom prst="rect">
                <a:avLst/>
              </a:prstGeom>
            </p:spPr>
          </p:pic>
          <p:sp>
            <p:nvSpPr>
              <p:cNvPr id="21" name="矩形: 圆角 57"/>
              <p:cNvSpPr/>
              <p:nvPr/>
            </p:nvSpPr>
            <p:spPr>
              <a:xfrm>
                <a:off x="7556777" y="3907819"/>
                <a:ext cx="2594769" cy="111035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四大发明之</a:t>
                </a:r>
                <a:endPar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火药篇</a:t>
                </a:r>
                <a:endParaRPr kumimoji="0" lang="zh-CN" altLang="en-US" sz="2500" b="0" i="0" u="none" strike="noStrike" kern="1200" cap="none" spc="0" normalizeH="0" baseline="0" noProof="0" dirty="0">
                  <a:ln>
                    <a:noFill/>
                  </a:ln>
                  <a:solidFill>
                    <a:schemeClr val="tx1"/>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endParaRPr>
              </a:p>
            </p:txBody>
          </p:sp>
        </p:grpSp>
        <p:sp>
          <p:nvSpPr>
            <p:cNvPr id="22" name="文本框 21"/>
            <p:cNvSpPr txBox="1"/>
            <p:nvPr/>
          </p:nvSpPr>
          <p:spPr>
            <a:xfrm>
              <a:off x="7912116" y="3839529"/>
              <a:ext cx="1724660" cy="5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rPr>
                <a:t>Part 03</a:t>
              </a:r>
              <a:endParaRPr kumimoji="0" lang="zh-CN" altLang="en-US" sz="3200" b="1"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mn-cs"/>
              </a:endParaRPr>
            </a:p>
          </p:txBody>
        </p:sp>
      </p:grpSp>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0" y="11430"/>
            <a:ext cx="1179830" cy="1144905"/>
          </a:xfrm>
          <a:prstGeom prst="rect">
            <a:avLst/>
          </a:prstGeom>
        </p:spPr>
      </p:pic>
      <p:pic>
        <p:nvPicPr>
          <p:cNvPr id="28" name="图片 27" descr="图标&#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376" y="3419866"/>
            <a:ext cx="3445005" cy="27126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500" y="0"/>
            <a:ext cx="12192000" cy="6858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489639" y="2673577"/>
            <a:ext cx="1901371" cy="4064000"/>
          </a:xfrm>
          <a:prstGeom prst="rect">
            <a:avLst/>
          </a:prstGeom>
        </p:spPr>
      </p:pic>
      <p:grpSp>
        <p:nvGrpSpPr>
          <p:cNvPr id="21" name="组合 20"/>
          <p:cNvGrpSpPr/>
          <p:nvPr/>
        </p:nvGrpSpPr>
        <p:grpSpPr>
          <a:xfrm>
            <a:off x="645000" y="2592998"/>
            <a:ext cx="1901371" cy="4064000"/>
            <a:chOff x="577457" y="2679841"/>
            <a:chExt cx="1901371" cy="4064000"/>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a:fillRect/>
            </a:stretch>
          </p:blipFill>
          <p:spPr>
            <a:xfrm>
              <a:off x="577457" y="2679841"/>
              <a:ext cx="1901371" cy="4064000"/>
            </a:xfrm>
            <a:prstGeom prst="rect">
              <a:avLst/>
            </a:prstGeom>
          </p:spPr>
        </p:pic>
        <p:sp>
          <p:nvSpPr>
            <p:cNvPr id="20" name="椭圆 19"/>
            <p:cNvSpPr/>
            <p:nvPr/>
          </p:nvSpPr>
          <p:spPr>
            <a:xfrm>
              <a:off x="2026100" y="3571875"/>
              <a:ext cx="384261" cy="317586"/>
            </a:xfrm>
            <a:prstGeom prst="ellipse">
              <a:avLst/>
            </a:prstGeom>
            <a:solidFill>
              <a:srgbClr val="F6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555101" y="191368"/>
            <a:ext cx="2941574" cy="2119086"/>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grpSp>
        <p:nvGrpSpPr>
          <p:cNvPr id="2" name="组合 1"/>
          <p:cNvGrpSpPr/>
          <p:nvPr/>
        </p:nvGrpSpPr>
        <p:grpSpPr>
          <a:xfrm>
            <a:off x="2419434" y="1037158"/>
            <a:ext cx="7338060" cy="4151630"/>
            <a:chOff x="2546434" y="1236548"/>
            <a:chExt cx="7338060" cy="4151630"/>
          </a:xfrm>
        </p:grpSpPr>
        <p:sp>
          <p:nvSpPr>
            <p:cNvPr id="9" name="文本框 8"/>
            <p:cNvSpPr txBox="1"/>
            <p:nvPr/>
          </p:nvSpPr>
          <p:spPr>
            <a:xfrm>
              <a:off x="2546434" y="2834843"/>
              <a:ext cx="7338060" cy="255333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rPr>
                <a:t>中国古代四大发明之</a:t>
              </a:r>
              <a:endPar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rPr>
                <a:t>造纸术篇</a:t>
              </a:r>
              <a:endPar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endParaRPr>
            </a:p>
          </p:txBody>
        </p:sp>
        <p:grpSp>
          <p:nvGrpSpPr>
            <p:cNvPr id="4" name="组合 3"/>
            <p:cNvGrpSpPr/>
            <p:nvPr/>
          </p:nvGrpSpPr>
          <p:grpSpPr>
            <a:xfrm>
              <a:off x="4694587" y="1236548"/>
              <a:ext cx="2670848" cy="2119087"/>
              <a:chOff x="4720886" y="1343555"/>
              <a:chExt cx="2670848" cy="2119087"/>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0886" y="1343555"/>
                <a:ext cx="2670848" cy="2119087"/>
              </a:xfrm>
              <a:prstGeom prst="rect">
                <a:avLst/>
              </a:prstGeom>
            </p:spPr>
          </p:pic>
          <p:sp>
            <p:nvSpPr>
              <p:cNvPr id="12" name="文本框 11"/>
              <p:cNvSpPr txBox="1"/>
              <p:nvPr/>
            </p:nvSpPr>
            <p:spPr>
              <a:xfrm>
                <a:off x="5025686" y="1730905"/>
                <a:ext cx="2026285" cy="988695"/>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PART 01</a:t>
                </a:r>
                <a:endParaRPr kumimoji="0" lang="zh-CN" altLang="en-US"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千库网_蓝色气泡手绘卡通对话框_元素编号11708189"/>
          <p:cNvPicPr>
            <a:picLocks noChangeAspect="1"/>
          </p:cNvPicPr>
          <p:nvPr/>
        </p:nvPicPr>
        <p:blipFill>
          <a:blip r:embed="rId1"/>
          <a:srcRect b="11478"/>
          <a:stretch>
            <a:fillRect/>
          </a:stretch>
        </p:blipFill>
        <p:spPr>
          <a:xfrm>
            <a:off x="5581015" y="1095375"/>
            <a:ext cx="6177280" cy="5099685"/>
          </a:xfrm>
          <a:prstGeom prst="rect">
            <a:avLst/>
          </a:prstGeom>
        </p:spPr>
      </p:pic>
      <p:sp>
        <p:nvSpPr>
          <p:cNvPr id="2" name="矩形 1"/>
          <p:cNvSpPr/>
          <p:nvPr/>
        </p:nvSpPr>
        <p:spPr>
          <a:xfrm>
            <a:off x="6461125" y="2265045"/>
            <a:ext cx="4592955" cy="316928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     </a:t>
            </a:r>
            <a:r>
              <a:rPr kumimoji="0" lang="zh-CN" alt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造纸术，是中国四大发明之一，发明于西汉时期、改进于东汉时期。中国是世界上最早养蚕织丝的国家，中国古代劳动人民以上等蚕茧抽丝织绸，剩下的恶茧、病茧等则用漂絮法制取丝绵。</a:t>
            </a:r>
            <a:endParaRPr kumimoji="0" lang="zh-CN" alt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6" name="组合 5"/>
          <p:cNvGrpSpPr/>
          <p:nvPr/>
        </p:nvGrpSpPr>
        <p:grpSpPr>
          <a:xfrm>
            <a:off x="1197926" y="553468"/>
            <a:ext cx="5263515" cy="1055370"/>
            <a:chOff x="1197926" y="553468"/>
            <a:chExt cx="5263515" cy="1055370"/>
          </a:xfrm>
        </p:grpSpPr>
        <p:sp>
          <p:nvSpPr>
            <p:cNvPr id="23" name="矩形: 圆角 45"/>
            <p:cNvSpPr/>
            <p:nvPr/>
          </p:nvSpPr>
          <p:spPr>
            <a:xfrm>
              <a:off x="1483041" y="553468"/>
              <a:ext cx="4978400"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en-US" altLang="zh-CN"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a:t>
              </a: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造纸术篇</a:t>
              </a:r>
              <a:endParaRPr kumimoji="0" lang="zh-CN" altLang="en-US" sz="32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4" name="椭圆 3"/>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3" name="图片 2"/>
          <p:cNvPicPr>
            <a:picLocks noChangeAspect="1"/>
          </p:cNvPicPr>
          <p:nvPr/>
        </p:nvPicPr>
        <p:blipFill>
          <a:blip r:embed="rId2"/>
          <a:stretch>
            <a:fillRect/>
          </a:stretch>
        </p:blipFill>
        <p:spPr>
          <a:xfrm>
            <a:off x="967740" y="2051050"/>
            <a:ext cx="4613275" cy="351536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千库网_多边形气泡框元素_元素编号12450719"/>
          <p:cNvPicPr>
            <a:picLocks noChangeAspect="1"/>
          </p:cNvPicPr>
          <p:nvPr/>
        </p:nvPicPr>
        <p:blipFill>
          <a:blip r:embed="rId1"/>
          <a:stretch>
            <a:fillRect/>
          </a:stretch>
        </p:blipFill>
        <p:spPr>
          <a:xfrm>
            <a:off x="275590" y="212725"/>
            <a:ext cx="6915150" cy="6915150"/>
          </a:xfrm>
          <a:prstGeom prst="rect">
            <a:avLst/>
          </a:prstGeom>
        </p:spPr>
      </p:pic>
      <p:sp>
        <p:nvSpPr>
          <p:cNvPr id="2" name="矩形 1"/>
          <p:cNvSpPr/>
          <p:nvPr/>
        </p:nvSpPr>
        <p:spPr>
          <a:xfrm>
            <a:off x="1717675" y="2546350"/>
            <a:ext cx="4279900" cy="255333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     </a:t>
            </a: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漂絮完毕，篾席上会遗留一些残絮。当漂絮的次数多了，篾席上的残絮便积成一层纤维薄片，经晾干之后剥离下来，可用于书写。</a:t>
            </a:r>
            <a:endPar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6" name="组合 5"/>
          <p:cNvGrpSpPr/>
          <p:nvPr/>
        </p:nvGrpSpPr>
        <p:grpSpPr>
          <a:xfrm>
            <a:off x="1197926" y="553468"/>
            <a:ext cx="5263515" cy="1055370"/>
            <a:chOff x="1197926" y="553468"/>
            <a:chExt cx="5263515" cy="1055370"/>
          </a:xfrm>
        </p:grpSpPr>
        <p:sp>
          <p:nvSpPr>
            <p:cNvPr id="23" name="矩形: 圆角 45"/>
            <p:cNvSpPr/>
            <p:nvPr/>
          </p:nvSpPr>
          <p:spPr>
            <a:xfrm>
              <a:off x="1483041" y="553468"/>
              <a:ext cx="4978400"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en-US" altLang="zh-CN"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a:t>
              </a: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造纸术篇</a:t>
              </a:r>
              <a:endParaRPr kumimoji="0" lang="zh-CN" altLang="en-US" sz="32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4" name="椭圆 3"/>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7" name="图片 6"/>
          <p:cNvPicPr>
            <a:picLocks noChangeAspect="1"/>
          </p:cNvPicPr>
          <p:nvPr/>
        </p:nvPicPr>
        <p:blipFill>
          <a:blip r:embed="rId2"/>
          <a:stretch>
            <a:fillRect/>
          </a:stretch>
        </p:blipFill>
        <p:spPr>
          <a:xfrm>
            <a:off x="6988810" y="1609090"/>
            <a:ext cx="4039870" cy="442785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一分钟了解造纸术,科技,科普,好看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77257" y="636361"/>
            <a:ext cx="9835040" cy="5532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500" y="0"/>
            <a:ext cx="12192000" cy="6858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0" y="4191000"/>
            <a:ext cx="12192000" cy="2667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489639" y="2673577"/>
            <a:ext cx="1901371" cy="4064000"/>
          </a:xfrm>
          <a:prstGeom prst="rect">
            <a:avLst/>
          </a:prstGeom>
        </p:spPr>
      </p:pic>
      <p:grpSp>
        <p:nvGrpSpPr>
          <p:cNvPr id="21" name="组合 20"/>
          <p:cNvGrpSpPr/>
          <p:nvPr/>
        </p:nvGrpSpPr>
        <p:grpSpPr>
          <a:xfrm>
            <a:off x="645000" y="2592998"/>
            <a:ext cx="1901371" cy="4064000"/>
            <a:chOff x="577457" y="2679841"/>
            <a:chExt cx="1901371" cy="4064000"/>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a:fillRect/>
            </a:stretch>
          </p:blipFill>
          <p:spPr>
            <a:xfrm>
              <a:off x="577457" y="2679841"/>
              <a:ext cx="1901371" cy="4064000"/>
            </a:xfrm>
            <a:prstGeom prst="rect">
              <a:avLst/>
            </a:prstGeom>
          </p:spPr>
        </p:pic>
        <p:sp>
          <p:nvSpPr>
            <p:cNvPr id="20" name="椭圆 19"/>
            <p:cNvSpPr/>
            <p:nvPr/>
          </p:nvSpPr>
          <p:spPr>
            <a:xfrm>
              <a:off x="2026100" y="3571875"/>
              <a:ext cx="384261" cy="317586"/>
            </a:xfrm>
            <a:prstGeom prst="ellipse">
              <a:avLst/>
            </a:prstGeom>
            <a:solidFill>
              <a:srgbClr val="F6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555101" y="191368"/>
            <a:ext cx="2941574" cy="2119086"/>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04965" y="221112"/>
            <a:ext cx="2313475" cy="2244886"/>
          </a:xfrm>
          <a:prstGeom prst="rect">
            <a:avLst/>
          </a:prstGeom>
        </p:spPr>
      </p:pic>
      <p:grpSp>
        <p:nvGrpSpPr>
          <p:cNvPr id="2" name="组合 1"/>
          <p:cNvGrpSpPr/>
          <p:nvPr/>
        </p:nvGrpSpPr>
        <p:grpSpPr>
          <a:xfrm>
            <a:off x="2419434" y="1037158"/>
            <a:ext cx="7338060" cy="4151630"/>
            <a:chOff x="2546434" y="1236548"/>
            <a:chExt cx="7338060" cy="4151630"/>
          </a:xfrm>
        </p:grpSpPr>
        <p:sp>
          <p:nvSpPr>
            <p:cNvPr id="9" name="文本框 8"/>
            <p:cNvSpPr txBox="1"/>
            <p:nvPr/>
          </p:nvSpPr>
          <p:spPr>
            <a:xfrm>
              <a:off x="2546434" y="2834843"/>
              <a:ext cx="7338060" cy="255333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rPr>
                <a:t>中国古代四大发明之</a:t>
              </a:r>
              <a:endParaRPr kumimoji="0" lang="zh-CN" altLang="en-US" sz="7200" b="0" i="0" u="none" strike="noStrike" kern="1200" cap="none" spc="-1000" normalizeH="0" baseline="0" noProof="0">
                <a:ln>
                  <a:noFill/>
                </a:ln>
                <a:solidFill>
                  <a:prstClr val="black">
                    <a:lumMod val="85000"/>
                    <a:lumOff val="15000"/>
                  </a:prstClr>
                </a:solidFill>
                <a:effectLst/>
                <a:uLnTx/>
                <a:uFillTx/>
                <a:latin typeface="字魂27号-布丁体" panose="00000500000000000000" charset="-122"/>
                <a:ea typeface="字魂27号-布丁体" panose="00000500000000000000"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rPr>
                <a:t>指南针篇</a:t>
              </a:r>
              <a:endParaRPr kumimoji="0" lang="zh-CN" altLang="en-US" sz="8800" b="1" i="0" u="none" strike="noStrike" kern="1200" cap="none" spc="-1000" normalizeH="0" baseline="0" noProof="0">
                <a:ln>
                  <a:noFill/>
                </a:ln>
                <a:solidFill>
                  <a:srgbClr val="F99102"/>
                </a:solidFill>
                <a:effectLst/>
                <a:uLnTx/>
                <a:uFillTx/>
                <a:latin typeface="字魂27号-布丁体" panose="00000500000000000000" charset="-122"/>
                <a:ea typeface="字魂27号-布丁体" panose="00000500000000000000" charset="-122"/>
                <a:cs typeface="+mn-cs"/>
              </a:endParaRPr>
            </a:p>
          </p:txBody>
        </p:sp>
        <p:grpSp>
          <p:nvGrpSpPr>
            <p:cNvPr id="4" name="组合 3"/>
            <p:cNvGrpSpPr/>
            <p:nvPr/>
          </p:nvGrpSpPr>
          <p:grpSpPr>
            <a:xfrm>
              <a:off x="4694587" y="1236548"/>
              <a:ext cx="2670848" cy="2119087"/>
              <a:chOff x="4720886" y="1343555"/>
              <a:chExt cx="2670848" cy="2119087"/>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0886" y="1343555"/>
                <a:ext cx="2670848" cy="2119087"/>
              </a:xfrm>
              <a:prstGeom prst="rect">
                <a:avLst/>
              </a:prstGeom>
            </p:spPr>
          </p:pic>
          <p:sp>
            <p:nvSpPr>
              <p:cNvPr id="12" name="文本框 11"/>
              <p:cNvSpPr txBox="1"/>
              <p:nvPr/>
            </p:nvSpPr>
            <p:spPr>
              <a:xfrm>
                <a:off x="5025686" y="1730905"/>
                <a:ext cx="2026285" cy="988695"/>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sym typeface="思源黑体 CN" panose="020B0500000000000000" pitchFamily="34" charset="-122"/>
                  </a:rPr>
                  <a:t>PART 02</a:t>
                </a:r>
                <a:endParaRPr kumimoji="0" lang="zh-CN" altLang="en-US" sz="4400" b="0" i="0" u="none" strike="noStrike" kern="1200" cap="none" spc="0" normalizeH="0" baseline="0" noProof="0">
                  <a:ln>
                    <a:noFill/>
                  </a:ln>
                  <a:solidFill>
                    <a:srgbClr val="FD631E"/>
                  </a:solidFill>
                  <a:effectLst/>
                  <a:uLnTx/>
                  <a:uFillTx/>
                  <a:latin typeface="字魂27号-布丁体" panose="00000500000000000000" charset="-122"/>
                  <a:ea typeface="字魂27号-布丁体" panose="0000050000000000000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千库网_白色语言气泡矢量图_元素编号11974577"/>
          <p:cNvPicPr>
            <a:picLocks noChangeAspect="1"/>
          </p:cNvPicPr>
          <p:nvPr/>
        </p:nvPicPr>
        <p:blipFill>
          <a:blip r:embed="rId1"/>
          <a:stretch>
            <a:fillRect/>
          </a:stretch>
        </p:blipFill>
        <p:spPr>
          <a:xfrm>
            <a:off x="5584190" y="1389380"/>
            <a:ext cx="5795645" cy="4709160"/>
          </a:xfrm>
          <a:prstGeom prst="rect">
            <a:avLst/>
          </a:prstGeom>
        </p:spPr>
      </p:pic>
      <p:sp>
        <p:nvSpPr>
          <p:cNvPr id="2" name="矩形 1"/>
          <p:cNvSpPr/>
          <p:nvPr/>
        </p:nvSpPr>
        <p:spPr>
          <a:xfrm>
            <a:off x="5927725" y="2365375"/>
            <a:ext cx="5108575" cy="316928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      </a:t>
            </a:r>
            <a:r>
              <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指南针，古代叫司南，主要组成部分是一根装在轴上的磁针，磁针在天然地磁场的作用下可以自由转动并保持在磁子午线的切线方向上，磁针的南极指向地理南极(磁场北极)，利用这一性能可以辨别方向。</a:t>
            </a:r>
            <a:endParaRPr kumimoji="0"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6" name="组合 5"/>
          <p:cNvGrpSpPr/>
          <p:nvPr/>
        </p:nvGrpSpPr>
        <p:grpSpPr>
          <a:xfrm>
            <a:off x="1197926" y="553468"/>
            <a:ext cx="5263515" cy="1055370"/>
            <a:chOff x="1197926" y="553468"/>
            <a:chExt cx="5263515" cy="1055370"/>
          </a:xfrm>
        </p:grpSpPr>
        <p:sp>
          <p:nvSpPr>
            <p:cNvPr id="23" name="矩形: 圆角 45"/>
            <p:cNvSpPr/>
            <p:nvPr/>
          </p:nvSpPr>
          <p:spPr>
            <a:xfrm>
              <a:off x="1483041" y="553468"/>
              <a:ext cx="4978400"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a:t>
              </a:r>
              <a:r>
                <a:rPr kumimoji="0" lang="en-US" altLang="zh-CN"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a:t>
              </a:r>
              <a:r>
                <a:rPr kumimoji="0" lang="zh-CN" altLang="en-US" sz="32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指南针篇</a:t>
              </a:r>
              <a:endParaRPr kumimoji="0" lang="zh-CN" altLang="en-US" sz="3200" b="0" i="0" u="none" strike="noStrike" kern="1200" cap="none" spc="0" normalizeH="0" baseline="0" noProof="0" dirty="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4" name="椭圆 3"/>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5" name="图片 4"/>
          <p:cNvPicPr>
            <a:picLocks noChangeAspect="1"/>
          </p:cNvPicPr>
          <p:nvPr/>
        </p:nvPicPr>
        <p:blipFill>
          <a:blip r:embed="rId2"/>
          <a:stretch>
            <a:fillRect/>
          </a:stretch>
        </p:blipFill>
        <p:spPr>
          <a:xfrm>
            <a:off x="1197610" y="3589020"/>
            <a:ext cx="4156710" cy="2509520"/>
          </a:xfrm>
          <a:prstGeom prst="roundRect">
            <a:avLst/>
          </a:prstGeom>
        </p:spPr>
      </p:pic>
      <p:pic>
        <p:nvPicPr>
          <p:cNvPr id="9" name="图片 8"/>
          <p:cNvPicPr>
            <a:picLocks noChangeAspect="1"/>
          </p:cNvPicPr>
          <p:nvPr/>
        </p:nvPicPr>
        <p:blipFill>
          <a:blip r:embed="rId3"/>
          <a:stretch>
            <a:fillRect/>
          </a:stretch>
        </p:blipFill>
        <p:spPr>
          <a:xfrm>
            <a:off x="1672590" y="1609090"/>
            <a:ext cx="2837815" cy="204406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千库网_标题框文本框_元素编号12806838"/>
          <p:cNvPicPr>
            <a:picLocks noChangeAspect="1"/>
          </p:cNvPicPr>
          <p:nvPr/>
        </p:nvPicPr>
        <p:blipFill>
          <a:blip r:embed="rId1"/>
          <a:stretch>
            <a:fillRect/>
          </a:stretch>
        </p:blipFill>
        <p:spPr>
          <a:xfrm>
            <a:off x="243840" y="-810895"/>
            <a:ext cx="7099935" cy="8815705"/>
          </a:xfrm>
          <a:prstGeom prst="rect">
            <a:avLst/>
          </a:prstGeom>
        </p:spPr>
      </p:pic>
      <p:sp>
        <p:nvSpPr>
          <p:cNvPr id="21" name="矩形 20"/>
          <p:cNvSpPr/>
          <p:nvPr/>
        </p:nvSpPr>
        <p:spPr>
          <a:xfrm>
            <a:off x="1197610" y="3143885"/>
            <a:ext cx="5336540" cy="193802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E7E6E6">
                  <a:lumMod val="10000"/>
                </a:srgbClr>
              </a:buClr>
              <a:buSzTx/>
              <a:buFontTx/>
              <a:buNone/>
              <a:defRPr/>
            </a:pPr>
            <a:r>
              <a:rPr kumimoji="0" lang="zh-CN" alt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指南针的原理就是用一根装在轴上的磁针，磁针在天然地磁场的作用下可以自由转动并保持在磁子午线的切线方向上，磁针的南极指向地理南极(磁场北极)，利用这一性能可以辨别方向。</a:t>
            </a:r>
            <a:endParaRPr kumimoji="0" lang="zh-CN" altLang="en-US" sz="2000" b="0" i="0" u="none" strike="noStrike" kern="1200" cap="none" spc="0" normalizeH="0" baseline="0" noProof="0" dirty="0">
              <a:ln>
                <a:noFill/>
              </a:ln>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grpSp>
        <p:nvGrpSpPr>
          <p:cNvPr id="37" name="组合 36"/>
          <p:cNvGrpSpPr/>
          <p:nvPr/>
        </p:nvGrpSpPr>
        <p:grpSpPr>
          <a:xfrm>
            <a:off x="1197926" y="553468"/>
            <a:ext cx="4353560" cy="1055370"/>
            <a:chOff x="1197926" y="553468"/>
            <a:chExt cx="4353560" cy="1055370"/>
          </a:xfrm>
        </p:grpSpPr>
        <p:sp>
          <p:nvSpPr>
            <p:cNvPr id="38" name="矩形: 圆角 45"/>
            <p:cNvSpPr/>
            <p:nvPr/>
          </p:nvSpPr>
          <p:spPr>
            <a:xfrm>
              <a:off x="1483041" y="553468"/>
              <a:ext cx="4068445" cy="1055370"/>
            </a:xfrm>
            <a:prstGeom prst="roundRect">
              <a:avLst>
                <a:gd name="adj" fmla="val 463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rPr>
                <a:t>四大发明----指南针篇</a:t>
              </a:r>
              <a:endParaRPr kumimoji="0" lang="zh-CN" altLang="en-US" sz="2800" b="0" i="0" u="none" strike="noStrike" kern="1200" cap="none" spc="0" normalizeH="0" baseline="0" noProof="0">
                <a:ln>
                  <a:noFill/>
                </a:ln>
                <a:solidFill>
                  <a:prstClr val="black"/>
                </a:solidFill>
                <a:effectLst/>
                <a:uLnTx/>
                <a:uFillTx/>
                <a:latin typeface="字魂27号-布丁体" panose="00000500000000000000" charset="-122"/>
                <a:ea typeface="字魂27号-布丁体" panose="00000500000000000000" charset="-122"/>
                <a:cs typeface="字魂27号-布丁体" panose="00000500000000000000" charset="-122"/>
                <a:sym typeface="思源黑体 CN" panose="020B0500000000000000" pitchFamily="34" charset="-122"/>
              </a:endParaRPr>
            </a:p>
          </p:txBody>
        </p:sp>
        <p:sp>
          <p:nvSpPr>
            <p:cNvPr id="39" name="椭圆 38"/>
            <p:cNvSpPr/>
            <p:nvPr/>
          </p:nvSpPr>
          <p:spPr>
            <a:xfrm>
              <a:off x="1197926" y="938556"/>
              <a:ext cx="284957" cy="284957"/>
            </a:xfrm>
            <a:prstGeom prst="ellipse">
              <a:avLst/>
            </a:prstGeom>
            <a:solidFill>
              <a:srgbClr val="1F88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6" name="图片 5"/>
          <p:cNvPicPr>
            <a:picLocks noChangeAspect="1"/>
          </p:cNvPicPr>
          <p:nvPr/>
        </p:nvPicPr>
        <p:blipFill>
          <a:blip r:embed="rId2"/>
          <a:stretch>
            <a:fillRect/>
          </a:stretch>
        </p:blipFill>
        <p:spPr>
          <a:xfrm>
            <a:off x="6978650" y="939165"/>
            <a:ext cx="4258310" cy="5023485"/>
          </a:xfrm>
          <a:prstGeom prst="snip1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tags/tag1.xml><?xml version="1.0" encoding="utf-8"?>
<p:tagLst xmlns:p="http://schemas.openxmlformats.org/presentationml/2006/main">
  <p:tag name="COMMONDATA" val="eyJoZGlkIjoiN2MwMTlhYzdjMTc5MDgxNmQ4YWNiMjczOTM0MmRjYzUifQ=="/>
  <p:tag name="commondata" val="eyJoZGlkIjoiNDhiMzNiMjJjZTYzYjk1ZjJiOWM5YjFmM2ZjNzMyNWEifQ=="/>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Words>
  <Application>WPS 演示</Application>
  <PresentationFormat>宽屏</PresentationFormat>
  <Paragraphs>72</Paragraphs>
  <Slides>17</Slides>
  <Notes>0</Notes>
  <HiddenSlides>0</HiddenSlides>
  <MMClips>4</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17</vt:i4>
      </vt:variant>
    </vt:vector>
  </HeadingPairs>
  <TitlesOfParts>
    <vt:vector size="28" baseType="lpstr">
      <vt:lpstr>Arial</vt:lpstr>
      <vt:lpstr>宋体</vt:lpstr>
      <vt:lpstr>Wingdings</vt:lpstr>
      <vt:lpstr>字魂27号-布丁体</vt:lpstr>
      <vt:lpstr>等线</vt:lpstr>
      <vt:lpstr>思源黑体 CN</vt:lpstr>
      <vt:lpstr>微软雅黑</vt:lpstr>
      <vt:lpstr>Arial Unicode MS</vt:lpstr>
      <vt:lpstr>思源黑体 CN Bold</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梳芽</cp:lastModifiedBy>
  <cp:revision>8</cp:revision>
  <dcterms:created xsi:type="dcterms:W3CDTF">2022-02-22T11:00:00Z</dcterms:created>
  <dcterms:modified xsi:type="dcterms:W3CDTF">2024-10-08T05:17:26Z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FDCCB0370E9D411994F70EA41EAB06D4_13</vt:lpwstr>
  </property>
  <property fmtid="{D5CDD505-2E9C-101B-9397-08002B2CF9AE}" pid="3" name="KSOProductBuildVer">
    <vt:lpwstr>2052-12.1.0.18276</vt:lpwstr>
  </property>
</Properties>
</file>