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media/image2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32"/>
  </p:handoutMasterIdLst>
  <p:sldIdLst>
    <p:sldId id="659" r:id="rId3"/>
    <p:sldId id="682" r:id="rId5"/>
    <p:sldId id="683" r:id="rId6"/>
    <p:sldId id="681" r:id="rId7"/>
    <p:sldId id="686" r:id="rId8"/>
    <p:sldId id="771" r:id="rId9"/>
    <p:sldId id="684" r:id="rId10"/>
    <p:sldId id="687" r:id="rId11"/>
    <p:sldId id="772" r:id="rId12"/>
    <p:sldId id="685" r:id="rId13"/>
    <p:sldId id="773" r:id="rId14"/>
    <p:sldId id="774" r:id="rId15"/>
    <p:sldId id="775" r:id="rId16"/>
    <p:sldId id="776" r:id="rId17"/>
    <p:sldId id="691" r:id="rId18"/>
    <p:sldId id="777" r:id="rId19"/>
    <p:sldId id="701" r:id="rId20"/>
    <p:sldId id="778" r:id="rId21"/>
    <p:sldId id="703" r:id="rId22"/>
    <p:sldId id="705" r:id="rId23"/>
    <p:sldId id="706" r:id="rId24"/>
    <p:sldId id="780" r:id="rId25"/>
    <p:sldId id="781" r:id="rId26"/>
    <p:sldId id="716" r:id="rId27"/>
    <p:sldId id="719" r:id="rId28"/>
    <p:sldId id="720" r:id="rId29"/>
    <p:sldId id="718" r:id="rId30"/>
    <p:sldId id="721" r:id="rId31"/>
  </p:sldIdLst>
  <p:sldSz cx="12192000" cy="6858000"/>
  <p:notesSz cx="6858000" cy="9144000"/>
  <p:embeddedFontLst>
    <p:embeddedFont>
      <p:font typeface="仿宋" panose="02010609060101010101" charset="-122"/>
      <p:regular r:id="rId37"/>
    </p:embeddedFont>
    <p:embeddedFont>
      <p:font typeface="方正清刻本悦宋简体" panose="02000000000000000000" pitchFamily="2" charset="-122"/>
      <p:regular r:id="rId38"/>
    </p:embeddedFont>
    <p:embeddedFont>
      <p:font typeface="华文中宋" panose="02010600040101010101" pitchFamily="2" charset="-122"/>
      <p:regular r:id="rId39"/>
    </p:embeddedFont>
    <p:embeddedFont>
      <p:font typeface="等线" panose="02010600030101010101" charset="-122"/>
      <p:regular r:id="rId40"/>
    </p:embeddedFont>
    <p:embeddedFont>
      <p:font typeface="微软雅黑" panose="020B0503020204020204" charset="-122"/>
      <p:regular r:id="rId41"/>
    </p:embeddedFont>
    <p:embeddedFont>
      <p:font typeface="等线 Light" panose="02010600030101010101" charset="-122"/>
      <p:regular r:id="rId42"/>
    </p:embeddedFont>
    <p:embeddedFont>
      <p:font typeface="Calibri" panose="020F0502020204030204" charset="0"/>
      <p:regular r:id="rId43"/>
      <p:bold r:id="rId44"/>
      <p:italic r:id="rId45"/>
      <p:boldItalic r:id="rId46"/>
    </p:embeddedFont>
    <p:embeddedFont>
      <p:font typeface="华文隶书" panose="02010800040101010101" charset="-122"/>
      <p:regular r:id="rId47"/>
    </p:embeddedFont>
    <p:embeddedFont>
      <p:font typeface="黑体" panose="02010609060101010101" charset="-122"/>
      <p:regular r:id="rId48"/>
    </p:embeddedFont>
  </p:embeddedFontLst>
  <p:custDataLst>
    <p:tags r:id="rId4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4" userDrawn="1">
          <p15:clr>
            <a:srgbClr val="A4A3A4"/>
          </p15:clr>
        </p15:guide>
        <p15:guide id="2" pos="380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作者" initials="" lastIdx="0" clrIdx="0"/>
  <p:cmAuthor id="1" name="Administrator" initials="A" lastIdx="1" clrIdx="0"/>
  <p:cmAuthor id="2" name="FtpDown" initials="F" lastIdx="2" clrIdx="0"/>
  <p:cmAuthor id="3" name="新课标第一网" initials="新" lastIdx="2" clrIdx="0"/>
  <p:cmAuthor id="4" name="林细尘" initials="林" lastIdx="0" clrIdx="3"/>
  <p:cmAuthor id="7" name="1206988966@qq.com" initials="1" lastIdx="0" clrIdx="2"/>
  <p:cmAuthor id="8" name="姜伟光" initials="姜" lastIdx="0" clrIdx="0"/>
  <p:cmAuthor id="6" name="ming qiu" initials="m" lastIdx="0" clrIdx="1"/>
  <p:cmAuthor id="10" name="86136" initials="8" lastIdx="1" clrIdx="9"/>
  <p:cmAuthor id="9" name="倩文 黄" initials="倩文" lastIdx="1" clrIdx="3"/>
  <p:cmAuthor id="11" name="bznx" initials="b" lastIdx="0" clrIdx="10"/>
  <p:cmAuthor id="12" name="12279" initials="1" lastIdx="0" clrIdx="11"/>
  <p:cmAuthor id="13" name="虾米" initials="虾" lastIdx="0" clrIdx="12"/>
  <p:cmAuthor id="15" name="付" initials="付" lastIdx="0" clrIdx="14"/>
  <p:cmAuthor id="16" name="Nicole Li  李倩" initials="N" lastIdx="0" clrIdx="0"/>
  <p:cmAuthor id="17" name="admin" initials="a" lastIdx="0" clrIdx="0"/>
  <p:cmAuthor id="18" name="222" initials="2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A0000"/>
    <a:srgbClr val="5C0000"/>
    <a:srgbClr val="E6C092"/>
    <a:srgbClr val="FFC000"/>
    <a:srgbClr val="E9C1A5"/>
    <a:srgbClr val="C8621C"/>
    <a:srgbClr val="4A78CA"/>
    <a:srgbClr val="E2CAA8"/>
    <a:srgbClr val="739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066" autoAdjust="0"/>
  </p:normalViewPr>
  <p:slideViewPr>
    <p:cSldViewPr snapToGrid="0" showGuides="1">
      <p:cViewPr>
        <p:scale>
          <a:sx n="60" d="100"/>
          <a:sy n="60" d="100"/>
        </p:scale>
        <p:origin x="-1104" y="-192"/>
      </p:cViewPr>
      <p:guideLst>
        <p:guide orient="horz" pos="2224"/>
        <p:guide pos="38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tags" Target="tags/tag34.xml"/><Relationship Id="rId48" Type="http://schemas.openxmlformats.org/officeDocument/2006/relationships/font" Target="fonts/font12.fntdata"/><Relationship Id="rId47" Type="http://schemas.openxmlformats.org/officeDocument/2006/relationships/font" Target="fonts/font11.fntdata"/><Relationship Id="rId46" Type="http://schemas.openxmlformats.org/officeDocument/2006/relationships/font" Target="fonts/font10.fntdata"/><Relationship Id="rId45" Type="http://schemas.openxmlformats.org/officeDocument/2006/relationships/font" Target="fonts/font9.fntdata"/><Relationship Id="rId44" Type="http://schemas.openxmlformats.org/officeDocument/2006/relationships/font" Target="fonts/font8.fntdata"/><Relationship Id="rId43" Type="http://schemas.openxmlformats.org/officeDocument/2006/relationships/font" Target="fonts/font7.fntdata"/><Relationship Id="rId42" Type="http://schemas.openxmlformats.org/officeDocument/2006/relationships/font" Target="fonts/font6.fntdata"/><Relationship Id="rId41" Type="http://schemas.openxmlformats.org/officeDocument/2006/relationships/font" Target="fonts/font5.fntdata"/><Relationship Id="rId40" Type="http://schemas.openxmlformats.org/officeDocument/2006/relationships/font" Target="fonts/font4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3.fntdata"/><Relationship Id="rId38" Type="http://schemas.openxmlformats.org/officeDocument/2006/relationships/font" Target="fonts/font2.fntdata"/><Relationship Id="rId37" Type="http://schemas.openxmlformats.org/officeDocument/2006/relationships/font" Target="fonts/font1.fntdata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4E92E-9CB3-4660-AD63-9BA69FE84D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0759-8D3C-4C29-9864-BC3EEA9D870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板式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0A7710-3D46-464B-821F-87DFD488B5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50759-8D3C-4C29-9864-BC3EEA9D87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8DC5-26FA-4665-AF1B-5299BB30C7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CD35-F682-492C-8923-5EA9FAFB5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8DC5-26FA-4665-AF1B-5299BB30C7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CD35-F682-492C-8923-5EA9FAFB5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8DC5-26FA-4665-AF1B-5299BB30C7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CD35-F682-492C-8923-5EA9FAFB5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A9E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32C7BE-2C2E-4D74-9F12-2AB0E992F9DE}" type="slidenum"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8DC5-26FA-4665-AF1B-5299BB30C7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CD35-F682-492C-8923-5EA9FAFB5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8DC5-26FA-4665-AF1B-5299BB30C7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CD35-F682-492C-8923-5EA9FAFB5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8DC5-26FA-4665-AF1B-5299BB30C7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CD35-F682-492C-8923-5EA9FAFB5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8DC5-26FA-4665-AF1B-5299BB30C7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CD35-F682-492C-8923-5EA9FAFB5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8DC5-26FA-4665-AF1B-5299BB30C7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CD35-F682-492C-8923-5EA9FAFB5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8DC5-26FA-4665-AF1B-5299BB30C7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CD35-F682-492C-8923-5EA9FAFB5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8DC5-26FA-4665-AF1B-5299BB30C7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CD35-F682-492C-8923-5EA9FAFB5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8DC5-26FA-4665-AF1B-5299BB30C7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CD35-F682-492C-8923-5EA9FAFB5B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A8DC5-26FA-4665-AF1B-5299BB30C7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7CD35-F682-492C-8923-5EA9FAFB5B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Relationship Id="rId3" Type="http://schemas.openxmlformats.org/officeDocument/2006/relationships/image" Target="../media/image13.pn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jpeg"/><Relationship Id="rId8" Type="http://schemas.openxmlformats.org/officeDocument/2006/relationships/tags" Target="../tags/tag5.xml"/><Relationship Id="rId7" Type="http://schemas.openxmlformats.org/officeDocument/2006/relationships/image" Target="../media/image4.jpeg"/><Relationship Id="rId6" Type="http://schemas.openxmlformats.org/officeDocument/2006/relationships/tags" Target="../tags/tag4.xml"/><Relationship Id="rId5" Type="http://schemas.openxmlformats.org/officeDocument/2006/relationships/image" Target="../media/image3.jpeg"/><Relationship Id="rId4" Type="http://schemas.openxmlformats.org/officeDocument/2006/relationships/tags" Target="../tags/tag3.xml"/><Relationship Id="rId3" Type="http://schemas.openxmlformats.org/officeDocument/2006/relationships/image" Target="../media/image2.jpeg"/><Relationship Id="rId2" Type="http://schemas.openxmlformats.org/officeDocument/2006/relationships/tags" Target="../tags/tag2.xml"/><Relationship Id="rId18" Type="http://schemas.openxmlformats.org/officeDocument/2006/relationships/notesSlide" Target="../notesSlides/notesSlide2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1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image" Target="../media/image6.jpeg"/><Relationship Id="rId10" Type="http://schemas.openxmlformats.org/officeDocument/2006/relationships/tags" Target="../tags/tag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tags" Target="../tags/tag3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C:/Users/zxm197641/AppData/Local/Temp/picturecompress_20210808183302/output_1.pngoutput_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5560" y="-401955"/>
            <a:ext cx="12253595" cy="768223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-8255" y="1342390"/>
            <a:ext cx="12206605" cy="3825875"/>
          </a:xfrm>
          <a:prstGeom prst="rect">
            <a:avLst/>
          </a:prstGeom>
          <a:solidFill>
            <a:schemeClr val="bg2">
              <a:lumMod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-35560" y="1446530"/>
            <a:ext cx="12253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清刻本悦宋简体" panose="02000000000000000000" pitchFamily="2" charset="-122"/>
              </a:rPr>
              <a:t>中外历史纲要（上） 第三单元 辽宋夏金多民族政权的并立与元朝的统一</a:t>
            </a:r>
            <a:endParaRPr lang="zh-CN" altLang="en-US" sz="2000" b="1" dirty="0">
              <a:solidFill>
                <a:schemeClr val="bg1"/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清刻本悦宋简体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35560" y="1758950"/>
            <a:ext cx="12235180" cy="2992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66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祖制之变</a:t>
            </a:r>
            <a:endParaRPr lang="zh-CN" altLang="en-US" sz="6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5400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第9课 两宋的政治和军事</a:t>
            </a:r>
            <a:endParaRPr lang="zh-CN" altLang="en-US" sz="54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7"/>
          <p:cNvSpPr txBox="1"/>
          <p:nvPr/>
        </p:nvSpPr>
        <p:spPr>
          <a:xfrm>
            <a:off x="394970" y="328295"/>
            <a:ext cx="542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latin typeface="华文隶书" panose="02010800040101010101" charset="-122"/>
                <a:ea typeface="华文隶书" panose="02010800040101010101" charset="-122"/>
              </a:rPr>
              <a:t>一、宋初中央集权的加强</a:t>
            </a:r>
            <a:endParaRPr lang="zh-CN" altLang="en-US" sz="3600" b="1" dirty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7640" y="1036955"/>
            <a:ext cx="634238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武将势大→崇文抑武</a:t>
            </a:r>
            <a:endParaRPr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4267200" y="1694815"/>
            <a:ext cx="7594600" cy="1515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noAutofit/>
          </a:bodyPr>
          <a:p>
            <a:pPr lvl="0" indent="609600" algn="l" fontAlgn="auto">
              <a:lnSpc>
                <a:spcPct val="10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据统计，宋朝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宰相133名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科举出身的123名。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两宋三百年间，共取士达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11万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是历史上科举取士最多的朝代。</a:t>
            </a:r>
            <a:endParaRPr lang="zh-CN" altLang="en-US" sz="2400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 lvl="0" indent="609600" algn="l" fontAlgn="auto">
              <a:lnSpc>
                <a:spcPct val="10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                                    </a:t>
            </a:r>
            <a:r>
              <a:rPr lang="zh-CN" altLang="en-US" sz="24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——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《宋史</a:t>
            </a:r>
            <a:r>
              <a:rPr lang="en-US" altLang="zh-CN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·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宰辅表》</a:t>
            </a:r>
            <a:endParaRPr lang="zh-CN" altLang="en-US" sz="2400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pic>
        <p:nvPicPr>
          <p:cNvPr id="53" name="图片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rcRect l="1144" t="11428" r="2350" b="1833"/>
          <a:stretch>
            <a:fillRect/>
          </a:stretch>
        </p:blipFill>
        <p:spPr bwMode="auto">
          <a:xfrm>
            <a:off x="64770" y="1667510"/>
            <a:ext cx="4067175" cy="272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267200" y="4031615"/>
            <a:ext cx="7594600" cy="829945"/>
          </a:xfrm>
          <a:prstGeom prst="rect">
            <a:avLst/>
          </a:prstGeom>
          <a:noFill/>
          <a:ln w="12700" cmpd="sng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pPr lvl="0" indent="609600" algn="l" fontAlgn="auto"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不得杀士大夫及上书言事人。</a:t>
            </a:r>
            <a:endParaRPr lang="zh-CN" altLang="en-US" sz="24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 lvl="0" indent="609600" algn="l" fontAlgn="auto"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                                                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——太祖誓碑</a:t>
            </a:r>
            <a:endParaRPr lang="zh-CN" altLang="en-US" sz="24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035800" y="3345498"/>
            <a:ext cx="2057400" cy="460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anchor="ctr">
            <a:spAutoFit/>
          </a:bodyPr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倡行</a:t>
            </a:r>
            <a:r>
              <a:rPr lang="zh-CN" altLang="en-US" sz="2400" b="1" dirty="0">
                <a:solidFill>
                  <a:srgbClr val="C0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文治</a:t>
            </a:r>
            <a:endParaRPr lang="zh-CN" altLang="en-US" sz="2400" b="1" dirty="0">
              <a:solidFill>
                <a:srgbClr val="C00000"/>
              </a:solidFill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04965" y="5210810"/>
            <a:ext cx="2886075" cy="460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square" anchor="ctr">
            <a:spAutoFit/>
          </a:bodyPr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抬高文官士人地位</a:t>
            </a:r>
            <a:endParaRPr lang="zh-CN" altLang="en-US" sz="24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69340" y="4675823"/>
            <a:ext cx="2057400" cy="460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anchor="ctr">
            <a:spAutoFit/>
          </a:bodyPr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扩大科举规模</a:t>
            </a:r>
            <a:endParaRPr lang="zh-CN" altLang="en-US" sz="24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7"/>
          <p:cNvSpPr txBox="1"/>
          <p:nvPr/>
        </p:nvSpPr>
        <p:spPr>
          <a:xfrm>
            <a:off x="394970" y="328295"/>
            <a:ext cx="542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latin typeface="华文隶书" panose="02010800040101010101" charset="-122"/>
                <a:ea typeface="华文隶书" panose="02010800040101010101" charset="-122"/>
              </a:rPr>
              <a:t>一、宋初中央集权的加强</a:t>
            </a:r>
            <a:endParaRPr lang="zh-CN" altLang="en-US" sz="3600" b="1" dirty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7640" y="1036955"/>
            <a:ext cx="634238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武将势大→崇文抑武</a:t>
            </a:r>
            <a:endParaRPr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7845" y="1844040"/>
            <a:ext cx="5241925" cy="33559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740" y="1900555"/>
            <a:ext cx="3782060" cy="30568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6580" y="5415598"/>
            <a:ext cx="2057400" cy="460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anchor="ctr">
            <a:spAutoFit/>
          </a:bodyPr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罢宿将兵权 </a:t>
            </a:r>
            <a:endParaRPr lang="zh-CN" altLang="en-US" sz="24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688070" y="5401628"/>
            <a:ext cx="1524000" cy="460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anchor="ctr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更戍法</a:t>
            </a:r>
            <a:endParaRPr lang="zh-CN" altLang="en-US" sz="24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719195" y="5401946"/>
            <a:ext cx="2689860" cy="460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square" anchor="ctr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文官任地方知州</a:t>
            </a:r>
            <a:endParaRPr lang="zh-CN" altLang="en-US" sz="24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70485" y="2025650"/>
            <a:ext cx="3070225" cy="3291840"/>
            <a:chOff x="3004" y="2582"/>
            <a:chExt cx="4835" cy="5184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3" y="2582"/>
              <a:ext cx="3999" cy="4604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3004" y="7186"/>
              <a:ext cx="483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>
                  <a:latin typeface="楷体_GB2312" charset="0"/>
                  <a:ea typeface="楷体_GB2312" charset="0"/>
                </a:rPr>
                <a:t>宋太祖杯酒释兵权</a:t>
              </a:r>
              <a:endParaRPr lang="zh-CN" altLang="en-US">
                <a:latin typeface="楷体_GB2312" charset="0"/>
                <a:ea typeface="楷体_GB231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7"/>
          <p:cNvSpPr txBox="1"/>
          <p:nvPr/>
        </p:nvSpPr>
        <p:spPr>
          <a:xfrm>
            <a:off x="394970" y="328295"/>
            <a:ext cx="542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latin typeface="华文隶书" panose="02010800040101010101" charset="-122"/>
                <a:ea typeface="华文隶书" panose="02010800040101010101" charset="-122"/>
              </a:rPr>
              <a:t>一、宋初中央集权的加强</a:t>
            </a:r>
            <a:endParaRPr lang="zh-CN" altLang="en-US" sz="3600" b="1" dirty="0">
              <a:latin typeface="华文隶书" panose="02010800040101010101" charset="-122"/>
              <a:ea typeface="华文隶书" panose="0201080004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35280" y="1368425"/>
          <a:ext cx="11577320" cy="4339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/>
                <a:gridCol w="1854835"/>
                <a:gridCol w="8046085"/>
              </a:tblGrid>
              <a:tr h="5886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前代之弊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以</a:t>
                      </a:r>
                      <a:r>
                        <a:rPr lang="zh-CN" altLang="en-US" sz="2400" b="1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变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求稳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祖宗之法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64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藩镇割据</a:t>
                      </a:r>
                      <a:endParaRPr lang="zh-CN" altLang="en-US" sz="2400" b="1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 </a:t>
                      </a:r>
                      <a:r>
                        <a:rPr lang="zh-CN" altLang="en-US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强干弱枝</a:t>
                      </a:r>
                      <a:endParaRPr lang="zh-CN" altLang="en-US" sz="2400" b="1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zh-CN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行政：</a:t>
                      </a:r>
                      <a:r>
                        <a:rPr lang="en-US" altLang="zh-CN" sz="2400" b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中央派</a:t>
                      </a:r>
                      <a:r>
                        <a:rPr lang="en-US" altLang="zh-CN" sz="2400" b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文官</a:t>
                      </a:r>
                      <a:r>
                        <a:rPr lang="en-US" altLang="zh-CN" sz="2400" b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出任各州长官，节度使逐渐变为虚衔；</a:t>
                      </a:r>
                      <a:endParaRPr lang="en-US" altLang="zh-CN" sz="2400" b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68580" marR="68580" marT="0" marB="7620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64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zh-CN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财政：</a:t>
                      </a:r>
                      <a:r>
                        <a:rPr lang="en-US" altLang="zh-CN" sz="240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设</a:t>
                      </a:r>
                      <a:r>
                        <a:rPr lang="en-US" altLang="zh-CN" sz="240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路转运司</a:t>
                      </a:r>
                      <a:r>
                        <a:rPr lang="en-US" altLang="zh-CN" sz="240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统管地方财政，赋税大部分上交朝廷；</a:t>
                      </a:r>
                      <a:endParaRPr lang="en-US" altLang="zh-CN" sz="2400" b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  <a:sym typeface="+mn-ea"/>
                      </a:endParaRPr>
                    </a:p>
                  </a:txBody>
                  <a:tcPr marL="68580" marR="68580" marT="0" marB="7620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64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zh-CN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军事：</a:t>
                      </a:r>
                      <a:r>
                        <a:rPr lang="en-US" altLang="zh-CN" sz="240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将地方精锐部队编入</a:t>
                      </a:r>
                      <a:r>
                        <a:rPr lang="en-US" altLang="zh-CN" sz="240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禁军</a:t>
                      </a:r>
                      <a:r>
                        <a:rPr lang="en-US" altLang="zh-CN" sz="240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，守内镇外定期换驻地。</a:t>
                      </a:r>
                      <a:endParaRPr lang="en-US" altLang="zh-CN" sz="2400" b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  <a:sym typeface="+mn-ea"/>
                      </a:endParaRPr>
                    </a:p>
                  </a:txBody>
                  <a:tcPr marL="68580" marR="68580" marT="0" marB="7620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72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君弱臣强</a:t>
                      </a:r>
                      <a:endParaRPr lang="zh-CN" altLang="en-US" sz="2400" b="1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分化事权</a:t>
                      </a:r>
                      <a:endParaRPr lang="zh-CN" altLang="en-US" sz="2400" b="1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中央：</a:t>
                      </a:r>
                      <a:r>
                        <a:rPr lang="en-US" altLang="zh-CN" sz="2400" b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枢密院掌军政，枢密院调兵，三衙统兵；三司掌财政；增设参知政事为副相（</a:t>
                      </a:r>
                      <a:r>
                        <a:rPr lang="en-US" altLang="zh-CN" sz="2400" b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二府三司</a:t>
                      </a:r>
                      <a:r>
                        <a:rPr lang="en-US" altLang="zh-CN" sz="2400" b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altLang="zh-CN" sz="2400" b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7620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64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地方：</a:t>
                      </a:r>
                      <a:r>
                        <a:rPr lang="en-US" altLang="zh-CN" sz="2400" b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四监司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监控各州；州增设</a:t>
                      </a:r>
                      <a:r>
                        <a:rPr lang="en-US" altLang="zh-CN" sz="2400" b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通判</a:t>
                      </a:r>
                      <a:endParaRPr lang="en-US" altLang="zh-CN" sz="2400" b="0">
                        <a:solidFill>
                          <a:srgbClr val="C0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7620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6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武将专权</a:t>
                      </a:r>
                      <a:endParaRPr lang="zh-CN" altLang="en-US" sz="2400" b="1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崇文抑武</a:t>
                      </a:r>
                      <a:endParaRPr lang="zh-CN" altLang="en-US" sz="2400" b="1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崇文：</a:t>
                      </a:r>
                      <a:r>
                        <a:rPr lang="zh-CN" altLang="en-US" sz="2400" b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大力</a:t>
                      </a:r>
                      <a:r>
                        <a:rPr lang="zh-CN" altLang="en-US" sz="2400" b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提倡文治</a:t>
                      </a:r>
                      <a:r>
                        <a:rPr lang="zh-CN" altLang="en-US" sz="2400" b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；</a:t>
                      </a:r>
                      <a:r>
                        <a:rPr lang="zh-CN" altLang="en-US" sz="2400" b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扩大科举规模</a:t>
                      </a:r>
                      <a:r>
                        <a:rPr lang="zh-CN" altLang="en-US" sz="2400" b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；抬高文官和士人地位</a:t>
                      </a:r>
                      <a:endParaRPr lang="zh-CN" altLang="en-US" sz="2400" b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抑武：</a:t>
                      </a:r>
                      <a:r>
                        <a:rPr lang="zh-CN" altLang="en-US" sz="2400" b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罢免宿将兵权</a:t>
                      </a:r>
                      <a:r>
                        <a:rPr lang="zh-CN" altLang="en-US" sz="2400" b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；</a:t>
                      </a:r>
                      <a:r>
                        <a:rPr lang="zh-CN" altLang="en-US" sz="2400" b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任用文官</a:t>
                      </a:r>
                      <a:r>
                        <a:rPr lang="zh-CN" altLang="en-US" sz="2400" b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担任枢密院长官；行更戍法</a:t>
                      </a:r>
                      <a:endParaRPr lang="zh-CN" altLang="en-US" sz="2400" b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238240" y="328295"/>
            <a:ext cx="3417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800" b="1">
                <a:solidFill>
                  <a:srgbClr val="C00000"/>
                </a:solidFill>
                <a:latin typeface="仿宋" panose="02010609060101010101" charset="-122"/>
                <a:cs typeface="仿宋" panose="02010609060101010101" charset="-122"/>
              </a:rPr>
              <a:t>宋代祖宗之法的内容</a:t>
            </a:r>
            <a:endParaRPr lang="zh-CN" altLang="en-US" sz="2800" b="1">
              <a:solidFill>
                <a:srgbClr val="C0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7"/>
          <p:cNvSpPr txBox="1"/>
          <p:nvPr/>
        </p:nvSpPr>
        <p:spPr>
          <a:xfrm>
            <a:off x="394970" y="337185"/>
            <a:ext cx="542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latin typeface="华文隶书" panose="02010800040101010101" charset="-122"/>
                <a:ea typeface="华文隶书" panose="02010800040101010101" charset="-122"/>
              </a:rPr>
              <a:t>一、宋初中央集权的加强</a:t>
            </a:r>
            <a:endParaRPr lang="zh-CN" altLang="en-US" sz="3600" b="1" dirty="0">
              <a:latin typeface="华文隶书" panose="02010800040101010101" charset="-122"/>
              <a:ea typeface="华文隶书" panose="0201080004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35280" y="1368425"/>
          <a:ext cx="11577320" cy="4339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/>
                <a:gridCol w="1854835"/>
                <a:gridCol w="8046085"/>
              </a:tblGrid>
              <a:tr h="5886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前代之弊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以</a:t>
                      </a:r>
                      <a:r>
                        <a:rPr lang="zh-CN" altLang="en-US" sz="2400" b="1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变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求稳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祖宗之法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64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藩镇割据</a:t>
                      </a:r>
                      <a:endParaRPr lang="zh-CN" altLang="en-US" sz="2400" b="1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 </a:t>
                      </a:r>
                      <a:r>
                        <a:rPr lang="zh-CN" altLang="en-US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强干弱枝</a:t>
                      </a:r>
                      <a:endParaRPr lang="zh-CN" altLang="en-US" sz="2400" b="1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zh-CN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行政：</a:t>
                      </a:r>
                      <a:r>
                        <a:rPr lang="en-US" altLang="zh-CN" sz="2400" b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中央派</a:t>
                      </a:r>
                      <a:r>
                        <a:rPr lang="en-US" altLang="zh-CN" sz="2400" b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文官</a:t>
                      </a:r>
                      <a:r>
                        <a:rPr lang="en-US" altLang="zh-CN" sz="2400" b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出任各州长官，节度使逐渐变为虚衔；</a:t>
                      </a:r>
                      <a:endParaRPr lang="en-US" altLang="zh-CN" sz="2400" b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68580" marR="68580" marT="0" marB="7620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64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zh-CN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财政：</a:t>
                      </a:r>
                      <a:r>
                        <a:rPr lang="en-US" altLang="zh-CN" sz="240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设</a:t>
                      </a:r>
                      <a:r>
                        <a:rPr lang="en-US" altLang="zh-CN" sz="240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路转运司</a:t>
                      </a:r>
                      <a:r>
                        <a:rPr lang="en-US" altLang="zh-CN" sz="240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统管地方财政，赋税大部分上交朝廷；</a:t>
                      </a:r>
                      <a:endParaRPr lang="en-US" altLang="zh-CN" sz="2400" b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  <a:sym typeface="+mn-ea"/>
                      </a:endParaRPr>
                    </a:p>
                  </a:txBody>
                  <a:tcPr marL="68580" marR="68580" marT="0" marB="7620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64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zh-CN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军事：</a:t>
                      </a:r>
                      <a:r>
                        <a:rPr lang="en-US" altLang="zh-CN" sz="240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将地方精锐部队编入</a:t>
                      </a:r>
                      <a:r>
                        <a:rPr lang="en-US" altLang="zh-CN" sz="240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禁军</a:t>
                      </a:r>
                      <a:r>
                        <a:rPr lang="en-US" altLang="zh-CN" sz="240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，守内镇外定期换驻地。</a:t>
                      </a:r>
                      <a:endParaRPr lang="en-US" altLang="zh-CN" sz="2400" b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  <a:sym typeface="+mn-ea"/>
                      </a:endParaRPr>
                    </a:p>
                  </a:txBody>
                  <a:tcPr marL="68580" marR="68580" marT="0" marB="7620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72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君弱臣强</a:t>
                      </a:r>
                      <a:endParaRPr lang="zh-CN" altLang="en-US" sz="2400" b="1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分化事权</a:t>
                      </a:r>
                      <a:endParaRPr lang="zh-CN" altLang="en-US" sz="2400" b="1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中央：</a:t>
                      </a:r>
                      <a:r>
                        <a:rPr lang="en-US" altLang="zh-CN" sz="2400" b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枢密院掌军政，枢密院调兵，三衙统兵；三司掌财政；增设参知政事为副相（</a:t>
                      </a:r>
                      <a:r>
                        <a:rPr lang="en-US" altLang="zh-CN" sz="2400" b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二府三司</a:t>
                      </a:r>
                      <a:r>
                        <a:rPr lang="en-US" altLang="zh-CN" sz="2400" b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altLang="zh-CN" sz="2400" b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7620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64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地方：</a:t>
                      </a:r>
                      <a:r>
                        <a:rPr lang="en-US" altLang="zh-CN" sz="2400" b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四监司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监控各州；州增设</a:t>
                      </a:r>
                      <a:r>
                        <a:rPr lang="en-US" altLang="zh-CN" sz="2400" b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通判</a:t>
                      </a:r>
                      <a:endParaRPr lang="en-US" altLang="zh-CN" sz="2400" b="0">
                        <a:solidFill>
                          <a:srgbClr val="C0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7620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6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武将专权</a:t>
                      </a:r>
                      <a:endParaRPr lang="zh-CN" altLang="en-US" sz="2400" b="1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崇文抑武</a:t>
                      </a:r>
                      <a:endParaRPr lang="zh-CN" altLang="en-US" sz="2400" b="1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崇文：</a:t>
                      </a:r>
                      <a:r>
                        <a:rPr lang="zh-CN" altLang="en-US" sz="2400" b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大力</a:t>
                      </a:r>
                      <a:r>
                        <a:rPr lang="zh-CN" altLang="en-US" sz="2400" b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提倡文治</a:t>
                      </a:r>
                      <a:r>
                        <a:rPr lang="zh-CN" altLang="en-US" sz="2400" b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；</a:t>
                      </a:r>
                      <a:r>
                        <a:rPr lang="zh-CN" altLang="en-US" sz="2400" b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扩大科举规模</a:t>
                      </a:r>
                      <a:r>
                        <a:rPr lang="zh-CN" altLang="en-US" sz="2400" b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；抬高文官和士人地位</a:t>
                      </a:r>
                      <a:endParaRPr lang="zh-CN" altLang="en-US" sz="2400" b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抑武：</a:t>
                      </a:r>
                      <a:r>
                        <a:rPr lang="zh-CN" altLang="en-US" sz="2400" b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罢免宿将兵权</a:t>
                      </a:r>
                      <a:r>
                        <a:rPr lang="zh-CN" altLang="en-US" sz="2400" b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；</a:t>
                      </a:r>
                      <a:r>
                        <a:rPr lang="zh-CN" altLang="en-US" sz="2400" b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任用文官</a:t>
                      </a:r>
                      <a:r>
                        <a:rPr lang="zh-CN" altLang="en-US" sz="2400" b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担任枢密院长官；行更戍法</a:t>
                      </a:r>
                      <a:endParaRPr lang="zh-CN" altLang="en-US" sz="2400" b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2121535" y="3168015"/>
            <a:ext cx="1642110" cy="52197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zh-CN" altLang="en-US" sz="2800" b="1" dirty="0">
                <a:solidFill>
                  <a:schemeClr val="bg1"/>
                </a:solidFill>
                <a:cs typeface="方正粗楷简体" panose="02000000000000000000" charset="-122"/>
              </a:rPr>
              <a:t>纵向</a:t>
            </a:r>
            <a:r>
              <a:rPr lang="zh-CN" altLang="en-US" sz="2800" b="1" dirty="0">
                <a:solidFill>
                  <a:schemeClr val="bg1"/>
                </a:solidFill>
                <a:cs typeface="方正粗楷简体" panose="02000000000000000000" charset="-122"/>
              </a:rPr>
              <a:t>集权</a:t>
            </a:r>
            <a:endParaRPr lang="zh-CN" altLang="en-US" sz="2800" b="1" dirty="0">
              <a:solidFill>
                <a:schemeClr val="bg1"/>
              </a:solidFill>
              <a:cs typeface="方正粗楷简体" panose="020000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3"/>
            </p:custDataLst>
          </p:nvPr>
        </p:nvSpPr>
        <p:spPr>
          <a:xfrm>
            <a:off x="3857625" y="1988185"/>
            <a:ext cx="8054975" cy="1701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控制地方之军、政及财权；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基本根除唐末以来藩镇割据之弊；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solidFill>
                  <a:srgbClr val="C0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加强中央集权</a:t>
            </a:r>
            <a:endParaRPr lang="zh-CN" altLang="en-US" sz="2800" b="1">
              <a:solidFill>
                <a:srgbClr val="C00000"/>
              </a:solidFill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121535" y="4626610"/>
            <a:ext cx="1642110" cy="52197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zh-CN" altLang="en-US" sz="2800" b="1" dirty="0">
                <a:solidFill>
                  <a:schemeClr val="bg1"/>
                </a:solidFill>
                <a:cs typeface="方正粗楷简体" panose="02000000000000000000" charset="-122"/>
              </a:rPr>
              <a:t>横向</a:t>
            </a:r>
            <a:r>
              <a:rPr lang="zh-CN" altLang="en-US" sz="2800" b="1" dirty="0">
                <a:solidFill>
                  <a:schemeClr val="bg1"/>
                </a:solidFill>
                <a:cs typeface="方正粗楷简体" panose="02000000000000000000" charset="-122"/>
              </a:rPr>
              <a:t>分权</a:t>
            </a:r>
            <a:endParaRPr lang="zh-CN" altLang="en-US" sz="2800" b="1" dirty="0">
              <a:solidFill>
                <a:schemeClr val="bg1"/>
              </a:solidFill>
              <a:cs typeface="方正粗楷简体" panose="02000000000000000000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5"/>
            </p:custDataLst>
          </p:nvPr>
        </p:nvSpPr>
        <p:spPr>
          <a:xfrm>
            <a:off x="3857625" y="3780155"/>
            <a:ext cx="8054975" cy="125349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noAutofit/>
          </a:bodyPr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监察和牵制官员；分散削弱相权；</a:t>
            </a:r>
            <a:endParaRPr lang="zh-CN" altLang="en-US" sz="2800" b="1" spc="133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加强君主专制</a:t>
            </a:r>
            <a:endParaRPr lang="zh-CN" altLang="en-US" sz="2800" b="1">
              <a:solidFill>
                <a:srgbClr val="C00000"/>
              </a:solidFill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2121535" y="5755640"/>
            <a:ext cx="1641475" cy="52197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zh-CN" altLang="en-US" sz="2800" b="1" dirty="0">
                <a:solidFill>
                  <a:schemeClr val="bg1"/>
                </a:solidFill>
                <a:cs typeface="方正粗楷简体" panose="02000000000000000000" charset="-122"/>
              </a:rPr>
              <a:t>文官政治</a:t>
            </a:r>
            <a:endParaRPr lang="zh-CN" altLang="en-US" sz="2800" b="1" dirty="0">
              <a:solidFill>
                <a:schemeClr val="bg1"/>
              </a:solidFill>
              <a:cs typeface="方正粗楷简体" panose="02000000000000000000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7"/>
            </p:custDataLst>
          </p:nvPr>
        </p:nvSpPr>
        <p:spPr>
          <a:xfrm>
            <a:off x="3857625" y="5148580"/>
            <a:ext cx="8054340" cy="112458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促进文化的繁荣；抑制武夫的篡位；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solidFill>
                  <a:srgbClr val="C0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</a:rPr>
              <a:t>维护政权的稳定</a:t>
            </a:r>
            <a:endParaRPr lang="zh-CN" altLang="en-US" sz="2800" b="1">
              <a:solidFill>
                <a:srgbClr val="C00000"/>
              </a:solidFill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38240" y="328295"/>
            <a:ext cx="47567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800" b="1">
                <a:solidFill>
                  <a:srgbClr val="C00000"/>
                </a:solidFill>
                <a:latin typeface="仿宋" panose="02010609060101010101" charset="-122"/>
                <a:cs typeface="仿宋" panose="02010609060101010101" charset="-122"/>
              </a:rPr>
              <a:t>思考：宋代祖宗之法的作用</a:t>
            </a:r>
            <a:endParaRPr lang="zh-CN" altLang="en-US" sz="2800" b="1">
              <a:solidFill>
                <a:srgbClr val="C0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40" grpId="0" bldLvl="0" animBg="1"/>
      <p:bldP spid="4" grpId="0" bldLvl="0" animBg="1"/>
      <p:bldP spid="28" grpId="0" bldLvl="0" animBg="1"/>
      <p:bldP spid="28" grpId="1"/>
      <p:bldP spid="8" grpId="0" bldLvl="0" animBg="1"/>
      <p:bldP spid="35" grpId="0" bldLvl="0" animBg="1"/>
      <p:bldP spid="3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53365" y="1070610"/>
            <a:ext cx="11675745" cy="46037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p>
            <a:pPr marL="0" indent="0" algn="l"/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探究一：据材料一～三，从“史料实证”角度分析宋朝祖宗之法</a:t>
            </a:r>
            <a:r>
              <a:rPr lang="zh-CN" altLang="en-US" sz="2400" b="1">
                <a:highlight>
                  <a:srgbClr val="FFFF00"/>
                </a:highligh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面临的挑战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。</a:t>
            </a:r>
            <a:endParaRPr lang="zh-CN" altLang="en-US" sz="24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3365" y="1628140"/>
            <a:ext cx="11675745" cy="3785870"/>
          </a:xfrm>
          <a:prstGeom prst="rect">
            <a:avLst/>
          </a:prstGeom>
          <a:solidFill>
            <a:srgbClr val="000000">
              <a:alpha val="0"/>
            </a:srgbClr>
          </a:solidFill>
          <a:ln w="6350">
            <a:solidFill>
              <a:schemeClr val="tx1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indent="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Times New Roman" panose="02020603050405020304"/>
              </a:rPr>
              <a:t>材料</a:t>
            </a:r>
            <a:r>
              <a:rPr lang="zh-CN" sz="2400" b="1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Times New Roman" panose="02020603050405020304"/>
              </a:rPr>
              <a:t>一</a:t>
            </a:r>
            <a:r>
              <a:rPr sz="2400" b="1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Times New Roman" panose="02020603050405020304"/>
              </a:rPr>
              <a:t>：</a:t>
            </a:r>
            <a:r>
              <a:rPr sz="2400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Times New Roman" panose="02020603050405020304"/>
              </a:rPr>
              <a:t>今内外上下，一事之小，一罪之微，皆先有法以待之。极一世之人志虑之所周浃，忽得一智，自以为甚奇，而法固已备之矣，是</a:t>
            </a:r>
            <a:r>
              <a:rPr sz="2400" kern="1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Times New Roman" panose="02020603050405020304"/>
              </a:rPr>
              <a:t>法之密也</a:t>
            </a:r>
            <a:r>
              <a:rPr sz="2400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Times New Roman" panose="02020603050405020304"/>
              </a:rPr>
              <a:t>。然而</a:t>
            </a:r>
            <a:r>
              <a:rPr sz="2400" kern="1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Times New Roman" panose="02020603050405020304"/>
              </a:rPr>
              <a:t>人之才不获尽，人之志不获伸，昏然俯首，一听于法度，而事功日堕</a:t>
            </a:r>
            <a:r>
              <a:rPr sz="2400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Times New Roman" panose="02020603050405020304"/>
              </a:rPr>
              <a:t>，风俗日坏，贫民愈无告，奸人愈得志。                                          </a:t>
            </a:r>
            <a:r>
              <a:rPr lang="en-US" sz="2400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Times New Roman" panose="02020603050405020304"/>
              </a:rPr>
              <a:t>                      </a:t>
            </a:r>
            <a:r>
              <a:rPr sz="2400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Times New Roman" panose="02020603050405020304"/>
              </a:rPr>
              <a:t> ——叶适《水心别集》卷14</a:t>
            </a:r>
            <a:endParaRPr sz="2400" kern="1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Times New Roman" panose="02020603050405020304"/>
            </a:endParaRPr>
          </a:p>
          <a:p>
            <a:pPr indent="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b="1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Times New Roman" panose="02020603050405020304"/>
              </a:rPr>
              <a:t>材料二：</a:t>
            </a:r>
            <a:r>
              <a:rPr sz="2400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Times New Roman" panose="02020603050405020304"/>
              </a:rPr>
              <a:t>本朝鉴五代藩镇之弊，遂尽夺藩镇之权。兵也收了，财也收了，赏罚刑政，一切收了，</a:t>
            </a:r>
            <a:r>
              <a:rPr sz="2400" kern="1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Times New Roman" panose="02020603050405020304"/>
              </a:rPr>
              <a:t>州郡遂日就困弱</a:t>
            </a:r>
            <a:r>
              <a:rPr sz="2400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Times New Roman" panose="02020603050405020304"/>
              </a:rPr>
              <a:t>，靖康之役，虏骑所过，莫不溃散。    ——《朱子语类》</a:t>
            </a:r>
            <a:endParaRPr sz="2400" kern="1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Times New Roman" panose="02020603050405020304"/>
            </a:endParaRPr>
          </a:p>
          <a:p>
            <a:pPr indent="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Times New Roman" panose="02020603050405020304"/>
              </a:rPr>
              <a:t>材料</a:t>
            </a:r>
            <a:r>
              <a:rPr lang="zh-CN" sz="2400" b="1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Times New Roman" panose="02020603050405020304"/>
              </a:rPr>
              <a:t>三</a:t>
            </a:r>
            <a:r>
              <a:rPr sz="2400" b="1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Times New Roman" panose="02020603050405020304"/>
              </a:rPr>
              <a:t>：</a:t>
            </a:r>
            <a:r>
              <a:rPr sz="2400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Times New Roman" panose="02020603050405020304"/>
              </a:rPr>
              <a:t>夫当仁宗四十二年，号为本朝至平极盛之世也，而</a:t>
            </a:r>
            <a:r>
              <a:rPr sz="2400" kern="1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Times New Roman" panose="02020603050405020304"/>
              </a:rPr>
              <a:t>财用始大乏，天下之论扰扰，皆以财为虑矣</a:t>
            </a:r>
            <a:r>
              <a:rPr sz="2400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Times New Roman" panose="02020603050405020304"/>
              </a:rPr>
              <a:t>。                                </a:t>
            </a:r>
            <a:r>
              <a:rPr lang="en-US" sz="2400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Times New Roman" panose="02020603050405020304"/>
              </a:rPr>
              <a:t>                </a:t>
            </a:r>
            <a:r>
              <a:rPr sz="2400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Times New Roman" panose="02020603050405020304"/>
              </a:rPr>
              <a:t>——叶适《应诏条奏财总论》   </a:t>
            </a:r>
            <a:r>
              <a:rPr sz="2400" kern="100">
                <a:latin typeface="楷体_GB2312"/>
                <a:ea typeface="楷体_GB2312"/>
                <a:cs typeface="楷体_GB2312"/>
                <a:sym typeface="Times New Roman" panose="02020603050405020304"/>
              </a:rPr>
              <a:t> </a:t>
            </a:r>
            <a:r>
              <a:rPr sz="2400" b="1" kern="100">
                <a:latin typeface="楷体_GB2312"/>
                <a:ea typeface="楷体_GB2312"/>
                <a:cs typeface="楷体_GB2312"/>
                <a:sym typeface="Times New Roman" panose="02020603050405020304"/>
              </a:rPr>
              <a:t>             </a:t>
            </a:r>
            <a:endParaRPr sz="2400" b="1" kern="100">
              <a:latin typeface="楷体_GB2312"/>
              <a:ea typeface="楷体_GB2312"/>
              <a:cs typeface="楷体_GB2312"/>
              <a:sym typeface="Times New Roman" panose="0202060305040502030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3365" y="3002915"/>
            <a:ext cx="11675110" cy="49657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noAutofit/>
          </a:bodyPr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zh-CN" altLang="en-US" sz="2400" b="1" dirty="0">
                <a:solidFill>
                  <a:schemeClr val="bg1"/>
                </a:solidFill>
                <a:cs typeface="方正粗楷简体" panose="02000000000000000000" charset="-122"/>
              </a:rPr>
              <a:t>制度过于僵化，权力分割过细，影响行政效率，助长因循守旧的政治风气。</a:t>
            </a:r>
            <a:endParaRPr lang="zh-CN" altLang="en-US" sz="2400" b="1" dirty="0">
              <a:solidFill>
                <a:schemeClr val="bg1"/>
              </a:solidFill>
              <a:cs typeface="方正粗楷简体" panose="020000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3365" y="3867785"/>
            <a:ext cx="11675745" cy="4978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noAutofit/>
          </a:bodyPr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zh-CN" altLang="en-US" sz="2400" b="1" dirty="0">
                <a:solidFill>
                  <a:schemeClr val="bg1"/>
                </a:solidFill>
                <a:cs typeface="方正粗楷简体" panose="02000000000000000000" charset="-122"/>
              </a:rPr>
              <a:t>重文轻武，守内虚外，造成北宋长期</a:t>
            </a:r>
            <a:r>
              <a:rPr lang="zh-CN" altLang="en-US" sz="2400" b="1" dirty="0">
                <a:solidFill>
                  <a:srgbClr val="C00000"/>
                </a:solidFill>
                <a:highlight>
                  <a:srgbClr val="FFFF00"/>
                </a:highlight>
                <a:cs typeface="方正粗楷简体" panose="02000000000000000000" charset="-122"/>
              </a:rPr>
              <a:t>积弱</a:t>
            </a:r>
            <a:r>
              <a:rPr lang="zh-CN" altLang="en-US" sz="2400" b="1" dirty="0">
                <a:solidFill>
                  <a:schemeClr val="bg1"/>
                </a:solidFill>
                <a:cs typeface="方正粗楷简体" panose="02000000000000000000" charset="-122"/>
              </a:rPr>
              <a:t>局面。</a:t>
            </a:r>
            <a:endParaRPr lang="zh-CN" altLang="en-US" sz="2400" b="1" dirty="0">
              <a:solidFill>
                <a:schemeClr val="bg1"/>
              </a:solidFill>
              <a:cs typeface="方正粗楷简体" panose="020000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3365" y="4824730"/>
            <a:ext cx="11675110" cy="4984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noAutofit/>
          </a:bodyPr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zh-CN" altLang="en-US" sz="2400" b="1" dirty="0">
                <a:solidFill>
                  <a:schemeClr val="bg1"/>
                </a:solidFill>
                <a:cs typeface="方正粗楷简体" panose="02000000000000000000" charset="-122"/>
              </a:rPr>
              <a:t>官僚机构膨胀和军队扩充，形成了冗官、冗兵和冗费的</a:t>
            </a:r>
            <a:r>
              <a:rPr lang="zh-CN" altLang="en-US" sz="2400" b="1" dirty="0">
                <a:solidFill>
                  <a:srgbClr val="C00000"/>
                </a:solidFill>
                <a:highlight>
                  <a:srgbClr val="FFFF00"/>
                </a:highlight>
                <a:cs typeface="方正粗楷简体" panose="02000000000000000000" charset="-122"/>
              </a:rPr>
              <a:t>积贫</a:t>
            </a:r>
            <a:r>
              <a:rPr lang="zh-CN" altLang="en-US" sz="2400" b="1" dirty="0">
                <a:solidFill>
                  <a:schemeClr val="bg1"/>
                </a:solidFill>
                <a:cs typeface="方正粗楷简体" panose="02000000000000000000" charset="-122"/>
              </a:rPr>
              <a:t>局面。</a:t>
            </a:r>
            <a:endParaRPr lang="zh-CN" altLang="en-US" sz="2400" b="1" dirty="0">
              <a:solidFill>
                <a:schemeClr val="bg1"/>
              </a:solidFill>
              <a:cs typeface="方正粗楷简体" panose="02000000000000000000" charset="-122"/>
            </a:endParaRPr>
          </a:p>
        </p:txBody>
      </p:sp>
      <p:sp>
        <p:nvSpPr>
          <p:cNvPr id="17" name="文本框 7"/>
          <p:cNvSpPr txBox="1"/>
          <p:nvPr/>
        </p:nvSpPr>
        <p:spPr>
          <a:xfrm>
            <a:off x="394970" y="328295"/>
            <a:ext cx="542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latin typeface="华文隶书" panose="02010800040101010101" charset="-122"/>
                <a:ea typeface="华文隶书" panose="02010800040101010101" charset="-122"/>
              </a:rPr>
              <a:t>二、边防压力与财政危机</a:t>
            </a:r>
            <a:endParaRPr lang="zh-CN" altLang="en-US" sz="3600" b="1" dirty="0"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（03-04）辽 北宋时期全图（辽天庆元年，北宋政和元年，公元1111年）——二千一百万分之一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020" y="1844040"/>
            <a:ext cx="6910070" cy="48133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343775" y="1844040"/>
            <a:ext cx="4564380" cy="47605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pPr indent="609600" algn="l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赵宋不是严格意义上的统一王朝</a:t>
            </a:r>
            <a:r>
              <a:rPr lang="zh-CN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，用宋人的话来说，</a:t>
            </a:r>
            <a:r>
              <a:rPr lang="en-US" altLang="zh-CN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天下大势分为南北</a:t>
            </a:r>
            <a:r>
              <a:rPr lang="en-US" altLang="zh-CN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，事实上是中国历史上又一个</a:t>
            </a:r>
            <a:r>
              <a:rPr lang="en-US" altLang="zh-CN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南北朝</a:t>
            </a:r>
            <a:r>
              <a:rPr lang="en-US" altLang="zh-CN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时期</a:t>
            </a:r>
            <a:r>
              <a:rPr lang="en-US" altLang="zh-CN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……</a:t>
            </a:r>
            <a:r>
              <a:rPr lang="zh-CN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相对于宋朝来说，契丹民族建立的辽、党项民族建立的夏、女真民族建立的金，都不再是周边附属性的民族政权，而</a:t>
            </a:r>
            <a:r>
              <a:rPr lang="zh-CN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已经成长为在政治、军事、经济诸方面都能够与赵宋长期抗衡的少数民族王朝。</a:t>
            </a:r>
            <a:r>
              <a:rPr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 </a:t>
            </a:r>
            <a:r>
              <a:rPr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             ——</a:t>
            </a:r>
            <a:r>
              <a:rPr lang="zh-CN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邓小南</a:t>
            </a:r>
            <a:endParaRPr lang="zh-CN" sz="24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18" name="线形标注 1 17"/>
          <p:cNvSpPr/>
          <p:nvPr/>
        </p:nvSpPr>
        <p:spPr>
          <a:xfrm>
            <a:off x="431800" y="2035810"/>
            <a:ext cx="2286635" cy="1049020"/>
          </a:xfrm>
          <a:prstGeom prst="borderCallout1">
            <a:avLst>
              <a:gd name="adj1" fmla="val 80807"/>
              <a:gd name="adj2" fmla="val 99333"/>
              <a:gd name="adj3" fmla="val 122276"/>
              <a:gd name="adj4" fmla="val 21438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辽 </a:t>
            </a:r>
            <a:r>
              <a:rPr lang="zh-CN" altLang="en-US" sz="2400" b="1">
                <a:solidFill>
                  <a:schemeClr val="tx1"/>
                </a:solidFill>
              </a:rPr>
              <a:t>契丹族</a:t>
            </a:r>
            <a:endParaRPr lang="zh-CN" altLang="en-US" sz="3600" b="1">
              <a:solidFill>
                <a:schemeClr val="tx1"/>
              </a:solidFill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</a:rPr>
              <a:t>（</a:t>
            </a:r>
            <a:r>
              <a:rPr lang="en-US" altLang="zh-CN" sz="2400">
                <a:solidFill>
                  <a:schemeClr val="tx1"/>
                </a:solidFill>
              </a:rPr>
              <a:t>907-1125</a:t>
            </a:r>
            <a:r>
              <a:rPr lang="zh-CN" altLang="en-US" sz="2400">
                <a:solidFill>
                  <a:schemeClr val="tx1"/>
                </a:solidFill>
              </a:rPr>
              <a:t>年）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9" name="线形标注 1 18"/>
          <p:cNvSpPr/>
          <p:nvPr/>
        </p:nvSpPr>
        <p:spPr>
          <a:xfrm>
            <a:off x="431800" y="3265805"/>
            <a:ext cx="2286635" cy="1049020"/>
          </a:xfrm>
          <a:prstGeom prst="borderCallout1">
            <a:avLst>
              <a:gd name="adj1" fmla="val 44007"/>
              <a:gd name="adj2" fmla="val 99916"/>
              <a:gd name="adj3" fmla="val 85774"/>
              <a:gd name="adj4" fmla="val 14754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西夏 </a:t>
            </a:r>
            <a:r>
              <a:rPr lang="zh-CN" altLang="en-US" sz="2400" b="1">
                <a:solidFill>
                  <a:schemeClr val="tx1"/>
                </a:solidFill>
              </a:rPr>
              <a:t>党项族</a:t>
            </a:r>
            <a:endParaRPr lang="zh-CN" altLang="en-US" sz="3600" b="1">
              <a:solidFill>
                <a:schemeClr val="tx1"/>
              </a:solidFill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</a:rPr>
              <a:t>（</a:t>
            </a:r>
            <a:r>
              <a:rPr lang="en-US" altLang="zh-CN" sz="2400">
                <a:solidFill>
                  <a:schemeClr val="tx1"/>
                </a:solidFill>
              </a:rPr>
              <a:t>1038-1227</a:t>
            </a:r>
            <a:r>
              <a:rPr lang="zh-CN" altLang="en-US" sz="2400">
                <a:solidFill>
                  <a:schemeClr val="tx1"/>
                </a:solidFill>
              </a:rPr>
              <a:t>年）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0" name="线形标注 1 19"/>
          <p:cNvSpPr/>
          <p:nvPr/>
        </p:nvSpPr>
        <p:spPr>
          <a:xfrm>
            <a:off x="431800" y="4587240"/>
            <a:ext cx="2286635" cy="1049020"/>
          </a:xfrm>
          <a:prstGeom prst="borderCallout1">
            <a:avLst>
              <a:gd name="adj1" fmla="val 12651"/>
              <a:gd name="adj2" fmla="val 100722"/>
              <a:gd name="adj3" fmla="val 37530"/>
              <a:gd name="adj4" fmla="val 19980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北宋 </a:t>
            </a:r>
            <a:r>
              <a:rPr lang="zh-CN" altLang="en-US" sz="2400" b="1">
                <a:solidFill>
                  <a:schemeClr val="tx1"/>
                </a:solidFill>
              </a:rPr>
              <a:t>汉族</a:t>
            </a:r>
            <a:endParaRPr lang="zh-CN" altLang="en-US" sz="3600" b="1">
              <a:solidFill>
                <a:schemeClr val="tx1"/>
              </a:solidFill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</a:rPr>
              <a:t>（</a:t>
            </a:r>
            <a:r>
              <a:rPr lang="en-US" altLang="zh-CN" sz="2400">
                <a:solidFill>
                  <a:schemeClr val="tx1"/>
                </a:solidFill>
              </a:rPr>
              <a:t>960-1127</a:t>
            </a:r>
            <a:r>
              <a:rPr lang="zh-CN" altLang="en-US" sz="2400">
                <a:solidFill>
                  <a:schemeClr val="tx1"/>
                </a:solidFill>
              </a:rPr>
              <a:t>年）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7" name="文本框 7"/>
          <p:cNvSpPr txBox="1"/>
          <p:nvPr/>
        </p:nvSpPr>
        <p:spPr>
          <a:xfrm>
            <a:off x="394970" y="328295"/>
            <a:ext cx="542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latin typeface="华文隶书" panose="02010800040101010101" charset="-122"/>
                <a:ea typeface="华文隶书" panose="02010800040101010101" charset="-122"/>
              </a:rPr>
              <a:t>二、边防压力与财政危机</a:t>
            </a:r>
            <a:endParaRPr lang="zh-CN" altLang="en-US" sz="3600" b="1" dirty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3365" y="1079500"/>
            <a:ext cx="11675745" cy="46037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p>
            <a:pPr marL="0" indent="0" algn="l"/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探究一：据材料一～三，从“史料实证”角度分析宋朝祖宗之法</a:t>
            </a:r>
            <a:r>
              <a:rPr lang="zh-CN" altLang="en-US" sz="2400" b="1">
                <a:highlight>
                  <a:srgbClr val="FFFF00"/>
                </a:highligh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面临的挑战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。</a:t>
            </a:r>
            <a:endParaRPr lang="zh-CN" altLang="en-US" sz="24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05550" y="328295"/>
            <a:ext cx="634238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、边防压力：宋辽关系和宋夏关系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1645920"/>
            <a:ext cx="3322955" cy="31038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87780" y="1753870"/>
            <a:ext cx="2125980" cy="116522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69035" y="2994660"/>
            <a:ext cx="1381760" cy="6000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90235" y="6304989"/>
            <a:ext cx="330454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军事实力衰弱不振</a:t>
            </a:r>
            <a:endParaRPr lang="zh-CN" altLang="en-US" sz="28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箭头: 左 12"/>
          <p:cNvSpPr/>
          <p:nvPr/>
        </p:nvSpPr>
        <p:spPr>
          <a:xfrm flipH="1">
            <a:off x="8930640" y="6274435"/>
            <a:ext cx="777875" cy="583565"/>
          </a:xfrm>
          <a:prstGeom prst="lef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917431" y="6285865"/>
            <a:ext cx="2011660" cy="521970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>
                <a:latin typeface="方正苏新诗柳楷简体" panose="02000000000000000000" pitchFamily="2" charset="-122"/>
                <a:ea typeface="方正苏新诗柳楷简体" panose="02000000000000000000" pitchFamily="2" charset="-122"/>
              </a:defRPr>
            </a:lvl1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对外：积弱</a:t>
            </a:r>
            <a:endParaRPr lang="zh-CN" altLang="en-US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32000" y="2045335"/>
            <a:ext cx="1381760" cy="429895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>
                <a:latin typeface="方正苏新诗柳楷简体" panose="02000000000000000000" pitchFamily="2" charset="-122"/>
                <a:ea typeface="方正苏新诗柳楷简体" panose="02000000000000000000" pitchFamily="2" charset="-122"/>
              </a:defRPr>
            </a:lvl1pPr>
          </a:lstStyle>
          <a:p>
            <a:pPr algn="ctr"/>
            <a:r>
              <a:rPr lang="zh-CN" altLang="en-US" sz="2200" dirty="0">
                <a:solidFill>
                  <a:schemeClr val="bg1"/>
                </a:solidFill>
              </a:rPr>
              <a:t>澶渊之盟</a:t>
            </a:r>
            <a:endParaRPr lang="zh-CN" altLang="en-US" sz="2200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69035" y="3379470"/>
            <a:ext cx="1381760" cy="429895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>
                <a:latin typeface="方正苏新诗柳楷简体" panose="02000000000000000000" pitchFamily="2" charset="-122"/>
                <a:ea typeface="方正苏新诗柳楷简体" panose="02000000000000000000" pitchFamily="2" charset="-122"/>
              </a:defRPr>
            </a:lvl1pPr>
          </a:lstStyle>
          <a:p>
            <a:pPr algn="ctr"/>
            <a:r>
              <a:rPr lang="zh-CN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庆历和议</a:t>
            </a:r>
            <a:endParaRPr lang="zh-CN" alt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60775" y="1670685"/>
            <a:ext cx="8268335" cy="3046095"/>
          </a:xfrm>
          <a:prstGeom prst="rect">
            <a:avLst/>
          </a:prstGeom>
          <a:noFill/>
          <a:ln>
            <a:solidFill>
              <a:srgbClr val="3D3A0E"/>
            </a:solidFill>
          </a:ln>
        </p:spPr>
        <p:txBody>
          <a:bodyPr wrap="square" rtlCol="0" anchor="t">
            <a:spAutoFit/>
          </a:bodyPr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辽太宗：占领了燕云十六州，对中原形成严重威胁，</a:t>
            </a:r>
            <a:r>
              <a:rPr lang="zh-CN" alt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与中原王朝冲突加剧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；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宋太祖：执政晚期，双方友好，</a:t>
            </a:r>
            <a:r>
              <a:rPr lang="zh-CN" alt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互通使节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；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宋太宗：两次发起夺回燕云十六州的北伐，</a:t>
            </a:r>
            <a:r>
              <a:rPr lang="zh-CN" alt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均告惨败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；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宋真宗：辽军大举南下，逼迫北宋签订协议，维持已有边界，辽宋皇帝以兄弟相称。北宋每年送给辽一笔钱物，称为“</a:t>
            </a:r>
            <a:r>
              <a:rPr lang="zh-CN" alt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岁币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”。通过这项协议，北宋勉强获得了北部边防的安定，是为“</a:t>
            </a:r>
            <a:r>
              <a:rPr lang="zh-CN" alt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澶渊之盟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”。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394970" y="328295"/>
            <a:ext cx="542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latin typeface="华文隶书" panose="02010800040101010101" charset="-122"/>
                <a:ea typeface="华文隶书" panose="02010800040101010101" charset="-122"/>
              </a:rPr>
              <a:t>二、边防压力与财政危机</a:t>
            </a:r>
            <a:endParaRPr lang="zh-CN" altLang="en-US" sz="3600" b="1" dirty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3365" y="1079500"/>
            <a:ext cx="11675745" cy="46037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p>
            <a:pPr marL="0" indent="0" algn="l"/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探究一：据材料一～三，从“史料实证”角度分析宋朝祖宗之法</a:t>
            </a:r>
            <a:r>
              <a:rPr lang="zh-CN" altLang="en-US" sz="2400" b="1">
                <a:highlight>
                  <a:srgbClr val="FFFF00"/>
                </a:highligh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面临的挑战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。</a:t>
            </a:r>
            <a:endParaRPr lang="zh-CN" altLang="en-US" sz="24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4000" y="4835525"/>
            <a:ext cx="11675110" cy="1364615"/>
          </a:xfrm>
          <a:prstGeom prst="rect">
            <a:avLst/>
          </a:prstGeom>
          <a:noFill/>
          <a:ln>
            <a:solidFill>
              <a:srgbClr val="3D3A0E"/>
            </a:solidFill>
          </a:ln>
        </p:spPr>
        <p:txBody>
          <a:bodyPr wrap="square" rtlCol="0" anchor="t">
            <a:spAutoFit/>
          </a:bodyPr>
          <a:p>
            <a:pPr algn="l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宋夏：北宋与西北党项族新建立的西夏发生战争，也是屡战屡败。双方最终达成和议。是为“</a:t>
            </a:r>
            <a:r>
              <a:rPr lang="zh-CN" alt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庆历和议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”，内容包括：</a:t>
            </a:r>
            <a:r>
              <a:rPr lang="zh-CN" alt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西夏保持帝号，同时向北宋称臣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，北宋每年送给西夏钱物，称为“</a:t>
            </a:r>
            <a:r>
              <a:rPr lang="zh-CN" alt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岁赐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”。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05550" y="328295"/>
            <a:ext cx="634238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、边防压力：宋辽关系和宋夏关系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2" grpId="0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47105" y="328295"/>
            <a:ext cx="634238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、财政危机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2" name="图片 -2147482589" descr="2"/>
          <p:cNvPicPr>
            <a:picLocks noChangeAspect="1"/>
          </p:cNvPicPr>
          <p:nvPr/>
        </p:nvPicPr>
        <p:blipFill>
          <a:blip r:embed="rId1">
            <a:clrChange>
              <a:clrFrom>
                <a:srgbClr val="F2F1FE">
                  <a:alpha val="100000"/>
                </a:srgbClr>
              </a:clrFrom>
              <a:clrTo>
                <a:srgbClr val="F2F1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3685" y="1651635"/>
            <a:ext cx="3257550" cy="3937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65" y="1651635"/>
            <a:ext cx="3170555" cy="39490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651635"/>
            <a:ext cx="3728720" cy="393890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331460" y="3008630"/>
            <a:ext cx="897890" cy="52197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冗官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10995" y="5701030"/>
            <a:ext cx="610616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养兵、养官负担沉重，财政出现危机</a:t>
            </a:r>
            <a:endParaRPr lang="zh-CN" altLang="en-US" sz="28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箭头: 左 18"/>
          <p:cNvSpPr/>
          <p:nvPr/>
        </p:nvSpPr>
        <p:spPr>
          <a:xfrm flipH="1">
            <a:off x="7823200" y="5699760"/>
            <a:ext cx="777875" cy="445135"/>
          </a:xfrm>
          <a:prstGeom prst="lef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856345" y="5661660"/>
            <a:ext cx="2011680" cy="521970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>
                <a:latin typeface="方正苏新诗柳楷简体" panose="02000000000000000000" pitchFamily="2" charset="-122"/>
                <a:ea typeface="方正苏新诗柳楷简体" panose="02000000000000000000" pitchFamily="2" charset="-122"/>
              </a:defRPr>
            </a:lvl1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对内：积贫</a:t>
            </a:r>
            <a:endParaRPr lang="zh-CN" altLang="en-US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239885" y="2879090"/>
            <a:ext cx="1087755" cy="52197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冗费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24940" y="3008630"/>
            <a:ext cx="895350" cy="52197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冗兵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框 7"/>
          <p:cNvSpPr txBox="1"/>
          <p:nvPr/>
        </p:nvSpPr>
        <p:spPr>
          <a:xfrm>
            <a:off x="394970" y="328295"/>
            <a:ext cx="542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latin typeface="华文隶书" panose="02010800040101010101" charset="-122"/>
                <a:ea typeface="华文隶书" panose="02010800040101010101" charset="-122"/>
              </a:rPr>
              <a:t>二、边防压力与财政危机</a:t>
            </a:r>
            <a:endParaRPr lang="zh-CN" altLang="en-US" sz="3600" b="1" dirty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3365" y="1079500"/>
            <a:ext cx="11675745" cy="46037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p>
            <a:pPr marL="0" indent="0" algn="l"/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探究一：据材料一～三，从“史料实证”角度分析宋朝祖宗之法</a:t>
            </a:r>
            <a:r>
              <a:rPr lang="zh-CN" altLang="en-US" sz="2400" b="1">
                <a:highlight>
                  <a:srgbClr val="FFFF00"/>
                </a:highligh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面临的挑战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。</a:t>
            </a:r>
            <a:endParaRPr lang="zh-CN" altLang="en-US" sz="24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16" grpId="0" animBg="1"/>
      <p:bldP spid="21" grpId="0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7"/>
          <p:cNvSpPr txBox="1"/>
          <p:nvPr/>
        </p:nvSpPr>
        <p:spPr>
          <a:xfrm>
            <a:off x="394970" y="328295"/>
            <a:ext cx="542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latin typeface="华文隶书" panose="02010800040101010101" charset="-122"/>
                <a:ea typeface="华文隶书" panose="02010800040101010101" charset="-122"/>
              </a:rPr>
              <a:t>二、边防压力与财政危机</a:t>
            </a:r>
            <a:endParaRPr lang="zh-CN" altLang="en-US" sz="3600" b="1" dirty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3365" y="1079500"/>
            <a:ext cx="11675745" cy="46037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p>
            <a:pPr marL="0" indent="0" algn="l"/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探究一：据材料一～三，从“史料实证”角度分析宋朝祖宗之法</a:t>
            </a:r>
            <a:r>
              <a:rPr lang="zh-CN" altLang="en-US" sz="2400" b="1">
                <a:highlight>
                  <a:srgbClr val="FFFF00"/>
                </a:highligh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面临的挑战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。</a:t>
            </a:r>
            <a:endParaRPr lang="zh-CN" altLang="en-US" sz="24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5305" y="3226435"/>
            <a:ext cx="1075055" cy="953135"/>
          </a:xfrm>
          <a:prstGeom prst="rect">
            <a:avLst/>
          </a:prstGeom>
          <a:solidFill>
            <a:srgbClr val="4472C4">
              <a:lumMod val="50000"/>
            </a:srgbClr>
          </a:solidFill>
          <a:ln w="76200">
            <a:solidFill>
              <a:srgbClr val="000000">
                <a:alpha val="0"/>
              </a:srgbClr>
            </a:solidFill>
          </a:ln>
        </p:spPr>
        <p:txBody>
          <a:bodyPr wrap="square" anchor="ctr" anchorCtr="0">
            <a:spAutoFit/>
          </a:bodyPr>
          <a:p>
            <a:pPr algn="ctr"/>
            <a:r>
              <a:rPr lang="zh-CN" altLang="en-US" sz="2800" b="1" dirty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</a:rPr>
              <a:t>祖宗</a:t>
            </a:r>
            <a:endParaRPr lang="zh-CN" altLang="en-US" sz="2800" b="1" dirty="0">
              <a:solidFill>
                <a:sysClr val="window" lastClr="FFFF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800" b="1" dirty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</a:rPr>
              <a:t>之法</a:t>
            </a:r>
            <a:endParaRPr lang="zh-CN" altLang="en-US" sz="2800" b="1" dirty="0">
              <a:solidFill>
                <a:sysClr val="window" lastClr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73630" y="2739390"/>
            <a:ext cx="1894840" cy="521970"/>
          </a:xfrm>
          <a:prstGeom prst="rect">
            <a:avLst/>
          </a:prstGeom>
          <a:solidFill>
            <a:srgbClr val="4472C4">
              <a:lumMod val="50000"/>
            </a:srgbClr>
          </a:solidFill>
          <a:ln w="76200">
            <a:solidFill>
              <a:srgbClr val="000000">
                <a:alpha val="0"/>
              </a:srgbClr>
            </a:solidFill>
          </a:ln>
        </p:spPr>
        <p:txBody>
          <a:bodyPr wrap="square" anchor="ctr" anchorCtr="0">
            <a:spAutoFit/>
          </a:bodyPr>
          <a:p>
            <a:pPr algn="ctr"/>
            <a:r>
              <a:rPr lang="zh-CN" altLang="en-US" sz="2800" b="1" dirty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</a:rPr>
              <a:t>强干弱枝</a:t>
            </a:r>
            <a:endParaRPr lang="zh-CN" altLang="en-US" sz="2800" b="1" dirty="0">
              <a:solidFill>
                <a:sysClr val="window" lastClr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383155" y="3455670"/>
            <a:ext cx="1894840" cy="521970"/>
          </a:xfrm>
          <a:prstGeom prst="rect">
            <a:avLst/>
          </a:prstGeom>
          <a:solidFill>
            <a:srgbClr val="4472C4">
              <a:lumMod val="50000"/>
            </a:srgbClr>
          </a:solidFill>
          <a:ln w="76200">
            <a:solidFill>
              <a:srgbClr val="000000">
                <a:alpha val="0"/>
              </a:srgbClr>
            </a:solidFill>
          </a:ln>
        </p:spPr>
        <p:txBody>
          <a:bodyPr wrap="square" anchor="ctr" anchorCtr="0">
            <a:spAutoFit/>
          </a:bodyPr>
          <a:p>
            <a:pPr algn="ctr"/>
            <a:r>
              <a:rPr lang="zh-CN" altLang="en-US" sz="2800" b="1" dirty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</a:rPr>
              <a:t>分化事权</a:t>
            </a:r>
            <a:endParaRPr lang="zh-CN" altLang="en-US" sz="2800" b="1" dirty="0">
              <a:solidFill>
                <a:sysClr val="window" lastClr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391410" y="4138930"/>
            <a:ext cx="1894840" cy="521970"/>
          </a:xfrm>
          <a:prstGeom prst="rect">
            <a:avLst/>
          </a:prstGeom>
          <a:solidFill>
            <a:srgbClr val="4472C4">
              <a:lumMod val="50000"/>
            </a:srgbClr>
          </a:solidFill>
          <a:ln w="76200">
            <a:solidFill>
              <a:srgbClr val="000000">
                <a:alpha val="0"/>
              </a:srgbClr>
            </a:solidFill>
          </a:ln>
        </p:spPr>
        <p:txBody>
          <a:bodyPr wrap="square" anchor="ctr" anchorCtr="0">
            <a:spAutoFit/>
          </a:bodyPr>
          <a:p>
            <a:pPr algn="ctr"/>
            <a:r>
              <a:rPr lang="zh-CN" altLang="en-US" sz="2800" b="1" dirty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</a:rPr>
              <a:t>崇文抑武</a:t>
            </a:r>
            <a:endParaRPr lang="zh-CN" altLang="en-US" sz="2800" b="1" dirty="0">
              <a:solidFill>
                <a:sysClr val="window" lastClr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1" name="右箭头 20"/>
          <p:cNvSpPr/>
          <p:nvPr/>
        </p:nvSpPr>
        <p:spPr>
          <a:xfrm rot="19329019">
            <a:off x="1776095" y="2967355"/>
            <a:ext cx="441960" cy="319405"/>
          </a:xfrm>
          <a:prstGeom prst="rightArrow">
            <a:avLst/>
          </a:prstGeom>
          <a:solidFill>
            <a:srgbClr val="4472C4">
              <a:lumMod val="50000"/>
            </a:srgbClr>
          </a:solidFill>
          <a:ln>
            <a:solidFill>
              <a:srgbClr val="4472C4">
                <a:lumMod val="50000"/>
                <a:alpha val="0"/>
              </a:srgbClr>
            </a:solidFill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右箭头 20"/>
          <p:cNvSpPr/>
          <p:nvPr/>
        </p:nvSpPr>
        <p:spPr>
          <a:xfrm>
            <a:off x="1758950" y="3556635"/>
            <a:ext cx="441960" cy="319405"/>
          </a:xfrm>
          <a:prstGeom prst="rightArrow">
            <a:avLst/>
          </a:prstGeom>
          <a:solidFill>
            <a:srgbClr val="4472C4">
              <a:lumMod val="50000"/>
            </a:srgbClr>
          </a:solidFill>
          <a:ln>
            <a:solidFill>
              <a:srgbClr val="4472C4">
                <a:lumMod val="50000"/>
                <a:alpha val="0"/>
              </a:srgbClr>
            </a:solidFill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右箭头 20"/>
          <p:cNvSpPr/>
          <p:nvPr/>
        </p:nvSpPr>
        <p:spPr>
          <a:xfrm rot="2385393">
            <a:off x="1765935" y="4202430"/>
            <a:ext cx="441960" cy="319405"/>
          </a:xfrm>
          <a:prstGeom prst="rightArrow">
            <a:avLst/>
          </a:prstGeom>
          <a:solidFill>
            <a:srgbClr val="4472C4">
              <a:lumMod val="50000"/>
            </a:srgbClr>
          </a:solidFill>
          <a:ln>
            <a:solidFill>
              <a:srgbClr val="4472C4">
                <a:lumMod val="50000"/>
                <a:alpha val="0"/>
              </a:srgbClr>
            </a:solidFill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0611485" y="3322320"/>
            <a:ext cx="1315720" cy="1198880"/>
          </a:xfrm>
          <a:prstGeom prst="rect">
            <a:avLst/>
          </a:prstGeom>
          <a:solidFill>
            <a:srgbClr val="C00000"/>
          </a:solidFill>
          <a:effectLst/>
        </p:spPr>
        <p:txBody>
          <a:bodyPr vert="horz" wrap="square" rtlCol="0">
            <a:spAutoFit/>
          </a:bodyPr>
          <a:p>
            <a:pPr algn="ctr"/>
            <a:r>
              <a:rPr lang="zh-CN" altLang="en-US" sz="3600" b="1" dirty="0">
                <a:solidFill>
                  <a:srgbClr val="C00000"/>
                </a:solidFill>
                <a:effectLst>
                  <a:glow rad="63500">
                    <a:sysClr val="window" lastClr="FFFFFF">
                      <a:alpha val="40000"/>
                    </a:sysClr>
                  </a:glow>
                </a:effectLst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等线" panose="02010600030101010101" charset="-122"/>
                <a:sym typeface="等线" panose="02010600030101010101" charset="-122"/>
              </a:rPr>
              <a:t>矫枉</a:t>
            </a:r>
            <a:endParaRPr lang="zh-CN" altLang="en-US" sz="3600" b="1" dirty="0">
              <a:solidFill>
                <a:srgbClr val="C00000"/>
              </a:solidFill>
              <a:effectLst>
                <a:glow rad="63500">
                  <a:sysClr val="window" lastClr="FFFFFF">
                    <a:alpha val="40000"/>
                  </a:sysClr>
                </a:glow>
              </a:effectLst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  <a:cs typeface="等线" panose="02010600030101010101" charset="-122"/>
              <a:sym typeface="等线" panose="02010600030101010101" charset="-122"/>
            </a:endParaRPr>
          </a:p>
          <a:p>
            <a:pPr algn="ctr"/>
            <a:r>
              <a:rPr lang="zh-CN" altLang="en-US" sz="3600" b="1" dirty="0">
                <a:solidFill>
                  <a:srgbClr val="C00000"/>
                </a:solidFill>
                <a:effectLst>
                  <a:glow rad="63500">
                    <a:sysClr val="window" lastClr="FFFFFF">
                      <a:alpha val="40000"/>
                    </a:sysClr>
                  </a:glow>
                </a:effectLst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等线" panose="02010600030101010101" charset="-122"/>
                <a:sym typeface="等线" panose="02010600030101010101" charset="-122"/>
              </a:rPr>
              <a:t>过正</a:t>
            </a:r>
            <a:endParaRPr lang="zh-CN" altLang="en-US" sz="3600" b="1" dirty="0">
              <a:solidFill>
                <a:srgbClr val="C00000"/>
              </a:solidFill>
              <a:effectLst>
                <a:glow rad="63500">
                  <a:sysClr val="window" lastClr="FFFFFF">
                    <a:alpha val="40000"/>
                  </a:sysClr>
                </a:glow>
              </a:effectLst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 rot="0">
            <a:off x="6960235" y="2640965"/>
            <a:ext cx="1918970" cy="2361565"/>
            <a:chOff x="10044" y="5552"/>
            <a:chExt cx="3022" cy="3719"/>
          </a:xfrm>
        </p:grpSpPr>
        <p:sp>
          <p:nvSpPr>
            <p:cNvPr id="4" name="右箭头 3"/>
            <p:cNvSpPr/>
            <p:nvPr/>
          </p:nvSpPr>
          <p:spPr>
            <a:xfrm>
              <a:off x="10052" y="5632"/>
              <a:ext cx="564" cy="533"/>
            </a:xfrm>
            <a:prstGeom prst="rightArrow">
              <a:avLst/>
            </a:prstGeom>
          </p:spPr>
          <p:style>
            <a:lnRef idx="2">
              <a:sysClr val="windowText" lastClr="000000">
                <a:shade val="50000"/>
              </a:sysClr>
            </a:lnRef>
            <a:fillRef idx="1">
              <a:sysClr val="windowText" lastClr="000000"/>
            </a:fillRef>
            <a:effectRef idx="0">
              <a:sysClr val="windowText" lastClr="000000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693" y="5552"/>
              <a:ext cx="2369" cy="725"/>
            </a:xfrm>
            <a:prstGeom prst="rect">
              <a:avLst/>
            </a:prstGeom>
          </p:spPr>
          <p:style>
            <a:lnRef idx="2">
              <a:sysClr val="windowText" lastClr="000000"/>
            </a:lnRef>
            <a:fillRef idx="1">
              <a:sysClr val="window" lastClr="FFFFFF"/>
            </a:fillRef>
            <a:effectRef idx="0">
              <a:sysClr val="windowText" lastClr="000000"/>
            </a:effectRef>
            <a:fontRef idx="minor">
              <a:sysClr val="windowText" lastClr="000000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冗官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" name="右箭头 5"/>
            <p:cNvSpPr/>
            <p:nvPr/>
          </p:nvSpPr>
          <p:spPr>
            <a:xfrm>
              <a:off x="10048" y="6482"/>
              <a:ext cx="564" cy="533"/>
            </a:xfrm>
            <a:prstGeom prst="rightArrow">
              <a:avLst/>
            </a:prstGeom>
          </p:spPr>
          <p:style>
            <a:lnRef idx="2">
              <a:sysClr val="windowText" lastClr="000000">
                <a:shade val="50000"/>
              </a:sysClr>
            </a:lnRef>
            <a:fillRef idx="1">
              <a:sysClr val="windowText" lastClr="000000"/>
            </a:fillRef>
            <a:effectRef idx="0">
              <a:sysClr val="windowText" lastClr="000000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706" y="6419"/>
              <a:ext cx="2337" cy="725"/>
            </a:xfrm>
            <a:prstGeom prst="rect">
              <a:avLst/>
            </a:prstGeom>
          </p:spPr>
          <p:style>
            <a:lnRef idx="2">
              <a:sysClr val="windowText" lastClr="000000"/>
            </a:lnRef>
            <a:fillRef idx="1">
              <a:sysClr val="window" lastClr="FFFFFF"/>
            </a:fillRef>
            <a:effectRef idx="0">
              <a:sysClr val="windowText" lastClr="000000"/>
            </a:effectRef>
            <a:fontRef idx="minor">
              <a:sysClr val="windowText" lastClr="000000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冗兵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729" y="7476"/>
              <a:ext cx="2336" cy="725"/>
            </a:xfrm>
            <a:prstGeom prst="rect">
              <a:avLst/>
            </a:prstGeom>
          </p:spPr>
          <p:style>
            <a:lnRef idx="2">
              <a:sysClr val="windowText" lastClr="000000"/>
            </a:lnRef>
            <a:fillRef idx="1">
              <a:sysClr val="window" lastClr="FFFFFF"/>
            </a:fillRef>
            <a:effectRef idx="0">
              <a:sysClr val="windowText" lastClr="000000"/>
            </a:effectRef>
            <a:fontRef idx="minor">
              <a:sysClr val="windowText" lastClr="000000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冗费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8" name="右箭头 7"/>
            <p:cNvSpPr/>
            <p:nvPr/>
          </p:nvSpPr>
          <p:spPr>
            <a:xfrm>
              <a:off x="10058" y="7530"/>
              <a:ext cx="564" cy="533"/>
            </a:xfrm>
            <a:prstGeom prst="rightArrow">
              <a:avLst/>
            </a:prstGeom>
          </p:spPr>
          <p:style>
            <a:lnRef idx="2">
              <a:sysClr val="windowText" lastClr="000000">
                <a:shade val="50000"/>
              </a:sysClr>
            </a:lnRef>
            <a:fillRef idx="1">
              <a:sysClr val="windowText" lastClr="000000"/>
            </a:fillRef>
            <a:effectRef idx="0">
              <a:sysClr val="windowText" lastClr="000000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" name="右箭头 8"/>
            <p:cNvSpPr/>
            <p:nvPr/>
          </p:nvSpPr>
          <p:spPr>
            <a:xfrm>
              <a:off x="10044" y="8645"/>
              <a:ext cx="564" cy="533"/>
            </a:xfrm>
            <a:prstGeom prst="rightArrow">
              <a:avLst/>
            </a:prstGeom>
          </p:spPr>
          <p:style>
            <a:lnRef idx="2">
              <a:sysClr val="windowText" lastClr="000000">
                <a:shade val="50000"/>
              </a:sysClr>
            </a:lnRef>
            <a:fillRef idx="1">
              <a:sysClr val="windowText" lastClr="000000"/>
            </a:fillRef>
            <a:effectRef idx="0">
              <a:sysClr val="windowText" lastClr="000000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729" y="8546"/>
              <a:ext cx="2337" cy="725"/>
            </a:xfrm>
            <a:prstGeom prst="rect">
              <a:avLst/>
            </a:prstGeom>
          </p:spPr>
          <p:style>
            <a:lnRef idx="2">
              <a:sysClr val="windowText" lastClr="000000"/>
            </a:lnRef>
            <a:fillRef idx="1">
              <a:sysClr val="window" lastClr="FFFFFF"/>
            </a:fillRef>
            <a:effectRef idx="0">
              <a:sysClr val="windowText" lastClr="000000"/>
            </a:effectRef>
            <a:fontRef idx="minor">
              <a:sysClr val="windowText" lastClr="000000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战斗力弱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0">
            <a:off x="8915400" y="2969895"/>
            <a:ext cx="1256665" cy="2207260"/>
            <a:chOff x="13123" y="6070"/>
            <a:chExt cx="1979" cy="3476"/>
          </a:xfrm>
        </p:grpSpPr>
        <p:sp>
          <p:nvSpPr>
            <p:cNvPr id="28" name="文本框 27"/>
            <p:cNvSpPr txBox="1"/>
            <p:nvPr/>
          </p:nvSpPr>
          <p:spPr>
            <a:xfrm>
              <a:off x="13756" y="6070"/>
              <a:ext cx="1346" cy="1307"/>
            </a:xfrm>
            <a:prstGeom prst="rect">
              <a:avLst/>
            </a:prstGeom>
          </p:spPr>
          <p:style>
            <a:lnRef idx="2">
              <a:sysClr val="windowText" lastClr="000000"/>
            </a:lnRef>
            <a:fillRef idx="1">
              <a:sysClr val="window" lastClr="FFFFFF"/>
            </a:fillRef>
            <a:effectRef idx="0">
              <a:sysClr val="windowText" lastClr="000000"/>
            </a:effectRef>
            <a:fontRef idx="minor">
              <a:sysClr val="windowText" lastClr="000000"/>
            </a:fontRef>
          </p:style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</a:rPr>
                <a:t>积贫局面</a:t>
              </a:r>
              <a:endParaRPr lang="zh-CN" alt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3756" y="8239"/>
              <a:ext cx="1346" cy="1307"/>
            </a:xfrm>
            <a:prstGeom prst="rect">
              <a:avLst/>
            </a:prstGeom>
          </p:spPr>
          <p:style>
            <a:lnRef idx="2">
              <a:sysClr val="windowText" lastClr="000000"/>
            </a:lnRef>
            <a:fillRef idx="1">
              <a:sysClr val="window" lastClr="FFFFFF"/>
            </a:fillRef>
            <a:effectRef idx="0">
              <a:sysClr val="windowText" lastClr="000000"/>
            </a:effectRef>
            <a:fontRef idx="minor">
              <a:sysClr val="windowText" lastClr="000000"/>
            </a:fontRef>
          </p:style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</a:rPr>
                <a:t>积弱局面</a:t>
              </a:r>
              <a:endParaRPr lang="zh-CN" alt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右箭头 32"/>
            <p:cNvSpPr/>
            <p:nvPr/>
          </p:nvSpPr>
          <p:spPr>
            <a:xfrm>
              <a:off x="13128" y="8600"/>
              <a:ext cx="564" cy="533"/>
            </a:xfrm>
            <a:prstGeom prst="rightArrow">
              <a:avLst/>
            </a:prstGeom>
          </p:spPr>
          <p:style>
            <a:lnRef idx="2">
              <a:sysClr val="windowText" lastClr="000000">
                <a:shade val="50000"/>
              </a:sysClr>
            </a:lnRef>
            <a:fillRef idx="1">
              <a:sysClr val="windowText" lastClr="000000"/>
            </a:fillRef>
            <a:effectRef idx="0">
              <a:sysClr val="windowText" lastClr="000000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右箭头 34"/>
            <p:cNvSpPr/>
            <p:nvPr/>
          </p:nvSpPr>
          <p:spPr>
            <a:xfrm>
              <a:off x="13123" y="6482"/>
              <a:ext cx="564" cy="533"/>
            </a:xfrm>
            <a:prstGeom prst="rightArrow">
              <a:avLst/>
            </a:prstGeom>
          </p:spPr>
          <p:style>
            <a:lnRef idx="2">
              <a:sysClr val="windowText" lastClr="000000">
                <a:shade val="50000"/>
              </a:sysClr>
            </a:lnRef>
            <a:fillRef idx="1">
              <a:sysClr val="windowText" lastClr="000000"/>
            </a:fillRef>
            <a:effectRef idx="0">
              <a:sysClr val="windowText" lastClr="000000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 rot="0">
            <a:off x="4337685" y="2545715"/>
            <a:ext cx="2536190" cy="2436495"/>
            <a:chOff x="5932" y="5489"/>
            <a:chExt cx="3994" cy="3837"/>
          </a:xfrm>
        </p:grpSpPr>
        <p:sp>
          <p:nvSpPr>
            <p:cNvPr id="39" name="右大括号 38"/>
            <p:cNvSpPr/>
            <p:nvPr/>
          </p:nvSpPr>
          <p:spPr>
            <a:xfrm>
              <a:off x="6924" y="5939"/>
              <a:ext cx="600" cy="3055"/>
            </a:xfrm>
            <a:prstGeom prst="rightBrace">
              <a:avLst>
                <a:gd name="adj1" fmla="val 64937"/>
                <a:gd name="adj2" fmla="val 49018"/>
              </a:avLst>
            </a:prstGeom>
            <a:ln w="57150">
              <a:solidFill>
                <a:srgbClr val="44546A">
                  <a:lumMod val="50000"/>
                  <a:alpha val="0"/>
                </a:srgb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  <p:txBody>
            <a:bodyPr rtlCol="0" anchor="ctr"/>
            <a:p>
              <a:pPr algn="ctr"/>
              <a:endParaRPr lang="zh-CN" altLang="en-US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610" y="5489"/>
              <a:ext cx="3313" cy="725"/>
            </a:xfrm>
            <a:prstGeom prst="rect">
              <a:avLst/>
            </a:prstGeom>
            <a:solidFill>
              <a:sysClr val="windowText" lastClr="000000"/>
            </a:solidFill>
            <a:ln w="38100">
              <a:solidFill>
                <a:srgbClr val="44546A">
                  <a:lumMod val="50000"/>
                </a:srgbClr>
              </a:solidFill>
            </a:ln>
          </p:spPr>
          <p:txBody>
            <a:bodyPr wrap="square" anchor="ctr" anchorCtr="0">
              <a:spAutoFit/>
            </a:bodyPr>
            <a:p>
              <a:pPr algn="ctr"/>
              <a:r>
                <a:rPr lang="zh-CN" altLang="en-US" sz="2400" b="1" dirty="0">
                  <a:solidFill>
                    <a:sysClr val="window" lastClr="FFFFFF"/>
                  </a:solidFill>
                  <a:latin typeface="黑体" panose="02010609060101010101" charset="-122"/>
                  <a:ea typeface="黑体" panose="02010609060101010101" charset="-122"/>
                </a:rPr>
                <a:t>增设官僚机构</a:t>
              </a:r>
              <a:endParaRPr lang="zh-CN" altLang="en-US" sz="2400" b="1" dirty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610" y="6332"/>
              <a:ext cx="3314" cy="725"/>
            </a:xfrm>
            <a:prstGeom prst="rect">
              <a:avLst/>
            </a:prstGeom>
            <a:solidFill>
              <a:sysClr val="windowText" lastClr="000000"/>
            </a:solidFill>
            <a:ln w="38100">
              <a:solidFill>
                <a:srgbClr val="44546A">
                  <a:lumMod val="50000"/>
                </a:srgbClr>
              </a:solidFill>
            </a:ln>
          </p:spPr>
          <p:txBody>
            <a:bodyPr wrap="square" anchor="ctr" anchorCtr="0">
              <a:spAutoFit/>
            </a:bodyPr>
            <a:p>
              <a:pPr algn="ctr"/>
              <a:r>
                <a:rPr lang="zh-CN" altLang="en-US" sz="2400" b="1" dirty="0">
                  <a:solidFill>
                    <a:sysClr val="window" lastClr="FFFFFF"/>
                  </a:solidFill>
                  <a:latin typeface="黑体" panose="02010609060101010101" charset="-122"/>
                  <a:ea typeface="黑体" panose="02010609060101010101" charset="-122"/>
                </a:rPr>
                <a:t>扩充军队</a:t>
              </a:r>
              <a:endParaRPr lang="zh-CN" altLang="en-US" sz="2400" b="1" dirty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610" y="7175"/>
              <a:ext cx="3315" cy="1307"/>
            </a:xfrm>
            <a:prstGeom prst="rect">
              <a:avLst/>
            </a:prstGeom>
            <a:solidFill>
              <a:sysClr val="windowText" lastClr="000000"/>
            </a:solidFill>
            <a:ln w="38100">
              <a:solidFill>
                <a:srgbClr val="44546A">
                  <a:lumMod val="50000"/>
                </a:srgbClr>
              </a:solidFill>
            </a:ln>
          </p:spPr>
          <p:txBody>
            <a:bodyPr wrap="square" anchor="ctr" anchorCtr="0">
              <a:spAutoFit/>
            </a:bodyPr>
            <a:p>
              <a:pPr algn="ctr"/>
              <a:r>
                <a:rPr lang="zh-CN" altLang="en-US" sz="2400" b="1" dirty="0">
                  <a:solidFill>
                    <a:sysClr val="window" lastClr="FFFFFF"/>
                  </a:solidFill>
                  <a:latin typeface="黑体" panose="02010609060101010101" charset="-122"/>
                  <a:ea typeface="黑体" panose="02010609060101010101" charset="-122"/>
                </a:rPr>
                <a:t>养兵养官</a:t>
              </a:r>
              <a:endParaRPr lang="zh-CN" altLang="en-US" sz="2400" b="1" dirty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ctr"/>
              <a:r>
                <a:rPr lang="zh-CN" altLang="en-US" sz="2400" b="1" dirty="0">
                  <a:solidFill>
                    <a:sysClr val="window" lastClr="FFFFFF"/>
                  </a:solidFill>
                  <a:latin typeface="黑体" panose="02010609060101010101" charset="-122"/>
                  <a:ea typeface="黑体" panose="02010609060101010101" charset="-122"/>
                </a:rPr>
                <a:t>战争赔款</a:t>
              </a:r>
              <a:endParaRPr lang="zh-CN" altLang="en-US" sz="2400" b="1" dirty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611" y="8601"/>
              <a:ext cx="3315" cy="725"/>
            </a:xfrm>
            <a:prstGeom prst="rect">
              <a:avLst/>
            </a:prstGeom>
            <a:solidFill>
              <a:sysClr val="windowText" lastClr="000000"/>
            </a:solidFill>
            <a:ln w="38100">
              <a:solidFill>
                <a:srgbClr val="44546A">
                  <a:lumMod val="50000"/>
                </a:srgbClr>
              </a:solidFill>
            </a:ln>
          </p:spPr>
          <p:txBody>
            <a:bodyPr wrap="square" anchor="ctr" anchorCtr="0">
              <a:spAutoFit/>
            </a:bodyPr>
            <a:p>
              <a:pPr algn="ctr"/>
              <a:r>
                <a:rPr lang="zh-CN" altLang="en-US" sz="2400" b="1" dirty="0">
                  <a:solidFill>
                    <a:sysClr val="window" lastClr="FFFFFF"/>
                  </a:solidFill>
                  <a:latin typeface="黑体" panose="02010609060101010101" charset="-122"/>
                  <a:ea typeface="黑体" panose="02010609060101010101" charset="-122"/>
                </a:rPr>
                <a:t>分散军权</a:t>
              </a:r>
              <a:endParaRPr lang="zh-CN" altLang="en-US" sz="2400" b="1" dirty="0">
                <a:solidFill>
                  <a:sysClr val="window" lastClr="FFFFFF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5" name="右箭头 44"/>
            <p:cNvSpPr/>
            <p:nvPr/>
          </p:nvSpPr>
          <p:spPr>
            <a:xfrm>
              <a:off x="5932" y="7063"/>
              <a:ext cx="564" cy="533"/>
            </a:xfrm>
            <a:prstGeom prst="rightArrow">
              <a:avLst/>
            </a:prstGeom>
          </p:spPr>
          <p:style>
            <a:lnRef idx="2">
              <a:sysClr val="windowText" lastClr="000000">
                <a:shade val="50000"/>
              </a:sysClr>
            </a:lnRef>
            <a:fillRef idx="1">
              <a:sysClr val="windowText" lastClr="000000"/>
            </a:fillRef>
            <a:effectRef idx="0">
              <a:sysClr val="windowText" lastClr="000000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l="4795" r="3083"/>
          <a:stretch>
            <a:fillRect/>
          </a:stretch>
        </p:blipFill>
        <p:spPr>
          <a:xfrm>
            <a:off x="394970" y="2190750"/>
            <a:ext cx="3254375" cy="412305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94970" y="850265"/>
            <a:ext cx="11410950" cy="1198880"/>
          </a:xfrm>
          <a:prstGeom prst="rect">
            <a:avLst/>
          </a:prstGeom>
        </p:spPr>
        <p:txBody>
          <a:bodyPr wrap="square">
            <a:spAutoFit/>
          </a:bodyPr>
          <a:p>
            <a:pPr indent="609600" fontAlgn="auto">
              <a:lnSpc>
                <a:spcPct val="150000"/>
              </a:lnSpc>
              <a:spcBef>
                <a:spcPts val="0"/>
              </a:spcBef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宋仁宗在位时，大臣</a:t>
            </a:r>
            <a:r>
              <a:rPr lang="zh-CN" sz="24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范仲淹</a:t>
            </a:r>
            <a:r>
              <a:rPr lang="zh-CN" sz="24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曾发起以整顿官僚机构为宗旨的改革，</a:t>
            </a:r>
            <a:r>
              <a:rPr lang="zh-CN" sz="24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史称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“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庆历新政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”</a:t>
            </a:r>
            <a:r>
              <a:rPr lang="zh-CN" altLang="en-US" sz="24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。</a:t>
            </a:r>
            <a:endParaRPr lang="zh-CN" altLang="en-US" sz="2400" b="1" dirty="0" smtClean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0055" y="2279650"/>
            <a:ext cx="521335" cy="929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sz="2200" b="1">
                <a:solidFill>
                  <a:schemeClr val="bg1"/>
                </a:solidFill>
              </a:rPr>
              <a:t>范仲淹</a:t>
            </a:r>
            <a:endParaRPr lang="zh-CN" altLang="en-US" sz="2200" b="1">
              <a:solidFill>
                <a:schemeClr val="bg1"/>
              </a:solidFill>
            </a:endParaRPr>
          </a:p>
        </p:txBody>
      </p:sp>
      <p:sp>
        <p:nvSpPr>
          <p:cNvPr id="17" name="文本框 7"/>
          <p:cNvSpPr txBox="1"/>
          <p:nvPr/>
        </p:nvSpPr>
        <p:spPr>
          <a:xfrm>
            <a:off x="394970" y="328295"/>
            <a:ext cx="542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latin typeface="华文隶书" panose="02010800040101010101" charset="-122"/>
                <a:ea typeface="华文隶书" panose="02010800040101010101" charset="-122"/>
              </a:rPr>
              <a:t>三、王安石变法</a:t>
            </a:r>
            <a:endParaRPr lang="zh-CN" altLang="en-US" sz="3600" b="1" dirty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47105" y="328295"/>
            <a:ext cx="634238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、范仲淹 庆历新政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14360" y="2679065"/>
            <a:ext cx="3822065" cy="46037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</a:ln>
        </p:spPr>
        <p:txBody>
          <a:bodyPr wrap="square" anchor="t">
            <a:spAutoFit/>
          </a:bodyPr>
          <a:p>
            <a:pPr algn="ctr"/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核心宗旨：</a:t>
            </a:r>
            <a:r>
              <a:rPr lang="zh-CN" alt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整顿吏治</a:t>
            </a:r>
            <a:endParaRPr lang="zh-CN" altLang="en-US" sz="2400" b="1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97850" y="4281170"/>
            <a:ext cx="3838575" cy="829945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结果：</a:t>
            </a:r>
            <a:r>
              <a:rPr lang="zh-CN" alt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触犯官僚集团既得利益，引发抵制最终失败</a:t>
            </a:r>
            <a:endParaRPr lang="zh-CN" altLang="en-US" sz="2400" b="1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2407" name="文本框 6"/>
          <p:cNvSpPr txBox="1"/>
          <p:nvPr/>
        </p:nvSpPr>
        <p:spPr>
          <a:xfrm>
            <a:off x="3745230" y="2190750"/>
            <a:ext cx="4249738" cy="415417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txBody>
          <a:bodyPr wrap="square" anchor="t">
            <a:spAutoFit/>
          </a:bodyPr>
          <a:p>
            <a:pPr algn="ctr"/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范仲淹《答手诏条陈十事》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一、明黜陟。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二、抑侥幸。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三、精贡举。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四、择官长。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五、均公田。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六、厚农桑。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七、修戎备。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八、减徭役。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九、覃恩信。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十、重命令。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9970135" y="3436620"/>
            <a:ext cx="578485" cy="546735"/>
          </a:xfrm>
          <a:prstGeom prst="downArrow">
            <a:avLst/>
          </a:prstGeom>
          <a:solidFill>
            <a:srgbClr val="3D3A0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animBg="1"/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>
            <p:custDataLst>
              <p:tags r:id="rId1"/>
            </p:custDataLst>
          </p:nvPr>
        </p:nvGrpSpPr>
        <p:grpSpPr>
          <a:xfrm>
            <a:off x="180975" y="176530"/>
            <a:ext cx="11764645" cy="3184559"/>
            <a:chOff x="0" y="1125"/>
            <a:chExt cx="14400" cy="4395"/>
          </a:xfrm>
        </p:grpSpPr>
        <p:pic>
          <p:nvPicPr>
            <p:cNvPr id="20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4" y="1128"/>
              <a:ext cx="2959" cy="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57F66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3" y="1125"/>
              <a:ext cx="2727" cy="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57F66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2" t="2327" r="2432" b="4669"/>
            <a:stretch>
              <a:fillRect/>
            </a:stretch>
          </p:blipFill>
          <p:spPr bwMode="auto">
            <a:xfrm>
              <a:off x="0" y="1128"/>
              <a:ext cx="2962" cy="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57F66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88" t="19" r="28609" b="71771"/>
            <a:stretch>
              <a:fillRect/>
            </a:stretch>
          </p:blipFill>
          <p:spPr bwMode="auto">
            <a:xfrm>
              <a:off x="2722" y="1128"/>
              <a:ext cx="3081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57F66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5" y="1128"/>
              <a:ext cx="2962" cy="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57F66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矩形 24"/>
            <p:cNvSpPr/>
            <p:nvPr>
              <p:custDataLst>
                <p:tags r:id="rId12"/>
              </p:custDataLst>
            </p:nvPr>
          </p:nvSpPr>
          <p:spPr>
            <a:xfrm>
              <a:off x="120" y="4460"/>
              <a:ext cx="2722" cy="10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2400" b="1" dirty="0" smtClean="0">
                  <a:solidFill>
                    <a:srgbClr val="000000"/>
                  </a:solidFill>
                  <a:ea typeface="+mn-lt"/>
                </a:rPr>
                <a:t>后梁太祖 朱温</a:t>
              </a:r>
              <a:endParaRPr lang="en-US" altLang="zh-CN" sz="2400" b="1" dirty="0" smtClean="0">
                <a:solidFill>
                  <a:srgbClr val="000000"/>
                </a:solidFill>
                <a:ea typeface="+mn-lt"/>
              </a:endParaRP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2000" dirty="0" smtClean="0">
                  <a:solidFill>
                    <a:srgbClr val="000000"/>
                  </a:solidFill>
                  <a:ea typeface="+mn-lt"/>
                </a:rPr>
                <a:t>梁王 宣</a:t>
              </a:r>
              <a:r>
                <a:rPr lang="zh-CN" altLang="en-US" sz="2000" dirty="0">
                  <a:solidFill>
                    <a:srgbClr val="000000"/>
                  </a:solidFill>
                  <a:ea typeface="+mn-lt"/>
                </a:rPr>
                <a:t>武</a:t>
              </a:r>
              <a:r>
                <a:rPr lang="zh-CN" altLang="en-US" sz="2000" dirty="0" smtClean="0">
                  <a:solidFill>
                    <a:srgbClr val="000000"/>
                  </a:solidFill>
                  <a:ea typeface="+mn-lt"/>
                </a:rPr>
                <a:t>节度使</a:t>
              </a:r>
              <a:endParaRPr lang="zh-CN" altLang="en-US" sz="2000" dirty="0" smtClean="0">
                <a:solidFill>
                  <a:srgbClr val="000000"/>
                </a:solidFill>
                <a:ea typeface="+mn-lt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3"/>
              </p:custDataLst>
            </p:nvPr>
          </p:nvSpPr>
          <p:spPr>
            <a:xfrm>
              <a:off x="2751" y="4460"/>
              <a:ext cx="3028" cy="10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2400" b="1" dirty="0" smtClean="0">
                  <a:solidFill>
                    <a:srgbClr val="000000"/>
                  </a:solidFill>
                  <a:ea typeface="+mn-lt"/>
                </a:rPr>
                <a:t>后唐庄宗 李存勖</a:t>
              </a:r>
              <a:endParaRPr lang="en-US" altLang="zh-CN" sz="2400" b="1" dirty="0" smtClean="0">
                <a:solidFill>
                  <a:srgbClr val="000000"/>
                </a:solidFill>
                <a:ea typeface="+mn-lt"/>
              </a:endParaRP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2000" dirty="0" smtClean="0">
                  <a:solidFill>
                    <a:srgbClr val="000000"/>
                  </a:solidFill>
                  <a:ea typeface="+mn-lt"/>
                </a:rPr>
                <a:t>晋王 河</a:t>
              </a:r>
              <a:r>
                <a:rPr lang="zh-CN" altLang="en-US" sz="2000" dirty="0">
                  <a:solidFill>
                    <a:srgbClr val="000000"/>
                  </a:solidFill>
                  <a:ea typeface="+mn-lt"/>
                </a:rPr>
                <a:t>东</a:t>
              </a:r>
              <a:r>
                <a:rPr lang="zh-CN" altLang="en-US" sz="2000" dirty="0" smtClean="0">
                  <a:solidFill>
                    <a:srgbClr val="000000"/>
                  </a:solidFill>
                  <a:ea typeface="+mn-lt"/>
                </a:rPr>
                <a:t>节度使</a:t>
              </a:r>
              <a:endParaRPr lang="zh-CN" altLang="en-US" sz="2000" dirty="0" smtClean="0">
                <a:solidFill>
                  <a:srgbClr val="000000"/>
                </a:solidFill>
                <a:ea typeface="+mn-lt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4"/>
              </p:custDataLst>
            </p:nvPr>
          </p:nvSpPr>
          <p:spPr>
            <a:xfrm>
              <a:off x="5779" y="4460"/>
              <a:ext cx="2962" cy="10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2400" b="1" dirty="0" smtClean="0">
                  <a:solidFill>
                    <a:srgbClr val="000000"/>
                  </a:solidFill>
                  <a:ea typeface="+mn-lt"/>
                </a:rPr>
                <a:t>后晋高祖 石敬瑭</a:t>
              </a:r>
              <a:endParaRPr lang="en-US" altLang="zh-CN" sz="2400" b="1" dirty="0">
                <a:solidFill>
                  <a:srgbClr val="000000"/>
                </a:solidFill>
                <a:ea typeface="+mn-lt"/>
              </a:endParaRP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2000" dirty="0">
                  <a:solidFill>
                    <a:srgbClr val="000000"/>
                  </a:solidFill>
                  <a:ea typeface="+mn-lt"/>
                </a:rPr>
                <a:t>河东</a:t>
              </a:r>
              <a:r>
                <a:rPr lang="zh-CN" altLang="en-US" sz="2000" dirty="0" smtClean="0">
                  <a:solidFill>
                    <a:srgbClr val="000000"/>
                  </a:solidFill>
                  <a:ea typeface="+mn-lt"/>
                </a:rPr>
                <a:t>节度使</a:t>
              </a:r>
              <a:endParaRPr lang="zh-CN" altLang="en-US" sz="2000" dirty="0" smtClean="0">
                <a:solidFill>
                  <a:srgbClr val="000000"/>
                </a:solidFill>
                <a:ea typeface="+mn-lt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15"/>
              </p:custDataLst>
            </p:nvPr>
          </p:nvSpPr>
          <p:spPr>
            <a:xfrm>
              <a:off x="8629" y="4460"/>
              <a:ext cx="3131" cy="10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2400" b="1" dirty="0" smtClean="0">
                  <a:solidFill>
                    <a:srgbClr val="000000"/>
                  </a:solidFill>
                  <a:ea typeface="+mn-lt"/>
                  <a:cs typeface="+mn-lt"/>
                </a:rPr>
                <a:t>后汉高祖 刘知远</a:t>
              </a:r>
              <a:endParaRPr lang="en-US" altLang="zh-CN" sz="2400" b="1" dirty="0" smtClean="0">
                <a:solidFill>
                  <a:srgbClr val="000000"/>
                </a:solidFill>
                <a:ea typeface="+mn-lt"/>
                <a:cs typeface="+mn-lt"/>
              </a:endParaRP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2000" dirty="0" smtClean="0">
                  <a:solidFill>
                    <a:srgbClr val="000000"/>
                  </a:solidFill>
                  <a:ea typeface="+mn-lt"/>
                  <a:cs typeface="+mn-lt"/>
                </a:rPr>
                <a:t>北平王 河东节度使</a:t>
              </a:r>
              <a:endParaRPr lang="zh-CN" altLang="en-US" sz="2000" dirty="0" smtClean="0">
                <a:solidFill>
                  <a:srgbClr val="000000"/>
                </a:solidFill>
                <a:ea typeface="+mn-lt"/>
                <a:cs typeface="+mn-lt"/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16"/>
              </p:custDataLst>
            </p:nvPr>
          </p:nvSpPr>
          <p:spPr>
            <a:xfrm>
              <a:off x="11673" y="4460"/>
              <a:ext cx="2727" cy="10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2400" b="1" dirty="0" smtClean="0">
                  <a:solidFill>
                    <a:srgbClr val="000000"/>
                  </a:solidFill>
                  <a:ea typeface="+mn-lt"/>
                </a:rPr>
                <a:t>后周太祖 郭威</a:t>
              </a:r>
              <a:endParaRPr lang="en-US" altLang="zh-CN" sz="2400" b="1" dirty="0" smtClean="0">
                <a:solidFill>
                  <a:srgbClr val="000000"/>
                </a:solidFill>
                <a:ea typeface="+mn-lt"/>
              </a:endParaRP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2000" dirty="0" smtClean="0">
                  <a:solidFill>
                    <a:srgbClr val="000000"/>
                  </a:solidFill>
                  <a:ea typeface="+mn-lt"/>
                </a:rPr>
                <a:t>邺</a:t>
              </a:r>
              <a:r>
                <a:rPr lang="zh-CN" altLang="en-US" sz="2000" dirty="0">
                  <a:solidFill>
                    <a:srgbClr val="000000"/>
                  </a:solidFill>
                  <a:ea typeface="+mn-lt"/>
                </a:rPr>
                <a:t>都留守</a:t>
              </a:r>
              <a:r>
                <a:rPr lang="zh-CN" altLang="en-US" sz="2000" dirty="0" smtClean="0">
                  <a:solidFill>
                    <a:srgbClr val="000000"/>
                  </a:solidFill>
                  <a:ea typeface="+mn-lt"/>
                </a:rPr>
                <a:t>将军</a:t>
              </a:r>
              <a:endParaRPr lang="en-US" altLang="zh-CN" sz="2000" dirty="0" smtClean="0">
                <a:solidFill>
                  <a:srgbClr val="000000"/>
                </a:solidFill>
                <a:ea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81610" y="5045075"/>
            <a:ext cx="6097905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sz="28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五代与宋朝开国君主有怎样的共同点？</a:t>
            </a:r>
            <a:endParaRPr lang="zh-CN" sz="2800" b="1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1610" y="5511165"/>
            <a:ext cx="11764010" cy="5219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algn="l" fontAlgn="auto">
              <a:spcBef>
                <a:spcPts val="600"/>
              </a:spcBef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都是武将出身，因战功与权术被任命为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地方节度使或将军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等职位。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1610" y="3291840"/>
            <a:ext cx="11764645" cy="17532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pPr indent="609600" fontAlgn="auto">
              <a:lnSpc>
                <a:spcPct val="150000"/>
              </a:lnSpc>
              <a:spcBef>
                <a:spcPts val="600"/>
              </a:spcBef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北汉结契丹入寇，命出师御之。</a:t>
            </a:r>
            <a:r>
              <a:rPr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次陈桥驿</a:t>
            </a:r>
            <a:r>
              <a:rPr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，……迟明，逼寝所，太宗入白，太祖起。诸校露刃列于庭，曰：“诸军无主，愿策太尉为天子。”未及对，</a:t>
            </a:r>
            <a:r>
              <a:rPr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有以黄衣加太祖身</a:t>
            </a:r>
            <a:r>
              <a:rPr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，众皆罗拜，呼万岁，即掖太祖乘马。</a:t>
            </a:r>
            <a:r>
              <a:rPr 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                           </a:t>
            </a:r>
            <a:r>
              <a:rPr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——《宋史·太祖纪》</a:t>
            </a:r>
            <a:endParaRPr sz="2400" b="1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571355" y="6033135"/>
            <a:ext cx="2374265" cy="7067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zh-CN" altLang="en-US" sz="4000" b="1" dirty="0">
                <a:solidFill>
                  <a:schemeClr val="bg1"/>
                </a:solidFill>
                <a:cs typeface="方正粗楷简体" panose="02000000000000000000" charset="-122"/>
              </a:rPr>
              <a:t>武将专权</a:t>
            </a:r>
            <a:endParaRPr lang="zh-CN" altLang="en-US" sz="4000" b="1" dirty="0">
              <a:solidFill>
                <a:schemeClr val="bg1"/>
              </a:solidFill>
              <a:cs typeface="方正粗楷简体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/>
      <p:bldP spid="8" grpId="0"/>
      <p:bldP spid="31" grpId="2"/>
      <p:bldP spid="3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985520"/>
            <a:ext cx="4050030" cy="558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4756150" y="1062355"/>
            <a:ext cx="7355096" cy="953094"/>
            <a:chOff x="7208" y="1713"/>
            <a:chExt cx="12382" cy="160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8" y="1713"/>
              <a:ext cx="5550" cy="160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40" y="1713"/>
              <a:ext cx="5550" cy="1605"/>
            </a:xfrm>
            <a:prstGeom prst="rect">
              <a:avLst/>
            </a:prstGeom>
          </p:spPr>
        </p:pic>
        <p:sp>
          <p:nvSpPr>
            <p:cNvPr id="19" name="虚尾箭头 18"/>
            <p:cNvSpPr/>
            <p:nvPr/>
          </p:nvSpPr>
          <p:spPr>
            <a:xfrm>
              <a:off x="12561" y="2019"/>
              <a:ext cx="1351" cy="800"/>
            </a:xfrm>
            <a:prstGeom prst="stripedRightArrow">
              <a:avLst>
                <a:gd name="adj1" fmla="val 50000"/>
                <a:gd name="adj2" fmla="val 6875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3850005" y="1085850"/>
            <a:ext cx="521335" cy="929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sz="2200" b="1">
                <a:solidFill>
                  <a:schemeClr val="bg1"/>
                </a:solidFill>
              </a:rPr>
              <a:t>王安石</a:t>
            </a:r>
            <a:endParaRPr lang="zh-CN" altLang="en-US" sz="2200" b="1">
              <a:solidFill>
                <a:schemeClr val="bg1"/>
              </a:solidFill>
            </a:endParaRPr>
          </a:p>
        </p:txBody>
      </p:sp>
      <p:sp useBgFill="1">
        <p:nvSpPr>
          <p:cNvPr id="3" name="矩形 2"/>
          <p:cNvSpPr/>
          <p:nvPr/>
        </p:nvSpPr>
        <p:spPr>
          <a:xfrm>
            <a:off x="8860155" y="0"/>
            <a:ext cx="3331845" cy="728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>
          <a:xfrm>
            <a:off x="8733790" y="0"/>
            <a:ext cx="3458210" cy="6686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7"/>
          <p:cNvSpPr txBox="1"/>
          <p:nvPr/>
        </p:nvSpPr>
        <p:spPr>
          <a:xfrm>
            <a:off x="394970" y="328295"/>
            <a:ext cx="542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latin typeface="华文隶书" panose="02010800040101010101" charset="-122"/>
                <a:ea typeface="华文隶书" panose="02010800040101010101" charset="-122"/>
              </a:rPr>
              <a:t>三、王安石变法</a:t>
            </a:r>
            <a:endParaRPr lang="zh-CN" altLang="en-US" sz="3600" b="1" dirty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47105" y="328295"/>
            <a:ext cx="634238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、王安石 熙宁变法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150" y="2015490"/>
            <a:ext cx="7079615" cy="4759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7"/>
          <p:cNvSpPr txBox="1"/>
          <p:nvPr/>
        </p:nvSpPr>
        <p:spPr>
          <a:xfrm>
            <a:off x="394970" y="328295"/>
            <a:ext cx="542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latin typeface="华文隶书" panose="02010800040101010101" charset="-122"/>
                <a:ea typeface="华文隶书" panose="02010800040101010101" charset="-122"/>
              </a:rPr>
              <a:t>三、王安石变法</a:t>
            </a:r>
            <a:endParaRPr lang="zh-CN" altLang="en-US" sz="3600" b="1" dirty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47105" y="328295"/>
            <a:ext cx="634238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、王安石 熙宁变法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0360" y="1367790"/>
            <a:ext cx="11675745" cy="82994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p>
            <a:pPr marL="0" indent="0" algn="l"/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探究二：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试从王安石变法的举措、视角</a:t>
            </a:r>
            <a:r>
              <a:rPr lang="en-US" altLang="zh-CN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4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</a:t>
            </a:r>
            <a:r>
              <a:rPr lang="en-US" altLang="zh-CN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5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和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材料四、五中提取有效信息，对王安石变法是“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成功的变法，失败的结局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”这一观点加以说明。</a:t>
            </a:r>
            <a:endParaRPr lang="zh-CN" altLang="en-US" sz="24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755" y="2259330"/>
            <a:ext cx="5428615" cy="433260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840730" y="2320290"/>
            <a:ext cx="6180455" cy="4092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</a:rPr>
              <a:t>材料四：元丰四年、五年 , 宋夏之间两次大战, 宋军中义勇、保甲约占一半, 这两场战争都以</a:t>
            </a:r>
            <a:r>
              <a:rPr lang="zh-CN" altLang="en-US" sz="2000" b="1">
                <a:solidFill>
                  <a:srgbClr val="C00000"/>
                </a:solidFill>
                <a:latin typeface="楷体_GB2312" charset="0"/>
                <a:ea typeface="楷体_GB2312" charset="0"/>
                <a:cs typeface="楷体_GB2312" charset="0"/>
              </a:rPr>
              <a:t>宋军败北 、死伤数十万人</a:t>
            </a:r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</a:rPr>
              <a:t>而告结束……  </a:t>
            </a:r>
            <a:endParaRPr lang="zh-CN" altLang="en-US" sz="2000" b="1">
              <a:latin typeface="楷体_GB2312" charset="0"/>
              <a:ea typeface="楷体_GB2312" charset="0"/>
              <a:cs typeface="楷体_GB2312" charset="0"/>
            </a:endParaRPr>
          </a:p>
          <a:p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</a:rPr>
              <a:t>——吴巨洪《浅谈王安石变法失败的原因及启示》</a:t>
            </a:r>
            <a:endParaRPr lang="zh-CN" altLang="en-US" sz="2000" b="1">
              <a:latin typeface="楷体_GB2312" charset="0"/>
              <a:ea typeface="楷体_GB2312" charset="0"/>
              <a:cs typeface="楷体_GB2312" charset="0"/>
            </a:endParaRPr>
          </a:p>
          <a:p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</a:rPr>
              <a:t>材料</a:t>
            </a:r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</a:rPr>
              <a:t>五：因范之政见，先重治人而后及于治法，王则似乎单</a:t>
            </a:r>
            <a:r>
              <a:rPr lang="zh-CN" altLang="en-US" sz="2000" b="1">
                <a:solidFill>
                  <a:srgbClr val="C00000"/>
                </a:solidFill>
                <a:latin typeface="楷体_GB2312" charset="0"/>
                <a:ea typeface="楷体_GB2312" charset="0"/>
                <a:cs typeface="楷体_GB2312" charset="0"/>
              </a:rPr>
              <a:t>重法不问人</a:t>
            </a:r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</a:rPr>
              <a:t>。只求法的推行，不论推行法的是何等样的人品……而安石之开源政策，有些处迹近于</a:t>
            </a:r>
            <a:r>
              <a:rPr lang="zh-CN" altLang="en-US" sz="2000" b="1">
                <a:solidFill>
                  <a:srgbClr val="C00000"/>
                </a:solidFill>
                <a:latin typeface="楷体_GB2312" charset="0"/>
                <a:ea typeface="楷体_GB2312" charset="0"/>
                <a:cs typeface="楷体_GB2312" charset="0"/>
              </a:rPr>
              <a:t>敛财</a:t>
            </a:r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</a:rPr>
              <a:t>……。           ——钱穆《国史大纲》</a:t>
            </a:r>
            <a:endParaRPr lang="zh-CN" altLang="en-US" sz="2000" b="1">
              <a:latin typeface="楷体_GB2312" charset="0"/>
              <a:ea typeface="楷体_GB2312" charset="0"/>
              <a:cs typeface="楷体_GB2312" charset="0"/>
            </a:endParaRPr>
          </a:p>
          <a:p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  <a:sym typeface="+mn-ea"/>
              </a:rPr>
              <a:t>材料</a:t>
            </a:r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  <a:sym typeface="+mn-ea"/>
              </a:rPr>
              <a:t>六：王安石理财的关键是“</a:t>
            </a:r>
            <a:r>
              <a:rPr lang="zh-CN" altLang="en-US" sz="2000" b="1">
                <a:solidFill>
                  <a:srgbClr val="C00000"/>
                </a:solidFill>
                <a:latin typeface="楷体_GB2312" charset="0"/>
                <a:ea typeface="楷体_GB2312" charset="0"/>
                <a:cs typeface="楷体_GB2312" charset="0"/>
                <a:sym typeface="+mn-ea"/>
              </a:rPr>
              <a:t>抑豪强</a:t>
            </a:r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  <a:sym typeface="+mn-ea"/>
              </a:rPr>
              <a:t>”，“使轻重敛散之权，</a:t>
            </a:r>
            <a:r>
              <a:rPr lang="zh-CN" altLang="en-US" sz="2000" b="1">
                <a:solidFill>
                  <a:srgbClr val="C00000"/>
                </a:solidFill>
                <a:latin typeface="楷体_GB2312" charset="0"/>
                <a:ea typeface="楷体_GB2312" charset="0"/>
                <a:cs typeface="楷体_GB2312" charset="0"/>
                <a:sym typeface="+mn-ea"/>
              </a:rPr>
              <a:t>归之公上</a:t>
            </a:r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  <a:sym typeface="+mn-ea"/>
              </a:rPr>
              <a:t>”，实现国家对经济、财政的</a:t>
            </a:r>
            <a:r>
              <a:rPr lang="zh-CN" altLang="en-US" sz="2000" b="1">
                <a:solidFill>
                  <a:srgbClr val="C00000"/>
                </a:solidFill>
                <a:latin typeface="楷体_GB2312" charset="0"/>
                <a:ea typeface="楷体_GB2312" charset="0"/>
                <a:cs typeface="楷体_GB2312" charset="0"/>
                <a:sym typeface="+mn-ea"/>
              </a:rPr>
              <a:t>全面控制</a:t>
            </a:r>
            <a:r>
              <a:rPr lang="en-US" altLang="zh-CN" sz="2000" b="1">
                <a:solidFill>
                  <a:srgbClr val="C00000"/>
                </a:solidFill>
                <a:latin typeface="楷体_GB2312" charset="0"/>
                <a:ea typeface="楷体_GB2312" charset="0"/>
                <a:cs typeface="楷体_GB2312" charset="0"/>
                <a:sym typeface="+mn-ea"/>
              </a:rPr>
              <a:t>.</a:t>
            </a:r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  <a:sym typeface="+mn-ea"/>
              </a:rPr>
              <a:t>但当改革向纵深发展时，这场</a:t>
            </a:r>
            <a:r>
              <a:rPr lang="zh-CN" altLang="en-US" sz="2000" b="1">
                <a:solidFill>
                  <a:srgbClr val="C00000"/>
                </a:solidFill>
                <a:latin typeface="楷体_GB2312" charset="0"/>
                <a:ea typeface="楷体_GB2312" charset="0"/>
                <a:cs typeface="楷体_GB2312" charset="0"/>
                <a:sym typeface="+mn-ea"/>
              </a:rPr>
              <a:t>缺乏政治改革支持的经济改革</a:t>
            </a:r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  <a:sym typeface="+mn-ea"/>
              </a:rPr>
              <a:t>开始举步维艰，趋向失败。</a:t>
            </a:r>
            <a:endParaRPr lang="zh-CN" altLang="en-US" sz="2000" b="1">
              <a:latin typeface="楷体_GB2312" charset="0"/>
              <a:ea typeface="楷体_GB2312" charset="0"/>
              <a:cs typeface="楷体_GB2312" charset="0"/>
              <a:sym typeface="+mn-ea"/>
            </a:endParaRPr>
          </a:p>
          <a:p>
            <a:pPr algn="r"/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  <a:sym typeface="+mn-ea"/>
              </a:rPr>
              <a:t>——熊光慈《庆历新政与王安石变法得失管窥》</a:t>
            </a:r>
            <a:endParaRPr lang="zh-CN" altLang="en-US" sz="2000" b="1">
              <a:latin typeface="楷体_GB2312" charset="0"/>
              <a:ea typeface="楷体_GB2312" charset="0"/>
              <a:cs typeface="楷体_GB2312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845810" y="2592070"/>
            <a:ext cx="6175375" cy="15068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300" b="1" dirty="0">
                <a:solidFill>
                  <a:schemeClr val="bg1"/>
                </a:solidFill>
                <a:cs typeface="方正粗楷简体" panose="02000000000000000000" charset="-122"/>
              </a:rPr>
              <a:t>打击大地主、</a:t>
            </a:r>
            <a:r>
              <a:rPr lang="zh-CN" altLang="en-US" sz="2300" b="1" dirty="0">
                <a:solidFill>
                  <a:schemeClr val="bg1"/>
                </a:solidFill>
                <a:cs typeface="方正粗楷简体" panose="02000000000000000000" charset="-122"/>
              </a:rPr>
              <a:t>大商人；</a:t>
            </a:r>
            <a:endParaRPr lang="zh-CN" altLang="en-US" sz="2300" b="1" dirty="0">
              <a:solidFill>
                <a:schemeClr val="bg1"/>
              </a:solidFill>
              <a:cs typeface="方正粗楷简体" panose="02000000000000000000" charset="-12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300" b="1" dirty="0">
                <a:solidFill>
                  <a:schemeClr val="bg1"/>
                </a:solidFill>
                <a:cs typeface="方正粗楷简体" panose="02000000000000000000" charset="-122"/>
              </a:rPr>
              <a:t>保障农业</a:t>
            </a:r>
            <a:r>
              <a:rPr lang="zh-CN" altLang="en-US" sz="2300" b="1" dirty="0">
                <a:solidFill>
                  <a:schemeClr val="bg1"/>
                </a:solidFill>
                <a:cs typeface="方正粗楷简体" panose="02000000000000000000" charset="-122"/>
              </a:rPr>
              <a:t>生产；</a:t>
            </a:r>
            <a:endParaRPr lang="zh-CN" altLang="en-US" sz="2300" b="1" dirty="0">
              <a:solidFill>
                <a:schemeClr val="bg1"/>
              </a:solidFill>
              <a:cs typeface="方正粗楷简体" panose="02000000000000000000" charset="-12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300" b="1" dirty="0">
                <a:solidFill>
                  <a:schemeClr val="bg1"/>
                </a:solidFill>
                <a:cs typeface="方正粗楷简体" panose="02000000000000000000" charset="-122"/>
              </a:rPr>
              <a:t>增加政府收入；</a:t>
            </a:r>
            <a:endParaRPr lang="zh-CN" altLang="en-US" sz="2300" b="1" dirty="0">
              <a:solidFill>
                <a:schemeClr val="bg1"/>
              </a:solidFill>
              <a:cs typeface="方正粗楷简体" panose="02000000000000000000" charset="-12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300" b="1" dirty="0">
                <a:solidFill>
                  <a:schemeClr val="bg1"/>
                </a:solidFill>
                <a:cs typeface="方正粗楷简体" panose="02000000000000000000" charset="-122"/>
              </a:rPr>
              <a:t>达到富国目的。</a:t>
            </a:r>
            <a:endParaRPr lang="zh-CN" altLang="en-US" sz="2300" b="1" dirty="0">
              <a:solidFill>
                <a:schemeClr val="bg1"/>
              </a:solidFill>
              <a:cs typeface="方正粗楷简体" panose="02000000000000000000" charset="-122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845810" y="4329430"/>
            <a:ext cx="6170930" cy="115316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300" b="1" dirty="0">
                <a:solidFill>
                  <a:schemeClr val="bg1"/>
                </a:solidFill>
                <a:cs typeface="方正粗楷简体" panose="02000000000000000000" charset="-122"/>
              </a:rPr>
              <a:t>节省政府</a:t>
            </a:r>
            <a:r>
              <a:rPr lang="zh-CN" altLang="en-US" sz="2300" b="1" dirty="0">
                <a:solidFill>
                  <a:schemeClr val="bg1"/>
                </a:solidFill>
                <a:cs typeface="方正粗楷简体" panose="02000000000000000000" charset="-122"/>
              </a:rPr>
              <a:t>开支；</a:t>
            </a:r>
            <a:endParaRPr lang="zh-CN" altLang="en-US" sz="2300" b="1" dirty="0">
              <a:solidFill>
                <a:schemeClr val="bg1"/>
              </a:solidFill>
              <a:cs typeface="方正粗楷简体" panose="02000000000000000000" charset="-12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300" b="1" dirty="0">
                <a:solidFill>
                  <a:schemeClr val="bg1"/>
                </a:solidFill>
                <a:cs typeface="方正粗楷简体" panose="02000000000000000000" charset="-122"/>
              </a:rPr>
              <a:t>提高军队</a:t>
            </a:r>
            <a:r>
              <a:rPr lang="zh-CN" altLang="en-US" sz="2300" b="1" dirty="0">
                <a:solidFill>
                  <a:schemeClr val="bg1"/>
                </a:solidFill>
                <a:cs typeface="方正粗楷简体" panose="02000000000000000000" charset="-122"/>
              </a:rPr>
              <a:t>战斗力；</a:t>
            </a:r>
            <a:endParaRPr lang="zh-CN" altLang="en-US" sz="2300" b="1" dirty="0">
              <a:solidFill>
                <a:schemeClr val="bg1"/>
              </a:solidFill>
              <a:cs typeface="方正粗楷简体" panose="02000000000000000000" charset="-12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300" b="1" dirty="0">
                <a:solidFill>
                  <a:schemeClr val="bg1"/>
                </a:solidFill>
                <a:cs typeface="方正粗楷简体" panose="02000000000000000000" charset="-122"/>
              </a:rPr>
              <a:t>提升武装</a:t>
            </a:r>
            <a:r>
              <a:rPr lang="zh-CN" altLang="en-US" sz="2300" b="1" dirty="0">
                <a:solidFill>
                  <a:schemeClr val="bg1"/>
                </a:solidFill>
                <a:cs typeface="方正粗楷简体" panose="02000000000000000000" charset="-122"/>
              </a:rPr>
              <a:t>素质。</a:t>
            </a:r>
            <a:endParaRPr lang="zh-CN" altLang="en-US" sz="2300" b="1" dirty="0">
              <a:solidFill>
                <a:schemeClr val="bg1"/>
              </a:solidFill>
              <a:cs typeface="方正粗楷简体" panose="02000000000000000000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840730" y="5840730"/>
            <a:ext cx="6180455" cy="4451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zh-CN" altLang="en-US" sz="2300" b="1" dirty="0">
                <a:solidFill>
                  <a:schemeClr val="bg1"/>
                </a:solidFill>
                <a:cs typeface="方正粗楷简体" panose="02000000000000000000" charset="-122"/>
                <a:sym typeface="+mn-ea"/>
              </a:rPr>
              <a:t>利于人才的选拔和培养</a:t>
            </a:r>
            <a:endParaRPr lang="zh-CN" altLang="en-US" sz="2300" b="1" dirty="0">
              <a:solidFill>
                <a:schemeClr val="bg1"/>
              </a:solidFill>
              <a:cs typeface="方正粗楷简体" panose="020000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  <p:bldP spid="50" grpId="0" bldLvl="0" animBg="1"/>
      <p:bldP spid="51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7"/>
          <p:cNvSpPr txBox="1"/>
          <p:nvPr/>
        </p:nvSpPr>
        <p:spPr>
          <a:xfrm>
            <a:off x="394970" y="328295"/>
            <a:ext cx="542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latin typeface="华文隶书" panose="02010800040101010101" charset="-122"/>
                <a:ea typeface="华文隶书" panose="02010800040101010101" charset="-122"/>
              </a:rPr>
              <a:t>三、王安石变法</a:t>
            </a:r>
            <a:endParaRPr lang="zh-CN" altLang="en-US" sz="3600" b="1" dirty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47105" y="328295"/>
            <a:ext cx="634238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、王安石 熙宁变法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0360" y="1367790"/>
            <a:ext cx="11675745" cy="82994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p>
            <a:pPr marL="0" indent="0" algn="l"/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探究二：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试从王安石变法的举措、视角</a:t>
            </a:r>
            <a:r>
              <a:rPr lang="en-US" altLang="zh-CN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4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</a:t>
            </a:r>
            <a:r>
              <a:rPr lang="en-US" altLang="zh-CN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5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和材料四、五中提取有效信息，对王安石变法是“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成功的变法，失败的结局</a:t>
            </a:r>
            <a:r>
              <a:rPr lang="zh-CN" altLang="en-US" sz="24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”这一观点加以说明。</a:t>
            </a:r>
            <a:endParaRPr lang="zh-CN" altLang="en-US" sz="2400" b="1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755" y="2259330"/>
            <a:ext cx="5428615" cy="433260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840730" y="2320290"/>
            <a:ext cx="6180455" cy="4092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</a:rPr>
              <a:t>材料四：元丰四年、五年 , 宋夏之间两次大战, 宋军中义勇、保甲约占一半, 这两场战争都以</a:t>
            </a:r>
            <a:r>
              <a:rPr lang="zh-CN" altLang="en-US" sz="2000" b="1">
                <a:solidFill>
                  <a:srgbClr val="C00000"/>
                </a:solidFill>
                <a:latin typeface="楷体_GB2312" charset="0"/>
                <a:ea typeface="楷体_GB2312" charset="0"/>
                <a:cs typeface="楷体_GB2312" charset="0"/>
              </a:rPr>
              <a:t>宋军败北 、死伤数十万人</a:t>
            </a:r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</a:rPr>
              <a:t>而告结束……  </a:t>
            </a:r>
            <a:endParaRPr lang="zh-CN" altLang="en-US" sz="2000" b="1">
              <a:latin typeface="楷体_GB2312" charset="0"/>
              <a:ea typeface="楷体_GB2312" charset="0"/>
              <a:cs typeface="楷体_GB2312" charset="0"/>
            </a:endParaRPr>
          </a:p>
          <a:p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</a:rPr>
              <a:t>——吴巨洪《浅谈王安石变法失败的原因及启示》</a:t>
            </a:r>
            <a:endParaRPr lang="zh-CN" altLang="en-US" sz="2000" b="1">
              <a:latin typeface="楷体_GB2312" charset="0"/>
              <a:ea typeface="楷体_GB2312" charset="0"/>
              <a:cs typeface="楷体_GB2312" charset="0"/>
            </a:endParaRPr>
          </a:p>
          <a:p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</a:rPr>
              <a:t>材料</a:t>
            </a:r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</a:rPr>
              <a:t>五：因范之政见，先重治人而后及于治法，王则似乎单</a:t>
            </a:r>
            <a:r>
              <a:rPr lang="zh-CN" altLang="en-US" sz="2000" b="1">
                <a:solidFill>
                  <a:srgbClr val="C00000"/>
                </a:solidFill>
                <a:latin typeface="楷体_GB2312" charset="0"/>
                <a:ea typeface="楷体_GB2312" charset="0"/>
                <a:cs typeface="楷体_GB2312" charset="0"/>
              </a:rPr>
              <a:t>重法不问人</a:t>
            </a:r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</a:rPr>
              <a:t>。只求法的推行，不论推行法的是何等样的人品……而安石之开源政策，有些处迹近于</a:t>
            </a:r>
            <a:r>
              <a:rPr lang="zh-CN" altLang="en-US" sz="2000" b="1">
                <a:solidFill>
                  <a:srgbClr val="C00000"/>
                </a:solidFill>
                <a:latin typeface="楷体_GB2312" charset="0"/>
                <a:ea typeface="楷体_GB2312" charset="0"/>
                <a:cs typeface="楷体_GB2312" charset="0"/>
              </a:rPr>
              <a:t>敛财</a:t>
            </a:r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</a:rPr>
              <a:t>……。           ——钱穆《国史大纲》</a:t>
            </a:r>
            <a:endParaRPr lang="zh-CN" altLang="en-US" sz="2000" b="1">
              <a:latin typeface="楷体_GB2312" charset="0"/>
              <a:ea typeface="楷体_GB2312" charset="0"/>
              <a:cs typeface="楷体_GB2312" charset="0"/>
            </a:endParaRPr>
          </a:p>
          <a:p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  <a:sym typeface="+mn-ea"/>
              </a:rPr>
              <a:t>材料</a:t>
            </a:r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  <a:sym typeface="+mn-ea"/>
              </a:rPr>
              <a:t>六：王安石理财的关键是“</a:t>
            </a:r>
            <a:r>
              <a:rPr lang="zh-CN" altLang="en-US" sz="2000" b="1">
                <a:solidFill>
                  <a:srgbClr val="C00000"/>
                </a:solidFill>
                <a:latin typeface="楷体_GB2312" charset="0"/>
                <a:ea typeface="楷体_GB2312" charset="0"/>
                <a:cs typeface="楷体_GB2312" charset="0"/>
                <a:sym typeface="+mn-ea"/>
              </a:rPr>
              <a:t>抑豪强</a:t>
            </a:r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  <a:sym typeface="+mn-ea"/>
              </a:rPr>
              <a:t>”，“使轻重敛散之权，</a:t>
            </a:r>
            <a:r>
              <a:rPr lang="zh-CN" altLang="en-US" sz="2000" b="1">
                <a:solidFill>
                  <a:srgbClr val="C00000"/>
                </a:solidFill>
                <a:latin typeface="楷体_GB2312" charset="0"/>
                <a:ea typeface="楷体_GB2312" charset="0"/>
                <a:cs typeface="楷体_GB2312" charset="0"/>
                <a:sym typeface="+mn-ea"/>
              </a:rPr>
              <a:t>归之公上</a:t>
            </a:r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  <a:sym typeface="+mn-ea"/>
              </a:rPr>
              <a:t>”，实现国家对经济、财政的</a:t>
            </a:r>
            <a:r>
              <a:rPr lang="zh-CN" altLang="en-US" sz="2000" b="1">
                <a:solidFill>
                  <a:srgbClr val="C00000"/>
                </a:solidFill>
                <a:latin typeface="楷体_GB2312" charset="0"/>
                <a:ea typeface="楷体_GB2312" charset="0"/>
                <a:cs typeface="楷体_GB2312" charset="0"/>
                <a:sym typeface="+mn-ea"/>
              </a:rPr>
              <a:t>全面控制</a:t>
            </a:r>
            <a:r>
              <a:rPr lang="en-US" altLang="zh-CN" sz="2000" b="1">
                <a:solidFill>
                  <a:srgbClr val="C00000"/>
                </a:solidFill>
                <a:latin typeface="楷体_GB2312" charset="0"/>
                <a:ea typeface="楷体_GB2312" charset="0"/>
                <a:cs typeface="楷体_GB2312" charset="0"/>
                <a:sym typeface="+mn-ea"/>
              </a:rPr>
              <a:t>.</a:t>
            </a:r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  <a:sym typeface="+mn-ea"/>
              </a:rPr>
              <a:t>但当改革向纵深发展时，这场</a:t>
            </a:r>
            <a:r>
              <a:rPr lang="zh-CN" altLang="en-US" sz="2000" b="1">
                <a:solidFill>
                  <a:srgbClr val="C00000"/>
                </a:solidFill>
                <a:latin typeface="楷体_GB2312" charset="0"/>
                <a:ea typeface="楷体_GB2312" charset="0"/>
                <a:cs typeface="楷体_GB2312" charset="0"/>
                <a:sym typeface="+mn-ea"/>
              </a:rPr>
              <a:t>缺乏政治改革支持的经济改革</a:t>
            </a:r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  <a:sym typeface="+mn-ea"/>
              </a:rPr>
              <a:t>开始举步维艰，趋向失败。</a:t>
            </a:r>
            <a:endParaRPr lang="zh-CN" altLang="en-US" sz="2000" b="1">
              <a:latin typeface="楷体_GB2312" charset="0"/>
              <a:ea typeface="楷体_GB2312" charset="0"/>
              <a:cs typeface="楷体_GB2312" charset="0"/>
              <a:sym typeface="+mn-ea"/>
            </a:endParaRPr>
          </a:p>
          <a:p>
            <a:pPr algn="r"/>
            <a:r>
              <a:rPr lang="zh-CN" altLang="en-US" sz="2000" b="1">
                <a:latin typeface="楷体_GB2312" charset="0"/>
                <a:ea typeface="楷体_GB2312" charset="0"/>
                <a:cs typeface="楷体_GB2312" charset="0"/>
                <a:sym typeface="+mn-ea"/>
              </a:rPr>
              <a:t>——熊光慈《庆历新政与王安石变法得失管窥》</a:t>
            </a:r>
            <a:endParaRPr lang="zh-CN" altLang="en-US" sz="2000" b="1">
              <a:latin typeface="楷体_GB2312" charset="0"/>
              <a:ea typeface="楷体_GB2312" charset="0"/>
              <a:cs typeface="楷体_GB2312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841365" y="3167380"/>
            <a:ext cx="6192520" cy="445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zh-CN" altLang="en-US" sz="2300" b="1" dirty="0">
                <a:solidFill>
                  <a:schemeClr val="bg1"/>
                </a:solidFill>
                <a:cs typeface="方正粗楷简体" panose="02000000000000000000" charset="-122"/>
                <a:sym typeface="+mn-ea"/>
              </a:rPr>
              <a:t>强兵效果不明显</a:t>
            </a:r>
            <a:endParaRPr lang="zh-CN" altLang="en-US" sz="2300" b="1" dirty="0">
              <a:solidFill>
                <a:schemeClr val="bg1"/>
              </a:solidFill>
              <a:cs typeface="方正粗楷简体" panose="02000000000000000000" charset="-122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841365" y="4391660"/>
            <a:ext cx="6158865" cy="44513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3D3A0E"/>
            </a:solidFill>
          </a:ln>
        </p:spPr>
        <p:txBody>
          <a:bodyPr wrap="square" rtlCol="0"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300" b="1" dirty="0">
                <a:solidFill>
                  <a:schemeClr val="bg1"/>
                </a:solidFill>
                <a:cs typeface="方正粗楷简体" panose="02000000000000000000" charset="-122"/>
              </a:rPr>
              <a:t>加重人民负担</a:t>
            </a:r>
            <a:endParaRPr lang="zh-CN" altLang="en-US" sz="2300" b="1" dirty="0">
              <a:solidFill>
                <a:schemeClr val="bg1"/>
              </a:solidFill>
              <a:cs typeface="方正粗楷简体" panose="02000000000000000000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841365" y="5039360"/>
            <a:ext cx="6196965" cy="4603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3D3A0E"/>
            </a:solidFill>
          </a:ln>
        </p:spPr>
        <p:txBody>
          <a:bodyPr wrap="square" rtlCol="0"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chemeClr val="bg1"/>
                </a:solidFill>
                <a:cs typeface="方正粗楷简体" panose="02000000000000000000" charset="-122"/>
                <a:sym typeface="+mn-ea"/>
              </a:rPr>
              <a:t>触犯大官僚、大地主的利益</a:t>
            </a:r>
            <a:endParaRPr lang="zh-CN" altLang="en-US" sz="2400" b="1" dirty="0">
              <a:solidFill>
                <a:schemeClr val="bg1"/>
              </a:solidFill>
              <a:cs typeface="方正粗楷简体" panose="02000000000000000000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20040" y="4895850"/>
            <a:ext cx="5420360" cy="445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300" b="1" dirty="0">
                <a:solidFill>
                  <a:schemeClr val="bg1"/>
                </a:solidFill>
                <a:cs typeface="方正粗楷简体" panose="02000000000000000000" charset="-122"/>
              </a:rPr>
              <a:t> </a:t>
            </a:r>
            <a:r>
              <a:rPr lang="zh-CN" altLang="en-US" sz="2300" b="1" dirty="0">
                <a:solidFill>
                  <a:schemeClr val="bg1"/>
                </a:solidFill>
                <a:cs typeface="方正粗楷简体" panose="02000000000000000000" charset="-122"/>
              </a:rPr>
              <a:t>涉及面广，力度</a:t>
            </a:r>
            <a:r>
              <a:rPr lang="zh-CN" altLang="en-US" sz="2300" b="1" dirty="0">
                <a:solidFill>
                  <a:schemeClr val="bg1"/>
                </a:solidFill>
                <a:cs typeface="方正粗楷简体" panose="02000000000000000000" charset="-122"/>
              </a:rPr>
              <a:t>过大</a:t>
            </a:r>
            <a:endParaRPr lang="zh-CN" altLang="en-US" sz="2300" b="1" dirty="0">
              <a:solidFill>
                <a:schemeClr val="bg1"/>
              </a:solidFill>
              <a:cs typeface="方正粗楷简体" panose="02000000000000000000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841365" y="3815715"/>
            <a:ext cx="6174105" cy="445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300" b="1" dirty="0">
                <a:solidFill>
                  <a:schemeClr val="bg1"/>
                </a:solidFill>
                <a:cs typeface="方正粗楷简体" panose="02000000000000000000" charset="-122"/>
              </a:rPr>
              <a:t> </a:t>
            </a:r>
            <a:r>
              <a:rPr lang="zh-CN" altLang="en-US" sz="2300" b="1" dirty="0">
                <a:solidFill>
                  <a:schemeClr val="bg1"/>
                </a:solidFill>
                <a:cs typeface="方正粗楷简体" panose="02000000000000000000" charset="-122"/>
              </a:rPr>
              <a:t>用人不当，</a:t>
            </a:r>
            <a:r>
              <a:rPr lang="zh-CN" altLang="en-US" sz="2300" b="1" dirty="0">
                <a:solidFill>
                  <a:schemeClr val="bg1"/>
                </a:solidFill>
                <a:cs typeface="方正粗楷简体" panose="02000000000000000000" charset="-122"/>
              </a:rPr>
              <a:t>急功近利</a:t>
            </a:r>
            <a:endParaRPr lang="zh-CN" altLang="en-US" sz="2300" b="1" dirty="0">
              <a:solidFill>
                <a:schemeClr val="bg1"/>
              </a:solidFill>
              <a:cs typeface="方正粗楷简体" panose="02000000000000000000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803265" y="5800725"/>
            <a:ext cx="6196965" cy="4603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3D3A0E"/>
            </a:solidFill>
          </a:ln>
        </p:spPr>
        <p:txBody>
          <a:bodyPr wrap="square" rtlCol="0"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chemeClr val="bg1"/>
                </a:solidFill>
                <a:cs typeface="方正粗楷简体" panose="02000000000000000000" charset="-122"/>
                <a:sym typeface="+mn-ea"/>
              </a:rPr>
              <a:t>后期缺乏</a:t>
            </a:r>
            <a:r>
              <a:rPr lang="zh-CN" altLang="en-US" sz="2400" b="1" dirty="0">
                <a:solidFill>
                  <a:schemeClr val="bg1"/>
                </a:solidFill>
                <a:cs typeface="方正粗楷简体" panose="02000000000000000000" charset="-122"/>
                <a:sym typeface="+mn-ea"/>
              </a:rPr>
              <a:t>支持，内部分裂日益严重</a:t>
            </a:r>
            <a:endParaRPr lang="zh-CN" altLang="en-US" sz="2400" b="1" dirty="0">
              <a:solidFill>
                <a:schemeClr val="bg1"/>
              </a:solidFill>
              <a:cs typeface="方正粗楷简体" panose="020000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2207260" y="1028065"/>
            <a:ext cx="7387590" cy="670560"/>
            <a:chOff x="-1845" y="1244"/>
            <a:chExt cx="11634" cy="1056"/>
          </a:xfrm>
        </p:grpSpPr>
        <p:sp>
          <p:nvSpPr>
            <p:cNvPr id="7" name="文本框 6"/>
            <p:cNvSpPr txBox="1"/>
            <p:nvPr>
              <p:custDataLst>
                <p:tags r:id="rId1"/>
              </p:custDataLst>
            </p:nvPr>
          </p:nvSpPr>
          <p:spPr>
            <a:xfrm>
              <a:off x="-649" y="1431"/>
              <a:ext cx="10438" cy="782"/>
            </a:xfrm>
            <a:prstGeom prst="roundRect">
              <a:avLst/>
            </a:prstGeom>
            <a:ln w="12700" cmpd="sng">
              <a:solidFill>
                <a:srgbClr val="D7C6A1"/>
              </a:solidFill>
              <a:prstDash val="sysDot"/>
              <a:miter lim="800000"/>
            </a:ln>
          </p:spPr>
          <p:txBody>
            <a:bodyPr wrap="square">
              <a:noAutofit/>
            </a:bodyPr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24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难点梳理：辩证</a:t>
              </a:r>
              <a:r>
                <a:rPr lang="zh-CN" sz="24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认识王安石</a:t>
              </a:r>
              <a:r>
                <a:rPr lang="zh-CN" sz="2400" b="1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变法</a:t>
              </a:r>
              <a:endParaRPr lang="zh-CN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pic>
          <p:nvPicPr>
            <p:cNvPr id="11" name="图片 10" descr="3b32303233353031343b706f6ce1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845" y="1244"/>
              <a:ext cx="1056" cy="1056"/>
            </a:xfrm>
            <a:prstGeom prst="rect">
              <a:avLst/>
            </a:prstGeom>
          </p:spPr>
        </p:pic>
      </p:grpSp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740410" y="1817370"/>
          <a:ext cx="10711180" cy="3613150"/>
        </p:xfrm>
        <a:graphic>
          <a:graphicData uri="http://schemas.openxmlformats.org/drawingml/2006/table">
            <a:tbl>
              <a:tblPr/>
              <a:tblGrid>
                <a:gridCol w="668020"/>
                <a:gridCol w="10043160"/>
              </a:tblGrid>
              <a:tr h="45085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2250440" algn="l"/>
                        </a:tabLst>
                      </a:pPr>
                      <a:r>
                        <a:rPr lang="zh-CN" altLang="en-US" sz="2400" b="1" dirty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sym typeface="+mn-ea"/>
                        </a:rPr>
                        <a:t>性质</a:t>
                      </a:r>
                      <a:endParaRPr lang="zh-CN" altLang="en-US" sz="2400" b="1" kern="100" dirty="0">
                        <a:solidFill>
                          <a:srgbClr val="C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1655" marR="116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2250440" algn="l"/>
                        </a:tabLst>
                      </a:pPr>
                      <a:r>
                        <a:rPr lang="zh-CN" altLang="en-US" sz="2400" b="1" kern="1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为</a:t>
                      </a:r>
                      <a:r>
                        <a:rPr lang="zh-CN" altLang="en-US" sz="2400" b="1" kern="100" dirty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挽救封建统治危机（三冗两积）</a:t>
                      </a:r>
                      <a:r>
                        <a:rPr lang="zh-CN" altLang="en-US" sz="2400" b="1" kern="1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而进行的</a:t>
                      </a:r>
                      <a:r>
                        <a:rPr lang="zh-CN" altLang="en-US" sz="2400" b="1" kern="100" dirty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自上而下</a:t>
                      </a:r>
                      <a:r>
                        <a:rPr lang="zh-CN" altLang="en-US" sz="2400" b="1" kern="1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的政治改革运动。</a:t>
                      </a:r>
                      <a:endParaRPr lang="zh-CN" altLang="en-US" sz="2400" b="1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1655" marR="116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0">
                <a:tc rowSpan="3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b="1" kern="100" dirty="0">
                          <a:solidFill>
                            <a:srgbClr val="C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进</a:t>
                      </a:r>
                      <a:endParaRPr lang="zh-CN" sz="2400" b="1" kern="100" dirty="0">
                        <a:solidFill>
                          <a:srgbClr val="C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b="1" kern="100" dirty="0">
                          <a:solidFill>
                            <a:srgbClr val="C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步</a:t>
                      </a:r>
                      <a:endParaRPr lang="zh-CN" sz="2400" b="1" kern="100" dirty="0">
                        <a:solidFill>
                          <a:srgbClr val="C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b="1" kern="100" dirty="0">
                          <a:solidFill>
                            <a:srgbClr val="C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性</a:t>
                      </a:r>
                      <a:endParaRPr lang="zh-CN" sz="2400" b="1" kern="100" dirty="0">
                        <a:solidFill>
                          <a:srgbClr val="C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655" marR="116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b="1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促进社会经济的发展，</a:t>
                      </a:r>
                      <a:r>
                        <a:rPr lang="zh-CN" sz="2400" b="1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增加政府的财政收入，改变了北宋积贫的局面</a:t>
                      </a:r>
                      <a:endParaRPr lang="zh-CN" sz="2400" b="1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655" marR="116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0">
                <a:tc vMerge="1">
                  <a:tcPr/>
                </a:tc>
                <a:tc>
                  <a:txBody>
                    <a:bodyPr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b="1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在一定程度上</a:t>
                      </a:r>
                      <a:r>
                        <a:rPr lang="zh-CN" sz="2400" b="1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节省政府开支；提高军队战斗力；提升武装素质。</a:t>
                      </a:r>
                      <a:endParaRPr lang="zh-CN" sz="2400" b="1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655" marR="116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0">
                <a:tc vMerge="1">
                  <a:tcPr/>
                </a:tc>
                <a:tc>
                  <a:txBody>
                    <a:bodyPr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b="1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对北宋的积弊进行变革，这种勇于改革和敢于斗争的精神，值得肯定</a:t>
                      </a:r>
                      <a:endParaRPr lang="zh-CN" sz="2400" b="1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655" marR="116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0">
                <a:tc rowSpan="3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b="1" kern="100" dirty="0">
                          <a:solidFill>
                            <a:srgbClr val="C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局</a:t>
                      </a:r>
                      <a:endParaRPr lang="zh-CN" sz="2400" b="1" kern="100" dirty="0">
                        <a:solidFill>
                          <a:srgbClr val="C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b="1" kern="100" dirty="0">
                          <a:solidFill>
                            <a:srgbClr val="C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限</a:t>
                      </a:r>
                      <a:endParaRPr lang="zh-CN" sz="2400" b="1" kern="100" dirty="0">
                        <a:solidFill>
                          <a:srgbClr val="C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b="1" kern="100" dirty="0">
                          <a:solidFill>
                            <a:srgbClr val="C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性</a:t>
                      </a:r>
                      <a:endParaRPr lang="zh-CN" sz="2400" b="1" kern="100" dirty="0">
                        <a:solidFill>
                          <a:srgbClr val="C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655" marR="11655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黑体" panose="02010609060101010101" charset="-122"/>
                          <a:sym typeface="+mn-ea"/>
                        </a:rPr>
                        <a:t>强兵的效果并不明显，与西夏开战以失败告终。</a:t>
                      </a:r>
                      <a:endParaRPr lang="zh-CN" sz="2400" b="1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marL="11655" marR="116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0">
                <a:tc vMerge="1"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b="1" kern="10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以维护地主阶级的统治为出发点，</a:t>
                      </a:r>
                      <a:r>
                        <a:rPr lang="zh-CN" sz="2400" b="1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加重了人民的负担，引起人民的反抗</a:t>
                      </a:r>
                      <a:endParaRPr lang="zh-CN" sz="2400" b="1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1655" marR="116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0">
                <a:tc vMerge="1"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黑体" panose="02010609060101010101" charset="-122"/>
                          <a:sym typeface="+mn-ea"/>
                        </a:rPr>
                        <a:t>统治集团内部发分裂日益严重，北宋逐渐走向衰亡。</a:t>
                      </a:r>
                      <a:endParaRPr lang="zh-CN" sz="2400" b="1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marL="11655" marR="116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45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2250440" algn="l"/>
                        </a:tabLst>
                      </a:pPr>
                      <a:r>
                        <a:rPr lang="zh-CN" altLang="en-US" sz="2400" b="1" kern="100" dirty="0">
                          <a:solidFill>
                            <a:srgbClr val="C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启示</a:t>
                      </a:r>
                      <a:endParaRPr lang="zh-CN" altLang="en-US" sz="2400" b="1" kern="100" dirty="0">
                        <a:solidFill>
                          <a:srgbClr val="C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2250440" algn="l"/>
                        </a:tabLst>
                      </a:pP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黑体" panose="02010609060101010101" charset="-122"/>
                          <a:sym typeface="+mn-ea"/>
                        </a:rPr>
                        <a:t>认清</a:t>
                      </a:r>
                      <a:r>
                        <a:rPr lang="zh-CN" altLang="en-US" sz="2400" b="1" dirty="0">
                          <a:highlight>
                            <a:srgbClr val="FFFF00"/>
                          </a:highlight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黑体" panose="02010609060101010101" charset="-122"/>
                          <a:sym typeface="+mn-ea"/>
                        </a:rPr>
                        <a:t>形势</a:t>
                      </a: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黑体" panose="02010609060101010101" charset="-122"/>
                          <a:sym typeface="+mn-ea"/>
                        </a:rPr>
                        <a:t>；把握矛盾；措施</a:t>
                      </a:r>
                      <a:r>
                        <a:rPr lang="zh-CN" altLang="en-US" sz="2400" b="1" dirty="0">
                          <a:highlight>
                            <a:srgbClr val="FFFF00"/>
                          </a:highlight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黑体" panose="02010609060101010101" charset="-122"/>
                          <a:sym typeface="+mn-ea"/>
                        </a:rPr>
                        <a:t>得当</a:t>
                      </a: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黑体" panose="02010609060101010101" charset="-122"/>
                          <a:sym typeface="+mn-ea"/>
                        </a:rPr>
                        <a:t>；用人得宜；掌握</a:t>
                      </a:r>
                      <a:r>
                        <a:rPr lang="zh-CN" altLang="en-US" sz="2400" b="1" dirty="0">
                          <a:highlight>
                            <a:srgbClr val="FFFF00"/>
                          </a:highlight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黑体" panose="02010609060101010101" charset="-122"/>
                          <a:sym typeface="+mn-ea"/>
                        </a:rPr>
                        <a:t>时机</a:t>
                      </a:r>
                      <a:r>
                        <a:rPr lang="zh-CN" altLang="en-US" sz="2400" b="1" dirty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黑体" panose="02010609060101010101" charset="-122"/>
                          <a:sym typeface="+mn-ea"/>
                        </a:rPr>
                        <a:t>；逐步推进</a:t>
                      </a:r>
                      <a:endParaRPr lang="zh-CN" altLang="en-US" sz="2400" b="1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marL="11655" marR="116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文本框 7"/>
          <p:cNvSpPr txBox="1"/>
          <p:nvPr/>
        </p:nvSpPr>
        <p:spPr>
          <a:xfrm>
            <a:off x="394970" y="328295"/>
            <a:ext cx="542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latin typeface="华文隶书" panose="02010800040101010101" charset="-122"/>
                <a:ea typeface="华文隶书" panose="02010800040101010101" charset="-122"/>
              </a:rPr>
              <a:t>三、王安石变法</a:t>
            </a:r>
            <a:endParaRPr lang="zh-CN" altLang="en-US" sz="3600" b="1" dirty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47105" y="328295"/>
            <a:ext cx="634238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、王安石 熙宁变法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78155" y="902335"/>
            <a:ext cx="11227435" cy="1529715"/>
          </a:xfrm>
          <a:prstGeom prst="rect">
            <a:avLst/>
          </a:prstGeom>
        </p:spPr>
        <p:txBody>
          <a:bodyPr wrap="square">
            <a:spAutoFit/>
          </a:bodyPr>
          <a:p>
            <a:pPr indent="660400" fontAlgn="auto">
              <a:lnSpc>
                <a:spcPct val="120000"/>
              </a:lnSpc>
              <a:spcBef>
                <a:spcPts val="0"/>
              </a:spcBef>
              <a:extLst>
                <a:ext uri="{35155182-B16C-46BC-9424-99874614C6A1}">
                  <wpsdc:indentchars xmlns:wpsdc="http://www.wps.cn/officeDocument/2017/drawingmlCustomData" val="200" checksum="326428930"/>
                </a:ext>
              </a:extLst>
            </a:pPr>
            <a:r>
              <a:rPr lang="zh-CN" sz="26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1127年，北宋被女真族建立的金朝攻灭，</a:t>
            </a:r>
            <a:r>
              <a:rPr lang="zh-CN" sz="26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宋徽宗、宋钦宗被俘北去，史称“靖康之变”</a:t>
            </a:r>
            <a:r>
              <a:rPr lang="zh-CN" sz="26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。北宋康王赵构在应天府（今河南商丘）称帝，</a:t>
            </a:r>
            <a:r>
              <a:rPr lang="zh-CN" sz="26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后定都临安，史称南宋。赵构即为宋高宗。</a:t>
            </a:r>
            <a:endParaRPr lang="zh-CN" sz="2600" b="1" dirty="0" smtClean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4970" y="328295"/>
            <a:ext cx="542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latin typeface="华文隶书" panose="02010800040101010101" charset="-122"/>
                <a:ea typeface="华文隶书" panose="02010800040101010101" charset="-122"/>
              </a:rPr>
              <a:t>四、南安的偏安</a:t>
            </a:r>
            <a:endParaRPr lang="zh-CN" altLang="en-US" sz="3600" b="1" dirty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07920" y="2425700"/>
            <a:ext cx="1404620" cy="460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 anchor="t">
            <a:spAutoFit/>
          </a:bodyPr>
          <a:p>
            <a:pPr algn="l"/>
            <a:r>
              <a:rPr lang="en-US" altLang="zh-CN" sz="2400" b="1">
                <a:solidFill>
                  <a:srgbClr val="C00000"/>
                </a:solidFill>
                <a:latin typeface="金山云技术体" charset="-122"/>
                <a:ea typeface="金山云技术体" charset="-122"/>
                <a:cs typeface="金山云技术体" charset="-122"/>
                <a:sym typeface="+mn-ea"/>
              </a:rPr>
              <a:t>靖康之变</a:t>
            </a:r>
            <a:endParaRPr lang="en-US" altLang="zh-CN" sz="2400" b="1">
              <a:solidFill>
                <a:srgbClr val="C00000"/>
              </a:solidFill>
              <a:latin typeface="金山云技术体" charset="-122"/>
              <a:ea typeface="金山云技术体" charset="-122"/>
              <a:cs typeface="金山云技术体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025" y="2940685"/>
            <a:ext cx="4041140" cy="371538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8516620" y="2425700"/>
            <a:ext cx="1404620" cy="460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 anchor="t">
            <a:spAutoFit/>
          </a:bodyPr>
          <a:p>
            <a:pPr algn="l"/>
            <a:r>
              <a:rPr lang="zh-CN" altLang="en-US" sz="2400" b="1">
                <a:solidFill>
                  <a:srgbClr val="C00000"/>
                </a:solidFill>
                <a:latin typeface="金山云技术体" charset="-122"/>
                <a:ea typeface="金山云技术体" charset="-122"/>
                <a:cs typeface="金山云技术体" charset="-122"/>
                <a:sym typeface="+mn-ea"/>
              </a:rPr>
              <a:t>南宋</a:t>
            </a:r>
            <a:r>
              <a:rPr lang="zh-CN" altLang="en-US" sz="2400" b="1">
                <a:solidFill>
                  <a:srgbClr val="C00000"/>
                </a:solidFill>
                <a:latin typeface="金山云技术体" charset="-122"/>
                <a:ea typeface="金山云技术体" charset="-122"/>
                <a:cs typeface="金山云技术体" charset="-122"/>
                <a:sym typeface="+mn-ea"/>
              </a:rPr>
              <a:t>建立</a:t>
            </a:r>
            <a:endParaRPr lang="zh-CN" altLang="en-US" sz="2400" b="1">
              <a:solidFill>
                <a:srgbClr val="C00000"/>
              </a:solidFill>
              <a:latin typeface="金山云技术体" charset="-122"/>
              <a:ea typeface="金山云技术体" charset="-122"/>
              <a:cs typeface="金山云技术体" charset="-122"/>
              <a:sym typeface="+mn-ea"/>
            </a:endParaRPr>
          </a:p>
        </p:txBody>
      </p:sp>
      <p:pic>
        <p:nvPicPr>
          <p:cNvPr id="26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6"/>
          <a:stretch>
            <a:fillRect/>
          </a:stretch>
        </p:blipFill>
        <p:spPr>
          <a:xfrm>
            <a:off x="7042785" y="2923540"/>
            <a:ext cx="4351655" cy="373253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047105" y="328295"/>
            <a:ext cx="634238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、南宋建立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6（42-43）金 南宋时期全图（一）（金皇统二年，南宋绍兴十二年，公元1142年）——二千一百万分之一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020" y="944245"/>
            <a:ext cx="8274050" cy="577913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560435" y="788035"/>
            <a:ext cx="3299460" cy="2691130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30000"/>
              </a:lnSpc>
              <a:spcBef>
                <a:spcPts val="0"/>
              </a:spcBef>
            </a:pPr>
            <a:r>
              <a:rPr lang="en-US" altLang="zh-CN" sz="2600" dirty="0" smtClean="0">
                <a:latin typeface="微软雅黑" panose="020B0503020204020204" charset="-122"/>
                <a:ea typeface="微软雅黑" panose="020B0503020204020204" charset="-122"/>
              </a:rPr>
              <a:t>1141</a:t>
            </a:r>
            <a:r>
              <a:rPr lang="zh-CN" altLang="en-US" sz="2600" dirty="0" smtClean="0">
                <a:latin typeface="微软雅黑" panose="020B0503020204020204" charset="-122"/>
                <a:ea typeface="微软雅黑" panose="020B0503020204020204" charset="-122"/>
              </a:rPr>
              <a:t>年，南宋与金订立</a:t>
            </a:r>
            <a:r>
              <a:rPr lang="zh-CN" altLang="en-US" sz="26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绍兴和议</a:t>
            </a:r>
            <a:r>
              <a:rPr lang="zh-CN" altLang="en-US" sz="2600" dirty="0" smtClean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2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南宋对金称臣，每年向金朝缴纳一笔财物，</a:t>
            </a:r>
            <a:r>
              <a:rPr lang="zh-CN" altLang="en-US" sz="26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称为</a:t>
            </a:r>
            <a:r>
              <a:rPr lang="en-US" altLang="zh-CN" sz="26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6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岁贡</a:t>
            </a:r>
            <a:r>
              <a:rPr lang="en-US" altLang="zh-CN" sz="26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6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6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线形标注 1 15"/>
          <p:cNvSpPr/>
          <p:nvPr/>
        </p:nvSpPr>
        <p:spPr>
          <a:xfrm>
            <a:off x="431800" y="1356995"/>
            <a:ext cx="2286635" cy="1049020"/>
          </a:xfrm>
          <a:prstGeom prst="borderCallout1">
            <a:avLst>
              <a:gd name="adj1" fmla="val 80807"/>
              <a:gd name="adj2" fmla="val 99333"/>
              <a:gd name="adj3" fmla="val 195399"/>
              <a:gd name="adj4" fmla="val 22596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金 </a:t>
            </a:r>
            <a:r>
              <a:rPr lang="zh-CN" altLang="en-US" sz="2400" b="1">
                <a:solidFill>
                  <a:schemeClr val="tx1"/>
                </a:solidFill>
              </a:rPr>
              <a:t>女真族</a:t>
            </a:r>
            <a:endParaRPr lang="zh-CN" altLang="en-US" sz="3600" b="1">
              <a:solidFill>
                <a:schemeClr val="tx1"/>
              </a:solidFill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</a:rPr>
              <a:t>（</a:t>
            </a:r>
            <a:r>
              <a:rPr lang="en-US" altLang="zh-CN" sz="2400">
                <a:solidFill>
                  <a:schemeClr val="tx1"/>
                </a:solidFill>
              </a:rPr>
              <a:t>1115-1234</a:t>
            </a:r>
            <a:r>
              <a:rPr lang="zh-CN" altLang="en-US" sz="2400">
                <a:solidFill>
                  <a:schemeClr val="tx1"/>
                </a:solidFill>
              </a:rPr>
              <a:t>年）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7" name="线形标注 1 16"/>
          <p:cNvSpPr/>
          <p:nvPr/>
        </p:nvSpPr>
        <p:spPr>
          <a:xfrm>
            <a:off x="431800" y="2623820"/>
            <a:ext cx="2286635" cy="1049020"/>
          </a:xfrm>
          <a:prstGeom prst="borderCallout1">
            <a:avLst>
              <a:gd name="adj1" fmla="val 44007"/>
              <a:gd name="adj2" fmla="val 99916"/>
              <a:gd name="adj3" fmla="val 101150"/>
              <a:gd name="adj4" fmla="val 18122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西夏 </a:t>
            </a:r>
            <a:r>
              <a:rPr lang="zh-CN" altLang="en-US" sz="2400" b="1">
                <a:solidFill>
                  <a:schemeClr val="tx1"/>
                </a:solidFill>
              </a:rPr>
              <a:t>党项族</a:t>
            </a:r>
            <a:endParaRPr lang="zh-CN" altLang="en-US" sz="3600" b="1">
              <a:solidFill>
                <a:schemeClr val="tx1"/>
              </a:solidFill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</a:rPr>
              <a:t>（</a:t>
            </a:r>
            <a:r>
              <a:rPr lang="en-US" altLang="zh-CN" sz="2400">
                <a:solidFill>
                  <a:schemeClr val="tx1"/>
                </a:solidFill>
              </a:rPr>
              <a:t>1038-1227</a:t>
            </a:r>
            <a:r>
              <a:rPr lang="zh-CN" altLang="en-US" sz="2400">
                <a:solidFill>
                  <a:schemeClr val="tx1"/>
                </a:solidFill>
              </a:rPr>
              <a:t>年）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8" name="线形标注 1 17"/>
          <p:cNvSpPr/>
          <p:nvPr/>
        </p:nvSpPr>
        <p:spPr>
          <a:xfrm>
            <a:off x="431800" y="3992245"/>
            <a:ext cx="2286635" cy="1049020"/>
          </a:xfrm>
          <a:prstGeom prst="borderCallout1">
            <a:avLst>
              <a:gd name="adj1" fmla="val 81476"/>
              <a:gd name="adj2" fmla="val 99416"/>
              <a:gd name="adj3" fmla="val 79721"/>
              <a:gd name="adj4" fmla="val 22432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南宋 </a:t>
            </a:r>
            <a:r>
              <a:rPr lang="zh-CN" altLang="en-US" sz="2400" b="1">
                <a:solidFill>
                  <a:schemeClr val="tx1"/>
                </a:solidFill>
              </a:rPr>
              <a:t>汉族</a:t>
            </a:r>
            <a:endParaRPr lang="zh-CN" altLang="en-US" sz="3600" b="1">
              <a:solidFill>
                <a:schemeClr val="tx1"/>
              </a:solidFill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</a:rPr>
              <a:t>（</a:t>
            </a:r>
            <a:r>
              <a:rPr lang="en-US" altLang="zh-CN" sz="2400">
                <a:solidFill>
                  <a:schemeClr val="tx1"/>
                </a:solidFill>
              </a:rPr>
              <a:t>1127-1279</a:t>
            </a:r>
            <a:r>
              <a:rPr lang="zh-CN" altLang="en-US" sz="2400">
                <a:solidFill>
                  <a:schemeClr val="tx1"/>
                </a:solidFill>
              </a:rPr>
              <a:t>年）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604885" y="3566795"/>
            <a:ext cx="3299460" cy="30575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pPr fontAlgn="auto">
              <a:lnSpc>
                <a:spcPct val="120000"/>
              </a:lnSpc>
              <a:spcBef>
                <a:spcPts val="1200"/>
              </a:spcBef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</a:rPr>
              <a:t>绍兴和议：宋向金称臣；</a:t>
            </a:r>
            <a:endParaRPr sz="2400" b="1" dirty="0">
              <a:latin typeface="仿宋" panose="02010609060101010101" charset="-122"/>
              <a:ea typeface="仿宋" panose="02010609060101010101" charset="-122"/>
            </a:endParaRPr>
          </a:p>
          <a:p>
            <a:pPr fontAlgn="auto">
              <a:lnSpc>
                <a:spcPct val="120000"/>
              </a:lnSpc>
              <a:spcBef>
                <a:spcPts val="1200"/>
              </a:spcBef>
            </a:pPr>
            <a:r>
              <a:rPr sz="24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宋金以淮河、大散关为界，</a:t>
            </a:r>
            <a:r>
              <a:rPr sz="2400" b="1" dirty="0">
                <a:latin typeface="仿宋" panose="02010609060101010101" charset="-122"/>
                <a:ea typeface="仿宋" panose="02010609060101010101" charset="-122"/>
              </a:rPr>
              <a:t>宋割唐、邓两州及商、秦两州之半给金；</a:t>
            </a:r>
            <a:endParaRPr sz="2400" b="1" dirty="0">
              <a:latin typeface="仿宋" panose="02010609060101010101" charset="-122"/>
              <a:ea typeface="仿宋" panose="02010609060101010101" charset="-122"/>
            </a:endParaRPr>
          </a:p>
          <a:p>
            <a:pPr fontAlgn="auto">
              <a:lnSpc>
                <a:spcPct val="120000"/>
              </a:lnSpc>
              <a:spcBef>
                <a:spcPts val="1200"/>
              </a:spcBef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</a:rPr>
              <a:t>宋岁贡银25万两，绢25万匹。</a:t>
            </a:r>
            <a:endParaRPr sz="2400" b="1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4970" y="328295"/>
            <a:ext cx="542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latin typeface="华文隶书" panose="02010800040101010101" charset="-122"/>
                <a:ea typeface="华文隶书" panose="02010800040101010101" charset="-122"/>
              </a:rPr>
              <a:t>四、南安的偏安</a:t>
            </a:r>
            <a:endParaRPr lang="zh-CN" altLang="en-US" sz="3600" b="1" dirty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47105" y="328295"/>
            <a:ext cx="634238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、宋金之战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52145" y="902970"/>
            <a:ext cx="6672580" cy="1410970"/>
          </a:xfrm>
          <a:prstGeom prst="rect">
            <a:avLst/>
          </a:prstGeom>
        </p:spPr>
        <p:txBody>
          <a:bodyPr wrap="square">
            <a:spAutoFit/>
          </a:bodyPr>
          <a:p>
            <a:pPr indent="660400" fontAlgn="auto">
              <a:lnSpc>
                <a:spcPct val="110000"/>
              </a:lnSpc>
              <a:spcBef>
                <a:spcPts val="0"/>
              </a:spcBef>
              <a:extLst>
                <a:ext uri="{35155182-B16C-46BC-9424-99874614C6A1}">
                  <wpsdc:indentchars xmlns:wpsdc="http://www.wps.cn/officeDocument/2017/drawingmlCustomData" val="200" checksum="326428930"/>
                </a:ext>
              </a:extLst>
            </a:pPr>
            <a:r>
              <a:rPr lang="zh-CN" sz="2600" dirty="0" smtClean="0">
                <a:latin typeface="微软雅黑" panose="020B0503020204020204" charset="-122"/>
                <a:ea typeface="微软雅黑" panose="020B0503020204020204" charset="-122"/>
              </a:rPr>
              <a:t>此后宋金之间又发生几次战争，南宋地位稍有上升，不再向金称臣，而是</a:t>
            </a:r>
            <a:r>
              <a:rPr lang="zh-CN" sz="26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“世为侄国”</a:t>
            </a:r>
            <a:r>
              <a:rPr lang="zh-CN" sz="2600" dirty="0" smtClean="0">
                <a:latin typeface="微软雅黑" panose="020B0503020204020204" charset="-122"/>
                <a:ea typeface="微软雅黑" panose="020B0503020204020204" charset="-122"/>
              </a:rPr>
              <a:t>，继续维持</a:t>
            </a:r>
            <a:r>
              <a:rPr lang="zh-CN" sz="26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南北对峙的局面。</a:t>
            </a:r>
            <a:endParaRPr lang="zh-CN" sz="26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652145" y="2473960"/>
          <a:ext cx="6913880" cy="3889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485"/>
                <a:gridCol w="1028065"/>
                <a:gridCol w="5053330"/>
              </a:tblGrid>
              <a:tr h="4572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ea typeface="+mn-lt"/>
                          <a:cs typeface="+mn-lt"/>
                        </a:rPr>
                        <a:t>和议</a:t>
                      </a:r>
                      <a:endParaRPr lang="en-US" altLang="zh-CN" sz="2000" b="1">
                        <a:solidFill>
                          <a:schemeClr val="tx1"/>
                        </a:solidFill>
                        <a:ea typeface="+mn-lt"/>
                        <a:cs typeface="+mn-lt"/>
                      </a:endParaRPr>
                    </a:p>
                  </a:txBody>
                  <a:tcPr anchor="ctr" anchorCtr="0"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ea typeface="+mn-lt"/>
                          <a:cs typeface="+mn-lt"/>
                        </a:rPr>
                        <a:t>时间</a:t>
                      </a:r>
                      <a:endParaRPr lang="en-US" altLang="zh-CN" sz="2000" b="1">
                        <a:solidFill>
                          <a:schemeClr val="tx1"/>
                        </a:solidFill>
                        <a:ea typeface="+mn-lt"/>
                        <a:cs typeface="+mn-lt"/>
                      </a:endParaRPr>
                    </a:p>
                  </a:txBody>
                  <a:tcPr anchor="ctr" anchorCtr="0"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ea typeface="+mn-lt"/>
                          <a:cs typeface="+mn-lt"/>
                        </a:rPr>
                        <a:t>内容</a:t>
                      </a:r>
                      <a:endParaRPr lang="en-US" altLang="zh-CN" sz="2000" b="1">
                        <a:solidFill>
                          <a:schemeClr val="tx1"/>
                        </a:solidFill>
                        <a:ea typeface="+mn-lt"/>
                        <a:cs typeface="+mn-lt"/>
                      </a:endParaRPr>
                    </a:p>
                  </a:txBody>
                  <a:tcPr anchor="ctr" anchorCtr="0"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14490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ea typeface="+mn-lt"/>
                          <a:cs typeface="+mn-lt"/>
                        </a:rPr>
                        <a:t>绍兴和议</a:t>
                      </a:r>
                      <a:endParaRPr lang="en-US" altLang="zh-CN" sz="2000" b="1">
                        <a:solidFill>
                          <a:schemeClr val="tx1"/>
                        </a:solidFill>
                        <a:ea typeface="+mn-lt"/>
                        <a:cs typeface="+mn-lt"/>
                      </a:endParaRPr>
                    </a:p>
                  </a:txBody>
                  <a:tcPr anchor="ctr" anchorCtr="0"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ea typeface="+mn-lt"/>
                          <a:cs typeface="+mn-lt"/>
                        </a:rPr>
                        <a:t>1141年</a:t>
                      </a:r>
                      <a:endParaRPr lang="en-US" altLang="zh-CN" sz="2000">
                        <a:solidFill>
                          <a:schemeClr val="tx1"/>
                        </a:solidFill>
                        <a:ea typeface="+mn-lt"/>
                        <a:cs typeface="+mn-lt"/>
                      </a:endParaRPr>
                    </a:p>
                  </a:txBody>
                  <a:tcPr anchor="ctr" anchorCtr="0"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ea typeface="+mn-lt"/>
                          <a:cs typeface="+mn-lt"/>
                        </a:rPr>
                        <a:t>以东起淮水、西至大散关一线划界；南宋对金称臣；每年向金朝缴纳白银25万两、绢25万匹，称为“岁贡”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ea typeface="+mn-lt"/>
                          <a:cs typeface="+mn-lt"/>
                        </a:rPr>
                        <a:t>。</a:t>
                      </a:r>
                      <a:endParaRPr lang="zh-CN" altLang="en-US" sz="2000">
                        <a:solidFill>
                          <a:schemeClr val="tx1"/>
                        </a:solidFill>
                        <a:ea typeface="+mn-lt"/>
                        <a:cs typeface="+mn-lt"/>
                      </a:endParaRPr>
                    </a:p>
                  </a:txBody>
                  <a:tcPr anchor="ctr" anchorCtr="0"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48653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ea typeface="+mn-lt"/>
                          <a:cs typeface="+mn-lt"/>
                        </a:rPr>
                        <a:t>隆兴和议</a:t>
                      </a:r>
                      <a:endParaRPr lang="en-US" altLang="zh-CN" sz="2000" b="1">
                        <a:solidFill>
                          <a:schemeClr val="tx1"/>
                        </a:solidFill>
                        <a:ea typeface="+mn-lt"/>
                        <a:cs typeface="+mn-lt"/>
                      </a:endParaRPr>
                    </a:p>
                  </a:txBody>
                  <a:tcPr anchor="ctr" anchorCtr="0"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ea typeface="+mn-lt"/>
                          <a:cs typeface="+mn-lt"/>
                        </a:rPr>
                        <a:t>1164年</a:t>
                      </a:r>
                      <a:endParaRPr lang="en-US" altLang="zh-CN" sz="2000">
                        <a:solidFill>
                          <a:schemeClr val="tx1"/>
                        </a:solidFill>
                        <a:ea typeface="+mn-lt"/>
                        <a:cs typeface="+mn-lt"/>
                      </a:endParaRPr>
                    </a:p>
                  </a:txBody>
                  <a:tcPr anchor="ctr" anchorCtr="0"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ea typeface="+mn-lt"/>
                          <a:cs typeface="+mn-lt"/>
                        </a:rPr>
                        <a:t>仍维持《绍兴和议》后的疆界；南宋不再对金称臣，改为叔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ea typeface="+mn-lt"/>
                          <a:cs typeface="+mn-lt"/>
                          <a:sym typeface="+mn-ea"/>
                        </a:rPr>
                        <a:t>侄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ea typeface="+mn-lt"/>
                          <a:cs typeface="+mn-lt"/>
                        </a:rPr>
                        <a:t>关系；宋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ea typeface="+mn-lt"/>
                          <a:cs typeface="+mn-lt"/>
                          <a:sym typeface="+mn-ea"/>
                        </a:rPr>
                        <a:t>每年向金朝缴纳白银和绢各缩减至20万两、匹；宋割商、秦两州给金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ea typeface="+mn-lt"/>
                          <a:cs typeface="+mn-lt"/>
                          <a:sym typeface="+mn-ea"/>
                        </a:rPr>
                        <a:t>。</a:t>
                      </a:r>
                      <a:endParaRPr lang="zh-CN" altLang="en-US" sz="2000">
                        <a:solidFill>
                          <a:schemeClr val="tx1"/>
                        </a:solidFill>
                        <a:ea typeface="+mn-lt"/>
                        <a:cs typeface="+mn-lt"/>
                        <a:sym typeface="+mn-ea"/>
                      </a:endParaRPr>
                    </a:p>
                  </a:txBody>
                  <a:tcPr anchor="ctr" anchorCtr="0"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0073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ea typeface="+mn-lt"/>
                          <a:cs typeface="+mn-lt"/>
                        </a:rPr>
                        <a:t>嘉定和议</a:t>
                      </a:r>
                      <a:endParaRPr lang="en-US" altLang="zh-CN" sz="2000" b="1">
                        <a:solidFill>
                          <a:schemeClr val="tx1"/>
                        </a:solidFill>
                        <a:ea typeface="+mn-lt"/>
                        <a:cs typeface="+mn-lt"/>
                      </a:endParaRPr>
                    </a:p>
                  </a:txBody>
                  <a:tcPr anchor="ctr" anchorCtr="0"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ea typeface="+mn-lt"/>
                          <a:cs typeface="+mn-lt"/>
                        </a:rPr>
                        <a:t>1208年</a:t>
                      </a:r>
                      <a:endParaRPr lang="en-US" altLang="zh-CN" sz="2000">
                        <a:solidFill>
                          <a:schemeClr val="tx1"/>
                        </a:solidFill>
                        <a:ea typeface="+mn-lt"/>
                        <a:cs typeface="+mn-lt"/>
                      </a:endParaRPr>
                    </a:p>
                  </a:txBody>
                  <a:tcPr anchor="ctr" anchorCtr="0"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ea typeface="+mn-lt"/>
                          <a:cs typeface="+mn-lt"/>
                        </a:rPr>
                        <a:t>宋金改为伯侄之国；岁币绢、银各增至30万匹、两；犒军钱300万贯；维持原来边界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ea typeface="+mn-lt"/>
                          <a:cs typeface="+mn-lt"/>
                        </a:rPr>
                        <a:t>。</a:t>
                      </a:r>
                      <a:endParaRPr lang="zh-CN" altLang="en-US" sz="2000">
                        <a:solidFill>
                          <a:schemeClr val="tx1"/>
                        </a:solidFill>
                        <a:ea typeface="+mn-lt"/>
                        <a:cs typeface="+mn-lt"/>
                      </a:endParaRPr>
                    </a:p>
                  </a:txBody>
                  <a:tcPr anchor="ctr" anchorCtr="0">
                    <a:lnL w="19050">
                      <a:solidFill>
                        <a:schemeClr val="tx1"/>
                      </a:solidFill>
                      <a:prstDash val="solid"/>
                    </a:lnL>
                    <a:lnR w="19050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7881620" y="1095375"/>
            <a:ext cx="4217670" cy="5641340"/>
            <a:chOff x="13364" y="1350"/>
            <a:chExt cx="5690" cy="8100"/>
          </a:xfrm>
        </p:grpSpPr>
        <p:pic>
          <p:nvPicPr>
            <p:cNvPr id="12" name="Picture 5" descr="E:\电子地图汇编\中国历史地图\谭其骧《中国历史地图集》三种（PDF，JPEG）\谭其骧主编《中国历史地图集》全八册（JPEG格式）\中国历史地图集 第6册 辽北宋 金南宋\6（42-43）金 南宋时期全图（一）（金皇统二年，南宋绍兴十二年，公元1142年）——二千一百万分之一.jpg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97" t="23051" r="22813" b="2164"/>
            <a:stretch>
              <a:fillRect/>
            </a:stretch>
          </p:blipFill>
          <p:spPr bwMode="auto">
            <a:xfrm>
              <a:off x="13364" y="1350"/>
              <a:ext cx="5509" cy="8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椭圆 12"/>
            <p:cNvSpPr/>
            <p:nvPr/>
          </p:nvSpPr>
          <p:spPr bwMode="auto">
            <a:xfrm>
              <a:off x="18056" y="5761"/>
              <a:ext cx="340" cy="34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16762" y="3586"/>
              <a:ext cx="340" cy="34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1" y="5931"/>
              <a:ext cx="2941" cy="1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3" y="3814"/>
              <a:ext cx="2023" cy="1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3" y="2374"/>
              <a:ext cx="2488" cy="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6" y="6100"/>
              <a:ext cx="2488" cy="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文本框 8"/>
          <p:cNvSpPr txBox="1"/>
          <p:nvPr/>
        </p:nvSpPr>
        <p:spPr>
          <a:xfrm>
            <a:off x="394970" y="328295"/>
            <a:ext cx="542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latin typeface="华文隶书" panose="02010800040101010101" charset="-122"/>
                <a:ea typeface="华文隶书" panose="02010800040101010101" charset="-122"/>
              </a:rPr>
              <a:t>四、南安的偏安</a:t>
            </a:r>
            <a:endParaRPr lang="zh-CN" altLang="en-US" sz="3600" b="1" dirty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47105" y="328295"/>
            <a:ext cx="634238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、宋金之战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6" t="8462" r="25783" b="60836"/>
          <a:stretch>
            <a:fillRect/>
          </a:stretch>
        </p:blipFill>
        <p:spPr bwMode="auto">
          <a:xfrm>
            <a:off x="9028430" y="1385570"/>
            <a:ext cx="2460625" cy="2460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t="2081" r="18871" b="61389"/>
          <a:stretch>
            <a:fillRect/>
          </a:stretch>
        </p:blipFill>
        <p:spPr bwMode="auto">
          <a:xfrm>
            <a:off x="481965" y="2844800"/>
            <a:ext cx="2326640" cy="23266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335655" y="2182495"/>
            <a:ext cx="5449570" cy="119888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spcBef>
                <a:spcPct val="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宋高宗：</a:t>
            </a:r>
            <a:r>
              <a:rPr lang="zh-CN" altLang="en-US" sz="2400" dirty="0">
                <a:solidFill>
                  <a:srgbClr val="000000"/>
                </a:solidFill>
                <a:ea typeface="+mn-lt"/>
              </a:rPr>
              <a:t>败，被</a:t>
            </a:r>
            <a:r>
              <a:rPr lang="zh-CN" altLang="en-US" sz="2400" dirty="0" smtClean="0">
                <a:solidFill>
                  <a:srgbClr val="000000"/>
                </a:solidFill>
                <a:ea typeface="+mn-lt"/>
              </a:rPr>
              <a:t>灭。胜</a:t>
            </a:r>
            <a:r>
              <a:rPr lang="zh-CN" altLang="en-US" sz="2400" dirty="0">
                <a:solidFill>
                  <a:srgbClr val="000000"/>
                </a:solidFill>
                <a:ea typeface="+mn-lt"/>
              </a:rPr>
              <a:t>，老皇帝会回来</a:t>
            </a:r>
            <a:r>
              <a:rPr lang="zh-CN" altLang="en-US" sz="2400" dirty="0" smtClean="0">
                <a:solidFill>
                  <a:srgbClr val="000000"/>
                </a:solidFill>
                <a:ea typeface="+mn-lt"/>
              </a:rPr>
              <a:t>。抗金的地方军都会</a:t>
            </a:r>
            <a:r>
              <a:rPr lang="zh-CN" altLang="en-US" sz="2400" dirty="0">
                <a:solidFill>
                  <a:srgbClr val="000000"/>
                </a:solidFill>
                <a:ea typeface="+mn-lt"/>
              </a:rPr>
              <a:t>在战争中得到</a:t>
            </a:r>
            <a:r>
              <a:rPr lang="zh-CN" altLang="en-US" sz="2400" dirty="0" smtClean="0">
                <a:solidFill>
                  <a:srgbClr val="000000"/>
                </a:solidFill>
                <a:ea typeface="+mn-lt"/>
              </a:rPr>
              <a:t>发展，</a:t>
            </a:r>
            <a:r>
              <a:rPr lang="zh-CN" altLang="en-US" sz="2400" b="1" dirty="0" smtClean="0">
                <a:solidFill>
                  <a:srgbClr val="C00000"/>
                </a:solidFill>
                <a:ea typeface="+mn-lt"/>
              </a:rPr>
              <a:t>威胁皇位</a:t>
            </a:r>
            <a:r>
              <a:rPr lang="zh-CN" altLang="en-US" sz="2400" b="1" dirty="0">
                <a:solidFill>
                  <a:srgbClr val="000000"/>
                </a:solidFill>
                <a:ea typeface="+mn-lt"/>
              </a:rPr>
              <a:t>。</a:t>
            </a:r>
            <a:r>
              <a:rPr lang="zh-CN" altLang="en-US" sz="2400" dirty="0" smtClean="0">
                <a:solidFill>
                  <a:srgbClr val="000000"/>
                </a:solidFill>
                <a:ea typeface="+mn-lt"/>
              </a:rPr>
              <a:t>不如趁</a:t>
            </a:r>
            <a:r>
              <a:rPr lang="zh-CN" altLang="en-US" sz="2400" dirty="0">
                <a:solidFill>
                  <a:srgbClr val="000000"/>
                </a:solidFill>
                <a:ea typeface="+mn-lt"/>
              </a:rPr>
              <a:t>胜和金人讲和。</a:t>
            </a:r>
            <a:endParaRPr lang="zh-CN" altLang="en-US" sz="2400" dirty="0">
              <a:solidFill>
                <a:srgbClr val="000000"/>
              </a:solidFill>
              <a:ea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50845" y="3554730"/>
            <a:ext cx="6605270" cy="119888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spcBef>
                <a:spcPct val="0"/>
              </a:spcBef>
            </a:pPr>
            <a:r>
              <a:rPr lang="zh-CN" altLang="en-US" sz="2400" b="1" dirty="0" smtClean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秦桧：</a:t>
            </a:r>
            <a:r>
              <a:rPr lang="zh-CN" altLang="en-US" sz="2400" dirty="0">
                <a:solidFill>
                  <a:srgbClr val="000000"/>
                </a:solidFill>
                <a:ea typeface="+mn-lt"/>
              </a:rPr>
              <a:t>不杀岳飞，放虎归山，一旦抵抗派得势，我的</a:t>
            </a:r>
            <a:r>
              <a:rPr lang="zh-CN" altLang="en-US" sz="2400" b="1" dirty="0">
                <a:solidFill>
                  <a:srgbClr val="C00000"/>
                </a:solidFill>
                <a:ea typeface="+mn-lt"/>
              </a:rPr>
              <a:t>地位不保</a:t>
            </a:r>
            <a:r>
              <a:rPr lang="zh-CN" altLang="en-US" sz="2400" dirty="0" smtClean="0">
                <a:solidFill>
                  <a:srgbClr val="000000"/>
                </a:solidFill>
                <a:ea typeface="+mn-lt"/>
              </a:rPr>
              <a:t>，暗</a:t>
            </a:r>
            <a:r>
              <a:rPr lang="zh-CN" altLang="en-US" sz="2400" dirty="0">
                <a:solidFill>
                  <a:srgbClr val="000000"/>
                </a:solidFill>
                <a:ea typeface="+mn-lt"/>
              </a:rPr>
              <a:t>通</a:t>
            </a:r>
            <a:r>
              <a:rPr lang="zh-CN" altLang="en-US" sz="2400" dirty="0" smtClean="0">
                <a:solidFill>
                  <a:srgbClr val="000000"/>
                </a:solidFill>
                <a:ea typeface="+mn-lt"/>
              </a:rPr>
              <a:t>金人底细必然</a:t>
            </a:r>
            <a:r>
              <a:rPr lang="zh-CN" altLang="en-US" sz="2400" dirty="0">
                <a:solidFill>
                  <a:srgbClr val="000000"/>
                </a:solidFill>
                <a:ea typeface="+mn-lt"/>
              </a:rPr>
              <a:t>泄露。杀掉他可得金人欢心。</a:t>
            </a:r>
            <a:endParaRPr lang="zh-CN" altLang="en-US" sz="2400" dirty="0">
              <a:solidFill>
                <a:srgbClr val="000000"/>
              </a:solidFill>
              <a:ea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6870" y="1544320"/>
            <a:ext cx="6191250" cy="491490"/>
          </a:xfrm>
          <a:prstGeom prst="rect">
            <a:avLst/>
          </a:prstGeom>
        </p:spPr>
        <p:txBody>
          <a:bodyPr wrap="square">
            <a:spAutoFit/>
          </a:bodyPr>
          <a:p>
            <a:pPr indent="0" fontAlgn="auto">
              <a:lnSpc>
                <a:spcPct val="100000"/>
              </a:lnSpc>
              <a:spcAft>
                <a:spcPts val="600"/>
              </a:spcAft>
              <a:buFont typeface="Wingdings" panose="05000000000000000000" charset="0"/>
              <a:buNone/>
            </a:pPr>
            <a:r>
              <a:rPr lang="zh-CN" altLang="en-US" sz="26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思考：宋高宗和秦桧为什么要杀掉岳飞？</a:t>
            </a:r>
            <a:endParaRPr lang="zh-CN" altLang="en-US" sz="2600" b="1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880" y="5060315"/>
            <a:ext cx="7600950" cy="5905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94970" y="328295"/>
            <a:ext cx="542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latin typeface="华文隶书" panose="02010800040101010101" charset="-122"/>
                <a:ea typeface="华文隶书" panose="02010800040101010101" charset="-122"/>
              </a:rPr>
              <a:t>四、南安的偏安</a:t>
            </a:r>
            <a:endParaRPr lang="zh-CN" altLang="en-US" sz="3600" b="1" dirty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47105" y="328295"/>
            <a:ext cx="634238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、宋金之战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/>
      <p:bldP spid="1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48615" y="1465580"/>
            <a:ext cx="1920875" cy="203009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p>
            <a:pPr algn="ctr" fontAlgn="auto">
              <a:spcBef>
                <a:spcPts val="18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方镇太重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fontAlgn="auto">
              <a:spcBef>
                <a:spcPts val="18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君弱臣强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fontAlgn="auto">
              <a:spcBef>
                <a:spcPts val="18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武将势大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688590" y="1465580"/>
            <a:ext cx="3855720" cy="203009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p>
            <a:pPr algn="ctr" fontAlgn="auto">
              <a:spcBef>
                <a:spcPts val="18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守内虚外，强干弱枝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fontAlgn="auto">
              <a:spcBef>
                <a:spcPts val="18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分化事权，相互牵制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fontAlgn="auto">
              <a:spcBef>
                <a:spcPts val="18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崇文抑武，重用士人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51040" y="972820"/>
            <a:ext cx="1477645" cy="1568450"/>
          </a:xfrm>
          <a:prstGeom prst="rect">
            <a:avLst/>
          </a:prstGeom>
          <a:solidFill>
            <a:srgbClr val="C8621C"/>
          </a:solidFill>
        </p:spPr>
        <p:txBody>
          <a:bodyPr wrap="square">
            <a:spAutoFit/>
          </a:bodyPr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夺其权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制钱谷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收精兵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933815" y="972820"/>
            <a:ext cx="1095375" cy="156845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冗官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冗费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冗兵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051040" y="2882265"/>
            <a:ext cx="2904490" cy="5835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军队战斗力弱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643870" y="1465580"/>
            <a:ext cx="1079500" cy="5835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积贫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643870" y="2881630"/>
            <a:ext cx="1079500" cy="5835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积弱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6808470" y="972820"/>
            <a:ext cx="181610" cy="1533525"/>
          </a:xfrm>
          <a:prstGeom prst="leftBrace">
            <a:avLst>
              <a:gd name="adj1" fmla="val 94166"/>
              <a:gd name="adj2" fmla="val 48667"/>
            </a:avLst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6544310" y="3173730"/>
            <a:ext cx="53975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2284730" y="1739265"/>
            <a:ext cx="405130" cy="1442085"/>
            <a:chOff x="3598" y="2523"/>
            <a:chExt cx="638" cy="2271"/>
          </a:xfrm>
        </p:grpSpPr>
        <p:cxnSp>
          <p:nvCxnSpPr>
            <p:cNvPr id="30" name="直接箭头连接符 29"/>
            <p:cNvCxnSpPr/>
            <p:nvPr/>
          </p:nvCxnSpPr>
          <p:spPr>
            <a:xfrm>
              <a:off x="3598" y="2523"/>
              <a:ext cx="638" cy="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>
              <a:off x="3598" y="3684"/>
              <a:ext cx="638" cy="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>
              <a:off x="3598" y="4782"/>
              <a:ext cx="638" cy="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8528685" y="1183005"/>
            <a:ext cx="405130" cy="1130935"/>
            <a:chOff x="13431" y="1647"/>
            <a:chExt cx="638" cy="1781"/>
          </a:xfrm>
        </p:grpSpPr>
        <p:cxnSp>
          <p:nvCxnSpPr>
            <p:cNvPr id="33" name="直接箭头连接符 32"/>
            <p:cNvCxnSpPr/>
            <p:nvPr/>
          </p:nvCxnSpPr>
          <p:spPr>
            <a:xfrm>
              <a:off x="13431" y="1647"/>
              <a:ext cx="638" cy="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>
              <a:off x="13431" y="2510"/>
              <a:ext cx="638" cy="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/>
            <p:nvPr/>
          </p:nvCxnSpPr>
          <p:spPr>
            <a:xfrm>
              <a:off x="13431" y="3416"/>
              <a:ext cx="638" cy="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直接箭头连接符 36"/>
          <p:cNvCxnSpPr>
            <a:endCxn id="26" idx="1"/>
          </p:cNvCxnSpPr>
          <p:nvPr/>
        </p:nvCxnSpPr>
        <p:spPr>
          <a:xfrm flipV="1">
            <a:off x="9970770" y="3188970"/>
            <a:ext cx="673100" cy="63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10106660" y="972820"/>
            <a:ext cx="536575" cy="1532890"/>
            <a:chOff x="15916" y="1316"/>
            <a:chExt cx="845" cy="2414"/>
          </a:xfrm>
        </p:grpSpPr>
        <p:sp>
          <p:nvSpPr>
            <p:cNvPr id="36" name="左大括号 35"/>
            <p:cNvSpPr/>
            <p:nvPr/>
          </p:nvSpPr>
          <p:spPr>
            <a:xfrm flipH="1">
              <a:off x="15916" y="1316"/>
              <a:ext cx="363" cy="2415"/>
            </a:xfrm>
            <a:prstGeom prst="leftBrace">
              <a:avLst>
                <a:gd name="adj1" fmla="val 94166"/>
                <a:gd name="adj2" fmla="val 48667"/>
              </a:avLst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cxnSp>
          <p:nvCxnSpPr>
            <p:cNvPr id="38" name="直接箭头连接符 37"/>
            <p:cNvCxnSpPr/>
            <p:nvPr/>
          </p:nvCxnSpPr>
          <p:spPr>
            <a:xfrm flipV="1">
              <a:off x="16257" y="2486"/>
              <a:ext cx="505" cy="1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矩形 46"/>
          <p:cNvSpPr/>
          <p:nvPr/>
        </p:nvSpPr>
        <p:spPr>
          <a:xfrm>
            <a:off x="658495" y="4511040"/>
            <a:ext cx="3206115" cy="107632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重振祖法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范仲淹 庆历新政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312920" y="4511040"/>
            <a:ext cx="3206115" cy="107632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祖宗不足法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王安石 熙宁变法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967345" y="4511040"/>
            <a:ext cx="3555365" cy="107632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再振祖法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南宋偏安 绍兴和议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50" name="直接箭头连接符 49"/>
          <p:cNvCxnSpPr/>
          <p:nvPr/>
        </p:nvCxnSpPr>
        <p:spPr>
          <a:xfrm>
            <a:off x="3864610" y="5039995"/>
            <a:ext cx="448310" cy="95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7519035" y="5049520"/>
            <a:ext cx="448310" cy="95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17"/>
          <p:cNvSpPr txBox="1"/>
          <p:nvPr/>
        </p:nvSpPr>
        <p:spPr>
          <a:xfrm>
            <a:off x="429260" y="294640"/>
            <a:ext cx="6947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第9课 两宋的政治和军事</a:t>
            </a:r>
            <a:r>
              <a:rPr lang="en-US" altLang="zh-CN" sz="32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知识结构</a:t>
            </a:r>
            <a:endParaRPr lang="zh-CN" altLang="en-US" sz="32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485" y="3651885"/>
            <a:ext cx="1714500" cy="523875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720" y="3651885"/>
            <a:ext cx="2790825" cy="523875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345" y="3651885"/>
            <a:ext cx="2790825" cy="523875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720" y="5739130"/>
            <a:ext cx="3867150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0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47" grpId="0" animBg="1"/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272280" y="212090"/>
            <a:ext cx="7680325" cy="41230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indent="609600" fontAlgn="auto">
              <a:lnSpc>
                <a:spcPct val="150000"/>
              </a:lnSpc>
              <a:spcBef>
                <a:spcPts val="600"/>
              </a:spcBef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（赵匡胤）问赵普曰：“自唐季以来，数十年间，帝王凡易八姓，战斗不息，生民涂地，其何故也？吾欲息天下之兵，为国家长久计，其道何如？。”</a:t>
            </a:r>
            <a:endParaRPr sz="2400" b="1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indent="609600" fontAlgn="auto">
              <a:lnSpc>
                <a:spcPct val="150000"/>
              </a:lnSpc>
              <a:spcBef>
                <a:spcPts val="600"/>
              </a:spcBef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普曰：“此非他故，</a:t>
            </a:r>
            <a:r>
              <a:rPr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方镇太重，君弱臣强</a:t>
            </a:r>
            <a:r>
              <a:rPr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而已。今所以治之，亦无他奇巧，</a:t>
            </a:r>
            <a:r>
              <a:rPr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惟稍夺其权，制其钱谷，收其精兵，则天下自安矣。</a:t>
            </a:r>
            <a:r>
              <a:rPr 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               </a:t>
            </a:r>
            <a:endParaRPr lang="en-US" sz="24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indent="609600" fontAlgn="auto">
              <a:lnSpc>
                <a:spcPct val="150000"/>
              </a:lnSpc>
              <a:spcBef>
                <a:spcPts val="600"/>
              </a:spcBef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                                         </a:t>
            </a:r>
            <a:r>
              <a:rPr 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——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《续资治通鉴》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pic>
        <p:nvPicPr>
          <p:cNvPr id="4" name="图片 3" descr="C:/Users/zxm197641/AppData/Local/Temp/picturecompress_20210808183302/output_11.pngoutput_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8190" y="212090"/>
            <a:ext cx="3369945" cy="64649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3825" y="212090"/>
            <a:ext cx="490220" cy="5251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l"/>
            <a:r>
              <a:rPr lang="zh-CN" altLang="en-US" sz="2000"/>
              <a:t>《雪夜访普图》</a:t>
            </a:r>
            <a:endParaRPr lang="zh-CN" altLang="en-US" sz="2000"/>
          </a:p>
        </p:txBody>
      </p:sp>
      <p:sp>
        <p:nvSpPr>
          <p:cNvPr id="8" name="矩形 7"/>
          <p:cNvSpPr/>
          <p:nvPr/>
        </p:nvSpPr>
        <p:spPr>
          <a:xfrm>
            <a:off x="4272280" y="4180840"/>
            <a:ext cx="7701280" cy="1383665"/>
          </a:xfrm>
          <a:prstGeom prst="rect">
            <a:avLst/>
          </a:prstGeom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思考：</a:t>
            </a:r>
            <a:endParaRPr lang="zh-CN" altLang="en-US" sz="2800" b="1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sz="28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赵普认为唐末五代以来政局动乱的原因是什么?</a:t>
            </a:r>
            <a:endParaRPr lang="zh-CN" sz="2800" b="1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72100" y="5739765"/>
            <a:ext cx="2374265" cy="7067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zh-CN" altLang="en-US" sz="4000" b="1" dirty="0">
                <a:solidFill>
                  <a:schemeClr val="bg1"/>
                </a:solidFill>
                <a:cs typeface="方正粗楷简体" panose="02000000000000000000" charset="-122"/>
              </a:rPr>
              <a:t>藩镇割据</a:t>
            </a:r>
            <a:endParaRPr lang="zh-CN" altLang="en-US" sz="4000" b="1" dirty="0">
              <a:solidFill>
                <a:schemeClr val="bg1"/>
              </a:solidFill>
              <a:cs typeface="方正粗楷简体" panose="020000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79815" y="5739765"/>
            <a:ext cx="2374265" cy="7067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zh-CN" altLang="en-US" sz="4000" b="1" dirty="0">
                <a:solidFill>
                  <a:schemeClr val="bg1"/>
                </a:solidFill>
                <a:cs typeface="方正粗楷简体" panose="02000000000000000000" charset="-122"/>
              </a:rPr>
              <a:t>君弱臣强</a:t>
            </a:r>
            <a:endParaRPr lang="zh-CN" altLang="en-US" sz="4000" b="1" dirty="0">
              <a:solidFill>
                <a:schemeClr val="bg1"/>
              </a:solidFill>
              <a:cs typeface="方正粗楷简体" panose="02000000000000000000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671435" y="2604770"/>
            <a:ext cx="2920365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7947025" y="3098165"/>
            <a:ext cx="3714115" cy="1524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338955" y="3703955"/>
            <a:ext cx="803275" cy="762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8" grpId="0"/>
      <p:bldP spid="3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4970" y="1388110"/>
            <a:ext cx="11414760" cy="1198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indent="609600" fontAlgn="auto">
              <a:lnSpc>
                <a:spcPct val="150000"/>
              </a:lnSpc>
              <a:spcBef>
                <a:spcPts val="0"/>
              </a:spcBef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（宋太祖）</a:t>
            </a:r>
            <a:r>
              <a:rPr 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:</a:t>
            </a:r>
            <a:r>
              <a:rPr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五代方镇残虐……</a:t>
            </a:r>
            <a:r>
              <a:rPr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朕今选儒臣干事者百余，分治大藩</a:t>
            </a:r>
            <a:r>
              <a:rPr lang="en-US"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,</a:t>
            </a:r>
            <a:r>
              <a:rPr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从皆贪浊，亦未及武臣一人也。</a:t>
            </a:r>
            <a:r>
              <a:rPr 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                                                      </a:t>
            </a:r>
            <a:r>
              <a:rPr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——《续资治通鉴长编》</a:t>
            </a:r>
            <a:endParaRPr sz="2400" b="1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27" name="文本框 7"/>
          <p:cNvSpPr txBox="1"/>
          <p:nvPr/>
        </p:nvSpPr>
        <p:spPr>
          <a:xfrm>
            <a:off x="394970" y="328295"/>
            <a:ext cx="542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华文隶书" panose="02010800040101010101" charset="-122"/>
                <a:ea typeface="华文隶书" panose="02010800040101010101" charset="-122"/>
              </a:rPr>
              <a:t>一、宋初中央集权的加强</a:t>
            </a:r>
            <a:endParaRPr lang="zh-CN" altLang="en-US" sz="3600" b="1" dirty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01825" y="5885815"/>
            <a:ext cx="8401685" cy="491490"/>
          </a:xfrm>
          <a:prstGeom prst="rect">
            <a:avLst/>
          </a:prstGeom>
        </p:spPr>
        <p:txBody>
          <a:bodyPr vert="horz" wrap="square">
            <a:spAutoFit/>
          </a:bodyPr>
          <a:p>
            <a:r>
              <a:rPr lang="zh-CN" altLang="en-US" sz="26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思考：宋朝初年是怎样削弱藩镇权力，加强中央集权的？</a:t>
            </a:r>
            <a:endParaRPr lang="zh-CN" altLang="en-US" sz="2600" b="1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4335" y="2586990"/>
            <a:ext cx="11415395" cy="17532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pPr indent="609600" algn="l" fontAlgn="auto">
              <a:lnSpc>
                <a:spcPct val="150000"/>
              </a:lnSpc>
              <a:spcBef>
                <a:spcPts val="0"/>
              </a:spcBef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自唐天宝以来，方镇……多以赋入自赡，名曰留使……及赵普为相，劝上革去其弊。</a:t>
            </a:r>
            <a:r>
              <a:rPr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申命诸州度支经费外，凡金帛以助军实，悉送都下，无得占留。</a:t>
            </a:r>
            <a:endParaRPr sz="2400" b="1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indent="609600" algn="r" fontAlgn="auto">
              <a:lnSpc>
                <a:spcPct val="150000"/>
              </a:lnSpc>
              <a:spcBef>
                <a:spcPts val="0"/>
              </a:spcBef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 </a:t>
            </a:r>
            <a:r>
              <a:rPr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——《续资治通鉴长编》</a:t>
            </a:r>
            <a:endParaRPr sz="2400" b="1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4970" y="4340225"/>
            <a:ext cx="11415395" cy="1198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pPr indent="609600" fontAlgn="auto">
              <a:lnSpc>
                <a:spcPct val="150000"/>
              </a:lnSpc>
              <a:spcBef>
                <a:spcPts val="0"/>
              </a:spcBef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禁军聚之京师……皆一以当百。</a:t>
            </a:r>
            <a:r>
              <a:rPr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诸镇皆知兵力精锐非京师之敌，莫敢有异心者。由我太祖能强干弱枝、制治于未乱故也。</a:t>
            </a:r>
            <a:r>
              <a:rPr 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                       </a:t>
            </a:r>
            <a:r>
              <a:rPr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——司马光《涑水记闻》</a:t>
            </a:r>
            <a:endParaRPr sz="2400" b="1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644650" y="1837055"/>
            <a:ext cx="4056380" cy="1383665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spcBef>
                <a:spcPts val="2000"/>
              </a:spcBef>
            </a:pPr>
            <a:r>
              <a:rPr lang="zh-CN" sz="2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中央派</a:t>
            </a:r>
            <a:r>
              <a:rPr lang="zh-CN" sz="28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文官</a:t>
            </a:r>
            <a:r>
              <a:rPr lang="zh-CN" sz="2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出任地方各州的长官</a:t>
            </a:r>
            <a:r>
              <a:rPr lang="zh-CN" sz="28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知州</a:t>
            </a:r>
            <a:r>
              <a:rPr lang="zh-CN" sz="2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，节度使逐渐变为虚衔；</a:t>
            </a:r>
            <a:endParaRPr lang="zh-CN" sz="2800" b="1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67640" y="2099945"/>
            <a:ext cx="13544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夺其权</a:t>
            </a:r>
            <a:endParaRPr lang="zh-CN" altLang="en-US" sz="28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sz="2800" b="1">
                <a:highlight>
                  <a:srgbClr val="FFFF00"/>
                </a:highlight>
                <a:latin typeface="华文中宋" panose="02010600040101010101" pitchFamily="2" charset="-122"/>
                <a:ea typeface="华文中宋" panose="02010600040101010101" pitchFamily="2" charset="-122"/>
              </a:rPr>
              <a:t>（行政）</a:t>
            </a:r>
            <a:endParaRPr lang="zh-CN" altLang="en-US" sz="2800" b="1">
              <a:highlight>
                <a:srgbClr val="FFFF00"/>
              </a:highligh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7640" y="1036955"/>
            <a:ext cx="634238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、藩镇割据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→强干弱枝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67640" y="5140325"/>
            <a:ext cx="13544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收精兵</a:t>
            </a:r>
            <a:endParaRPr lang="zh-CN" altLang="en-US" sz="28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sz="2800" b="1">
                <a:highlight>
                  <a:srgbClr val="FFFF00"/>
                </a:highlight>
                <a:latin typeface="华文中宋" panose="02010600040101010101" pitchFamily="2" charset="-122"/>
                <a:ea typeface="华文中宋" panose="02010600040101010101" pitchFamily="2" charset="-122"/>
              </a:rPr>
              <a:t>（军政）</a:t>
            </a:r>
            <a:endParaRPr lang="zh-CN" altLang="en-US" sz="2800" b="1">
              <a:highlight>
                <a:srgbClr val="FFFF00"/>
              </a:highligh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1644015" y="4925060"/>
            <a:ext cx="3961765" cy="1383665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spcBef>
                <a:spcPts val="2000"/>
              </a:spcBef>
            </a:pPr>
            <a:r>
              <a:rPr lang="zh-CN" sz="2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将地方精锐部队编入</a:t>
            </a:r>
            <a:r>
              <a:rPr lang="zh-CN" sz="28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禁军</a:t>
            </a:r>
            <a:r>
              <a:rPr lang="zh-CN" sz="2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，拱卫京师，镇守地方，定期更换驻地。</a:t>
            </a:r>
            <a:endParaRPr lang="zh-CN" sz="2800" b="1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67640" y="3716020"/>
            <a:ext cx="13544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rPr>
              <a:t>制钱谷</a:t>
            </a:r>
            <a:endParaRPr lang="zh-CN" altLang="en-US" sz="28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sz="2800" b="1">
                <a:highlight>
                  <a:srgbClr val="FFFF00"/>
                </a:highlight>
                <a:latin typeface="华文中宋" panose="02010600040101010101" pitchFamily="2" charset="-122"/>
                <a:ea typeface="华文中宋" panose="02010600040101010101" pitchFamily="2" charset="-122"/>
              </a:rPr>
              <a:t>（财政）</a:t>
            </a:r>
            <a:endParaRPr lang="zh-CN" altLang="en-US" sz="2800" b="1">
              <a:highlight>
                <a:srgbClr val="FFFF00"/>
              </a:highligh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1645285" y="3499485"/>
            <a:ext cx="3960495" cy="1383665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spcBef>
                <a:spcPts val="2000"/>
              </a:spcBef>
            </a:pPr>
            <a:r>
              <a:rPr lang="zh-CN" sz="2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诸路</a:t>
            </a:r>
            <a:r>
              <a:rPr lang="zh-CN" sz="28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转运司</a:t>
            </a:r>
            <a:r>
              <a:rPr lang="zh-CN" sz="2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统管地方财政，保证各州赋税绝大部分上缴朝廷；</a:t>
            </a:r>
            <a:endParaRPr lang="zh-CN" sz="2800" b="1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" name="文本框 7"/>
          <p:cNvSpPr txBox="1"/>
          <p:nvPr/>
        </p:nvSpPr>
        <p:spPr>
          <a:xfrm>
            <a:off x="394970" y="328295"/>
            <a:ext cx="542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latin typeface="华文隶书" panose="02010800040101010101" charset="-122"/>
                <a:ea typeface="华文隶书" panose="02010800040101010101" charset="-122"/>
              </a:rPr>
              <a:t>一、宋初中央集权的加强</a:t>
            </a:r>
            <a:endParaRPr lang="zh-CN" altLang="en-US" sz="3600" b="1" dirty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22" name="文本框 2"/>
          <p:cNvSpPr txBox="1"/>
          <p:nvPr/>
        </p:nvSpPr>
        <p:spPr>
          <a:xfrm>
            <a:off x="10081895" y="2320925"/>
            <a:ext cx="2014855" cy="829945"/>
          </a:xfrm>
          <a:prstGeom prst="rect">
            <a:avLst/>
          </a:prstGeom>
          <a:noFill/>
          <a:ln w="12700" cmpd="dbl">
            <a:noFill/>
            <a:prstDash val="sysDash"/>
          </a:ln>
        </p:spPr>
        <p:txBody>
          <a:bodyPr wrap="square" anchor="t">
            <a:spAutoFit/>
          </a:bodyPr>
          <a:p>
            <a:pPr algn="ctr"/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四监司</a:t>
            </a:r>
            <a:endParaRPr lang="en-US" altLang="zh-CN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监控各州</a:t>
            </a:r>
            <a:endParaRPr lang="zh-CN" altLang="en-US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文本框 2"/>
          <p:cNvSpPr txBox="1"/>
          <p:nvPr/>
        </p:nvSpPr>
        <p:spPr>
          <a:xfrm>
            <a:off x="10082530" y="4253230"/>
            <a:ext cx="2014220" cy="4610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—文官担任</a:t>
            </a:r>
            <a:endParaRPr lang="zh-CN" altLang="en-US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2"/>
          <p:cNvSpPr txBox="1"/>
          <p:nvPr/>
        </p:nvSpPr>
        <p:spPr>
          <a:xfrm>
            <a:off x="10107295" y="4853940"/>
            <a:ext cx="1989455" cy="4610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—牵制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知州</a:t>
            </a:r>
            <a:endParaRPr lang="zh-CN" altLang="en-US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9" name="图片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lum bright="-100000" contrast="100000"/>
          </a:blip>
          <a:stretch>
            <a:fillRect/>
          </a:stretch>
        </p:blipFill>
        <p:spPr>
          <a:xfrm>
            <a:off x="5605145" y="1715135"/>
            <a:ext cx="4551680" cy="4593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9"/>
          <p:cNvSpPr/>
          <p:nvPr/>
        </p:nvSpPr>
        <p:spPr>
          <a:xfrm>
            <a:off x="7251065" y="1635125"/>
            <a:ext cx="3022600" cy="2617470"/>
          </a:xfrm>
          <a:prstGeom prst="rect">
            <a:avLst/>
          </a:prstGeom>
          <a:noFill/>
          <a:ln w="50800" cmpd="sng">
            <a:solidFill>
              <a:srgbClr val="C0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z="24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20" grpId="0" animBg="1"/>
      <p:bldP spid="22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7"/>
          <p:cNvSpPr txBox="1"/>
          <p:nvPr/>
        </p:nvSpPr>
        <p:spPr>
          <a:xfrm>
            <a:off x="394970" y="328295"/>
            <a:ext cx="542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latin typeface="华文隶书" panose="02010800040101010101" charset="-122"/>
                <a:ea typeface="华文隶书" panose="02010800040101010101" charset="-122"/>
              </a:rPr>
              <a:t>一、宋初中央集权的加强</a:t>
            </a:r>
            <a:endParaRPr lang="zh-CN" altLang="en-US" sz="3600" b="1" dirty="0">
              <a:latin typeface="华文隶书" panose="02010800040101010101" charset="-122"/>
              <a:ea typeface="华文隶书" panose="0201080004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35280" y="1368425"/>
          <a:ext cx="11577320" cy="4116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/>
                <a:gridCol w="1854835"/>
                <a:gridCol w="8046085"/>
              </a:tblGrid>
              <a:tr h="5886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前代之弊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以</a:t>
                      </a:r>
                      <a:r>
                        <a:rPr lang="zh-CN" altLang="en-US" sz="2400" b="1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变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求稳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祖宗之法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64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藩镇割据</a:t>
                      </a:r>
                      <a:endParaRPr lang="zh-CN" altLang="en-US" sz="2400" b="1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 </a:t>
                      </a:r>
                      <a:r>
                        <a:rPr lang="zh-CN" altLang="en-US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强干弱枝</a:t>
                      </a:r>
                      <a:endParaRPr lang="zh-CN" altLang="en-US" sz="2400" b="1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zh-CN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行政：</a:t>
                      </a:r>
                      <a:r>
                        <a:rPr lang="en-US" altLang="zh-CN" sz="2400" b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中央派</a:t>
                      </a:r>
                      <a:r>
                        <a:rPr lang="en-US" altLang="zh-CN" sz="2400" b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文官</a:t>
                      </a:r>
                      <a:r>
                        <a:rPr lang="en-US" altLang="zh-CN" sz="2400" b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出任各州长官，节度使逐渐变为虚衔；</a:t>
                      </a:r>
                      <a:endParaRPr lang="en-US" altLang="zh-CN" sz="2400" b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68580" marR="68580" marT="0" marB="7620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64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zh-CN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财政：</a:t>
                      </a:r>
                      <a:r>
                        <a:rPr lang="en-US" altLang="zh-CN" sz="240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设</a:t>
                      </a:r>
                      <a:r>
                        <a:rPr lang="en-US" altLang="zh-CN" sz="240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路转运司</a:t>
                      </a:r>
                      <a:r>
                        <a:rPr lang="en-US" altLang="zh-CN" sz="240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统管地方财政，赋税大部分上交朝廷；</a:t>
                      </a:r>
                      <a:endParaRPr lang="en-US" altLang="zh-CN" sz="2400" b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  <a:sym typeface="+mn-ea"/>
                      </a:endParaRPr>
                    </a:p>
                  </a:txBody>
                  <a:tcPr marL="68580" marR="68580" marT="0" marB="7620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64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zh-CN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军事：</a:t>
                      </a:r>
                      <a:r>
                        <a:rPr lang="en-US" altLang="zh-CN" sz="240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将地方精锐部队编入</a:t>
                      </a:r>
                      <a:r>
                        <a:rPr lang="en-US" altLang="zh-CN" sz="240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禁军</a:t>
                      </a:r>
                      <a:r>
                        <a:rPr lang="en-US" altLang="zh-CN" sz="240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，守内镇外定期换驻地。</a:t>
                      </a:r>
                      <a:endParaRPr lang="en-US" altLang="zh-CN" sz="2400" b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  <a:sym typeface="+mn-ea"/>
                      </a:endParaRPr>
                    </a:p>
                  </a:txBody>
                  <a:tcPr marL="68580" marR="68580" marT="0" marB="7620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645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君弱臣强</a:t>
                      </a:r>
                      <a:endParaRPr lang="zh-CN" altLang="en-US" sz="2400" b="1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endParaRPr lang="zh-CN" altLang="en-US" sz="2400" b="1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400" b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buNone/>
                      </a:pPr>
                      <a:endParaRPr lang="en-US" altLang="zh-CN" sz="2400" b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7620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64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400" b="0">
                        <a:solidFill>
                          <a:srgbClr val="C0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7620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6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武将专权</a:t>
                      </a:r>
                      <a:endParaRPr lang="zh-CN" altLang="en-US" sz="2400" b="1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zh-CN" altLang="en-US" sz="2400" b="1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zh-CN" altLang="en-US" sz="2400" b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2400" b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7"/>
          <p:cNvSpPr txBox="1"/>
          <p:nvPr/>
        </p:nvSpPr>
        <p:spPr>
          <a:xfrm>
            <a:off x="394970" y="328295"/>
            <a:ext cx="542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latin typeface="华文隶书" panose="02010800040101010101" charset="-122"/>
                <a:ea typeface="华文隶书" panose="02010800040101010101" charset="-122"/>
              </a:rPr>
              <a:t>一、宋初中央集权的加强</a:t>
            </a:r>
            <a:endParaRPr lang="zh-CN" altLang="en-US" sz="3600" b="1" dirty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7640" y="1036955"/>
            <a:ext cx="634238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君弱臣强→分化事权</a:t>
            </a:r>
            <a:endParaRPr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7640" y="1712595"/>
            <a:ext cx="6296025" cy="1753235"/>
          </a:xfrm>
          <a:prstGeom prst="rect">
            <a:avLst/>
          </a:prstGeom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  <a:spcBef>
                <a:spcPts val="0"/>
              </a:spcBef>
            </a:pPr>
            <a:r>
              <a:rPr lang="zh-CN" sz="24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①行政权：设</a:t>
            </a:r>
            <a:r>
              <a:rPr lang="zh-CN" sz="24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参知政事</a:t>
            </a:r>
            <a:r>
              <a:rPr lang="zh-CN" sz="24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为副相，分割宰相权力；</a:t>
            </a:r>
            <a:endParaRPr lang="zh-CN" sz="2400" b="1" dirty="0" smtClean="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</a:pPr>
            <a:r>
              <a:rPr lang="zh-CN" sz="24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②军权：</a:t>
            </a:r>
            <a:r>
              <a:rPr lang="zh-CN" sz="24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枢密院</a:t>
            </a:r>
            <a:r>
              <a:rPr lang="zh-CN" sz="24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掌调兵权，</a:t>
            </a:r>
            <a:r>
              <a:rPr lang="zh-CN" sz="24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三衙</a:t>
            </a:r>
            <a:r>
              <a:rPr lang="zh-CN" sz="24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掌统兵权；</a:t>
            </a:r>
            <a:endParaRPr lang="zh-CN" sz="2400" b="1" dirty="0" smtClean="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</a:pPr>
            <a:r>
              <a:rPr lang="zh-CN" sz="24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③财权：设</a:t>
            </a:r>
            <a:r>
              <a:rPr lang="zh-CN" sz="24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三司</a:t>
            </a:r>
            <a:r>
              <a:rPr lang="zh-CN" sz="24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掌财权（盐铁、户部、度支）。</a:t>
            </a:r>
            <a:endParaRPr lang="zh-CN" sz="2400" b="1" dirty="0" smtClean="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7565" y="3065145"/>
            <a:ext cx="7167880" cy="345503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565650" y="3908425"/>
            <a:ext cx="5133975" cy="1768475"/>
          </a:xfrm>
          <a:prstGeom prst="rect">
            <a:avLst/>
          </a:prstGeom>
          <a:noFill/>
          <a:ln w="57150" cmpd="sng">
            <a:solidFill>
              <a:srgbClr val="C0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rgbClr val="7E7148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44320" y="4448810"/>
            <a:ext cx="2810510" cy="52197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800" b="1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二府三司制</a:t>
            </a:r>
            <a:endParaRPr lang="zh-CN" altLang="en-US" sz="2800" b="1" dirty="0">
              <a:solidFill>
                <a:srgbClr val="FFFF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组合 156"/>
          <p:cNvGrpSpPr/>
          <p:nvPr/>
        </p:nvGrpSpPr>
        <p:grpSpPr>
          <a:xfrm>
            <a:off x="554547" y="1652000"/>
            <a:ext cx="11361010" cy="2773045"/>
            <a:chOff x="119" y="2334"/>
            <a:chExt cx="19141" cy="46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9" y="2336"/>
              <a:ext cx="5603" cy="416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4" y="2336"/>
              <a:ext cx="3868" cy="4051"/>
            </a:xfrm>
            <a:prstGeom prst="rect">
              <a:avLst/>
            </a:prstGeom>
          </p:spPr>
        </p:pic>
        <p:pic>
          <p:nvPicPr>
            <p:cNvPr id="156" name="图片 1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18" y="2334"/>
              <a:ext cx="8842" cy="4672"/>
            </a:xfrm>
            <a:prstGeom prst="rect">
              <a:avLst/>
            </a:prstGeom>
          </p:spPr>
        </p:pic>
      </p:grpSp>
      <p:sp>
        <p:nvSpPr>
          <p:cNvPr id="158" name="文本框 157"/>
          <p:cNvSpPr txBox="1"/>
          <p:nvPr/>
        </p:nvSpPr>
        <p:spPr>
          <a:xfrm>
            <a:off x="606425" y="4519295"/>
            <a:ext cx="297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sz="2000" b="1" dirty="0">
                <a:solidFill>
                  <a:schemeClr val="tx1"/>
                </a:solidFill>
                <a:uFillTx/>
                <a:latin typeface="等线" panose="02010600030101010101" charset="-122"/>
                <a:ea typeface="等线" panose="02010600030101010101" charset="-122"/>
                <a:sym typeface="+mn-ea"/>
              </a:rPr>
              <a:t>汉代中央权力分配示意图</a:t>
            </a:r>
            <a:endParaRPr lang="en-US" altLang="zh-CN" sz="2000" b="1" dirty="0">
              <a:solidFill>
                <a:schemeClr val="tx1"/>
              </a:solidFill>
              <a:uFillTx/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  <p:sp>
        <p:nvSpPr>
          <p:cNvPr id="159" name="文本框 158"/>
          <p:cNvSpPr txBox="1"/>
          <p:nvPr/>
        </p:nvSpPr>
        <p:spPr>
          <a:xfrm>
            <a:off x="3854450" y="4519295"/>
            <a:ext cx="297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sz="2000" b="1" dirty="0">
                <a:solidFill>
                  <a:schemeClr val="tx1"/>
                </a:solidFill>
                <a:uFillTx/>
                <a:latin typeface="等线" panose="02010600030101010101" charset="-122"/>
                <a:ea typeface="等线" panose="02010600030101010101" charset="-122"/>
                <a:sym typeface="+mn-ea"/>
              </a:rPr>
              <a:t>唐代</a:t>
            </a:r>
            <a:r>
              <a:rPr sz="2000" b="1" dirty="0">
                <a:solidFill>
                  <a:schemeClr val="tx1"/>
                </a:solidFill>
                <a:uFillTx/>
                <a:latin typeface="等线" panose="02010600030101010101" charset="-122"/>
                <a:ea typeface="等线" panose="02010600030101010101" charset="-122"/>
                <a:sym typeface="+mn-ea"/>
              </a:rPr>
              <a:t>中央权力分配示意图</a:t>
            </a:r>
            <a:endParaRPr lang="en-US" altLang="zh-CN" sz="2000" b="1" dirty="0">
              <a:solidFill>
                <a:schemeClr val="tx1"/>
              </a:solidFill>
              <a:uFillTx/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  <p:sp>
        <p:nvSpPr>
          <p:cNvPr id="160" name="文本框 159"/>
          <p:cNvSpPr txBox="1"/>
          <p:nvPr/>
        </p:nvSpPr>
        <p:spPr>
          <a:xfrm>
            <a:off x="7696200" y="4519295"/>
            <a:ext cx="297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sz="2000" b="1" dirty="0">
                <a:solidFill>
                  <a:schemeClr val="tx1"/>
                </a:solidFill>
                <a:uFillTx/>
                <a:latin typeface="等线" panose="02010600030101010101" charset="-122"/>
                <a:ea typeface="等线" panose="02010600030101010101" charset="-122"/>
                <a:sym typeface="+mn-ea"/>
              </a:rPr>
              <a:t>宋代</a:t>
            </a:r>
            <a:r>
              <a:rPr sz="2000" b="1" dirty="0">
                <a:solidFill>
                  <a:schemeClr val="tx1"/>
                </a:solidFill>
                <a:uFillTx/>
                <a:latin typeface="等线" panose="02010600030101010101" charset="-122"/>
                <a:ea typeface="等线" panose="02010600030101010101" charset="-122"/>
                <a:sym typeface="+mn-ea"/>
              </a:rPr>
              <a:t>中央权力分配示意图</a:t>
            </a:r>
            <a:endParaRPr lang="en-US" altLang="zh-CN" sz="2000" b="1" dirty="0">
              <a:solidFill>
                <a:schemeClr val="tx1"/>
              </a:solidFill>
              <a:uFillTx/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431800" y="5120640"/>
            <a:ext cx="11161395" cy="491490"/>
          </a:xfrm>
          <a:prstGeom prst="rect">
            <a:avLst/>
          </a:prstGeom>
        </p:spPr>
        <p:txBody>
          <a:bodyPr vert="horz" wrap="square">
            <a:spAutoFit/>
          </a:bodyPr>
          <a:p>
            <a:r>
              <a:rPr lang="zh-CN" altLang="en-US" sz="26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思考：对比汉唐时期的中央权力分配示意，宋代宰相的地位和职权有何特点？</a:t>
            </a:r>
            <a:endParaRPr lang="zh-CN" altLang="en-US" sz="2600" b="1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2" name="文本框 161"/>
          <p:cNvSpPr txBox="1"/>
          <p:nvPr/>
        </p:nvSpPr>
        <p:spPr>
          <a:xfrm>
            <a:off x="4850765" y="5723255"/>
            <a:ext cx="695833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sz="26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从汉唐到宋朝，相权逐渐削弱，</a:t>
            </a:r>
            <a:r>
              <a:rPr lang="zh-CN" sz="26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君权</a:t>
            </a:r>
            <a:r>
              <a:rPr lang="zh-CN" sz="26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逐渐加强。</a:t>
            </a:r>
            <a:endParaRPr lang="zh-CN" sz="2600" b="1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7640" y="1036955"/>
            <a:ext cx="634238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君弱臣强→分化事权</a:t>
            </a:r>
            <a:endParaRPr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394970" y="328295"/>
            <a:ext cx="542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latin typeface="华文隶书" panose="02010800040101010101" charset="-122"/>
                <a:ea typeface="华文隶书" panose="02010800040101010101" charset="-122"/>
              </a:rPr>
              <a:t>一、宋初中央集权的加强</a:t>
            </a:r>
            <a:endParaRPr lang="zh-CN" altLang="en-US" sz="3600" b="1" dirty="0"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1"/>
      <p:bldP spid="161" grpId="0"/>
      <p:bldP spid="16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7"/>
          <p:cNvSpPr txBox="1"/>
          <p:nvPr/>
        </p:nvSpPr>
        <p:spPr>
          <a:xfrm>
            <a:off x="394970" y="328295"/>
            <a:ext cx="542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latin typeface="华文隶书" panose="02010800040101010101" charset="-122"/>
                <a:ea typeface="华文隶书" panose="02010800040101010101" charset="-122"/>
              </a:rPr>
              <a:t>一、宋初中央集权的加强</a:t>
            </a:r>
            <a:endParaRPr lang="zh-CN" altLang="en-US" sz="3600" b="1" dirty="0">
              <a:latin typeface="华文隶书" panose="02010800040101010101" charset="-122"/>
              <a:ea typeface="华文隶书" panose="0201080004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35280" y="1368425"/>
          <a:ext cx="11577320" cy="4120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/>
                <a:gridCol w="1854835"/>
                <a:gridCol w="8046085"/>
              </a:tblGrid>
              <a:tr h="5886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前代之弊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以</a:t>
                      </a:r>
                      <a:r>
                        <a:rPr lang="zh-CN" altLang="en-US" sz="2400" b="1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变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求稳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祖宗之法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64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藩镇割据</a:t>
                      </a:r>
                      <a:endParaRPr lang="zh-CN" altLang="en-US" sz="2400" b="1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 </a:t>
                      </a:r>
                      <a:r>
                        <a:rPr lang="zh-CN" altLang="en-US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强干弱枝</a:t>
                      </a:r>
                      <a:endParaRPr lang="zh-CN" altLang="en-US" sz="2400" b="1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zh-CN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行政：</a:t>
                      </a:r>
                      <a:r>
                        <a:rPr lang="en-US" altLang="zh-CN" sz="2400" b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中央派</a:t>
                      </a:r>
                      <a:r>
                        <a:rPr lang="en-US" altLang="zh-CN" sz="2400" b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文官</a:t>
                      </a:r>
                      <a:r>
                        <a:rPr lang="en-US" altLang="zh-CN" sz="2400" b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出任各州长官，节度使逐渐变为虚衔；</a:t>
                      </a:r>
                      <a:endParaRPr lang="en-US" altLang="zh-CN" sz="2400" b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68580" marR="68580" marT="0" marB="7620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64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zh-CN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财政：</a:t>
                      </a:r>
                      <a:r>
                        <a:rPr lang="en-US" altLang="zh-CN" sz="240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设</a:t>
                      </a:r>
                      <a:r>
                        <a:rPr lang="en-US" altLang="zh-CN" sz="240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路转运司</a:t>
                      </a:r>
                      <a:r>
                        <a:rPr lang="en-US" altLang="zh-CN" sz="240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统管地方财政，赋税大部分上交朝廷；</a:t>
                      </a:r>
                      <a:endParaRPr lang="en-US" altLang="zh-CN" sz="2400" b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  <a:sym typeface="+mn-ea"/>
                      </a:endParaRPr>
                    </a:p>
                  </a:txBody>
                  <a:tcPr marL="68580" marR="68580" marT="0" marB="7620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64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zh-CN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军事：</a:t>
                      </a:r>
                      <a:r>
                        <a:rPr lang="en-US" altLang="zh-CN" sz="240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将地方精锐部队编入</a:t>
                      </a:r>
                      <a:r>
                        <a:rPr lang="en-US" altLang="zh-CN" sz="240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禁军</a:t>
                      </a:r>
                      <a:r>
                        <a:rPr lang="en-US" altLang="zh-CN" sz="240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  <a:sym typeface="+mn-ea"/>
                        </a:rPr>
                        <a:t>，守内镇外定期换驻地。</a:t>
                      </a:r>
                      <a:endParaRPr lang="en-US" altLang="zh-CN" sz="2400" b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  <a:sym typeface="+mn-ea"/>
                      </a:endParaRPr>
                    </a:p>
                  </a:txBody>
                  <a:tcPr marL="68580" marR="68580" marT="0" marB="7620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72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君弱臣强</a:t>
                      </a:r>
                      <a:endParaRPr lang="zh-CN" altLang="en-US" sz="2400" b="1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分化事权</a:t>
                      </a:r>
                      <a:endParaRPr lang="zh-CN" altLang="en-US" sz="2400" b="1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中央：</a:t>
                      </a:r>
                      <a:r>
                        <a:rPr lang="en-US" altLang="zh-CN" sz="2400" b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枢密院掌军政，枢密院调兵，三衙统兵；三司掌财政；增设参知政事为副相（</a:t>
                      </a:r>
                      <a:r>
                        <a:rPr lang="en-US" altLang="zh-CN" sz="2400" b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二府三司</a:t>
                      </a:r>
                      <a:r>
                        <a:rPr lang="en-US" altLang="zh-CN" sz="2400" b="0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altLang="zh-CN" sz="2400" b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7620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64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地方：</a:t>
                      </a:r>
                      <a:r>
                        <a:rPr lang="en-US" altLang="zh-CN" sz="2400" b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四监司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监控各州；州增设</a:t>
                      </a:r>
                      <a:r>
                        <a:rPr lang="en-US" altLang="zh-CN" sz="2400" b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通判</a:t>
                      </a:r>
                      <a:endParaRPr lang="en-US" altLang="zh-CN" sz="2400" b="0">
                        <a:solidFill>
                          <a:srgbClr val="C0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7620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6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武将专权</a:t>
                      </a:r>
                      <a:endParaRPr lang="zh-CN" altLang="en-US" sz="2400" b="1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zh-CN" altLang="en-US" sz="2400" b="1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zh-CN" altLang="en-US" sz="2400" b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2400" b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362.96031496062994,&quot;left&quot;:14.24992125984254,&quot;top&quot;:13.922519685039356,&quot;width&quot;:929.4644094488187}"/>
</p:tagLst>
</file>

<file path=ppt/tags/tag10.xml><?xml version="1.0" encoding="utf-8"?>
<p:tagLst xmlns:p="http://schemas.openxmlformats.org/presentationml/2006/main">
  <p:tag name="KSO_WM_DIAGRAM_VIRTUALLY_FRAME" val="{&quot;height&quot;:362.96031496062994,&quot;left&quot;:14.24992125984254,&quot;top&quot;:13.922519685039356,&quot;width&quot;:929.4644094488187}"/>
</p:tagLst>
</file>

<file path=ppt/tags/tag11.xml><?xml version="1.0" encoding="utf-8"?>
<p:tagLst xmlns:p="http://schemas.openxmlformats.org/presentationml/2006/main">
  <p:tag name="KSO_WM_DIAGRAM_VIRTUALLY_FRAME" val="{&quot;height&quot;:362.96031496062994,&quot;left&quot;:14.24992125984254,&quot;top&quot;:13.922519685039356,&quot;width&quot;:929.4644094488187}"/>
</p:tagLst>
</file>

<file path=ppt/tags/tag12.xml><?xml version="1.0" encoding="utf-8"?>
<p:tagLst xmlns:p="http://schemas.openxmlformats.org/presentationml/2006/main">
  <p:tag name="KSO_WM_DIAGRAM_VIRTUALLY_FRAME" val="{&quot;height&quot;:373.9,&quot;left&quot;:13.15,&quot;top&quot;:126.15,&quot;width&quot;:435.7999999999999}"/>
</p:tagLst>
</file>

<file path=ppt/tags/tag13.xml><?xml version="1.0" encoding="utf-8"?>
<p:tagLst xmlns:p="http://schemas.openxmlformats.org/presentationml/2006/main">
  <p:tag name="KSO_WM_DIAGRAM_VIRTUALLY_FRAME" val="{&quot;height&quot;:373.9,&quot;left&quot;:13.15,&quot;top&quot;:126.15,&quot;width&quot;:435.7999999999999}"/>
</p:tagLst>
</file>

<file path=ppt/tags/tag14.xml><?xml version="1.0" encoding="utf-8"?>
<p:tagLst xmlns:p="http://schemas.openxmlformats.org/presentationml/2006/main">
  <p:tag name="KSO_WM_DIAGRAM_VIRTUALLY_FRAME" val="{&quot;height&quot;:373.9,&quot;left&quot;:13.15,&quot;top&quot;:126.15,&quot;width&quot;:435.7999999999999}"/>
</p:tagLst>
</file>

<file path=ppt/tags/tag15.xml><?xml version="1.0" encoding="utf-8"?>
<p:tagLst xmlns:p="http://schemas.openxmlformats.org/presentationml/2006/main">
  <p:tag name="KSO_WM_DIAGRAM_VIRTUALLY_FRAME" val="{&quot;height&quot;:373.9,&quot;left&quot;:13.15,&quot;top&quot;:126.15,&quot;width&quot;:435.7999999999999}"/>
</p:tagLst>
</file>

<file path=ppt/tags/tag16.xml><?xml version="1.0" encoding="utf-8"?>
<p:tagLst xmlns:p="http://schemas.openxmlformats.org/presentationml/2006/main">
  <p:tag name="KSO_WM_DIAGRAM_VIRTUALLY_FRAME" val="{&quot;height&quot;:373.9,&quot;left&quot;:13.15,&quot;top&quot;:126.15,&quot;width&quot;:435.7999999999999}"/>
</p:tagLst>
</file>

<file path=ppt/tags/tag17.xml><?xml version="1.0" encoding="utf-8"?>
<p:tagLst xmlns:p="http://schemas.openxmlformats.org/presentationml/2006/main">
  <p:tag name="KSO_WM_DIAGRAM_VIRTUALLY_FRAME" val="{&quot;height&quot;:373.9,&quot;left&quot;:13.15,&quot;top&quot;:126.15,&quot;width&quot;:435.7999999999999}"/>
</p:tagLst>
</file>

<file path=ppt/tags/tag18.xml><?xml version="1.0" encoding="utf-8"?>
<p:tagLst xmlns:p="http://schemas.openxmlformats.org/presentationml/2006/main">
  <p:tag name="KSO_WM_UNIT_TABLE_BEAUTIFY" val="smartTable{ca240aef-e4bf-42a9-98af-e545f5f94a31}"/>
  <p:tag name="TABLE_ENDDRAG_ORIGIN_RECT" val="911*325"/>
  <p:tag name="TABLE_ENDDRAG_RECT" val="27*172*911*334"/>
</p:tagLst>
</file>

<file path=ppt/tags/tag19.xml><?xml version="1.0" encoding="utf-8"?>
<p:tagLst xmlns:p="http://schemas.openxmlformats.org/presentationml/2006/main">
  <p:tag name="KSO_WM_UNIT_TABLE_BEAUTIFY" val="smartTable{fea8a642-6f9f-4857-8951-dc77aa8fb4b1}"/>
  <p:tag name="TABLE_ENDDRAG_ORIGIN_RECT" val="911*325"/>
  <p:tag name="TABLE_ENDDRAG_RECT" val="27*172*911*334"/>
</p:tagLst>
</file>

<file path=ppt/tags/tag2.xml><?xml version="1.0" encoding="utf-8"?>
<p:tagLst xmlns:p="http://schemas.openxmlformats.org/presentationml/2006/main">
  <p:tag name="KSO_WM_DIAGRAM_VIRTUALLY_FRAME" val="{&quot;height&quot;:362.96031496062994,&quot;left&quot;:14.24992125984254,&quot;top&quot;:13.922519685039356,&quot;width&quot;:929.4644094488187}"/>
</p:tagLst>
</file>

<file path=ppt/tags/tag20.xml><?xml version="1.0" encoding="utf-8"?>
<p:tagLst xmlns:p="http://schemas.openxmlformats.org/presentationml/2006/main">
  <p:tag name="AS_UNIQUEID" val="3249"/>
</p:tagLst>
</file>

<file path=ppt/tags/tag21.xml><?xml version="1.0" encoding="utf-8"?>
<p:tagLst xmlns:p="http://schemas.openxmlformats.org/presentationml/2006/main">
  <p:tag name="AS_UNIQUEID" val="3250"/>
</p:tagLst>
</file>

<file path=ppt/tags/tag22.xml><?xml version="1.0" encoding="utf-8"?>
<p:tagLst xmlns:p="http://schemas.openxmlformats.org/presentationml/2006/main">
  <p:tag name="AS_UNIQUEID" val="3262"/>
</p:tagLst>
</file>

<file path=ppt/tags/tag23.xml><?xml version="1.0" encoding="utf-8"?>
<p:tagLst xmlns:p="http://schemas.openxmlformats.org/presentationml/2006/main">
  <p:tag name="KSO_WM_UNIT_TABLE_BEAUTIFY" val="smartTable{05a5d7a2-846a-44c0-a585-6230ae69765c}"/>
  <p:tag name="TABLE_ENDDRAG_ORIGIN_RECT" val="911*325"/>
  <p:tag name="TABLE_ENDDRAG_RECT" val="27*172*911*334"/>
</p:tagLst>
</file>

<file path=ppt/tags/tag24.xml><?xml version="1.0" encoding="utf-8"?>
<p:tagLst xmlns:p="http://schemas.openxmlformats.org/presentationml/2006/main">
  <p:tag name="KSO_WM_UNIT_TABLE_BEAUTIFY" val="smartTable{0741ca6c-6856-4e12-8853-45c525794e76}"/>
  <p:tag name="TABLE_ENDDRAG_ORIGIN_RECT" val="911*325"/>
  <p:tag name="TABLE_ENDDRAG_RECT" val="27*172*911*334"/>
</p:tagLst>
</file>

<file path=ppt/tags/tag25.xml><?xml version="1.0" encoding="utf-8"?>
<p:tagLst xmlns:p="http://schemas.openxmlformats.org/presentationml/2006/main">
  <p:tag name="KSO_WM_DIAGRAM_VIRTUALLY_FRAME" val="{&quot;height&quot;:314.7,&quot;left&quot;:159.8,&quot;top&quot;:220.7,&quot;width&quot;:767.25}"/>
</p:tagLst>
</file>

<file path=ppt/tags/tag26.xml><?xml version="1.0" encoding="utf-8"?>
<p:tagLst xmlns:p="http://schemas.openxmlformats.org/presentationml/2006/main">
  <p:tag name="KSO_WM_DIAGRAM_VIRTUALLY_FRAME" val="{&quot;height&quot;:314.7,&quot;left&quot;:159.8,&quot;top&quot;:220.7,&quot;width&quot;:767.25}"/>
</p:tagLst>
</file>

<file path=ppt/tags/tag27.xml><?xml version="1.0" encoding="utf-8"?>
<p:tagLst xmlns:p="http://schemas.openxmlformats.org/presentationml/2006/main">
  <p:tag name="KSO_WM_DIAGRAM_VIRTUALLY_FRAME" val="{&quot;height&quot;:314.7,&quot;left&quot;:159.8,&quot;top&quot;:220.7,&quot;width&quot;:767.25}"/>
</p:tagLst>
</file>

<file path=ppt/tags/tag28.xml><?xml version="1.0" encoding="utf-8"?>
<p:tagLst xmlns:p="http://schemas.openxmlformats.org/presentationml/2006/main">
  <p:tag name="KSO_WM_BEAUTIFY_FLAG" val=""/>
  <p:tag name="KSO_WM_DIAGRAM_VIRTUALLY_FRAME" val="{&quot;height&quot;:314.7,&quot;left&quot;:159.8,&quot;top&quot;:220.7,&quot;width&quot;:767.25}"/>
</p:tagLst>
</file>

<file path=ppt/tags/tag29.xml><?xml version="1.0" encoding="utf-8"?>
<p:tagLst xmlns:p="http://schemas.openxmlformats.org/presentationml/2006/main">
  <p:tag name="KSO_WM_DIAGRAM_VIRTUALLY_FRAME" val="{&quot;height&quot;:314.7,&quot;left&quot;:159.8,&quot;top&quot;:220.7,&quot;width&quot;:767.25}"/>
</p:tagLst>
</file>

<file path=ppt/tags/tag3.xml><?xml version="1.0" encoding="utf-8"?>
<p:tagLst xmlns:p="http://schemas.openxmlformats.org/presentationml/2006/main">
  <p:tag name="KSO_WM_DIAGRAM_VIRTUALLY_FRAME" val="{&quot;height&quot;:362.96031496062994,&quot;left&quot;:14.24992125984254,&quot;top&quot;:13.922519685039356,&quot;width&quot;:929.4644094488187}"/>
</p:tagLst>
</file>

<file path=ppt/tags/tag30.xml><?xml version="1.0" encoding="utf-8"?>
<p:tagLst xmlns:p="http://schemas.openxmlformats.org/presentationml/2006/main">
  <p:tag name="KSO_WM_DIAGRAM_VIRTUALLY_FRAME" val="{&quot;height&quot;:314.7,&quot;left&quot;:159.8,&quot;top&quot;:220.7,&quot;width&quot;:767.25}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UNIT_TABLE_BEAUTIFY" val="smartTable{ee36f3e6-4724-45c4-b371-e48cff5f5cdd}"/>
  <p:tag name="TABLE_ENDDRAG_ORIGIN_RECT" val="843*248"/>
  <p:tag name="TABLE_ENDDRAG_RECT" val="11*117*843*248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2594"/>
</p:tagLst>
</file>

<file path=ppt/tags/tag34.xml><?xml version="1.0" encoding="utf-8"?>
<p:tagLst xmlns:p="http://schemas.openxmlformats.org/presentationml/2006/main">
  <p:tag name="commondata" val="eyJoZGlkIjoiODViY2JkMjU3NGYzZTEwMzZmMGFkZWViYmNkYWU3NDIifQ=="/>
</p:tagLst>
</file>

<file path=ppt/tags/tag4.xml><?xml version="1.0" encoding="utf-8"?>
<p:tagLst xmlns:p="http://schemas.openxmlformats.org/presentationml/2006/main">
  <p:tag name="KSO_WM_DIAGRAM_VIRTUALLY_FRAME" val="{&quot;height&quot;:362.96031496062994,&quot;left&quot;:14.24992125984254,&quot;top&quot;:13.922519685039356,&quot;width&quot;:929.4644094488187}"/>
</p:tagLst>
</file>

<file path=ppt/tags/tag5.xml><?xml version="1.0" encoding="utf-8"?>
<p:tagLst xmlns:p="http://schemas.openxmlformats.org/presentationml/2006/main">
  <p:tag name="KSO_WM_DIAGRAM_VIRTUALLY_FRAME" val="{&quot;height&quot;:362.96031496062994,&quot;left&quot;:14.24992125984254,&quot;top&quot;:13.922519685039356,&quot;width&quot;:929.4644094488187}"/>
</p:tagLst>
</file>

<file path=ppt/tags/tag6.xml><?xml version="1.0" encoding="utf-8"?>
<p:tagLst xmlns:p="http://schemas.openxmlformats.org/presentationml/2006/main">
  <p:tag name="KSO_WM_DIAGRAM_VIRTUALLY_FRAME" val="{&quot;height&quot;:362.96031496062994,&quot;left&quot;:14.24992125984254,&quot;top&quot;:13.922519685039356,&quot;width&quot;:929.4644094488187}"/>
</p:tagLst>
</file>

<file path=ppt/tags/tag7.xml><?xml version="1.0" encoding="utf-8"?>
<p:tagLst xmlns:p="http://schemas.openxmlformats.org/presentationml/2006/main">
  <p:tag name="KSO_WM_DIAGRAM_VIRTUALLY_FRAME" val="{&quot;height&quot;:362.96031496062994,&quot;left&quot;:14.24992125984254,&quot;top&quot;:13.922519685039356,&quot;width&quot;:929.4644094488187}"/>
</p:tagLst>
</file>

<file path=ppt/tags/tag8.xml><?xml version="1.0" encoding="utf-8"?>
<p:tagLst xmlns:p="http://schemas.openxmlformats.org/presentationml/2006/main">
  <p:tag name="KSO_WM_DIAGRAM_VIRTUALLY_FRAME" val="{&quot;height&quot;:362.96031496062994,&quot;left&quot;:14.24992125984254,&quot;top&quot;:13.922519685039356,&quot;width&quot;:929.4644094488187}"/>
</p:tagLst>
</file>

<file path=ppt/tags/tag9.xml><?xml version="1.0" encoding="utf-8"?>
<p:tagLst xmlns:p="http://schemas.openxmlformats.org/presentationml/2006/main">
  <p:tag name="KSO_WM_DIAGRAM_VIRTUALLY_FRAME" val="{&quot;height&quot;:362.96031496062994,&quot;left&quot;:14.24992125984254,&quot;top&quot;:13.922519685039356,&quot;width&quot;:929.4644094488187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5807</Words>
  <Application>WPS 演示</Application>
  <PresentationFormat>自定义</PresentationFormat>
  <Paragraphs>652</Paragraphs>
  <Slides>28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38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67" baseType="lpstr">
      <vt:lpstr>Arial</vt:lpstr>
      <vt:lpstr>宋体</vt:lpstr>
      <vt:lpstr>Wingdings</vt:lpstr>
      <vt:lpstr>Times New Roman</vt:lpstr>
      <vt:lpstr>微软雅黑 Light</vt:lpstr>
      <vt:lpstr>仿宋</vt:lpstr>
      <vt:lpstr>方正清刻本悦宋简体</vt:lpstr>
      <vt:lpstr>华文中宋</vt:lpstr>
      <vt:lpstr>等线</vt:lpstr>
      <vt:lpstr>微软雅黑</vt:lpstr>
      <vt:lpstr>Wingdings</vt:lpstr>
      <vt:lpstr>等线 Light</vt:lpstr>
      <vt:lpstr>Arial Unicode MS</vt:lpstr>
      <vt:lpstr>Garamond</vt:lpstr>
      <vt:lpstr>楷体</vt:lpstr>
      <vt:lpstr>Calibri</vt:lpstr>
      <vt:lpstr>方正粗楷简体</vt:lpstr>
      <vt:lpstr>华文行楷</vt:lpstr>
      <vt:lpstr>华文隶书</vt:lpstr>
      <vt:lpstr>华文楷体</vt:lpstr>
      <vt:lpstr>华文细黑</vt:lpstr>
      <vt:lpstr>华文新魏</vt:lpstr>
      <vt:lpstr>Kaiti SC Bold</vt:lpstr>
      <vt:lpstr>字魂35号-经典雅黑</vt:lpstr>
      <vt:lpstr>黑体</vt:lpstr>
      <vt:lpstr>华文仿宋</vt:lpstr>
      <vt:lpstr>方正粗黑宋简体</vt:lpstr>
      <vt:lpstr>方正舒体</vt:lpstr>
      <vt:lpstr>华文琥珀</vt:lpstr>
      <vt:lpstr>华文宋体</vt:lpstr>
      <vt:lpstr>楷体_GB2312</vt:lpstr>
      <vt:lpstr>新宋体</vt:lpstr>
      <vt:lpstr>楷体_GB2312</vt:lpstr>
      <vt:lpstr>Times New Roman</vt:lpstr>
      <vt:lpstr>方正苏新诗柳楷简体</vt:lpstr>
      <vt:lpstr>Malgun Gothic</vt:lpstr>
      <vt:lpstr>汉仪大黑简</vt:lpstr>
      <vt:lpstr>金山云技术体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梦鸽</dc:creator>
  <cp:lastModifiedBy>袁梦雨</cp:lastModifiedBy>
  <cp:revision>623</cp:revision>
  <dcterms:created xsi:type="dcterms:W3CDTF">2020-05-16T16:45:00Z</dcterms:created>
  <dcterms:modified xsi:type="dcterms:W3CDTF">2024-10-27T23:50:22Z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10D663AA9C414CF8BFD9808564DBEFFB</vt:lpwstr>
  </property>
  <property fmtid="{D5CDD505-2E9C-101B-9397-08002B2CF9AE}" pid="3" name="KSOProductBuildVer">
    <vt:lpwstr>2052-12.1.0.18608</vt:lpwstr>
  </property>
  <property fmtid="{D5CDD505-2E9C-101B-9397-08002B2CF9AE}" pid="4" name="NXPowerLiteLastOptimized">
    <vt:lpwstr>9695443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D8.0.2</vt:lpwstr>
  </property>
</Properties>
</file>