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9" r:id="rId3"/>
    <p:sldId id="257" r:id="rId5"/>
    <p:sldId id="260" r:id="rId6"/>
    <p:sldId id="263" r:id="rId7"/>
    <p:sldId id="274" r:id="rId8"/>
    <p:sldId id="261" r:id="rId9"/>
    <p:sldId id="264" r:id="rId10"/>
    <p:sldId id="268" r:id="rId11"/>
    <p:sldId id="289" r:id="rId12"/>
    <p:sldId id="271" r:id="rId13"/>
    <p:sldId id="275" r:id="rId14"/>
    <p:sldId id="279" r:id="rId15"/>
    <p:sldId id="262" r:id="rId16"/>
    <p:sldId id="265" r:id="rId17"/>
    <p:sldId id="277" r:id="rId18"/>
  </p:sldIdLst>
  <p:sldSz cx="12192000" cy="6858000"/>
  <p:notesSz cx="6858000" cy="9144000"/>
  <p:embeddedFontLst>
    <p:embeddedFont>
      <p:font typeface="汉仪菱心体简" panose="02010400000101010101" pitchFamily="49" charset="-122"/>
      <p:regular r:id="rId22"/>
    </p:embeddedFont>
    <p:embeddedFont>
      <p:font typeface="汉仪夏日体W" panose="00020600040101010101" charset="-122"/>
      <p:regular r:id="rId23"/>
    </p:embeddedFont>
    <p:embeddedFont>
      <p:font typeface="楷体" panose="02010609060101010101" charset="-122"/>
      <p:regular r:id="rId24"/>
    </p:embeddedFont>
    <p:embeddedFont>
      <p:font typeface="微软雅黑" panose="020B0503020204020204" charset="-122"/>
      <p:regular r:id="rId25"/>
    </p:embeddedFont>
    <p:embeddedFont>
      <p:font typeface="等线" panose="02010600030101010101" charset="-122"/>
      <p:regular r:id="rId26"/>
    </p:embeddedFont>
    <p:embeddedFont>
      <p:font typeface="等线 Light" panose="0201060003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78D7"/>
    <a:srgbClr val="FF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37.xml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D25E-40FE-4E78-A3C8-EC0A6037B9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72D0-F6E6-482C-9247-A32D24C694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570" y="748665"/>
            <a:ext cx="10674350" cy="593344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3491030" cy="847434"/>
            <a:chOff x="1503" y="1520"/>
            <a:chExt cx="5498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5146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认一认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659890" y="3105785"/>
            <a:ext cx="3573145" cy="647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>
                <a:latin typeface="汉仪夏日体W" panose="00020600040101010101" charset="-122"/>
                <a:ea typeface="汉仪夏日体W" panose="00020600040101010101" charset="-122"/>
              </a:rPr>
              <a:t>这是谁的校服？</a:t>
            </a:r>
            <a:endParaRPr lang="zh-CN" altLang="en-US" sz="3600">
              <a:latin typeface="汉仪夏日体W" panose="00020600040101010101" charset="-122"/>
              <a:ea typeface="汉仪夏日体W" panose="00020600040101010101" charset="-122"/>
            </a:endParaRPr>
          </a:p>
        </p:txBody>
      </p:sp>
      <p:pic>
        <p:nvPicPr>
          <p:cNvPr id="2" name="图片 1" descr="魏村校服"/>
          <p:cNvPicPr>
            <a:picLocks noChangeAspect="1"/>
          </p:cNvPicPr>
          <p:nvPr/>
        </p:nvPicPr>
        <p:blipFill>
          <a:blip r:embed="rId2"/>
          <a:srcRect t="10495"/>
          <a:stretch>
            <a:fillRect/>
          </a:stretch>
        </p:blipFill>
        <p:spPr>
          <a:xfrm>
            <a:off x="5815330" y="835660"/>
            <a:ext cx="4504690" cy="569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570" y="748665"/>
            <a:ext cx="10674350" cy="587375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7608768" cy="847434"/>
            <a:chOff x="1503" y="1520"/>
            <a:chExt cx="11983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11631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sz="40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校服</a:t>
              </a:r>
              <a:r>
                <a:rPr lang="zh-CN" altLang="en-US" sz="40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编码</a:t>
              </a:r>
              <a:endParaRPr lang="en-US" altLang="zh-CN" sz="4000" b="1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73760" y="1100455"/>
            <a:ext cx="10643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打开【校服编码】，为以下同学的校服编码。</a:t>
            </a:r>
            <a:endParaRPr 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6528" r="18676"/>
          <a:stretch>
            <a:fillRect/>
          </a:stretch>
        </p:blipFill>
        <p:spPr>
          <a:xfrm>
            <a:off x="981075" y="1816100"/>
            <a:ext cx="5740400" cy="47021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85995" y="4114165"/>
            <a:ext cx="609600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sz="2800" b="1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</a:t>
            </a:r>
            <a:r>
              <a:rPr lang="zh-CN" sz="2800" b="1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可以用数字、字母或文字进行编码</a:t>
            </a:r>
            <a:endParaRPr lang="zh-CN" sz="2800" b="1">
              <a:solidFill>
                <a:schemeClr val="tx1"/>
              </a:solidFill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cs typeface="微软雅黑" panose="020B0503020204020204" charset="-122"/>
                <a:sym typeface="+mn-ea"/>
              </a:rPr>
              <a:t>②</a:t>
            </a:r>
            <a:r>
              <a:rPr lang="zh-CN" sz="2800" b="1">
                <a:solidFill>
                  <a:schemeClr val="tx1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唯一性</a:t>
            </a:r>
            <a:endParaRPr lang="zh-CN" altLang="en-US" sz="2800" b="1">
              <a:solidFill>
                <a:schemeClr val="tx1"/>
              </a:solidFill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570" y="748665"/>
            <a:ext cx="10674350" cy="587375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7608768" cy="847434"/>
            <a:chOff x="1503" y="1520"/>
            <a:chExt cx="11983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11631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sz="40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校服</a:t>
              </a:r>
              <a:r>
                <a:rPr lang="zh-CN" altLang="en-US" sz="4000" b="1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编码</a:t>
              </a:r>
              <a:endParaRPr lang="en-US" altLang="zh-CN" sz="4000" b="1" dirty="0">
                <a:ln w="19050">
                  <a:solidFill>
                    <a:schemeClr val="bg1"/>
                  </a:solidFill>
                </a:ln>
                <a:solidFill>
                  <a:srgbClr val="0070C0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407160" y="3060700"/>
            <a:ext cx="5226050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en-US" altLang="zh-CN" sz="28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2021</a:t>
            </a:r>
            <a:r>
              <a:rPr lang="zh-CN" altLang="en-US" sz="28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年入学的</a:t>
            </a:r>
            <a:r>
              <a:rPr lang="en-US" altLang="zh-CN" sz="28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sz="28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班的</a:t>
            </a:r>
            <a:r>
              <a:rPr lang="en-US" altLang="zh-CN" sz="28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8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号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①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2021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班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号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②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2021121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③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20211201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④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21121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24915" y="1438275"/>
            <a:ext cx="22002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00000"/>
              </a:lnSpc>
            </a:pPr>
            <a:r>
              <a:rPr 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编码规则：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44" name="组合 43"/>
          <p:cNvGrpSpPr/>
          <p:nvPr>
            <p:custDataLst>
              <p:tags r:id="rId2"/>
            </p:custDataLst>
          </p:nvPr>
        </p:nvGrpSpPr>
        <p:grpSpPr>
          <a:xfrm>
            <a:off x="3528695" y="854710"/>
            <a:ext cx="7284085" cy="583565"/>
            <a:chOff x="6538" y="4224"/>
            <a:chExt cx="6993" cy="919"/>
          </a:xfrm>
        </p:grpSpPr>
        <p:sp>
          <p:nvSpPr>
            <p:cNvPr id="45" name="文本框 44"/>
            <p:cNvSpPr txBox="1"/>
            <p:nvPr>
              <p:custDataLst>
                <p:tags r:id="rId3"/>
              </p:custDataLst>
            </p:nvPr>
          </p:nvSpPr>
          <p:spPr>
            <a:xfrm>
              <a:off x="12057" y="4224"/>
              <a:ext cx="1474" cy="91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200" b="1"/>
                <a:t>学号</a:t>
              </a:r>
              <a:endParaRPr lang="zh-CN" altLang="en-US" sz="3200" b="1"/>
            </a:p>
          </p:txBody>
        </p:sp>
        <p:sp>
          <p:nvSpPr>
            <p:cNvPr id="46" name="加号 45"/>
            <p:cNvSpPr/>
            <p:nvPr>
              <p:custDataLst>
                <p:tags r:id="rId4"/>
              </p:custDataLst>
            </p:nvPr>
          </p:nvSpPr>
          <p:spPr>
            <a:xfrm>
              <a:off x="11314" y="4224"/>
              <a:ext cx="476" cy="788"/>
            </a:xfrm>
            <a:prstGeom prst="mathPlu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47" name="文本框 46"/>
            <p:cNvSpPr txBox="1"/>
            <p:nvPr>
              <p:custDataLst>
                <p:tags r:id="rId5"/>
              </p:custDataLst>
            </p:nvPr>
          </p:nvSpPr>
          <p:spPr>
            <a:xfrm>
              <a:off x="9573" y="4224"/>
              <a:ext cx="1474" cy="91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200" b="1"/>
                <a:t>班级</a:t>
              </a:r>
              <a:endParaRPr lang="zh-CN" altLang="en-US" sz="3200" b="1"/>
            </a:p>
          </p:txBody>
        </p:sp>
        <p:sp>
          <p:nvSpPr>
            <p:cNvPr id="48" name="加号 47"/>
            <p:cNvSpPr/>
            <p:nvPr>
              <p:custDataLst>
                <p:tags r:id="rId6"/>
              </p:custDataLst>
            </p:nvPr>
          </p:nvSpPr>
          <p:spPr>
            <a:xfrm>
              <a:off x="8830" y="4224"/>
              <a:ext cx="476" cy="788"/>
            </a:xfrm>
            <a:prstGeom prst="mathPlu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49" name="文本框 48"/>
            <p:cNvSpPr txBox="1"/>
            <p:nvPr>
              <p:custDataLst>
                <p:tags r:id="rId7"/>
              </p:custDataLst>
            </p:nvPr>
          </p:nvSpPr>
          <p:spPr>
            <a:xfrm>
              <a:off x="6538" y="4224"/>
              <a:ext cx="2025" cy="91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200" b="1"/>
                <a:t>入学年份</a:t>
              </a:r>
              <a:endParaRPr lang="zh-CN" altLang="en-US" sz="3200" b="1"/>
            </a:p>
          </p:txBody>
        </p:sp>
      </p:grpSp>
      <p:cxnSp>
        <p:nvCxnSpPr>
          <p:cNvPr id="50" name="直接箭头连接符 49"/>
          <p:cNvCxnSpPr/>
          <p:nvPr>
            <p:custDataLst>
              <p:tags r:id="rId8"/>
            </p:custDataLst>
          </p:nvPr>
        </p:nvCxnSpPr>
        <p:spPr>
          <a:xfrm flipV="1">
            <a:off x="4607560" y="2007235"/>
            <a:ext cx="19050" cy="5949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>
            <p:custDataLst>
              <p:tags r:id="rId9"/>
            </p:custDataLst>
          </p:nvPr>
        </p:nvSpPr>
        <p:spPr>
          <a:xfrm>
            <a:off x="3700145" y="2540000"/>
            <a:ext cx="1633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一级分类</a:t>
            </a:r>
            <a:endParaRPr lang="zh-CN" altLang="en-US" sz="2800"/>
          </a:p>
        </p:txBody>
      </p:sp>
      <p:cxnSp>
        <p:nvCxnSpPr>
          <p:cNvPr id="52" name="直接箭头连接符 51"/>
          <p:cNvCxnSpPr/>
          <p:nvPr>
            <p:custDataLst>
              <p:tags r:id="rId10"/>
            </p:custDataLst>
          </p:nvPr>
        </p:nvCxnSpPr>
        <p:spPr>
          <a:xfrm flipV="1">
            <a:off x="7466965" y="2007235"/>
            <a:ext cx="19050" cy="5949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>
            <p:custDataLst>
              <p:tags r:id="rId11"/>
            </p:custDataLst>
          </p:nvPr>
        </p:nvSpPr>
        <p:spPr>
          <a:xfrm>
            <a:off x="6540500" y="2540000"/>
            <a:ext cx="1633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二级分类</a:t>
            </a:r>
            <a:endParaRPr lang="zh-CN" altLang="en-US" sz="2800"/>
          </a:p>
        </p:txBody>
      </p:sp>
      <p:cxnSp>
        <p:nvCxnSpPr>
          <p:cNvPr id="54" name="直接箭头连接符 53"/>
          <p:cNvCxnSpPr/>
          <p:nvPr>
            <p:custDataLst>
              <p:tags r:id="rId12"/>
            </p:custDataLst>
          </p:nvPr>
        </p:nvCxnSpPr>
        <p:spPr>
          <a:xfrm flipV="1">
            <a:off x="10088245" y="2007235"/>
            <a:ext cx="19050" cy="5949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>
            <p:custDataLst>
              <p:tags r:id="rId13"/>
            </p:custDataLst>
          </p:nvPr>
        </p:nvSpPr>
        <p:spPr>
          <a:xfrm>
            <a:off x="9277350" y="2540000"/>
            <a:ext cx="1633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顺序码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4036060" y="4234815"/>
            <a:ext cx="7289800" cy="1991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algn="just">
              <a:lnSpc>
                <a:spcPct val="110000"/>
              </a:lnSpc>
            </a:pP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编码：①</a:t>
            </a: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可以用数字、字母或文字进行编码</a:t>
            </a:r>
            <a:endParaRPr 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</a:t>
            </a:r>
            <a:r>
              <a:rPr lang="zh-CN" altLang="en-US" sz="2800" b="1">
                <a:solidFill>
                  <a:schemeClr val="tx1"/>
                </a:solidFill>
                <a:cs typeface="微软雅黑" panose="020B0503020204020204" charset="-122"/>
                <a:sym typeface="+mn-ea"/>
              </a:rPr>
              <a:t>②</a:t>
            </a: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唯一性</a:t>
            </a:r>
            <a:endParaRPr 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>
              <a:lnSpc>
                <a:spcPct val="110000"/>
              </a:lnSpc>
            </a:pPr>
            <a:r>
              <a:rPr 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③简洁性</a:t>
            </a:r>
            <a:endParaRPr lang="zh-CN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④长度统一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>
              <a:lnSpc>
                <a:spcPct val="110000"/>
              </a:lnSpc>
            </a:pPr>
            <a:endParaRPr 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>
              <a:lnSpc>
                <a:spcPct val="110000"/>
              </a:lnSpc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en-US" altLang="zh-CN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03395" y="1504315"/>
            <a:ext cx="559435" cy="391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</a:t>
            </a:r>
            <a:endParaRPr lang="zh-CN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en-US" altLang="zh-CN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96455" y="1504315"/>
            <a:ext cx="559435" cy="391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</a:t>
            </a:r>
            <a:endParaRPr lang="zh-CN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en-US" altLang="zh-CN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14560" y="1504315"/>
            <a:ext cx="559435" cy="391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algn="ctr">
              <a:lnSpc>
                <a:spcPct val="110000"/>
              </a:lnSpc>
            </a:pPr>
            <a:r>
              <a:rPr 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</a:t>
            </a:r>
            <a:endParaRPr lang="zh-CN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ctr">
              <a:lnSpc>
                <a:spcPct val="110000"/>
              </a:lnSpc>
            </a:pPr>
            <a:r>
              <a:rPr lang="en-US" altLang="zh-CN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endParaRPr lang="en-US" altLang="zh-CN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build="allAtOnce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570" y="748665"/>
            <a:ext cx="10825480" cy="598678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遵循了一定的顺序规则，每一个对象都有一个有序编码。像这样的编码，通常称为顺序编码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653030" y="2459990"/>
            <a:ext cx="82918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编码对象：校服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编码范围：校园内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使用的编码种类：分类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顺序编码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7370" y="252730"/>
            <a:ext cx="7608768" cy="847434"/>
            <a:chOff x="1503" y="1520"/>
            <a:chExt cx="11983" cy="1335"/>
          </a:xfrm>
        </p:grpSpPr>
        <p:sp>
          <p:nvSpPr>
            <p:cNvPr id="4" name="椭圆 3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55" y="1631"/>
              <a:ext cx="11631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校园内</a:t>
              </a:r>
              <a:r>
                <a:rPr lang="en-US" altLang="zh-CN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——</a:t>
              </a:r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分类编码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9866699" cy="847434"/>
            <a:chOff x="1503" y="1520"/>
            <a:chExt cx="15539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15187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挑战情景：景区内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873760" y="1100455"/>
            <a:ext cx="10643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学校外出秋游时，总有丢三落四的同学丢校服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...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26815" y="1877695"/>
            <a:ext cx="4739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编码范围又扩大了</a:t>
            </a:r>
            <a:endParaRPr lang="zh-CN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46350" y="4652010"/>
            <a:ext cx="76771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编码</a:t>
            </a:r>
            <a:r>
              <a:rPr lang="zh-CN" sz="40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越长</a:t>
            </a:r>
            <a:r>
              <a:rPr 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，包含的信息量</a:t>
            </a:r>
            <a:r>
              <a:rPr lang="zh-CN" sz="40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越大</a:t>
            </a:r>
            <a:r>
              <a:rPr 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60445" y="2654935"/>
            <a:ext cx="6419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魏村小学</a:t>
            </a:r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20240318</a:t>
            </a:r>
            <a:endParaRPr lang="en-US" alt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3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WCXX20240318       ......</a:t>
            </a:r>
            <a:endParaRPr lang="en-US" altLang="zh-CN" sz="3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17370" y="252730"/>
            <a:ext cx="9866699" cy="847434"/>
            <a:chOff x="1503" y="1520"/>
            <a:chExt cx="15539" cy="1335"/>
          </a:xfrm>
        </p:grpSpPr>
        <p:sp>
          <p:nvSpPr>
            <p:cNvPr id="4" name="椭圆 3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55" y="1631"/>
              <a:ext cx="15187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挑战情景：景区内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695450" y="1100455"/>
            <a:ext cx="94119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根据制定的统一规则，认一认以下编码对应的是谁的校服！</a:t>
            </a:r>
            <a:endParaRPr lang="zh-CN" altLang="en-US" sz="28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95" y="1878965"/>
            <a:ext cx="2979420" cy="32232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574540" y="1878965"/>
            <a:ext cx="65328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chemeClr val="bg1"/>
                </a:solidFill>
                <a:highlight>
                  <a:srgbClr val="000000"/>
                </a:highlight>
                <a:latin typeface="楷体" panose="02010609060101010101" charset="-122"/>
                <a:ea typeface="楷体" panose="02010609060101010101" charset="-122"/>
              </a:rPr>
              <a:t>学校代码</a:t>
            </a:r>
            <a:r>
              <a:rPr lang="en-US" altLang="zh-CN" sz="2800" b="1">
                <a:solidFill>
                  <a:schemeClr val="bg1"/>
                </a:solidFill>
                <a:highlight>
                  <a:srgbClr val="000000"/>
                </a:highlight>
                <a:latin typeface="楷体" panose="02010609060101010101" charset="-122"/>
                <a:ea typeface="楷体" panose="02010609060101010101" charset="-122"/>
              </a:rPr>
              <a:t> + </a:t>
            </a:r>
            <a:r>
              <a:rPr lang="zh-CN" altLang="en-US" sz="2800" b="1">
                <a:solidFill>
                  <a:schemeClr val="bg1"/>
                </a:solidFill>
                <a:highlight>
                  <a:srgbClr val="000000"/>
                </a:highlight>
                <a:latin typeface="楷体" panose="02010609060101010101" charset="-122"/>
                <a:ea typeface="楷体" panose="02010609060101010101" charset="-122"/>
              </a:rPr>
              <a:t>入学年份</a:t>
            </a:r>
            <a:r>
              <a:rPr lang="en-US" altLang="zh-CN" sz="2800" b="1">
                <a:solidFill>
                  <a:schemeClr val="bg1"/>
                </a:solidFill>
                <a:highlight>
                  <a:srgbClr val="000000"/>
                </a:highlight>
                <a:latin typeface="楷体" panose="02010609060101010101" charset="-122"/>
                <a:ea typeface="楷体" panose="02010609060101010101" charset="-122"/>
              </a:rPr>
              <a:t> + </a:t>
            </a:r>
            <a:r>
              <a:rPr lang="zh-CN" altLang="en-US" sz="2800" b="1">
                <a:solidFill>
                  <a:schemeClr val="bg1"/>
                </a:solidFill>
                <a:highlight>
                  <a:srgbClr val="000000"/>
                </a:highlight>
                <a:latin typeface="楷体" panose="02010609060101010101" charset="-122"/>
                <a:ea typeface="楷体" panose="02010609060101010101" charset="-122"/>
              </a:rPr>
              <a:t>班级</a:t>
            </a:r>
            <a:r>
              <a:rPr lang="en-US" altLang="zh-CN" sz="2800" b="1">
                <a:solidFill>
                  <a:schemeClr val="bg1"/>
                </a:solidFill>
                <a:highlight>
                  <a:srgbClr val="000000"/>
                </a:highlight>
                <a:latin typeface="楷体" panose="02010609060101010101" charset="-122"/>
                <a:ea typeface="楷体" panose="02010609060101010101" charset="-122"/>
              </a:rPr>
              <a:t> + </a:t>
            </a:r>
            <a:r>
              <a:rPr lang="zh-CN" altLang="en-US" sz="2800" b="1">
                <a:solidFill>
                  <a:schemeClr val="bg1"/>
                </a:solidFill>
                <a:highlight>
                  <a:srgbClr val="000000"/>
                </a:highlight>
                <a:latin typeface="楷体" panose="02010609060101010101" charset="-122"/>
                <a:ea typeface="楷体" panose="02010609060101010101" charset="-122"/>
              </a:rPr>
              <a:t>学号</a:t>
            </a:r>
            <a:endParaRPr lang="zh-CN" altLang="en-US" sz="2800" b="1">
              <a:solidFill>
                <a:schemeClr val="bg1"/>
              </a:solidFill>
              <a:highlight>
                <a:srgbClr val="000000"/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5575" y="2746375"/>
            <a:ext cx="75114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示例：它是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某某学校，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X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年级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X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班的</a:t>
            </a:r>
            <a:r>
              <a:rPr lang="en-US" altLang="zh-CN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XX</a:t>
            </a:r>
            <a:r>
              <a:rPr lang="zh-CN" altLang="en-US" sz="28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号的校服。</a:t>
            </a:r>
            <a:endParaRPr lang="zh-CN" altLang="en-US" sz="28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12255" y="4007485"/>
            <a:ext cx="2246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0520200106</a:t>
            </a:r>
            <a:endParaRPr lang="en-US" altLang="zh-CN" sz="28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12255" y="4517390"/>
            <a:ext cx="2246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0320191625</a:t>
            </a:r>
            <a:endParaRPr lang="en-US" altLang="zh-CN" sz="28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7650" y="3502660"/>
            <a:ext cx="22466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1120221111</a:t>
            </a:r>
            <a:endParaRPr lang="en-US" altLang="zh-CN" sz="2800" b="1">
              <a:solidFill>
                <a:schemeClr val="accent5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17370" y="252730"/>
            <a:ext cx="9866699" cy="847434"/>
            <a:chOff x="1503" y="1520"/>
            <a:chExt cx="15539" cy="1335"/>
          </a:xfrm>
        </p:grpSpPr>
        <p:sp>
          <p:nvSpPr>
            <p:cNvPr id="4" name="椭圆 3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55" y="1631"/>
              <a:ext cx="15187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总结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43655" y="1029970"/>
            <a:ext cx="4504690" cy="742950"/>
            <a:chOff x="4159" y="1974"/>
            <a:chExt cx="7094" cy="1170"/>
          </a:xfrm>
        </p:grpSpPr>
        <p:sp>
          <p:nvSpPr>
            <p:cNvPr id="6" name="椭圆 5"/>
            <p:cNvSpPr/>
            <p:nvPr/>
          </p:nvSpPr>
          <p:spPr>
            <a:xfrm>
              <a:off x="4159" y="1974"/>
              <a:ext cx="1302" cy="1171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400" b="1">
                  <a:latin typeface="微软雅黑" panose="020B0503020204020204" charset="-122"/>
                  <a:ea typeface="微软雅黑" panose="020B0503020204020204" charset="-122"/>
                </a:rPr>
                <a:t>编</a:t>
              </a:r>
              <a:endParaRPr lang="zh-CN" altLang="en-US" sz="4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5607" y="1974"/>
              <a:ext cx="1302" cy="1171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400" b="1">
                  <a:latin typeface="微软雅黑" panose="020B0503020204020204" charset="-122"/>
                  <a:ea typeface="微软雅黑" panose="020B0503020204020204" charset="-122"/>
                </a:rPr>
                <a:t>码</a:t>
              </a:r>
              <a:endParaRPr lang="zh-CN" altLang="en-US" sz="4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3"/>
              </p:custDataLst>
            </p:nvPr>
          </p:nvSpPr>
          <p:spPr>
            <a:xfrm>
              <a:off x="7055" y="1974"/>
              <a:ext cx="1302" cy="1171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400" b="1">
                  <a:latin typeface="微软雅黑" panose="020B0503020204020204" charset="-122"/>
                  <a:ea typeface="微软雅黑" panose="020B0503020204020204" charset="-122"/>
                </a:rPr>
                <a:t>的</a:t>
              </a:r>
              <a:endParaRPr lang="zh-CN" altLang="en-US" sz="4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4"/>
              </p:custDataLst>
            </p:nvPr>
          </p:nvSpPr>
          <p:spPr>
            <a:xfrm>
              <a:off x="8503" y="1974"/>
              <a:ext cx="1302" cy="1171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400" b="1">
                  <a:latin typeface="微软雅黑" panose="020B0503020204020204" charset="-122"/>
                  <a:ea typeface="微软雅黑" panose="020B0503020204020204" charset="-122"/>
                </a:rPr>
                <a:t>规</a:t>
              </a:r>
              <a:endParaRPr lang="zh-CN" altLang="en-US" sz="4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5"/>
              </p:custDataLst>
            </p:nvPr>
          </p:nvSpPr>
          <p:spPr>
            <a:xfrm>
              <a:off x="9951" y="1974"/>
              <a:ext cx="1302" cy="1171"/>
            </a:xfrm>
            <a:prstGeom prst="ellips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400" b="1">
                  <a:latin typeface="微软雅黑" panose="020B0503020204020204" charset="-122"/>
                  <a:ea typeface="微软雅黑" panose="020B0503020204020204" charset="-122"/>
                </a:rPr>
                <a:t>则</a:t>
              </a:r>
              <a:endParaRPr lang="zh-CN" altLang="en-US" sz="44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2055495" y="2043430"/>
            <a:ext cx="1812290" cy="594995"/>
          </a:xfrm>
          <a:prstGeom prst="roundRect">
            <a:avLst/>
          </a:prstGeom>
          <a:solidFill>
            <a:srgbClr val="AD78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顺序编码</a:t>
            </a:r>
            <a:endParaRPr lang="zh-CN" altLang="en-US" sz="2800"/>
          </a:p>
        </p:txBody>
      </p:sp>
      <p:sp>
        <p:nvSpPr>
          <p:cNvPr id="14" name="圆角矩形 13"/>
          <p:cNvSpPr/>
          <p:nvPr/>
        </p:nvSpPr>
        <p:spPr>
          <a:xfrm>
            <a:off x="2055495" y="3061335"/>
            <a:ext cx="1812290" cy="594995"/>
          </a:xfrm>
          <a:prstGeom prst="roundRect">
            <a:avLst/>
          </a:prstGeom>
          <a:solidFill>
            <a:srgbClr val="AD78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分类编码</a:t>
            </a:r>
            <a:endParaRPr lang="zh-CN" altLang="en-US" sz="2800"/>
          </a:p>
        </p:txBody>
      </p:sp>
      <p:sp>
        <p:nvSpPr>
          <p:cNvPr id="16" name="圆角矩形 15"/>
          <p:cNvSpPr/>
          <p:nvPr/>
        </p:nvSpPr>
        <p:spPr>
          <a:xfrm>
            <a:off x="4270375" y="2466340"/>
            <a:ext cx="1812290" cy="594995"/>
          </a:xfrm>
          <a:prstGeom prst="roundRect">
            <a:avLst/>
          </a:prstGeom>
          <a:solidFill>
            <a:srgbClr val="AD78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组合编码</a:t>
            </a:r>
            <a:endParaRPr lang="zh-CN" altLang="en-US" sz="2800"/>
          </a:p>
        </p:txBody>
      </p:sp>
      <p:sp>
        <p:nvSpPr>
          <p:cNvPr id="17" name="矩形 16"/>
          <p:cNvSpPr/>
          <p:nvPr/>
        </p:nvSpPr>
        <p:spPr>
          <a:xfrm>
            <a:off x="6694805" y="2577465"/>
            <a:ext cx="1306195" cy="483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入学年份</a:t>
            </a:r>
            <a:endParaRPr lang="zh-CN" altLang="en-US" sz="2000" b="1"/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8413750" y="2577465"/>
            <a:ext cx="925830" cy="483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班级</a:t>
            </a:r>
            <a:endParaRPr lang="zh-CN" altLang="en-US" sz="2000" b="1"/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9752330" y="2577465"/>
            <a:ext cx="925830" cy="4838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学号</a:t>
            </a:r>
            <a:endParaRPr lang="zh-CN" altLang="en-US" sz="2000" b="1"/>
          </a:p>
        </p:txBody>
      </p:sp>
      <p:sp>
        <p:nvSpPr>
          <p:cNvPr id="20" name="圆角矩形 19"/>
          <p:cNvSpPr/>
          <p:nvPr>
            <p:custDataLst>
              <p:tags r:id="rId8"/>
            </p:custDataLst>
          </p:nvPr>
        </p:nvSpPr>
        <p:spPr>
          <a:xfrm>
            <a:off x="9022715" y="3342640"/>
            <a:ext cx="1061085" cy="419100"/>
          </a:xfrm>
          <a:prstGeom prst="roundRect">
            <a:avLst/>
          </a:prstGeom>
          <a:solidFill>
            <a:srgbClr val="AD78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唯一性</a:t>
            </a:r>
            <a:endParaRPr lang="zh-CN" altLang="en-US" sz="2000"/>
          </a:p>
        </p:txBody>
      </p:sp>
      <p:sp>
        <p:nvSpPr>
          <p:cNvPr id="21" name="圆角矩形 20"/>
          <p:cNvSpPr/>
          <p:nvPr>
            <p:custDataLst>
              <p:tags r:id="rId9"/>
            </p:custDataLst>
          </p:nvPr>
        </p:nvSpPr>
        <p:spPr>
          <a:xfrm>
            <a:off x="9022715" y="3888740"/>
            <a:ext cx="1061085" cy="419100"/>
          </a:xfrm>
          <a:prstGeom prst="roundRect">
            <a:avLst/>
          </a:prstGeom>
          <a:solidFill>
            <a:srgbClr val="AD78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简洁性</a:t>
            </a:r>
            <a:endParaRPr lang="zh-CN" altLang="en-US" sz="2000"/>
          </a:p>
        </p:txBody>
      </p:sp>
      <p:sp>
        <p:nvSpPr>
          <p:cNvPr id="22" name="圆角矩形 21"/>
          <p:cNvSpPr/>
          <p:nvPr>
            <p:custDataLst>
              <p:tags r:id="rId10"/>
            </p:custDataLst>
          </p:nvPr>
        </p:nvSpPr>
        <p:spPr>
          <a:xfrm>
            <a:off x="9022715" y="4434840"/>
            <a:ext cx="1255395" cy="419100"/>
          </a:xfrm>
          <a:prstGeom prst="roundRect">
            <a:avLst/>
          </a:prstGeom>
          <a:solidFill>
            <a:srgbClr val="AD78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长度统一</a:t>
            </a:r>
            <a:endParaRPr lang="zh-CN" altLang="en-US" sz="2000"/>
          </a:p>
        </p:txBody>
      </p:sp>
      <p:sp>
        <p:nvSpPr>
          <p:cNvPr id="23" name="圆角矩形 22"/>
          <p:cNvSpPr/>
          <p:nvPr>
            <p:custDataLst>
              <p:tags r:id="rId11"/>
            </p:custDataLst>
          </p:nvPr>
        </p:nvSpPr>
        <p:spPr>
          <a:xfrm>
            <a:off x="2055495" y="4258945"/>
            <a:ext cx="5539740" cy="594995"/>
          </a:xfrm>
          <a:prstGeom prst="roundRect">
            <a:avLst/>
          </a:prstGeom>
          <a:solidFill>
            <a:srgbClr val="AD78D7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/>
              <a:t>编码越长，包含的信息量就越大。</a:t>
            </a:r>
            <a:endParaRPr lang="zh-CN" altLang="en-US" sz="2800"/>
          </a:p>
        </p:txBody>
      </p:sp>
      <p:cxnSp>
        <p:nvCxnSpPr>
          <p:cNvPr id="24" name="直接连接符 23"/>
          <p:cNvCxnSpPr>
            <a:stCxn id="13" idx="3"/>
            <a:endCxn id="16" idx="1"/>
          </p:cNvCxnSpPr>
          <p:nvPr/>
        </p:nvCxnSpPr>
        <p:spPr>
          <a:xfrm>
            <a:off x="3867785" y="2341245"/>
            <a:ext cx="402590" cy="4229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16" idx="1"/>
          </p:cNvCxnSpPr>
          <p:nvPr>
            <p:custDataLst>
              <p:tags r:id="rId12"/>
            </p:custDataLst>
          </p:nvPr>
        </p:nvCxnSpPr>
        <p:spPr>
          <a:xfrm flipV="1">
            <a:off x="3892550" y="2764155"/>
            <a:ext cx="377825" cy="6648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8" y="-1"/>
            <a:ext cx="5565001" cy="591953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67885" y="1643380"/>
            <a:ext cx="6846570" cy="1568450"/>
          </a:xfrm>
          <a:prstGeom prst="rect">
            <a:avLst/>
          </a:prstGeom>
          <a:noFill/>
          <a:effectLst>
            <a:outerShdw dist="63500" dir="2700000" algn="tl" rotWithShape="0">
              <a:srgbClr val="FFB2B8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ln w="2857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4A5BA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rPr>
              <a:t>编码的规则</a:t>
            </a:r>
            <a:endParaRPr lang="zh-CN" altLang="en-US" sz="9600" b="1" dirty="0"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4A5BA1"/>
              </a:solidFill>
              <a:effectLst/>
              <a:latin typeface="汉仪菱心体简" panose="02010400000101010101" pitchFamily="49" charset="-122"/>
              <a:ea typeface="汉仪菱心体简" panose="02010400000101010101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 rot="10800000">
            <a:off x="6468676" y="4466186"/>
            <a:ext cx="3029339" cy="550964"/>
          </a:xfrm>
          <a:prstGeom prst="roundRect">
            <a:avLst>
              <a:gd name="adj" fmla="val 50000"/>
            </a:avLst>
          </a:prstGeom>
          <a:solidFill>
            <a:srgbClr val="FFB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汉仪菱心体简" panose="02010400000101010101" pitchFamily="49" charset="-122"/>
              <a:ea typeface="汉仪菱心体简" panose="0201040000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14581" y="4431435"/>
            <a:ext cx="273753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rPr>
              <a:t>2024.10.25  </a:t>
            </a:r>
            <a:r>
              <a:rPr lang="zh-CN" altLang="en-US" sz="2400" dirty="0">
                <a:solidFill>
                  <a:schemeClr val="bg1"/>
                </a:solidFill>
                <a:latin typeface="汉仪菱心体简" panose="02010400000101010101" pitchFamily="49" charset="-122"/>
                <a:ea typeface="汉仪菱心体简" panose="02010400000101010101" pitchFamily="49" charset="-122"/>
              </a:rPr>
              <a:t>黄菲</a:t>
            </a:r>
            <a:endParaRPr lang="zh-CN" altLang="en-US" sz="2400" dirty="0">
              <a:solidFill>
                <a:schemeClr val="bg1"/>
              </a:solidFill>
              <a:latin typeface="汉仪菱心体简" panose="02010400000101010101" pitchFamily="49" charset="-122"/>
              <a:ea typeface="汉仪菱心体简" panose="0201040000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8" t="7777" r="4363" b="81605"/>
          <a:stretch>
            <a:fillRect/>
          </a:stretch>
        </p:blipFill>
        <p:spPr>
          <a:xfrm>
            <a:off x="1068869" y="3589136"/>
            <a:ext cx="1014678" cy="8310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7" t="42222" r="-3025" b="36420"/>
          <a:stretch>
            <a:fillRect/>
          </a:stretch>
        </p:blipFill>
        <p:spPr>
          <a:xfrm>
            <a:off x="58857" y="4727802"/>
            <a:ext cx="1549810" cy="15771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1" r="82360" b="57056"/>
          <a:stretch>
            <a:fillRect/>
          </a:stretch>
        </p:blipFill>
        <p:spPr>
          <a:xfrm>
            <a:off x="10927473" y="1278955"/>
            <a:ext cx="932057" cy="7743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1" t="65073" r="1413" b="25297"/>
          <a:stretch>
            <a:fillRect/>
          </a:stretch>
        </p:blipFill>
        <p:spPr>
          <a:xfrm>
            <a:off x="10451388" y="4689134"/>
            <a:ext cx="973800" cy="9614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4" t="3704" r="67488" b="90864"/>
          <a:stretch>
            <a:fillRect/>
          </a:stretch>
        </p:blipFill>
        <p:spPr>
          <a:xfrm>
            <a:off x="376389" y="2082844"/>
            <a:ext cx="845774" cy="68914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85915" y="3211830"/>
            <a:ext cx="4640580" cy="647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4400">
                <a:latin typeface="汉仪夏日体W" panose="00020600040101010101" charset="-122"/>
                <a:ea typeface="汉仪夏日体W" panose="00020600040101010101" charset="-122"/>
              </a:rPr>
              <a:t>——</a:t>
            </a:r>
            <a:r>
              <a:rPr lang="zh-CN" altLang="en-US" sz="4400">
                <a:latin typeface="汉仪夏日体W" panose="00020600040101010101" charset="-122"/>
                <a:ea typeface="汉仪夏日体W" panose="00020600040101010101" charset="-122"/>
              </a:rPr>
              <a:t>为校服编码</a:t>
            </a:r>
            <a:endParaRPr lang="zh-CN" altLang="en-US" sz="4400">
              <a:latin typeface="汉仪夏日体W" panose="00020600040101010101" charset="-122"/>
              <a:ea typeface="汉仪夏日体W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5210511" cy="847434"/>
            <a:chOff x="1503" y="1520"/>
            <a:chExt cx="8206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7854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编码范围：班级内</a:t>
              </a:r>
              <a:endParaRPr lang="zh-CN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15713"/>
          <a:stretch>
            <a:fillRect/>
          </a:stretch>
        </p:blipFill>
        <p:spPr>
          <a:xfrm>
            <a:off x="8186420" y="865505"/>
            <a:ext cx="1788160" cy="51263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92580" y="1678305"/>
            <a:ext cx="5127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学号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是按照什么规则编码的？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60675" y="2475865"/>
            <a:ext cx="51276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□自然数顺序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□杂乱</a:t>
            </a:r>
            <a:r>
              <a:rPr lang="zh-CN" altLang="en-US" sz="28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无序</a:t>
            </a:r>
            <a:endParaRPr lang="zh-CN" altLang="en-US" sz="28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15920" y="2566670"/>
            <a:ext cx="348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√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71600" y="4581525"/>
            <a:ext cx="6428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你还能举出其他的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按顺序编码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的例子吗？</a:t>
            </a:r>
            <a:endParaRPr lang="en-US" altLang="zh-CN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570" y="748665"/>
            <a:ext cx="10825480" cy="598678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遵循了一定的顺序规则，每一个对象都有一个有序编码。像这样的编码，通常称为顺序编码</a:t>
            </a:r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5210511" cy="847434"/>
            <a:chOff x="1503" y="1520"/>
            <a:chExt cx="8206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7854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顺序编码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95" y="1100455"/>
            <a:ext cx="4144645" cy="2404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55" y="4082415"/>
            <a:ext cx="2498725" cy="2404745"/>
          </a:xfrm>
          <a:prstGeom prst="rect">
            <a:avLst/>
          </a:prstGeom>
        </p:spPr>
      </p:pic>
      <p:pic>
        <p:nvPicPr>
          <p:cNvPr id="9" name="图片 8" descr="肯德基取餐码"/>
          <p:cNvPicPr>
            <a:picLocks noChangeAspect="1"/>
          </p:cNvPicPr>
          <p:nvPr/>
        </p:nvPicPr>
        <p:blipFill>
          <a:blip r:embed="rId4"/>
          <a:srcRect t="33620" b="7519"/>
          <a:stretch>
            <a:fillRect/>
          </a:stretch>
        </p:blipFill>
        <p:spPr>
          <a:xfrm>
            <a:off x="5324475" y="1100455"/>
            <a:ext cx="4363085" cy="34258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889115" y="4703445"/>
            <a:ext cx="14262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latin typeface="楷体" panose="02010609060101010101" charset="-122"/>
                <a:ea typeface="楷体" panose="02010609060101010101" charset="-122"/>
              </a:rPr>
              <a:t>肯德基取餐码</a:t>
            </a:r>
            <a:endParaRPr lang="zh-CN" altLang="en-US" sz="1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90465" y="5217795"/>
            <a:ext cx="6350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遵循了一定的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顺序规则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，每一个对象都有一个有序编码。像这样的编码，通常称为</a:t>
            </a:r>
            <a:r>
              <a:rPr lang="zh-CN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顺序编码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570" y="748665"/>
            <a:ext cx="10825480" cy="5986780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遵循了一定的顺序规则，每一个对象都有一个有序编码。像这样的编码，通常称为顺序编码</a:t>
            </a:r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5210511" cy="847434"/>
            <a:chOff x="1503" y="1520"/>
            <a:chExt cx="8206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7854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班级内</a:t>
              </a:r>
              <a:r>
                <a:rPr lang="en-US" altLang="zh-CN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——</a:t>
              </a:r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顺序编码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653030" y="2459990"/>
            <a:ext cx="68853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编码对象：校服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      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编码范围：班级内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pPr algn="just"/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使用的编码种类：顺序编码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7608768" cy="847434"/>
            <a:chOff x="1503" y="1520"/>
            <a:chExt cx="11983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11631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编码范围：校园内</a:t>
              </a:r>
              <a:endParaRPr lang="zh-CN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602230" y="1100455"/>
            <a:ext cx="69703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学号不够用，可以添加什么信息呢？</a:t>
            </a:r>
            <a:endParaRPr lang="zh-CN" altLang="en-US" sz="2800"/>
          </a:p>
          <a:p>
            <a:pPr algn="ctr"/>
            <a:r>
              <a:rPr lang="zh-CN" altLang="en-US" sz="2800"/>
              <a:t>（小组讨论）</a:t>
            </a:r>
            <a:endParaRPr lang="zh-CN" altLang="en-US" sz="2800"/>
          </a:p>
        </p:txBody>
      </p:sp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2430780" y="2259330"/>
            <a:ext cx="7284085" cy="583565"/>
            <a:chOff x="6538" y="4224"/>
            <a:chExt cx="6993" cy="919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57" y="4224"/>
              <a:ext cx="1474" cy="91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200" b="1"/>
                <a:t>学号</a:t>
              </a:r>
              <a:endParaRPr lang="zh-CN" altLang="en-US" sz="3200" b="1"/>
            </a:p>
          </p:txBody>
        </p:sp>
        <p:sp>
          <p:nvSpPr>
            <p:cNvPr id="8" name="加号 7"/>
            <p:cNvSpPr/>
            <p:nvPr>
              <p:custDataLst>
                <p:tags r:id="rId4"/>
              </p:custDataLst>
            </p:nvPr>
          </p:nvSpPr>
          <p:spPr>
            <a:xfrm>
              <a:off x="11314" y="4224"/>
              <a:ext cx="476" cy="788"/>
            </a:xfrm>
            <a:prstGeom prst="mathPlu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9573" y="4224"/>
              <a:ext cx="1474" cy="91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200" b="1"/>
                <a:t>班级</a:t>
              </a:r>
              <a:endParaRPr lang="zh-CN" altLang="en-US" sz="3200" b="1"/>
            </a:p>
          </p:txBody>
        </p:sp>
        <p:sp>
          <p:nvSpPr>
            <p:cNvPr id="10" name="加号 9"/>
            <p:cNvSpPr/>
            <p:nvPr>
              <p:custDataLst>
                <p:tags r:id="rId6"/>
              </p:custDataLst>
            </p:nvPr>
          </p:nvSpPr>
          <p:spPr>
            <a:xfrm>
              <a:off x="8830" y="4224"/>
              <a:ext cx="476" cy="788"/>
            </a:xfrm>
            <a:prstGeom prst="mathPlu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200"/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6538" y="4224"/>
              <a:ext cx="2025" cy="919"/>
            </a:xfrm>
            <a:prstGeom prst="rect">
              <a:avLst/>
            </a:prstGeom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3200" b="1"/>
                <a:t>入学年份</a:t>
              </a:r>
              <a:endParaRPr lang="zh-CN" altLang="en-US" sz="3200" b="1"/>
            </a:p>
          </p:txBody>
        </p:sp>
      </p:grpSp>
      <p:cxnSp>
        <p:nvCxnSpPr>
          <p:cNvPr id="13" name="直接箭头连接符 12"/>
          <p:cNvCxnSpPr/>
          <p:nvPr>
            <p:custDataLst>
              <p:tags r:id="rId8"/>
            </p:custDataLst>
          </p:nvPr>
        </p:nvCxnSpPr>
        <p:spPr>
          <a:xfrm flipV="1">
            <a:off x="3509645" y="2955925"/>
            <a:ext cx="19050" cy="5949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2602230" y="3663950"/>
            <a:ext cx="1633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一级分类</a:t>
            </a:r>
            <a:endParaRPr lang="zh-CN" altLang="en-US" sz="2800"/>
          </a:p>
        </p:txBody>
      </p:sp>
      <p:cxnSp>
        <p:nvCxnSpPr>
          <p:cNvPr id="16" name="直接箭头连接符 15"/>
          <p:cNvCxnSpPr/>
          <p:nvPr>
            <p:custDataLst>
              <p:tags r:id="rId10"/>
            </p:custDataLst>
          </p:nvPr>
        </p:nvCxnSpPr>
        <p:spPr>
          <a:xfrm flipV="1">
            <a:off x="6350000" y="2955925"/>
            <a:ext cx="19050" cy="5949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5442585" y="3663950"/>
            <a:ext cx="1633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二级分类</a:t>
            </a:r>
            <a:endParaRPr lang="zh-CN" altLang="en-US" sz="2800"/>
          </a:p>
        </p:txBody>
      </p:sp>
      <p:cxnSp>
        <p:nvCxnSpPr>
          <p:cNvPr id="18" name="直接箭头连接符 17"/>
          <p:cNvCxnSpPr/>
          <p:nvPr>
            <p:custDataLst>
              <p:tags r:id="rId12"/>
            </p:custDataLst>
          </p:nvPr>
        </p:nvCxnSpPr>
        <p:spPr>
          <a:xfrm flipV="1">
            <a:off x="9086850" y="2955925"/>
            <a:ext cx="19050" cy="5949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8179435" y="3663950"/>
            <a:ext cx="1633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顺序码</a:t>
            </a:r>
            <a:endParaRPr lang="zh-CN" altLang="en-US" sz="2800"/>
          </a:p>
        </p:txBody>
      </p:sp>
      <p:sp>
        <p:nvSpPr>
          <p:cNvPr id="100" name="文本框 99"/>
          <p:cNvSpPr txBox="1"/>
          <p:nvPr/>
        </p:nvSpPr>
        <p:spPr>
          <a:xfrm>
            <a:off x="2658745" y="4665980"/>
            <a:ext cx="7441565" cy="11245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20000"/>
              </a:lnSpc>
            </a:pPr>
            <a:r>
              <a:rPr 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像这样根据</a:t>
            </a:r>
            <a:r>
              <a:rPr lang="zh-CN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特定的分类规则</a:t>
            </a:r>
            <a:r>
              <a:rPr 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编制的编码，我们称为</a:t>
            </a:r>
            <a:r>
              <a:rPr lang="zh-CN" sz="2800" b="1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分类编码</a:t>
            </a:r>
            <a:r>
              <a:rPr lang="zh-CN" sz="28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570" y="748665"/>
            <a:ext cx="10674350" cy="6005195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、颜色分类</a:t>
            </a:r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7608768" cy="847434"/>
            <a:chOff x="1503" y="1520"/>
            <a:chExt cx="11983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11631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分类编码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270" y="1073150"/>
            <a:ext cx="7109460" cy="25755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79220" y="3515360"/>
            <a:ext cx="97955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地区分类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：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前两位字符代表地区，后五位从“00000”到“99999”，当序号超过“99999”后，首字符号改为A，“A9999”后之后是“B0000”，以此类推。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9220" y="5168900"/>
            <a:ext cx="80041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颜色分类：</a:t>
            </a:r>
            <a:r>
              <a:rPr lang="zh-CN" altLang="en-US" sz="36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蓝色</a:t>
            </a:r>
            <a:r>
              <a:rPr lang="en-US" altLang="zh-CN" sz="36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</a:t>
            </a:r>
            <a:r>
              <a:rPr lang="zh-CN" altLang="en-US" sz="36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小型客车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/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</a:t>
            </a:r>
            <a:r>
              <a:rPr lang="zh-CN" altLang="en-US" sz="36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绿色</a:t>
            </a:r>
            <a:r>
              <a:rPr lang="en-US" altLang="zh-CN" sz="36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</a:t>
            </a:r>
            <a:r>
              <a:rPr lang="zh-CN" altLang="en-US" sz="3600" b="1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新能源汽车</a:t>
            </a:r>
            <a:endParaRPr lang="zh-CN" altLang="en-US" sz="3600" b="1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64895" y="3719195"/>
            <a:ext cx="267335" cy="25590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1064895" y="5358765"/>
            <a:ext cx="267335" cy="25590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7608768" cy="847434"/>
            <a:chOff x="1503" y="1520"/>
            <a:chExt cx="11983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11631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分类编码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pic>
        <p:nvPicPr>
          <p:cNvPr id="4" name="图片 3" descr="肯德基分类编码"/>
          <p:cNvPicPr>
            <a:picLocks noChangeAspect="1"/>
          </p:cNvPicPr>
          <p:nvPr/>
        </p:nvPicPr>
        <p:blipFill>
          <a:blip r:embed="rId2"/>
          <a:srcRect l="15313" t="3685" b="19296"/>
          <a:stretch>
            <a:fillRect/>
          </a:stretch>
        </p:blipFill>
        <p:spPr>
          <a:xfrm>
            <a:off x="1064895" y="1275715"/>
            <a:ext cx="6330950" cy="43186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53325" y="2170430"/>
            <a:ext cx="4381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开头：自助点餐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62215" y="2995930"/>
            <a:ext cx="376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开头：人工点餐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62215" y="4075430"/>
            <a:ext cx="3768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位是点单的顺序码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750772" y="748364"/>
            <a:ext cx="10674416" cy="5373303"/>
          </a:xfrm>
          <a:prstGeom prst="roundRect">
            <a:avLst>
              <a:gd name="adj" fmla="val 4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17370" y="252730"/>
            <a:ext cx="7608768" cy="847434"/>
            <a:chOff x="1503" y="1520"/>
            <a:chExt cx="11983" cy="1335"/>
          </a:xfrm>
        </p:grpSpPr>
        <p:sp>
          <p:nvSpPr>
            <p:cNvPr id="5" name="椭圆 4"/>
            <p:cNvSpPr/>
            <p:nvPr/>
          </p:nvSpPr>
          <p:spPr>
            <a:xfrm>
              <a:off x="1503" y="1520"/>
              <a:ext cx="1335" cy="13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855" y="1631"/>
              <a:ext cx="11631" cy="1113"/>
            </a:xfrm>
            <a:prstGeom prst="rect">
              <a:avLst/>
            </a:prstGeom>
            <a:noFill/>
            <a:effectLst>
              <a:outerShdw dist="63500" dir="2700000" algn="tl" rotWithShape="0">
                <a:srgbClr val="FFB2B8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ln w="19050">
                    <a:solidFill>
                      <a:schemeClr val="accent1">
                        <a:lumMod val="60000"/>
                        <a:lumOff val="40000"/>
                      </a:schemeClr>
                    </a:solidFill>
                  </a:ln>
                  <a:solidFill>
                    <a:schemeClr val="bg1"/>
                  </a:solidFill>
                  <a:latin typeface="汉仪菱心体简" panose="02010400000101010101" pitchFamily="49" charset="-122"/>
                  <a:ea typeface="汉仪菱心体简" panose="02010400000101010101" pitchFamily="49" charset="-122"/>
                </a:rPr>
                <a:t>分类编码</a:t>
              </a:r>
              <a:endParaRPr lang="zh-CN" altLang="en-US" sz="4000" b="1" dirty="0"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/>
                <a:latin typeface="汉仪菱心体简" panose="02010400000101010101" pitchFamily="49" charset="-122"/>
                <a:ea typeface="汉仪菱心体简" panose="02010400000101010101" pitchFamily="49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045" y="1242695"/>
            <a:ext cx="7153275" cy="43719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245" y="1342390"/>
            <a:ext cx="7762875" cy="41719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09370"/>
            <a:ext cx="7010400" cy="423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10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11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12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15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16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17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18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19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2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20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21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22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23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24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25.xml><?xml version="1.0" encoding="utf-8"?>
<p:tagLst xmlns:p="http://schemas.openxmlformats.org/presentationml/2006/main">
  <p:tag name="KSO_WM_DIAGRAM_VIRTUALLY_FRAME" val="{&quot;height&quot;:262.3,&quot;left&quot;:191.4,&quot;top&quot;:67.3,&quot;width&quot;:667.75}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commondata" val="eyJoZGlkIjoiMWM3ZmRmZTExOTBiOTExNTNhYWZkZjc2NjE3YjZiMTUifQ=="/>
  <p:tag name="resource_record_key" val="{&quot;10&quot;:[50049143]}"/>
</p:tagLst>
</file>

<file path=ppt/tags/tag4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5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6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7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8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ags/tag9.xml><?xml version="1.0" encoding="utf-8"?>
<p:tagLst xmlns:p="http://schemas.openxmlformats.org/presentationml/2006/main">
  <p:tag name="KSO_WM_DIAGRAM_VIRTUALLY_FRAME" val="{&quot;height&quot;:151.7,&quot;left&quot;:191.4,&quot;top&quot;:177.9,&quot;width&quot;:581.3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1041</Words>
  <Application>WPS 演示</Application>
  <PresentationFormat>宽屏</PresentationFormat>
  <Paragraphs>185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汉仪菱心体简</vt:lpstr>
      <vt:lpstr>汉仪夏日体W</vt:lpstr>
      <vt:lpstr>楷体</vt:lpstr>
      <vt:lpstr>微软雅黑</vt:lpstr>
      <vt:lpstr>等线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XQXX13</dc:creator>
  <cp:lastModifiedBy>菲菲12138</cp:lastModifiedBy>
  <cp:revision>65</cp:revision>
  <dcterms:created xsi:type="dcterms:W3CDTF">2023-08-09T12:44:00Z</dcterms:created>
  <dcterms:modified xsi:type="dcterms:W3CDTF">2024-10-27T23:55:51Z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2052-12.1.0.18608</vt:lpwstr>
  </property>
</Properties>
</file>