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3"/>
  </p:sldMasterIdLst>
  <p:notesMasterIdLst>
    <p:notesMasterId r:id="rId5"/>
  </p:notesMasterIdLst>
  <p:sldIdLst>
    <p:sldId id="2350" r:id="rId4"/>
    <p:sldId id="2260" r:id="rId6"/>
    <p:sldId id="2352" r:id="rId7"/>
    <p:sldId id="2354" r:id="rId8"/>
    <p:sldId id="2355" r:id="rId9"/>
    <p:sldId id="2351" r:id="rId10"/>
    <p:sldId id="2356" r:id="rId11"/>
    <p:sldId id="2357" r:id="rId12"/>
    <p:sldId id="2358" r:id="rId13"/>
    <p:sldId id="2359" r:id="rId14"/>
    <p:sldId id="2361" r:id="rId15"/>
    <p:sldId id="2362" r:id="rId16"/>
    <p:sldId id="2363" r:id="rId17"/>
    <p:sldId id="2365" r:id="rId18"/>
    <p:sldId id="2367" r:id="rId19"/>
    <p:sldId id="2373" r:id="rId20"/>
    <p:sldId id="2368" r:id="rId21"/>
    <p:sldId id="2369" r:id="rId22"/>
    <p:sldId id="2370" r:id="rId23"/>
    <p:sldId id="2371" r:id="rId24"/>
    <p:sldId id="2372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 userDrawn="1">
          <p15:clr>
            <a:srgbClr val="A4A3A4"/>
          </p15:clr>
        </p15:guide>
        <p15:guide id="3" pos="37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5FE"/>
    <a:srgbClr val="FFFF00"/>
    <a:srgbClr val="FFE699"/>
    <a:srgbClr val="FFF2CC"/>
    <a:srgbClr val="95C7FA"/>
    <a:srgbClr val="A2DCF9"/>
    <a:srgbClr val="67B2FB"/>
    <a:srgbClr val="409DFA"/>
    <a:srgbClr val="E8F4FD"/>
    <a:srgbClr val="D0C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12" autoAdjust="0"/>
    <p:restoredTop sz="99306" autoAdjust="0"/>
  </p:normalViewPr>
  <p:slideViewPr>
    <p:cSldViewPr snapToGrid="0" showGuides="1">
      <p:cViewPr>
        <p:scale>
          <a:sx n="110" d="100"/>
          <a:sy n="110" d="100"/>
        </p:scale>
        <p:origin x="-348" y="-210"/>
      </p:cViewPr>
      <p:guideLst>
        <p:guide orient="horz" pos="2192"/>
        <p:guide pos="37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9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977C8676-D412-4E76-8466-F5B9875AD4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C896A-26C4-4A8D-AD84-7E3D4B95EE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651940" y="0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50" y="0"/>
              <a:ext cx="11309350" cy="6858000"/>
            </a:xfrm>
            <a:prstGeom prst="rect">
              <a:avLst/>
            </a:prstGeom>
          </p:spPr>
        </p:pic>
        <p:sp>
          <p:nvSpPr>
            <p:cNvPr id="48" name="矩形: 圆角 47"/>
            <p:cNvSpPr/>
            <p:nvPr/>
          </p:nvSpPr>
          <p:spPr>
            <a:xfrm>
              <a:off x="236110" y="239641"/>
              <a:ext cx="11706727" cy="6378717"/>
            </a:xfrm>
            <a:prstGeom prst="roundRect">
              <a:avLst>
                <a:gd name="adj" fmla="val 4595"/>
              </a:avLst>
            </a:prstGeom>
            <a:solidFill>
              <a:srgbClr val="E8F4FD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 userDrawn="1">
            <p:custDataLst>
              <p:tags r:id="rId5"/>
            </p:custDataLst>
          </p:nvPr>
        </p:nvSpPr>
        <p:spPr>
          <a:xfrm rot="5400000">
            <a:off x="-2183305" y="2409085"/>
            <a:ext cx="5379415" cy="1040531"/>
          </a:xfrm>
          <a:custGeom>
            <a:avLst/>
            <a:gdLst/>
            <a:ahLst/>
            <a:cxnLst/>
            <a:rect l="l" t="t" r="r" b="b"/>
            <a:pathLst>
              <a:path w="5379415" h="1040530">
                <a:moveTo>
                  <a:pt x="4628893" y="208398"/>
                </a:moveTo>
                <a:lnTo>
                  <a:pt x="4628893" y="14573"/>
                </a:lnTo>
                <a:lnTo>
                  <a:pt x="5379415" y="14573"/>
                </a:lnTo>
                <a:lnTo>
                  <a:pt x="5379415" y="208398"/>
                </a:lnTo>
                <a:lnTo>
                  <a:pt x="5114182" y="208398"/>
                </a:lnTo>
                <a:lnTo>
                  <a:pt x="5114182" y="1025957"/>
                </a:lnTo>
                <a:lnTo>
                  <a:pt x="4894126" y="1025957"/>
                </a:lnTo>
                <a:lnTo>
                  <a:pt x="4894126" y="208398"/>
                </a:lnTo>
                <a:close/>
                <a:moveTo>
                  <a:pt x="3993414" y="492576"/>
                </a:moveTo>
                <a:lnTo>
                  <a:pt x="4082311" y="492576"/>
                </a:lnTo>
                <a:cubicBezTo>
                  <a:pt x="4119230" y="492576"/>
                  <a:pt x="4150805" y="490390"/>
                  <a:pt x="4177037" y="486018"/>
                </a:cubicBezTo>
                <a:cubicBezTo>
                  <a:pt x="4203269" y="481646"/>
                  <a:pt x="4224400" y="473631"/>
                  <a:pt x="4240431" y="461972"/>
                </a:cubicBezTo>
                <a:cubicBezTo>
                  <a:pt x="4256461" y="450314"/>
                  <a:pt x="4268120" y="434283"/>
                  <a:pt x="4275406" y="413880"/>
                </a:cubicBezTo>
                <a:cubicBezTo>
                  <a:pt x="4282693" y="393478"/>
                  <a:pt x="4286336" y="367246"/>
                  <a:pt x="4286336" y="335185"/>
                </a:cubicBezTo>
                <a:cubicBezTo>
                  <a:pt x="4286336" y="305067"/>
                  <a:pt x="4282693" y="280535"/>
                  <a:pt x="4275406" y="261590"/>
                </a:cubicBezTo>
                <a:cubicBezTo>
                  <a:pt x="4268120" y="242645"/>
                  <a:pt x="4256461" y="227829"/>
                  <a:pt x="4240431" y="217142"/>
                </a:cubicBezTo>
                <a:cubicBezTo>
                  <a:pt x="4224400" y="206455"/>
                  <a:pt x="4203269" y="199168"/>
                  <a:pt x="4177037" y="195282"/>
                </a:cubicBezTo>
                <a:cubicBezTo>
                  <a:pt x="4150805" y="191395"/>
                  <a:pt x="4119230" y="189452"/>
                  <a:pt x="4082311" y="189452"/>
                </a:cubicBezTo>
                <a:lnTo>
                  <a:pt x="3993414" y="189452"/>
                </a:lnTo>
                <a:close/>
                <a:moveTo>
                  <a:pt x="3771900" y="1025957"/>
                </a:moveTo>
                <a:lnTo>
                  <a:pt x="3771900" y="14573"/>
                </a:lnTo>
                <a:lnTo>
                  <a:pt x="4115829" y="14573"/>
                </a:lnTo>
                <a:cubicBezTo>
                  <a:pt x="4183838" y="14573"/>
                  <a:pt x="4242373" y="20403"/>
                  <a:pt x="4291437" y="32061"/>
                </a:cubicBezTo>
                <a:cubicBezTo>
                  <a:pt x="4340500" y="43720"/>
                  <a:pt x="4381062" y="62179"/>
                  <a:pt x="4413124" y="87440"/>
                </a:cubicBezTo>
                <a:cubicBezTo>
                  <a:pt x="4445185" y="112700"/>
                  <a:pt x="4468744" y="145733"/>
                  <a:pt x="4483804" y="186538"/>
                </a:cubicBezTo>
                <a:cubicBezTo>
                  <a:pt x="4498863" y="227343"/>
                  <a:pt x="4506392" y="276892"/>
                  <a:pt x="4506392" y="335185"/>
                </a:cubicBezTo>
                <a:cubicBezTo>
                  <a:pt x="4506392" y="419710"/>
                  <a:pt x="4491090" y="485775"/>
                  <a:pt x="4460487" y="533381"/>
                </a:cubicBezTo>
                <a:cubicBezTo>
                  <a:pt x="4429883" y="580987"/>
                  <a:pt x="4382034" y="614505"/>
                  <a:pt x="4316940" y="633937"/>
                </a:cubicBezTo>
                <a:lnTo>
                  <a:pt x="4601118" y="1025957"/>
                </a:lnTo>
                <a:lnTo>
                  <a:pt x="4340257" y="1025957"/>
                </a:lnTo>
                <a:lnTo>
                  <a:pt x="4102713" y="657254"/>
                </a:lnTo>
                <a:lnTo>
                  <a:pt x="3993414" y="657254"/>
                </a:lnTo>
                <a:lnTo>
                  <a:pt x="3993414" y="1025957"/>
                </a:lnTo>
                <a:close/>
                <a:moveTo>
                  <a:pt x="2891533" y="520265"/>
                </a:moveTo>
                <a:cubicBezTo>
                  <a:pt x="2891533" y="582444"/>
                  <a:pt x="2894691" y="634908"/>
                  <a:pt x="2901006" y="677656"/>
                </a:cubicBezTo>
                <a:cubicBezTo>
                  <a:pt x="2907321" y="720404"/>
                  <a:pt x="2918736" y="754894"/>
                  <a:pt x="2935253" y="781126"/>
                </a:cubicBezTo>
                <a:cubicBezTo>
                  <a:pt x="2951769" y="807358"/>
                  <a:pt x="2974600" y="826303"/>
                  <a:pt x="3003747" y="837962"/>
                </a:cubicBezTo>
                <a:cubicBezTo>
                  <a:pt x="3032894" y="849621"/>
                  <a:pt x="3070784" y="855450"/>
                  <a:pt x="3117418" y="855450"/>
                </a:cubicBezTo>
                <a:cubicBezTo>
                  <a:pt x="3164053" y="855450"/>
                  <a:pt x="3202186" y="849621"/>
                  <a:pt x="3231818" y="837962"/>
                </a:cubicBezTo>
                <a:cubicBezTo>
                  <a:pt x="3261451" y="826303"/>
                  <a:pt x="3284525" y="807358"/>
                  <a:pt x="3301041" y="781126"/>
                </a:cubicBezTo>
                <a:cubicBezTo>
                  <a:pt x="3317558" y="754894"/>
                  <a:pt x="3328974" y="720404"/>
                  <a:pt x="3335289" y="677656"/>
                </a:cubicBezTo>
                <a:cubicBezTo>
                  <a:pt x="3341603" y="634908"/>
                  <a:pt x="3344761" y="582444"/>
                  <a:pt x="3344761" y="520265"/>
                </a:cubicBezTo>
                <a:cubicBezTo>
                  <a:pt x="3344761" y="459058"/>
                  <a:pt x="3341604" y="406837"/>
                  <a:pt x="3335289" y="363603"/>
                </a:cubicBezTo>
                <a:cubicBezTo>
                  <a:pt x="3328974" y="320369"/>
                  <a:pt x="3317558" y="285150"/>
                  <a:pt x="3301041" y="257947"/>
                </a:cubicBezTo>
                <a:cubicBezTo>
                  <a:pt x="3284525" y="230743"/>
                  <a:pt x="3261451" y="211069"/>
                  <a:pt x="3231818" y="198925"/>
                </a:cubicBezTo>
                <a:cubicBezTo>
                  <a:pt x="3202186" y="186781"/>
                  <a:pt x="3164053" y="180708"/>
                  <a:pt x="3117418" y="180708"/>
                </a:cubicBezTo>
                <a:cubicBezTo>
                  <a:pt x="3070784" y="180708"/>
                  <a:pt x="3032894" y="186781"/>
                  <a:pt x="3003747" y="198925"/>
                </a:cubicBezTo>
                <a:cubicBezTo>
                  <a:pt x="2974600" y="211069"/>
                  <a:pt x="2951769" y="230743"/>
                  <a:pt x="2935253" y="257947"/>
                </a:cubicBezTo>
                <a:cubicBezTo>
                  <a:pt x="2918736" y="285150"/>
                  <a:pt x="2907321" y="320369"/>
                  <a:pt x="2901006" y="363603"/>
                </a:cubicBezTo>
                <a:cubicBezTo>
                  <a:pt x="2894691" y="406837"/>
                  <a:pt x="2891533" y="459058"/>
                  <a:pt x="2891533" y="520265"/>
                </a:cubicBezTo>
                <a:close/>
                <a:moveTo>
                  <a:pt x="2658361" y="520265"/>
                </a:moveTo>
                <a:cubicBezTo>
                  <a:pt x="2658361" y="417281"/>
                  <a:pt x="2668562" y="332270"/>
                  <a:pt x="2688965" y="265233"/>
                </a:cubicBezTo>
                <a:cubicBezTo>
                  <a:pt x="2709368" y="198196"/>
                  <a:pt x="2739000" y="145004"/>
                  <a:pt x="2777862" y="105656"/>
                </a:cubicBezTo>
                <a:cubicBezTo>
                  <a:pt x="2816724" y="66308"/>
                  <a:pt x="2864816" y="38862"/>
                  <a:pt x="2922137" y="23317"/>
                </a:cubicBezTo>
                <a:cubicBezTo>
                  <a:pt x="2979458" y="7773"/>
                  <a:pt x="3044552" y="0"/>
                  <a:pt x="3117418" y="0"/>
                </a:cubicBezTo>
                <a:cubicBezTo>
                  <a:pt x="3191256" y="0"/>
                  <a:pt x="3256836" y="7773"/>
                  <a:pt x="3314157" y="23317"/>
                </a:cubicBezTo>
                <a:cubicBezTo>
                  <a:pt x="3371479" y="38862"/>
                  <a:pt x="3419571" y="66308"/>
                  <a:pt x="3458433" y="105656"/>
                </a:cubicBezTo>
                <a:cubicBezTo>
                  <a:pt x="3497295" y="145004"/>
                  <a:pt x="3526684" y="198196"/>
                  <a:pt x="3546601" y="265233"/>
                </a:cubicBezTo>
                <a:cubicBezTo>
                  <a:pt x="3566518" y="332270"/>
                  <a:pt x="3576476" y="417281"/>
                  <a:pt x="3576476" y="520265"/>
                </a:cubicBezTo>
                <a:cubicBezTo>
                  <a:pt x="3576476" y="623249"/>
                  <a:pt x="3566518" y="708260"/>
                  <a:pt x="3546601" y="775297"/>
                </a:cubicBezTo>
                <a:cubicBezTo>
                  <a:pt x="3526684" y="842334"/>
                  <a:pt x="3497295" y="895526"/>
                  <a:pt x="3458433" y="934874"/>
                </a:cubicBezTo>
                <a:cubicBezTo>
                  <a:pt x="3419570" y="974222"/>
                  <a:pt x="3371479" y="1001668"/>
                  <a:pt x="3314157" y="1017213"/>
                </a:cubicBezTo>
                <a:cubicBezTo>
                  <a:pt x="3256836" y="1032758"/>
                  <a:pt x="3191256" y="1040530"/>
                  <a:pt x="3117418" y="1040530"/>
                </a:cubicBezTo>
                <a:cubicBezTo>
                  <a:pt x="3044552" y="1040530"/>
                  <a:pt x="2979459" y="1032758"/>
                  <a:pt x="2922137" y="1017213"/>
                </a:cubicBezTo>
                <a:cubicBezTo>
                  <a:pt x="2864816" y="1001668"/>
                  <a:pt x="2816724" y="974222"/>
                  <a:pt x="2777862" y="934874"/>
                </a:cubicBezTo>
                <a:cubicBezTo>
                  <a:pt x="2739000" y="895526"/>
                  <a:pt x="2709368" y="842334"/>
                  <a:pt x="2688965" y="775297"/>
                </a:cubicBezTo>
                <a:cubicBezTo>
                  <a:pt x="2668562" y="708260"/>
                  <a:pt x="2658361" y="623249"/>
                  <a:pt x="2658361" y="520265"/>
                </a:cubicBezTo>
                <a:close/>
                <a:moveTo>
                  <a:pt x="1983639" y="536296"/>
                </a:moveTo>
                <a:lnTo>
                  <a:pt x="2078365" y="536296"/>
                </a:lnTo>
                <a:cubicBezTo>
                  <a:pt x="2116255" y="536296"/>
                  <a:pt x="2147831" y="533624"/>
                  <a:pt x="2173091" y="528280"/>
                </a:cubicBezTo>
                <a:cubicBezTo>
                  <a:pt x="2198351" y="522937"/>
                  <a:pt x="2218997" y="513464"/>
                  <a:pt x="2235027" y="499863"/>
                </a:cubicBezTo>
                <a:cubicBezTo>
                  <a:pt x="2251058" y="486261"/>
                  <a:pt x="2262474" y="468530"/>
                  <a:pt x="2269274" y="446670"/>
                </a:cubicBezTo>
                <a:cubicBezTo>
                  <a:pt x="2276075" y="424810"/>
                  <a:pt x="2279476" y="396878"/>
                  <a:pt x="2279476" y="362874"/>
                </a:cubicBezTo>
                <a:cubicBezTo>
                  <a:pt x="2279476" y="330813"/>
                  <a:pt x="2276075" y="303610"/>
                  <a:pt x="2269274" y="281264"/>
                </a:cubicBezTo>
                <a:cubicBezTo>
                  <a:pt x="2262474" y="258918"/>
                  <a:pt x="2251058" y="240945"/>
                  <a:pt x="2235027" y="227343"/>
                </a:cubicBezTo>
                <a:cubicBezTo>
                  <a:pt x="2218997" y="213741"/>
                  <a:pt x="2198108" y="204026"/>
                  <a:pt x="2172362" y="198196"/>
                </a:cubicBezTo>
                <a:cubicBezTo>
                  <a:pt x="2146616" y="192367"/>
                  <a:pt x="2115284" y="189452"/>
                  <a:pt x="2078365" y="189452"/>
                </a:cubicBezTo>
                <a:lnTo>
                  <a:pt x="1983639" y="189452"/>
                </a:lnTo>
                <a:close/>
                <a:moveTo>
                  <a:pt x="1762125" y="1025957"/>
                </a:moveTo>
                <a:lnTo>
                  <a:pt x="1762125" y="14573"/>
                </a:lnTo>
                <a:lnTo>
                  <a:pt x="2107511" y="14573"/>
                </a:lnTo>
                <a:cubicBezTo>
                  <a:pt x="2183292" y="14573"/>
                  <a:pt x="2246686" y="21131"/>
                  <a:pt x="2297692" y="34247"/>
                </a:cubicBezTo>
                <a:cubicBezTo>
                  <a:pt x="2348699" y="47363"/>
                  <a:pt x="2389504" y="67766"/>
                  <a:pt x="2420108" y="95455"/>
                </a:cubicBezTo>
                <a:cubicBezTo>
                  <a:pt x="2450711" y="123144"/>
                  <a:pt x="2472571" y="158606"/>
                  <a:pt x="2485687" y="201840"/>
                </a:cubicBezTo>
                <a:cubicBezTo>
                  <a:pt x="2498803" y="245074"/>
                  <a:pt x="2505361" y="297294"/>
                  <a:pt x="2505361" y="358502"/>
                </a:cubicBezTo>
                <a:cubicBezTo>
                  <a:pt x="2505361" y="424567"/>
                  <a:pt x="2498074" y="480189"/>
                  <a:pt x="2483501" y="525366"/>
                </a:cubicBezTo>
                <a:cubicBezTo>
                  <a:pt x="2468928" y="570543"/>
                  <a:pt x="2445611" y="607219"/>
                  <a:pt x="2413550" y="635394"/>
                </a:cubicBezTo>
                <a:cubicBezTo>
                  <a:pt x="2381488" y="663569"/>
                  <a:pt x="2340198" y="683728"/>
                  <a:pt x="2289677" y="695873"/>
                </a:cubicBezTo>
                <a:cubicBezTo>
                  <a:pt x="2239156" y="708017"/>
                  <a:pt x="2178435" y="714089"/>
                  <a:pt x="2107511" y="714089"/>
                </a:cubicBezTo>
                <a:lnTo>
                  <a:pt x="1983639" y="714089"/>
                </a:lnTo>
                <a:lnTo>
                  <a:pt x="1983639" y="1025957"/>
                </a:lnTo>
                <a:close/>
                <a:moveTo>
                  <a:pt x="942975" y="1025957"/>
                </a:moveTo>
                <a:lnTo>
                  <a:pt x="942975" y="14573"/>
                </a:lnTo>
                <a:lnTo>
                  <a:pt x="1560881" y="14573"/>
                </a:lnTo>
                <a:lnTo>
                  <a:pt x="1560881" y="206940"/>
                </a:lnTo>
                <a:lnTo>
                  <a:pt x="1164489" y="206940"/>
                </a:lnTo>
                <a:lnTo>
                  <a:pt x="1164489" y="415338"/>
                </a:lnTo>
                <a:lnTo>
                  <a:pt x="1531735" y="415338"/>
                </a:lnTo>
                <a:lnTo>
                  <a:pt x="1531735" y="600418"/>
                </a:lnTo>
                <a:lnTo>
                  <a:pt x="1164489" y="600418"/>
                </a:lnTo>
                <a:lnTo>
                  <a:pt x="1164489" y="833590"/>
                </a:lnTo>
                <a:lnTo>
                  <a:pt x="1581284" y="833590"/>
                </a:lnTo>
                <a:lnTo>
                  <a:pt x="1581284" y="1025957"/>
                </a:lnTo>
                <a:close/>
                <a:moveTo>
                  <a:pt x="221514" y="492576"/>
                </a:moveTo>
                <a:lnTo>
                  <a:pt x="310410" y="492576"/>
                </a:lnTo>
                <a:cubicBezTo>
                  <a:pt x="347329" y="492576"/>
                  <a:pt x="378905" y="490390"/>
                  <a:pt x="405137" y="486018"/>
                </a:cubicBezTo>
                <a:cubicBezTo>
                  <a:pt x="431368" y="481646"/>
                  <a:pt x="452500" y="473631"/>
                  <a:pt x="468530" y="461972"/>
                </a:cubicBezTo>
                <a:cubicBezTo>
                  <a:pt x="484561" y="450314"/>
                  <a:pt x="496219" y="434283"/>
                  <a:pt x="503506" y="413880"/>
                </a:cubicBezTo>
                <a:cubicBezTo>
                  <a:pt x="510793" y="393478"/>
                  <a:pt x="514436" y="367246"/>
                  <a:pt x="514436" y="335185"/>
                </a:cubicBezTo>
                <a:cubicBezTo>
                  <a:pt x="514436" y="305067"/>
                  <a:pt x="510793" y="280535"/>
                  <a:pt x="503506" y="261590"/>
                </a:cubicBezTo>
                <a:cubicBezTo>
                  <a:pt x="496219" y="242645"/>
                  <a:pt x="484561" y="227829"/>
                  <a:pt x="468530" y="217142"/>
                </a:cubicBezTo>
                <a:cubicBezTo>
                  <a:pt x="452500" y="206455"/>
                  <a:pt x="431368" y="199168"/>
                  <a:pt x="405137" y="195282"/>
                </a:cubicBezTo>
                <a:cubicBezTo>
                  <a:pt x="378905" y="191395"/>
                  <a:pt x="347329" y="189452"/>
                  <a:pt x="310410" y="189452"/>
                </a:cubicBezTo>
                <a:lnTo>
                  <a:pt x="221514" y="189452"/>
                </a:lnTo>
                <a:close/>
                <a:moveTo>
                  <a:pt x="0" y="1025957"/>
                </a:moveTo>
                <a:lnTo>
                  <a:pt x="0" y="14573"/>
                </a:lnTo>
                <a:lnTo>
                  <a:pt x="343929" y="14573"/>
                </a:lnTo>
                <a:cubicBezTo>
                  <a:pt x="411937" y="14573"/>
                  <a:pt x="470473" y="20403"/>
                  <a:pt x="519537" y="32061"/>
                </a:cubicBezTo>
                <a:cubicBezTo>
                  <a:pt x="568600" y="43720"/>
                  <a:pt x="609162" y="62179"/>
                  <a:pt x="641223" y="87440"/>
                </a:cubicBezTo>
                <a:cubicBezTo>
                  <a:pt x="673284" y="112700"/>
                  <a:pt x="696845" y="145733"/>
                  <a:pt x="711903" y="186538"/>
                </a:cubicBezTo>
                <a:cubicBezTo>
                  <a:pt x="726962" y="227343"/>
                  <a:pt x="734492" y="276892"/>
                  <a:pt x="734492" y="335185"/>
                </a:cubicBezTo>
                <a:cubicBezTo>
                  <a:pt x="734492" y="419710"/>
                  <a:pt x="719190" y="485775"/>
                  <a:pt x="688586" y="533381"/>
                </a:cubicBezTo>
                <a:cubicBezTo>
                  <a:pt x="657982" y="580987"/>
                  <a:pt x="610134" y="614505"/>
                  <a:pt x="545040" y="633937"/>
                </a:cubicBezTo>
                <a:lnTo>
                  <a:pt x="829218" y="1025957"/>
                </a:lnTo>
                <a:lnTo>
                  <a:pt x="568357" y="1025957"/>
                </a:lnTo>
                <a:lnTo>
                  <a:pt x="330813" y="657254"/>
                </a:lnTo>
                <a:lnTo>
                  <a:pt x="221514" y="657254"/>
                </a:lnTo>
                <a:lnTo>
                  <a:pt x="221514" y="1025957"/>
                </a:lnTo>
                <a:close/>
              </a:path>
            </a:pathLst>
          </a:custGeom>
          <a:solidFill>
            <a:srgbClr val="6AAFFC">
              <a:alpha val="14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hangingPunct="0">
              <a:lnSpc>
                <a:spcPct val="120000"/>
              </a:lnSpc>
            </a:pPr>
            <a:endParaRPr lang="en-US" altLang="zh-CN" sz="11500" b="1" dirty="0">
              <a:solidFill>
                <a:srgbClr val="6AAFFC">
                  <a:alpha val="4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6"/>
            </p:custDataLst>
          </p:nvPr>
        </p:nvSpPr>
        <p:spPr>
          <a:xfrm rot="5400000">
            <a:off x="9504142" y="4169331"/>
            <a:ext cx="4336809" cy="1040531"/>
          </a:xfrm>
          <a:custGeom>
            <a:avLst/>
            <a:gdLst/>
            <a:ahLst/>
            <a:cxnLst/>
            <a:rect l="l" t="t" r="r" b="b"/>
            <a:pathLst>
              <a:path w="4336809" h="1040530">
                <a:moveTo>
                  <a:pt x="3495932" y="1025957"/>
                </a:moveTo>
                <a:lnTo>
                  <a:pt x="3495932" y="14573"/>
                </a:lnTo>
                <a:lnTo>
                  <a:pt x="3717446" y="14573"/>
                </a:lnTo>
                <a:lnTo>
                  <a:pt x="3717446" y="403679"/>
                </a:lnTo>
                <a:lnTo>
                  <a:pt x="3771367" y="403679"/>
                </a:lnTo>
                <a:lnTo>
                  <a:pt x="4062832" y="14573"/>
                </a:lnTo>
                <a:lnTo>
                  <a:pt x="4322236" y="14573"/>
                </a:lnTo>
                <a:lnTo>
                  <a:pt x="3953533" y="483832"/>
                </a:lnTo>
                <a:lnTo>
                  <a:pt x="4336809" y="1025957"/>
                </a:lnTo>
                <a:lnTo>
                  <a:pt x="4068661" y="1025957"/>
                </a:lnTo>
                <a:lnTo>
                  <a:pt x="3771367" y="582930"/>
                </a:lnTo>
                <a:lnTo>
                  <a:pt x="3717446" y="582930"/>
                </a:lnTo>
                <a:lnTo>
                  <a:pt x="3717446" y="1025957"/>
                </a:lnTo>
                <a:close/>
                <a:moveTo>
                  <a:pt x="2774471" y="492576"/>
                </a:moveTo>
                <a:lnTo>
                  <a:pt x="2863368" y="492576"/>
                </a:lnTo>
                <a:cubicBezTo>
                  <a:pt x="2900287" y="492576"/>
                  <a:pt x="2931862" y="490390"/>
                  <a:pt x="2958094" y="486018"/>
                </a:cubicBezTo>
                <a:cubicBezTo>
                  <a:pt x="2984326" y="481646"/>
                  <a:pt x="3005457" y="473631"/>
                  <a:pt x="3021488" y="461972"/>
                </a:cubicBezTo>
                <a:cubicBezTo>
                  <a:pt x="3037518" y="450314"/>
                  <a:pt x="3049177" y="434283"/>
                  <a:pt x="3056463" y="413881"/>
                </a:cubicBezTo>
                <a:cubicBezTo>
                  <a:pt x="3063750" y="393478"/>
                  <a:pt x="3067393" y="367246"/>
                  <a:pt x="3067393" y="335185"/>
                </a:cubicBezTo>
                <a:cubicBezTo>
                  <a:pt x="3067393" y="305067"/>
                  <a:pt x="3063750" y="280535"/>
                  <a:pt x="3056463" y="261590"/>
                </a:cubicBezTo>
                <a:cubicBezTo>
                  <a:pt x="3049177" y="242645"/>
                  <a:pt x="3037518" y="227829"/>
                  <a:pt x="3021488" y="217142"/>
                </a:cubicBezTo>
                <a:cubicBezTo>
                  <a:pt x="3005457" y="206455"/>
                  <a:pt x="2984326" y="199168"/>
                  <a:pt x="2958094" y="195282"/>
                </a:cubicBezTo>
                <a:cubicBezTo>
                  <a:pt x="2931862" y="191395"/>
                  <a:pt x="2900287" y="189452"/>
                  <a:pt x="2863368" y="189452"/>
                </a:cubicBezTo>
                <a:lnTo>
                  <a:pt x="2774471" y="189452"/>
                </a:lnTo>
                <a:close/>
                <a:moveTo>
                  <a:pt x="2552958" y="1025957"/>
                </a:moveTo>
                <a:lnTo>
                  <a:pt x="2552958" y="14573"/>
                </a:lnTo>
                <a:lnTo>
                  <a:pt x="2896886" y="14573"/>
                </a:lnTo>
                <a:cubicBezTo>
                  <a:pt x="2964895" y="14573"/>
                  <a:pt x="3023431" y="20403"/>
                  <a:pt x="3072494" y="32061"/>
                </a:cubicBezTo>
                <a:cubicBezTo>
                  <a:pt x="3121557" y="43720"/>
                  <a:pt x="3162120" y="62179"/>
                  <a:pt x="3194181" y="87440"/>
                </a:cubicBezTo>
                <a:cubicBezTo>
                  <a:pt x="3226242" y="112700"/>
                  <a:pt x="3249802" y="145733"/>
                  <a:pt x="3264861" y="186538"/>
                </a:cubicBezTo>
                <a:cubicBezTo>
                  <a:pt x="3279920" y="227343"/>
                  <a:pt x="3287449" y="276892"/>
                  <a:pt x="3287449" y="335185"/>
                </a:cubicBezTo>
                <a:cubicBezTo>
                  <a:pt x="3287449" y="419710"/>
                  <a:pt x="3272147" y="485775"/>
                  <a:pt x="3241544" y="533381"/>
                </a:cubicBezTo>
                <a:cubicBezTo>
                  <a:pt x="3210940" y="580987"/>
                  <a:pt x="3163091" y="614505"/>
                  <a:pt x="3097997" y="633937"/>
                </a:cubicBezTo>
                <a:lnTo>
                  <a:pt x="3382175" y="1025957"/>
                </a:lnTo>
                <a:lnTo>
                  <a:pt x="3121314" y="1025957"/>
                </a:lnTo>
                <a:lnTo>
                  <a:pt x="2883770" y="657254"/>
                </a:lnTo>
                <a:lnTo>
                  <a:pt x="2774471" y="657254"/>
                </a:lnTo>
                <a:lnTo>
                  <a:pt x="2774471" y="1025957"/>
                </a:lnTo>
                <a:close/>
                <a:moveTo>
                  <a:pt x="1672590" y="520265"/>
                </a:moveTo>
                <a:cubicBezTo>
                  <a:pt x="1672590" y="582444"/>
                  <a:pt x="1675748" y="634908"/>
                  <a:pt x="1682063" y="677656"/>
                </a:cubicBezTo>
                <a:cubicBezTo>
                  <a:pt x="1688378" y="720404"/>
                  <a:pt x="1699794" y="754895"/>
                  <a:pt x="1716310" y="781127"/>
                </a:cubicBezTo>
                <a:cubicBezTo>
                  <a:pt x="1732827" y="807358"/>
                  <a:pt x="1755658" y="826303"/>
                  <a:pt x="1784804" y="837962"/>
                </a:cubicBezTo>
                <a:cubicBezTo>
                  <a:pt x="1813951" y="849621"/>
                  <a:pt x="1851841" y="855450"/>
                  <a:pt x="1898476" y="855450"/>
                </a:cubicBezTo>
                <a:cubicBezTo>
                  <a:pt x="1945110" y="855450"/>
                  <a:pt x="1983243" y="849621"/>
                  <a:pt x="2012876" y="837962"/>
                </a:cubicBezTo>
                <a:cubicBezTo>
                  <a:pt x="2042508" y="826303"/>
                  <a:pt x="2065582" y="807358"/>
                  <a:pt x="2082099" y="781127"/>
                </a:cubicBezTo>
                <a:cubicBezTo>
                  <a:pt x="2098615" y="754895"/>
                  <a:pt x="2110031" y="720404"/>
                  <a:pt x="2116346" y="677656"/>
                </a:cubicBezTo>
                <a:cubicBezTo>
                  <a:pt x="2122661" y="634908"/>
                  <a:pt x="2125818" y="582444"/>
                  <a:pt x="2125818" y="520265"/>
                </a:cubicBezTo>
                <a:cubicBezTo>
                  <a:pt x="2125818" y="459058"/>
                  <a:pt x="2122661" y="406837"/>
                  <a:pt x="2116346" y="363603"/>
                </a:cubicBezTo>
                <a:cubicBezTo>
                  <a:pt x="2110031" y="320369"/>
                  <a:pt x="2098615" y="285150"/>
                  <a:pt x="2082099" y="257947"/>
                </a:cubicBezTo>
                <a:cubicBezTo>
                  <a:pt x="2065582" y="230743"/>
                  <a:pt x="2042508" y="211069"/>
                  <a:pt x="2012876" y="198925"/>
                </a:cubicBezTo>
                <a:cubicBezTo>
                  <a:pt x="1983243" y="186781"/>
                  <a:pt x="1945110" y="180709"/>
                  <a:pt x="1898476" y="180709"/>
                </a:cubicBezTo>
                <a:cubicBezTo>
                  <a:pt x="1851841" y="180709"/>
                  <a:pt x="1813951" y="186781"/>
                  <a:pt x="1784804" y="198925"/>
                </a:cubicBezTo>
                <a:cubicBezTo>
                  <a:pt x="1755658" y="211069"/>
                  <a:pt x="1732827" y="230743"/>
                  <a:pt x="1716310" y="257947"/>
                </a:cubicBezTo>
                <a:cubicBezTo>
                  <a:pt x="1699794" y="285150"/>
                  <a:pt x="1688378" y="320369"/>
                  <a:pt x="1682063" y="363603"/>
                </a:cubicBezTo>
                <a:cubicBezTo>
                  <a:pt x="1675748" y="406837"/>
                  <a:pt x="1672590" y="459058"/>
                  <a:pt x="1672590" y="520265"/>
                </a:cubicBezTo>
                <a:close/>
                <a:moveTo>
                  <a:pt x="1439418" y="520265"/>
                </a:moveTo>
                <a:cubicBezTo>
                  <a:pt x="1439418" y="417281"/>
                  <a:pt x="1449619" y="332270"/>
                  <a:pt x="1470022" y="265233"/>
                </a:cubicBezTo>
                <a:cubicBezTo>
                  <a:pt x="1490425" y="198196"/>
                  <a:pt x="1520057" y="145004"/>
                  <a:pt x="1558919" y="105656"/>
                </a:cubicBezTo>
                <a:cubicBezTo>
                  <a:pt x="1597781" y="66308"/>
                  <a:pt x="1645873" y="38862"/>
                  <a:pt x="1703194" y="23317"/>
                </a:cubicBezTo>
                <a:cubicBezTo>
                  <a:pt x="1760516" y="7773"/>
                  <a:pt x="1825609" y="0"/>
                  <a:pt x="1898476" y="0"/>
                </a:cubicBezTo>
                <a:cubicBezTo>
                  <a:pt x="1972313" y="0"/>
                  <a:pt x="2037893" y="7773"/>
                  <a:pt x="2095215" y="23317"/>
                </a:cubicBezTo>
                <a:cubicBezTo>
                  <a:pt x="2152536" y="38862"/>
                  <a:pt x="2200628" y="66308"/>
                  <a:pt x="2239490" y="105656"/>
                </a:cubicBezTo>
                <a:cubicBezTo>
                  <a:pt x="2278352" y="145004"/>
                  <a:pt x="2307741" y="198196"/>
                  <a:pt x="2327658" y="265233"/>
                </a:cubicBezTo>
                <a:cubicBezTo>
                  <a:pt x="2347574" y="332270"/>
                  <a:pt x="2357533" y="417281"/>
                  <a:pt x="2357533" y="520265"/>
                </a:cubicBezTo>
                <a:cubicBezTo>
                  <a:pt x="2357533" y="623249"/>
                  <a:pt x="2347574" y="708260"/>
                  <a:pt x="2327658" y="775297"/>
                </a:cubicBezTo>
                <a:cubicBezTo>
                  <a:pt x="2307741" y="842334"/>
                  <a:pt x="2278352" y="895527"/>
                  <a:pt x="2239490" y="934874"/>
                </a:cubicBezTo>
                <a:cubicBezTo>
                  <a:pt x="2200628" y="974222"/>
                  <a:pt x="2152536" y="1001668"/>
                  <a:pt x="2095215" y="1017213"/>
                </a:cubicBezTo>
                <a:cubicBezTo>
                  <a:pt x="2037893" y="1032758"/>
                  <a:pt x="1972313" y="1040530"/>
                  <a:pt x="1898476" y="1040530"/>
                </a:cubicBezTo>
                <a:cubicBezTo>
                  <a:pt x="1825609" y="1040530"/>
                  <a:pt x="1760516" y="1032758"/>
                  <a:pt x="1703194" y="1017213"/>
                </a:cubicBezTo>
                <a:cubicBezTo>
                  <a:pt x="1645873" y="1001668"/>
                  <a:pt x="1597781" y="974222"/>
                  <a:pt x="1558919" y="934874"/>
                </a:cubicBezTo>
                <a:cubicBezTo>
                  <a:pt x="1520057" y="895527"/>
                  <a:pt x="1490425" y="842334"/>
                  <a:pt x="1470022" y="775297"/>
                </a:cubicBezTo>
                <a:cubicBezTo>
                  <a:pt x="1449619" y="708260"/>
                  <a:pt x="1439418" y="623249"/>
                  <a:pt x="1439418" y="520265"/>
                </a:cubicBezTo>
                <a:close/>
                <a:moveTo>
                  <a:pt x="0" y="14573"/>
                </a:moveTo>
                <a:lnTo>
                  <a:pt x="231715" y="14573"/>
                </a:lnTo>
                <a:lnTo>
                  <a:pt x="377447" y="762181"/>
                </a:lnTo>
                <a:lnTo>
                  <a:pt x="386191" y="762181"/>
                </a:lnTo>
                <a:lnTo>
                  <a:pt x="540668" y="112214"/>
                </a:lnTo>
                <a:lnTo>
                  <a:pt x="797157" y="112214"/>
                </a:lnTo>
                <a:lnTo>
                  <a:pt x="942889" y="762181"/>
                </a:lnTo>
                <a:lnTo>
                  <a:pt x="951633" y="762181"/>
                </a:lnTo>
                <a:lnTo>
                  <a:pt x="1100280" y="14573"/>
                </a:lnTo>
                <a:lnTo>
                  <a:pt x="1329081" y="14573"/>
                </a:lnTo>
                <a:lnTo>
                  <a:pt x="1097366" y="1025957"/>
                </a:lnTo>
                <a:lnTo>
                  <a:pt x="820474" y="1025957"/>
                </a:lnTo>
                <a:lnTo>
                  <a:pt x="664540" y="384734"/>
                </a:lnTo>
                <a:lnTo>
                  <a:pt x="655796" y="384734"/>
                </a:lnTo>
                <a:lnTo>
                  <a:pt x="496948" y="1025957"/>
                </a:lnTo>
                <a:lnTo>
                  <a:pt x="220056" y="1025957"/>
                </a:lnTo>
                <a:close/>
              </a:path>
            </a:pathLst>
          </a:custGeom>
          <a:solidFill>
            <a:srgbClr val="6AAFFC">
              <a:alpha val="14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hangingPunct="0">
              <a:lnSpc>
                <a:spcPct val="120000"/>
              </a:lnSpc>
            </a:pPr>
            <a:endParaRPr lang="en-US" altLang="zh-CN" sz="11500" b="1" dirty="0">
              <a:solidFill>
                <a:srgbClr val="6AAFFC">
                  <a:alpha val="45000"/>
                </a:srgbClr>
              </a:solidFill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4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tags" Target="../tags/tag16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tags" Target="../tags/tag17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tags" Target="../tags/tag18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图片包含 图书馆, 室内, 场景, 房间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0"/>
          <a:stretch>
            <a:fillRect/>
          </a:stretch>
        </p:blipFill>
        <p:spPr>
          <a:xfrm>
            <a:off x="1066800" y="873125"/>
            <a:ext cx="6595110" cy="4524375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C:/Users/87257/Desktop/展示课 培育室/图片/IMG_6170.HEIC.JPGIMG_6170.HEIC"/>
          <p:cNvPicPr>
            <a:picLocks noChangeAspect="1"/>
          </p:cNvPicPr>
          <p:nvPr/>
        </p:nvPicPr>
        <p:blipFill rotWithShape="1">
          <a:blip r:embed="rId4"/>
          <a:srcRect t="3100" b="3100"/>
          <a:stretch>
            <a:fillRect/>
          </a:stretch>
        </p:blipFill>
        <p:spPr>
          <a:xfrm>
            <a:off x="5170170" y="1917700"/>
            <a:ext cx="5716905" cy="4022725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2566650" y="25660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64900" y="35921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5085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圆角矩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760" y="832485"/>
            <a:ext cx="199390" cy="199390"/>
          </a:xfrm>
          <a:prstGeom prst="roundRect">
            <a:avLst>
              <a:gd name="adj" fmla="val 50000"/>
            </a:avLst>
          </a:prstGeom>
          <a:gradFill>
            <a:gsLst>
              <a:gs pos="72000">
                <a:srgbClr val="409DFA"/>
              </a:gs>
              <a:gs pos="0">
                <a:srgbClr val="67B2FB"/>
              </a:gs>
            </a:gsLst>
            <a:lin ang="11400000" scaled="0"/>
          </a:gradFill>
          <a:ln w="12700">
            <a:noFill/>
            <a:rou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6825" y="1549400"/>
            <a:ext cx="6531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读取图书借阅号中的信息，尝试找到这位同学。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0973" y="584533"/>
            <a:ext cx="5266056" cy="694690"/>
            <a:chOff x="716926" y="143892"/>
            <a:chExt cx="3629762" cy="478833"/>
          </a:xfrm>
        </p:grpSpPr>
        <p:sp>
          <p:nvSpPr>
            <p:cNvPr id="10" name="矩形: 圆角 53"/>
            <p:cNvSpPr/>
            <p:nvPr/>
          </p:nvSpPr>
          <p:spPr>
            <a:xfrm>
              <a:off x="900318" y="143892"/>
              <a:ext cx="3446370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活动二 借阅留痕，书签明主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" name="圆角矩形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00150" y="2279650"/>
            <a:ext cx="9834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>X04112102220190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701</a:t>
            </a:r>
            <a:endParaRPr 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200150" y="2857500"/>
            <a:ext cx="448310" cy="2176780"/>
            <a:chOff x="1884" y="4087"/>
            <a:chExt cx="706" cy="3428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912" y="4087"/>
              <a:ext cx="6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1884" y="4319"/>
              <a:ext cx="707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学段代码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小学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881505" y="2857500"/>
            <a:ext cx="765810" cy="2731770"/>
            <a:chOff x="2957" y="4087"/>
            <a:chExt cx="1206" cy="430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2957" y="4087"/>
              <a:ext cx="12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3207" y="4319"/>
              <a:ext cx="707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省辖市代码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常州市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86405" y="2863215"/>
            <a:ext cx="765810" cy="2726055"/>
            <a:chOff x="4697" y="4096"/>
            <a:chExt cx="1206" cy="4293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4697" y="4096"/>
              <a:ext cx="12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4948" y="4319"/>
              <a:ext cx="707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县市区代码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新北区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74465" y="2863215"/>
            <a:ext cx="448310" cy="2447925"/>
            <a:chOff x="6253" y="4096"/>
            <a:chExt cx="706" cy="3855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6253" y="4096"/>
              <a:ext cx="6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6253" y="4319"/>
              <a:ext cx="707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学校类型码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小学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32630" y="2863215"/>
            <a:ext cx="448310" cy="3002915"/>
            <a:chOff x="7132" y="4096"/>
            <a:chExt cx="706" cy="4729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7132" y="4096"/>
              <a:ext cx="6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132" y="4319"/>
              <a:ext cx="707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学校性质码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公办学校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184775" y="2863215"/>
            <a:ext cx="1365250" cy="1340485"/>
            <a:chOff x="8159" y="4096"/>
            <a:chExt cx="2150" cy="2111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8159" y="4096"/>
              <a:ext cx="2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8881" y="4319"/>
              <a:ext cx="70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学校代码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05295" y="2857500"/>
            <a:ext cx="1964690" cy="1346200"/>
            <a:chOff x="10711" y="4087"/>
            <a:chExt cx="3094" cy="2120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711" y="4087"/>
              <a:ext cx="309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1978" y="4319"/>
              <a:ext cx="70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入学年份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070340" y="2863215"/>
            <a:ext cx="693420" cy="786765"/>
            <a:chOff x="14278" y="4096"/>
            <a:chExt cx="1092" cy="1239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14278" y="4096"/>
              <a:ext cx="109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4555" y="4319"/>
              <a:ext cx="70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班级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382395" y="5892165"/>
            <a:ext cx="10024110" cy="492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常州市新北区春江中心小学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年入学</a:t>
            </a: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班学号为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的学生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0144125" y="2863215"/>
            <a:ext cx="693420" cy="786765"/>
            <a:chOff x="14278" y="4096"/>
            <a:chExt cx="1092" cy="1239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14278" y="4096"/>
              <a:ext cx="109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4555" y="4319"/>
              <a:ext cx="70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学号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127760" y="2776220"/>
            <a:ext cx="5994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8999855" y="3924935"/>
            <a:ext cx="0" cy="16725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101205" y="735965"/>
            <a:ext cx="341884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有具体的含义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2" grpId="0" bldLvl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圆角矩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760" y="832485"/>
            <a:ext cx="199390" cy="199390"/>
          </a:xfrm>
          <a:prstGeom prst="roundRect">
            <a:avLst>
              <a:gd name="adj" fmla="val 50000"/>
            </a:avLst>
          </a:prstGeom>
          <a:gradFill>
            <a:gsLst>
              <a:gs pos="72000">
                <a:srgbClr val="409DFA"/>
              </a:gs>
              <a:gs pos="0">
                <a:srgbClr val="67B2FB"/>
              </a:gs>
            </a:gsLst>
            <a:lin ang="11400000" scaled="0"/>
          </a:gradFill>
          <a:ln w="12700">
            <a:noFill/>
            <a:rou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66825" y="1588135"/>
            <a:ext cx="9451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如果书签写了这位同学的姓名，我们是不是可以直接找到这位同学呢？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64715" y="2491740"/>
            <a:ext cx="219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汉仪魏碑简" panose="02010600000101010101" charset="-128"/>
                <a:ea typeface="汉仪魏碑简" panose="02010600000101010101" charset="-128"/>
              </a:rPr>
              <a:t>姓名：陈诺</a:t>
            </a:r>
            <a:endParaRPr lang="zh-CN" altLang="en-US" sz="2800"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00973" y="584533"/>
            <a:ext cx="1782446" cy="694690"/>
            <a:chOff x="716926" y="143892"/>
            <a:chExt cx="1228596" cy="478833"/>
          </a:xfrm>
        </p:grpSpPr>
        <p:sp>
          <p:nvSpPr>
            <p:cNvPr id="13" name="矩形: 圆角 53"/>
            <p:cNvSpPr/>
            <p:nvPr/>
          </p:nvSpPr>
          <p:spPr>
            <a:xfrm>
              <a:off x="900318" y="143892"/>
              <a:ext cx="1045204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想一想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4" name="圆角矩形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75" y="3401695"/>
            <a:ext cx="5934710" cy="1652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8269605" y="572770"/>
            <a:ext cx="186309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唯一性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19350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数字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23055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字母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86755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文字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50455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图形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5655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颜色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12910" y="0"/>
            <a:ext cx="144272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符号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0973" y="851868"/>
            <a:ext cx="5558791" cy="694690"/>
            <a:chOff x="716926" y="143892"/>
            <a:chExt cx="3831537" cy="478833"/>
          </a:xfrm>
        </p:grpSpPr>
        <p:sp>
          <p:nvSpPr>
            <p:cNvPr id="25" name="矩形: 圆角 53"/>
            <p:cNvSpPr/>
            <p:nvPr/>
          </p:nvSpPr>
          <p:spPr>
            <a:xfrm>
              <a:off x="900318" y="143892"/>
              <a:ext cx="3648145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想一想：生活中还有那些编码？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26" name="圆角矩形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00175" y="1546860"/>
            <a:ext cx="9381490" cy="4477385"/>
            <a:chOff x="2205" y="2436"/>
            <a:chExt cx="14774" cy="705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lum bright="-6000" contrast="42000"/>
            </a:blip>
            <a:stretch>
              <a:fillRect/>
            </a:stretch>
          </p:blipFill>
          <p:spPr>
            <a:xfrm>
              <a:off x="2591" y="2791"/>
              <a:ext cx="6174" cy="180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rcRect l="8170" t="6487" r="13262" b="9364"/>
            <a:stretch>
              <a:fillRect/>
            </a:stretch>
          </p:blipFill>
          <p:spPr>
            <a:xfrm>
              <a:off x="2205" y="5642"/>
              <a:ext cx="2808" cy="27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2" y="7613"/>
              <a:ext cx="3636" cy="187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1" y="2436"/>
              <a:ext cx="6218" cy="41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33" y="5140"/>
              <a:ext cx="4815" cy="422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1" y="5140"/>
              <a:ext cx="4741" cy="198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bldLvl="0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69740" y="1279525"/>
            <a:ext cx="1826895" cy="1002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图书编码规则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文学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艺术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哲学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69740" y="2499360"/>
            <a:ext cx="3745230" cy="1550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借阅文学类书籍共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借阅艺术类书籍共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借阅哲学类书籍共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94175" y="4192905"/>
            <a:ext cx="73380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想一想：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根据统计结果，我们可以在图书管理员采购书时给一些什么建议？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45250" y="2639695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45250" y="3081020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16370" y="3522345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160" y="1279525"/>
            <a:ext cx="2403475" cy="48761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1000973" y="584533"/>
            <a:ext cx="4909185" cy="694690"/>
            <a:chOff x="716926" y="143892"/>
            <a:chExt cx="3383780" cy="478833"/>
          </a:xfrm>
        </p:grpSpPr>
        <p:sp>
          <p:nvSpPr>
            <p:cNvPr id="2" name="矩形: 圆角 53"/>
            <p:cNvSpPr/>
            <p:nvPr/>
          </p:nvSpPr>
          <p:spPr>
            <a:xfrm>
              <a:off x="900318" y="143892"/>
              <a:ext cx="3200388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活动三 编码赋能，管理革新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6" name="圆角矩形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896235" y="2391410"/>
            <a:ext cx="7016750" cy="12877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noAutofit/>
          </a:bodyPr>
          <a:p>
            <a:pPr algn="dist"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合理的</a:t>
            </a:r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是分析数据的基础。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2" grpId="0"/>
      <p:bldP spid="12" grpId="1"/>
      <p:bldP spid="17" grpId="0" bldLvl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矩形: 圆角 53"/>
          <p:cNvSpPr/>
          <p:nvPr/>
        </p:nvSpPr>
        <p:spPr>
          <a:xfrm>
            <a:off x="882650" y="388620"/>
            <a:ext cx="9010650" cy="6946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常州市新北区春江中心小学图书借阅汇总数据表（部分）</a:t>
            </a:r>
            <a:endParaRPr lang="zh-CN" altLang="en-US" sz="20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69740" y="1083310"/>
            <a:ext cx="2020570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图书编码规则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艺术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哲学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69740" y="2499360"/>
            <a:ext cx="4250690" cy="15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五年级借书的同学共有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9740" y="4297680"/>
            <a:ext cx="5039360" cy="15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三年级借哲学类书的同学共有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四年级借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哲学类书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五年级借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哲学类书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81825" y="2614930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81825" y="3069590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5485" y="3524250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1290" y="4385310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81290" y="4836795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81290" y="5287645"/>
            <a:ext cx="536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35" y="1083310"/>
            <a:ext cx="2546350" cy="516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1" grpId="0" animBg="1"/>
      <p:bldP spid="11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数据(2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78910" y="694055"/>
            <a:ext cx="4878705" cy="518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70" y="388620"/>
            <a:ext cx="8559800" cy="60807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40960" y="1368425"/>
            <a:ext cx="473710" cy="51854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514465" y="1439545"/>
            <a:ext cx="116205" cy="49866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82395" y="388620"/>
            <a:ext cx="8714105" cy="614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55" y="388620"/>
            <a:ext cx="7598410" cy="6037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5361940" y="682625"/>
            <a:ext cx="473710" cy="57111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534785" y="693420"/>
            <a:ext cx="126365" cy="57327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5" y="1093470"/>
            <a:ext cx="10739755" cy="4288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2" y="982541"/>
            <a:ext cx="10549719" cy="5438828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2545511" y="490295"/>
            <a:ext cx="7100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苏科版小学信息科技四年级第二单元第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课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4203641" y="4883169"/>
            <a:ext cx="4634342" cy="431165"/>
            <a:chOff x="6403282" y="5320766"/>
            <a:chExt cx="4634342" cy="431165"/>
          </a:xfrm>
        </p:grpSpPr>
        <p:grpSp>
          <p:nvGrpSpPr>
            <p:cNvPr id="72" name="组合 71"/>
            <p:cNvGrpSpPr/>
            <p:nvPr/>
          </p:nvGrpSpPr>
          <p:grpSpPr>
            <a:xfrm>
              <a:off x="6403282" y="5320766"/>
              <a:ext cx="4634342" cy="431165"/>
              <a:chOff x="6169366" y="5284380"/>
              <a:chExt cx="4634342" cy="431165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6169366" y="5284380"/>
                <a:ext cx="2059967" cy="431144"/>
                <a:chOff x="2151451" y="5656521"/>
                <a:chExt cx="2059967" cy="431144"/>
              </a:xfrm>
            </p:grpSpPr>
            <p:sp>
              <p:nvSpPr>
                <p:cNvPr id="79" name="矩形: 圆角 78"/>
                <p:cNvSpPr/>
                <p:nvPr/>
              </p:nvSpPr>
              <p:spPr>
                <a:xfrm>
                  <a:off x="2324520" y="5656521"/>
                  <a:ext cx="1886898" cy="431144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  主讲</a:t>
                  </a:r>
                  <a:r>
                    <a:rPr lang="zh-CN" altLang="en-US" sz="1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：</a:t>
                  </a:r>
                  <a:r>
                    <a:rPr lang="zh-CN" sz="1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赵梦露</a:t>
                  </a:r>
                  <a:endParaRPr 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矩形: 圆角 79"/>
                <p:cNvSpPr/>
                <p:nvPr/>
              </p:nvSpPr>
              <p:spPr>
                <a:xfrm>
                  <a:off x="2151451" y="5704927"/>
                  <a:ext cx="359241" cy="36310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2000">
                      <a:srgbClr val="409DFA"/>
                    </a:gs>
                    <a:gs pos="0">
                      <a:srgbClr val="67B2FB"/>
                    </a:gs>
                  </a:gsLst>
                  <a:lin ang="11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6" name="组合 75"/>
              <p:cNvGrpSpPr/>
              <p:nvPr/>
            </p:nvGrpSpPr>
            <p:grpSpPr>
              <a:xfrm>
                <a:off x="8049713" y="5284380"/>
                <a:ext cx="2753995" cy="431165"/>
                <a:chOff x="1808005" y="5656521"/>
                <a:chExt cx="2753995" cy="431165"/>
              </a:xfrm>
            </p:grpSpPr>
            <p:sp>
              <p:nvSpPr>
                <p:cNvPr id="77" name="矩形: 圆角 76"/>
                <p:cNvSpPr/>
                <p:nvPr/>
              </p:nvSpPr>
              <p:spPr>
                <a:xfrm>
                  <a:off x="2011205" y="5656521"/>
                  <a:ext cx="2550795" cy="43116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6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   时间：</a:t>
                  </a:r>
                  <a:r>
                    <a:rPr lang="en-US" altLang="zh-CN" sz="16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2024.10</a:t>
                  </a:r>
                  <a:endParaRPr lang="zh-CN" altLang="en-US"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矩形: 圆角 77"/>
                <p:cNvSpPr/>
                <p:nvPr/>
              </p:nvSpPr>
              <p:spPr>
                <a:xfrm>
                  <a:off x="1808005" y="5704927"/>
                  <a:ext cx="359241" cy="36310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2000">
                      <a:srgbClr val="409DFA"/>
                    </a:gs>
                    <a:gs pos="0">
                      <a:srgbClr val="67B2FB"/>
                    </a:gs>
                  </a:gsLst>
                  <a:lin ang="11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3" name="alarm-clock_63781"/>
            <p:cNvSpPr/>
            <p:nvPr/>
          </p:nvSpPr>
          <p:spPr>
            <a:xfrm>
              <a:off x="6482326" y="5451591"/>
              <a:ext cx="202350" cy="199142"/>
            </a:xfrm>
            <a:custGeom>
              <a:avLst/>
              <a:gdLst>
                <a:gd name="connsiteX0" fmla="*/ 60025 w 605236"/>
                <a:gd name="connsiteY0" fmla="*/ 344571 h 595643"/>
                <a:gd name="connsiteX1" fmla="*/ 290527 w 605236"/>
                <a:gd name="connsiteY1" fmla="*/ 344571 h 595643"/>
                <a:gd name="connsiteX2" fmla="*/ 329370 w 605236"/>
                <a:gd name="connsiteY2" fmla="*/ 376465 h 595643"/>
                <a:gd name="connsiteX3" fmla="*/ 349814 w 605236"/>
                <a:gd name="connsiteY3" fmla="*/ 479931 h 595643"/>
                <a:gd name="connsiteX4" fmla="*/ 331031 w 605236"/>
                <a:gd name="connsiteY4" fmla="*/ 528793 h 595643"/>
                <a:gd name="connsiteX5" fmla="*/ 175276 w 605236"/>
                <a:gd name="connsiteY5" fmla="*/ 595643 h 595643"/>
                <a:gd name="connsiteX6" fmla="*/ 19393 w 605236"/>
                <a:gd name="connsiteY6" fmla="*/ 528793 h 595643"/>
                <a:gd name="connsiteX7" fmla="*/ 738 w 605236"/>
                <a:gd name="connsiteY7" fmla="*/ 479931 h 595643"/>
                <a:gd name="connsiteX8" fmla="*/ 21182 w 605236"/>
                <a:gd name="connsiteY8" fmla="*/ 376465 h 595643"/>
                <a:gd name="connsiteX9" fmla="*/ 60025 w 605236"/>
                <a:gd name="connsiteY9" fmla="*/ 344571 h 595643"/>
                <a:gd name="connsiteX10" fmla="*/ 357987 w 605236"/>
                <a:gd name="connsiteY10" fmla="*/ 252695 h 595643"/>
                <a:gd name="connsiteX11" fmla="*/ 553093 w 605236"/>
                <a:gd name="connsiteY11" fmla="*/ 252695 h 595643"/>
                <a:gd name="connsiteX12" fmla="*/ 587208 w 605236"/>
                <a:gd name="connsiteY12" fmla="*/ 280762 h 595643"/>
                <a:gd name="connsiteX13" fmla="*/ 604585 w 605236"/>
                <a:gd name="connsiteY13" fmla="*/ 368409 h 595643"/>
                <a:gd name="connsiteX14" fmla="*/ 588231 w 605236"/>
                <a:gd name="connsiteY14" fmla="*/ 411020 h 595643"/>
                <a:gd name="connsiteX15" fmla="*/ 455476 w 605236"/>
                <a:gd name="connsiteY15" fmla="*/ 467920 h 595643"/>
                <a:gd name="connsiteX16" fmla="*/ 402323 w 605236"/>
                <a:gd name="connsiteY16" fmla="*/ 455928 h 595643"/>
                <a:gd name="connsiteX17" fmla="*/ 388524 w 605236"/>
                <a:gd name="connsiteY17" fmla="*/ 440618 h 595643"/>
                <a:gd name="connsiteX18" fmla="*/ 388269 w 605236"/>
                <a:gd name="connsiteY18" fmla="*/ 439725 h 595643"/>
                <a:gd name="connsiteX19" fmla="*/ 371403 w 605236"/>
                <a:gd name="connsiteY19" fmla="*/ 354503 h 595643"/>
                <a:gd name="connsiteX20" fmla="*/ 334732 w 605236"/>
                <a:gd name="connsiteY20" fmla="*/ 308064 h 595643"/>
                <a:gd name="connsiteX21" fmla="*/ 322722 w 605236"/>
                <a:gd name="connsiteY21" fmla="*/ 290458 h 595643"/>
                <a:gd name="connsiteX22" fmla="*/ 322722 w 605236"/>
                <a:gd name="connsiteY22" fmla="*/ 289693 h 595643"/>
                <a:gd name="connsiteX23" fmla="*/ 324127 w 605236"/>
                <a:gd name="connsiteY23" fmla="*/ 280762 h 595643"/>
                <a:gd name="connsiteX24" fmla="*/ 357987 w 605236"/>
                <a:gd name="connsiteY24" fmla="*/ 252695 h 595643"/>
                <a:gd name="connsiteX25" fmla="*/ 175276 w 605236"/>
                <a:gd name="connsiteY25" fmla="*/ 50313 h 595643"/>
                <a:gd name="connsiteX26" fmla="*/ 303670 w 605236"/>
                <a:gd name="connsiteY26" fmla="*/ 178531 h 595643"/>
                <a:gd name="connsiteX27" fmla="*/ 175276 w 605236"/>
                <a:gd name="connsiteY27" fmla="*/ 306749 h 595643"/>
                <a:gd name="connsiteX28" fmla="*/ 46882 w 605236"/>
                <a:gd name="connsiteY28" fmla="*/ 178531 h 595643"/>
                <a:gd name="connsiteX29" fmla="*/ 175276 w 605236"/>
                <a:gd name="connsiteY29" fmla="*/ 50313 h 595643"/>
                <a:gd name="connsiteX30" fmla="*/ 455527 w 605236"/>
                <a:gd name="connsiteY30" fmla="*/ 0 h 595643"/>
                <a:gd name="connsiteX31" fmla="*/ 562928 w 605236"/>
                <a:gd name="connsiteY31" fmla="*/ 107260 h 595643"/>
                <a:gd name="connsiteX32" fmla="*/ 455527 w 605236"/>
                <a:gd name="connsiteY32" fmla="*/ 214520 h 595643"/>
                <a:gd name="connsiteX33" fmla="*/ 348126 w 605236"/>
                <a:gd name="connsiteY33" fmla="*/ 107260 h 595643"/>
                <a:gd name="connsiteX34" fmla="*/ 455527 w 605236"/>
                <a:gd name="connsiteY34" fmla="*/ 0 h 59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5236" h="595643">
                  <a:moveTo>
                    <a:pt x="60025" y="344571"/>
                  </a:moveTo>
                  <a:lnTo>
                    <a:pt x="290527" y="344571"/>
                  </a:lnTo>
                  <a:cubicBezTo>
                    <a:pt x="308671" y="344571"/>
                    <a:pt x="325793" y="358605"/>
                    <a:pt x="329370" y="376465"/>
                  </a:cubicBezTo>
                  <a:lnTo>
                    <a:pt x="349814" y="479931"/>
                  </a:lnTo>
                  <a:cubicBezTo>
                    <a:pt x="353136" y="496898"/>
                    <a:pt x="344959" y="518331"/>
                    <a:pt x="331031" y="528793"/>
                  </a:cubicBezTo>
                  <a:cubicBezTo>
                    <a:pt x="327454" y="531472"/>
                    <a:pt x="241079" y="595643"/>
                    <a:pt x="175276" y="595643"/>
                  </a:cubicBezTo>
                  <a:cubicBezTo>
                    <a:pt x="109473" y="595643"/>
                    <a:pt x="23098" y="531472"/>
                    <a:pt x="19393" y="528793"/>
                  </a:cubicBezTo>
                  <a:cubicBezTo>
                    <a:pt x="5593" y="518331"/>
                    <a:pt x="-2584" y="496898"/>
                    <a:pt x="738" y="479931"/>
                  </a:cubicBezTo>
                  <a:lnTo>
                    <a:pt x="21182" y="376465"/>
                  </a:lnTo>
                  <a:cubicBezTo>
                    <a:pt x="24759" y="358605"/>
                    <a:pt x="41753" y="344571"/>
                    <a:pt x="60025" y="344571"/>
                  </a:cubicBezTo>
                  <a:close/>
                  <a:moveTo>
                    <a:pt x="357987" y="252695"/>
                  </a:moveTo>
                  <a:lnTo>
                    <a:pt x="553093" y="252695"/>
                  </a:lnTo>
                  <a:cubicBezTo>
                    <a:pt x="569065" y="252695"/>
                    <a:pt x="584142" y="265070"/>
                    <a:pt x="587208" y="280762"/>
                  </a:cubicBezTo>
                  <a:lnTo>
                    <a:pt x="604585" y="368409"/>
                  </a:lnTo>
                  <a:cubicBezTo>
                    <a:pt x="607524" y="383208"/>
                    <a:pt x="600241" y="401834"/>
                    <a:pt x="588231" y="411020"/>
                  </a:cubicBezTo>
                  <a:cubicBezTo>
                    <a:pt x="585164" y="413316"/>
                    <a:pt x="511696" y="467920"/>
                    <a:pt x="455476" y="467920"/>
                  </a:cubicBezTo>
                  <a:cubicBezTo>
                    <a:pt x="440272" y="467920"/>
                    <a:pt x="422384" y="463838"/>
                    <a:pt x="402323" y="455928"/>
                  </a:cubicBezTo>
                  <a:cubicBezTo>
                    <a:pt x="395679" y="453249"/>
                    <a:pt x="390824" y="447890"/>
                    <a:pt x="388524" y="440618"/>
                  </a:cubicBezTo>
                  <a:lnTo>
                    <a:pt x="388269" y="439725"/>
                  </a:lnTo>
                  <a:lnTo>
                    <a:pt x="371403" y="354503"/>
                  </a:lnTo>
                  <a:cubicBezTo>
                    <a:pt x="367697" y="335621"/>
                    <a:pt x="354537" y="318653"/>
                    <a:pt x="334732" y="308064"/>
                  </a:cubicBezTo>
                  <a:cubicBezTo>
                    <a:pt x="322722" y="301685"/>
                    <a:pt x="322722" y="291607"/>
                    <a:pt x="322722" y="290458"/>
                  </a:cubicBezTo>
                  <a:lnTo>
                    <a:pt x="322722" y="289693"/>
                  </a:lnTo>
                  <a:lnTo>
                    <a:pt x="324127" y="280762"/>
                  </a:lnTo>
                  <a:cubicBezTo>
                    <a:pt x="327194" y="265070"/>
                    <a:pt x="341888" y="252695"/>
                    <a:pt x="357987" y="252695"/>
                  </a:cubicBezTo>
                  <a:close/>
                  <a:moveTo>
                    <a:pt x="175276" y="50313"/>
                  </a:moveTo>
                  <a:cubicBezTo>
                    <a:pt x="246186" y="50313"/>
                    <a:pt x="303670" y="107718"/>
                    <a:pt x="303670" y="178531"/>
                  </a:cubicBezTo>
                  <a:cubicBezTo>
                    <a:pt x="303670" y="249344"/>
                    <a:pt x="246186" y="306749"/>
                    <a:pt x="175276" y="306749"/>
                  </a:cubicBezTo>
                  <a:cubicBezTo>
                    <a:pt x="104366" y="306749"/>
                    <a:pt x="46882" y="249344"/>
                    <a:pt x="46882" y="178531"/>
                  </a:cubicBezTo>
                  <a:cubicBezTo>
                    <a:pt x="46882" y="107718"/>
                    <a:pt x="104366" y="50313"/>
                    <a:pt x="175276" y="50313"/>
                  </a:cubicBezTo>
                  <a:close/>
                  <a:moveTo>
                    <a:pt x="455527" y="0"/>
                  </a:moveTo>
                  <a:cubicBezTo>
                    <a:pt x="514843" y="0"/>
                    <a:pt x="562928" y="48022"/>
                    <a:pt x="562928" y="107260"/>
                  </a:cubicBezTo>
                  <a:cubicBezTo>
                    <a:pt x="562928" y="166498"/>
                    <a:pt x="514843" y="214520"/>
                    <a:pt x="455527" y="214520"/>
                  </a:cubicBezTo>
                  <a:cubicBezTo>
                    <a:pt x="396211" y="214520"/>
                    <a:pt x="348126" y="166498"/>
                    <a:pt x="348126" y="107260"/>
                  </a:cubicBezTo>
                  <a:cubicBezTo>
                    <a:pt x="348126" y="48022"/>
                    <a:pt x="396211" y="0"/>
                    <a:pt x="4555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4" name="alarm-clock_63781"/>
            <p:cNvSpPr/>
            <p:nvPr/>
          </p:nvSpPr>
          <p:spPr>
            <a:xfrm>
              <a:off x="8363344" y="5450467"/>
              <a:ext cx="202350" cy="20139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3951" h="601084">
                  <a:moveTo>
                    <a:pt x="301964" y="141909"/>
                  </a:moveTo>
                  <a:cubicBezTo>
                    <a:pt x="326800" y="141909"/>
                    <a:pt x="347662" y="162739"/>
                    <a:pt x="347662" y="188528"/>
                  </a:cubicBezTo>
                  <a:lnTo>
                    <a:pt x="347662" y="285735"/>
                  </a:lnTo>
                  <a:lnTo>
                    <a:pt x="389387" y="315492"/>
                  </a:lnTo>
                  <a:cubicBezTo>
                    <a:pt x="410249" y="330370"/>
                    <a:pt x="415216" y="359135"/>
                    <a:pt x="400314" y="379965"/>
                  </a:cubicBezTo>
                  <a:cubicBezTo>
                    <a:pt x="391373" y="391868"/>
                    <a:pt x="377465" y="398811"/>
                    <a:pt x="362564" y="398811"/>
                  </a:cubicBezTo>
                  <a:cubicBezTo>
                    <a:pt x="353623" y="398811"/>
                    <a:pt x="344682" y="395835"/>
                    <a:pt x="335741" y="390876"/>
                  </a:cubicBezTo>
                  <a:lnTo>
                    <a:pt x="275141" y="347232"/>
                  </a:lnTo>
                  <a:cubicBezTo>
                    <a:pt x="263219" y="338305"/>
                    <a:pt x="256265" y="324419"/>
                    <a:pt x="256265" y="309540"/>
                  </a:cubicBezTo>
                  <a:lnTo>
                    <a:pt x="256265" y="188528"/>
                  </a:lnTo>
                  <a:cubicBezTo>
                    <a:pt x="256265" y="162739"/>
                    <a:pt x="276134" y="141909"/>
                    <a:pt x="301964" y="141909"/>
                  </a:cubicBezTo>
                  <a:close/>
                  <a:moveTo>
                    <a:pt x="301976" y="84311"/>
                  </a:moveTo>
                  <a:cubicBezTo>
                    <a:pt x="180788" y="84311"/>
                    <a:pt x="82447" y="182507"/>
                    <a:pt x="82447" y="303518"/>
                  </a:cubicBezTo>
                  <a:cubicBezTo>
                    <a:pt x="82447" y="424528"/>
                    <a:pt x="180788" y="522725"/>
                    <a:pt x="301976" y="522725"/>
                  </a:cubicBezTo>
                  <a:cubicBezTo>
                    <a:pt x="422170" y="522725"/>
                    <a:pt x="521504" y="424528"/>
                    <a:pt x="521504" y="303518"/>
                  </a:cubicBezTo>
                  <a:cubicBezTo>
                    <a:pt x="521504" y="182507"/>
                    <a:pt x="422170" y="84311"/>
                    <a:pt x="301976" y="84311"/>
                  </a:cubicBezTo>
                  <a:close/>
                  <a:moveTo>
                    <a:pt x="102314" y="0"/>
                  </a:moveTo>
                  <a:cubicBezTo>
                    <a:pt x="132114" y="0"/>
                    <a:pt x="159928" y="12895"/>
                    <a:pt x="177808" y="32732"/>
                  </a:cubicBezTo>
                  <a:cubicBezTo>
                    <a:pt x="215555" y="15870"/>
                    <a:pt x="257275" y="5951"/>
                    <a:pt x="301976" y="5951"/>
                  </a:cubicBezTo>
                  <a:cubicBezTo>
                    <a:pt x="345683" y="5951"/>
                    <a:pt x="387403" y="15870"/>
                    <a:pt x="425150" y="32732"/>
                  </a:cubicBezTo>
                  <a:cubicBezTo>
                    <a:pt x="444023" y="12895"/>
                    <a:pt x="470844" y="0"/>
                    <a:pt x="500644" y="0"/>
                  </a:cubicBezTo>
                  <a:cubicBezTo>
                    <a:pt x="557264" y="0"/>
                    <a:pt x="603951" y="45627"/>
                    <a:pt x="603951" y="102165"/>
                  </a:cubicBezTo>
                  <a:cubicBezTo>
                    <a:pt x="603951" y="131921"/>
                    <a:pt x="591038" y="157710"/>
                    <a:pt x="571171" y="176556"/>
                  </a:cubicBezTo>
                  <a:cubicBezTo>
                    <a:pt x="589051" y="215240"/>
                    <a:pt x="599978" y="257891"/>
                    <a:pt x="599978" y="303518"/>
                  </a:cubicBezTo>
                  <a:cubicBezTo>
                    <a:pt x="599978" y="467179"/>
                    <a:pt x="465877" y="601084"/>
                    <a:pt x="301976" y="601084"/>
                  </a:cubicBezTo>
                  <a:cubicBezTo>
                    <a:pt x="137081" y="601084"/>
                    <a:pt x="3973" y="467179"/>
                    <a:pt x="3973" y="303518"/>
                  </a:cubicBezTo>
                  <a:cubicBezTo>
                    <a:pt x="3973" y="257891"/>
                    <a:pt x="13907" y="215240"/>
                    <a:pt x="32780" y="176556"/>
                  </a:cubicBezTo>
                  <a:cubicBezTo>
                    <a:pt x="12914" y="157710"/>
                    <a:pt x="0" y="131921"/>
                    <a:pt x="0" y="102165"/>
                  </a:cubicBezTo>
                  <a:cubicBezTo>
                    <a:pt x="0" y="45627"/>
                    <a:pt x="45694" y="0"/>
                    <a:pt x="1023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81" name="矩形: 圆角 80"/>
          <p:cNvSpPr/>
          <p:nvPr/>
        </p:nvSpPr>
        <p:spPr>
          <a:xfrm>
            <a:off x="2889885" y="3741420"/>
            <a:ext cx="6400165" cy="504825"/>
          </a:xfrm>
          <a:prstGeom prst="roundRect">
            <a:avLst>
              <a:gd name="adj" fmla="val 50000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———</a:t>
            </a:r>
            <a:r>
              <a:rPr lang="zh-CN" altLang="en-US" sz="36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小小图书管理员</a:t>
            </a:r>
            <a:endParaRPr lang="zh-CN" altLang="en-US" sz="3600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03830" y="2106930"/>
            <a:ext cx="67716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庆科黄油体" panose="02000803000000020004" charset="-122"/>
                <a:ea typeface="站酷庆科黄油体" panose="02000803000000020004" charset="-122"/>
              </a:rPr>
              <a:t>生活中的编码</a:t>
            </a:r>
            <a:endParaRPr lang="zh-CN" altLang="en-US" sz="800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庆科黄油体" panose="02000803000000020004" charset="-122"/>
              <a:ea typeface="站酷庆科黄油体" panose="020008030000000200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935" y="873125"/>
            <a:ext cx="1043305" cy="3194050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数据汇总(2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388620"/>
            <a:ext cx="1211580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70" y="589280"/>
            <a:ext cx="9046210" cy="1949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279265" y="2729865"/>
            <a:ext cx="4250690" cy="15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五年级借书的同学共有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79265" y="4502150"/>
            <a:ext cx="5039360" cy="15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三年级借哲学类书的同学共有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四年级借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哲学类书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五年级借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哲学类书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的同学共有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98905" y="2921000"/>
            <a:ext cx="2020570" cy="1476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图书编码规则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艺术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哲学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历史地理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1345" y="2818765"/>
            <a:ext cx="68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159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08800" y="3280410"/>
            <a:ext cx="68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174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08800" y="3724275"/>
            <a:ext cx="68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167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42885" y="4576445"/>
            <a:ext cx="68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42885" y="5036185"/>
            <a:ext cx="68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42885" y="5523230"/>
            <a:ext cx="4552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96235" y="2391410"/>
            <a:ext cx="7016750" cy="12877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noAutofit/>
          </a:bodyPr>
          <a:p>
            <a:pPr algn="dist">
              <a:lnSpc>
                <a:spcPct val="150000"/>
              </a:lnSpc>
            </a:pPr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数字化编码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使管理更加</a:t>
            </a:r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9" grpId="0" bldLvl="0" animBg="1"/>
      <p:bldP spid="9" grpId="1" animBg="1"/>
      <p:bldP spid="13" grpId="0"/>
      <p:bldP spid="13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bldLvl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1000973" y="584533"/>
            <a:ext cx="1782446" cy="694690"/>
            <a:chOff x="716926" y="143892"/>
            <a:chExt cx="1228596" cy="478833"/>
          </a:xfrm>
        </p:grpSpPr>
        <p:sp>
          <p:nvSpPr>
            <p:cNvPr id="54" name="矩形: 圆角 53"/>
            <p:cNvSpPr/>
            <p:nvPr/>
          </p:nvSpPr>
          <p:spPr>
            <a:xfrm>
              <a:off x="900318" y="143892"/>
              <a:ext cx="1045204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小讨论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6" name="圆角矩形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10055" y="1412240"/>
            <a:ext cx="8460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想一想，要将图书馆的书放回到书架上，我们首先要做什么？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IMG_6205.HEIC.JPG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477770" y="2255520"/>
            <a:ext cx="5468620" cy="3850640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IMG_6205.HEIC.JPG"/>
          <p:cNvPicPr>
            <a:picLocks noChangeAspect="1"/>
          </p:cNvPicPr>
          <p:nvPr/>
        </p:nvPicPr>
        <p:blipFill rotWithShape="1">
          <a:blip r:embed="rId4"/>
          <a:srcRect l="69165"/>
          <a:stretch>
            <a:fillRect/>
          </a:stretch>
        </p:blipFill>
        <p:spPr>
          <a:xfrm>
            <a:off x="6227445" y="1925955"/>
            <a:ext cx="2677160" cy="4575810"/>
          </a:xfrm>
          <a:prstGeom prst="round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575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圆角矩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760" y="832485"/>
            <a:ext cx="199390" cy="199390"/>
          </a:xfrm>
          <a:prstGeom prst="roundRect">
            <a:avLst>
              <a:gd name="adj" fmla="val 50000"/>
            </a:avLst>
          </a:prstGeom>
          <a:gradFill>
            <a:gsLst>
              <a:gs pos="72000">
                <a:srgbClr val="409DFA"/>
              </a:gs>
              <a:gs pos="0">
                <a:srgbClr val="67B2FB"/>
              </a:gs>
            </a:gsLst>
            <a:lin ang="11400000" scaled="0"/>
          </a:gradFill>
          <a:ln w="12700">
            <a:noFill/>
            <a:rou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5035" y="1339850"/>
            <a:ext cx="10846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根据你们小组图书编码的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前三位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，参照图书编码表，找一找这本书属于哪一类？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38620" y="2050415"/>
            <a:ext cx="3929380" cy="4163060"/>
            <a:chOff x="2181" y="3316"/>
            <a:chExt cx="6188" cy="6556"/>
          </a:xfrm>
        </p:grpSpPr>
        <p:sp>
          <p:nvSpPr>
            <p:cNvPr id="8" name="文本框 7"/>
            <p:cNvSpPr txBox="1"/>
            <p:nvPr/>
          </p:nvSpPr>
          <p:spPr>
            <a:xfrm>
              <a:off x="2181" y="3316"/>
              <a:ext cx="3082" cy="6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I287.45/456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J218.2/1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J228.2/32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I287.45/302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I287.5/43:13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I247.5/69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I247.5/4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I247.5/83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I242.4/27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885" y="3316"/>
              <a:ext cx="2484" cy="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I242.4/8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I242.1/4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I242.4/25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K928.9/2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I287.45/206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I287.5/10:2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I287.5/41:2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I287.5/41:3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K892.1/1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00973" y="584533"/>
            <a:ext cx="4909185" cy="694690"/>
            <a:chOff x="716926" y="143892"/>
            <a:chExt cx="3383780" cy="478833"/>
          </a:xfrm>
        </p:grpSpPr>
        <p:sp>
          <p:nvSpPr>
            <p:cNvPr id="11" name="矩形: 圆角 53"/>
            <p:cNvSpPr/>
            <p:nvPr/>
          </p:nvSpPr>
          <p:spPr>
            <a:xfrm>
              <a:off x="900318" y="143892"/>
              <a:ext cx="3200388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活动一 编码引路，书籍归位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2" name="圆角矩形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40510" y="2050415"/>
            <a:ext cx="4437380" cy="4163060"/>
            <a:chOff x="2426" y="3229"/>
            <a:chExt cx="6988" cy="655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6" y="3843"/>
              <a:ext cx="6988" cy="594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169" y="3229"/>
              <a:ext cx="39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中国图书编码表（部分）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圆角矩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760" y="832485"/>
            <a:ext cx="199390" cy="199390"/>
          </a:xfrm>
          <a:prstGeom prst="roundRect">
            <a:avLst>
              <a:gd name="adj" fmla="val 50000"/>
            </a:avLst>
          </a:prstGeom>
          <a:gradFill>
            <a:gsLst>
              <a:gs pos="72000">
                <a:srgbClr val="409DFA"/>
              </a:gs>
              <a:gs pos="0">
                <a:srgbClr val="67B2FB"/>
              </a:gs>
            </a:gsLst>
            <a:lin ang="11400000" scaled="0"/>
          </a:gradFill>
          <a:ln w="12700">
            <a:noFill/>
            <a:rou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9660" y="1491615"/>
            <a:ext cx="10542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根据图书编码，参照图书编码表，找出图书属于哪一类别？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94195" y="2164080"/>
            <a:ext cx="3917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I287.45/456</a:t>
            </a:r>
            <a:endParaRPr lang="en-US" altLang="zh-CN" sz="2800"/>
          </a:p>
        </p:txBody>
      </p:sp>
      <p:grpSp>
        <p:nvGrpSpPr>
          <p:cNvPr id="8" name="组合 7"/>
          <p:cNvGrpSpPr/>
          <p:nvPr/>
        </p:nvGrpSpPr>
        <p:grpSpPr>
          <a:xfrm>
            <a:off x="1000973" y="584533"/>
            <a:ext cx="1782446" cy="694690"/>
            <a:chOff x="716926" y="143892"/>
            <a:chExt cx="1228596" cy="478833"/>
          </a:xfrm>
        </p:grpSpPr>
        <p:sp>
          <p:nvSpPr>
            <p:cNvPr id="11" name="矩形: 圆角 53"/>
            <p:cNvSpPr/>
            <p:nvPr/>
          </p:nvSpPr>
          <p:spPr>
            <a:xfrm>
              <a:off x="900318" y="143892"/>
              <a:ext cx="1045204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试一试</a:t>
              </a:r>
              <a:endParaRPr 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4" name="圆角矩形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40510" y="2050415"/>
            <a:ext cx="4437380" cy="4163060"/>
            <a:chOff x="2426" y="3229"/>
            <a:chExt cx="6988" cy="65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6" y="3843"/>
              <a:ext cx="6988" cy="594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169" y="3229"/>
              <a:ext cx="39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中国图书编码表（部分）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90675" y="2462530"/>
            <a:ext cx="9066530" cy="3205480"/>
            <a:chOff x="2505" y="3878"/>
            <a:chExt cx="14278" cy="5048"/>
          </a:xfrm>
        </p:grpSpPr>
        <p:grpSp>
          <p:nvGrpSpPr>
            <p:cNvPr id="13" name="组合 12"/>
            <p:cNvGrpSpPr/>
            <p:nvPr/>
          </p:nvGrpSpPr>
          <p:grpSpPr>
            <a:xfrm>
              <a:off x="10307" y="4902"/>
              <a:ext cx="6476" cy="4025"/>
              <a:chOff x="9230" y="4902"/>
              <a:chExt cx="6476" cy="4025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9230" y="4902"/>
                <a:ext cx="6476" cy="402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574" y="5022"/>
                <a:ext cx="178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I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文学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2505" y="3878"/>
              <a:ext cx="2074" cy="2471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973705" y="2762885"/>
            <a:ext cx="7242175" cy="2487930"/>
            <a:chOff x="4683" y="4351"/>
            <a:chExt cx="11405" cy="3918"/>
          </a:xfrm>
        </p:grpSpPr>
        <p:grpSp>
          <p:nvGrpSpPr>
            <p:cNvPr id="17" name="组合 16"/>
            <p:cNvGrpSpPr/>
            <p:nvPr/>
          </p:nvGrpSpPr>
          <p:grpSpPr>
            <a:xfrm>
              <a:off x="11003" y="5602"/>
              <a:ext cx="5085" cy="2667"/>
              <a:chOff x="9677" y="5817"/>
              <a:chExt cx="5085" cy="2667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9677" y="5817"/>
                <a:ext cx="5085" cy="266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1175" y="6137"/>
                <a:ext cx="2650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中国文学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4683" y="4351"/>
              <a:ext cx="1813" cy="432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67835" y="2472690"/>
            <a:ext cx="5170170" cy="2616200"/>
            <a:chOff x="6721" y="3894"/>
            <a:chExt cx="8142" cy="4120"/>
          </a:xfrm>
        </p:grpSpPr>
        <p:grpSp>
          <p:nvGrpSpPr>
            <p:cNvPr id="22" name="组合 21"/>
            <p:cNvGrpSpPr/>
            <p:nvPr/>
          </p:nvGrpSpPr>
          <p:grpSpPr>
            <a:xfrm>
              <a:off x="12229" y="6822"/>
              <a:ext cx="2634" cy="1192"/>
              <a:chOff x="11341" y="6823"/>
              <a:chExt cx="2634" cy="119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11341" y="6823"/>
                <a:ext cx="2634" cy="11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1706" y="7138"/>
                <a:ext cx="20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8</a:t>
                </a:r>
                <a:r>
                  <a: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儿童文学</a:t>
                </a:r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6721" y="3894"/>
              <a:ext cx="2024" cy="432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6928485" y="2197735"/>
            <a:ext cx="599440" cy="4210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64125" y="558165"/>
            <a:ext cx="246570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>
                <a:sym typeface="+mn-ea"/>
              </a:rPr>
              <a:t>I287.45/456</a:t>
            </a:r>
            <a:endParaRPr lang="en-US" altLang="zh-CN" sz="3200" b="1"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68265" y="651510"/>
            <a:ext cx="614680" cy="42799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60" y="1294130"/>
            <a:ext cx="9373870" cy="483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1645920" y="1968500"/>
            <a:ext cx="1503045" cy="17449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8655" y="2281555"/>
            <a:ext cx="1278890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684395" y="1968500"/>
            <a:ext cx="1411605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501765" y="2330450"/>
            <a:ext cx="1271270" cy="3136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580120" y="1968500"/>
            <a:ext cx="2343785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1000973" y="584533"/>
            <a:ext cx="9208771" cy="694690"/>
            <a:chOff x="716926" y="143892"/>
            <a:chExt cx="6347380" cy="478833"/>
          </a:xfrm>
        </p:grpSpPr>
        <p:sp>
          <p:nvSpPr>
            <p:cNvPr id="54" name="矩形: 圆角 53"/>
            <p:cNvSpPr/>
            <p:nvPr/>
          </p:nvSpPr>
          <p:spPr>
            <a:xfrm>
              <a:off x="900756" y="143892"/>
              <a:ext cx="6163550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根据编码的哪一部分来确定书的类别，有没有发现规律？</a:t>
              </a:r>
              <a:endParaRPr lang="en-US" alt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6" name="圆角矩形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99870" y="2736215"/>
            <a:ext cx="2903220" cy="1383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分类号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表示图书的类别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07580" y="2616200"/>
            <a:ext cx="3174365" cy="19380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书次号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表示图书在该类别中的序号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74895" y="1391920"/>
            <a:ext cx="2058670" cy="4744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I287.45/456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I287.5/43:13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J218.2/1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J228.2/32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I247.5/69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I247.5/4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I242.4/8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I242.1/4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K928.9/2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K892.1/1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di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50460" y="1572895"/>
            <a:ext cx="1438275" cy="4401820"/>
            <a:chOff x="7796" y="2477"/>
            <a:chExt cx="2265" cy="6932"/>
          </a:xfrm>
        </p:grpSpPr>
        <p:sp>
          <p:nvSpPr>
            <p:cNvPr id="9" name="矩形 8"/>
            <p:cNvSpPr/>
            <p:nvPr/>
          </p:nvSpPr>
          <p:spPr>
            <a:xfrm>
              <a:off x="7798" y="2477"/>
              <a:ext cx="1831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797" y="3929"/>
              <a:ext cx="2264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796" y="3203"/>
              <a:ext cx="1436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797" y="5381"/>
              <a:ext cx="2016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797" y="6090"/>
              <a:ext cx="2263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796" y="4638"/>
              <a:ext cx="2006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796" y="6791"/>
              <a:ext cx="2264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797" y="7542"/>
              <a:ext cx="2263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798" y="8251"/>
              <a:ext cx="2263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796" y="8977"/>
              <a:ext cx="2265" cy="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35675" y="1570990"/>
            <a:ext cx="897890" cy="4396740"/>
            <a:chOff x="8695" y="2405"/>
            <a:chExt cx="1414" cy="6924"/>
          </a:xfrm>
        </p:grpSpPr>
        <p:sp>
          <p:nvSpPr>
            <p:cNvPr id="22" name="矩形 21"/>
            <p:cNvSpPr/>
            <p:nvPr/>
          </p:nvSpPr>
          <p:spPr>
            <a:xfrm>
              <a:off x="9116" y="2405"/>
              <a:ext cx="893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8695" y="3133"/>
              <a:ext cx="1281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630" y="3861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9354" y="4579"/>
              <a:ext cx="655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251" y="5304"/>
              <a:ext cx="858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9639" y="5998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39" y="6726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9656" y="7454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9663" y="8169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9663" y="8876"/>
              <a:ext cx="346" cy="45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196580" y="1455420"/>
            <a:ext cx="2212340" cy="7067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汉仪魏碑简" panose="02010600000101010101" charset="-128"/>
                <a:ea typeface="汉仪魏碑简" panose="02010600000101010101" charset="-128"/>
              </a:rPr>
              <a:t>有规则</a:t>
            </a:r>
            <a:endParaRPr lang="zh-CN" altLang="en-US" sz="4000">
              <a:solidFill>
                <a:srgbClr val="FF0000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42" grpId="0" bldLvl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1000973" y="584533"/>
            <a:ext cx="9351010" cy="694690"/>
            <a:chOff x="716926" y="143892"/>
            <a:chExt cx="6445422" cy="478833"/>
          </a:xfrm>
        </p:grpSpPr>
        <p:sp>
          <p:nvSpPr>
            <p:cNvPr id="54" name="矩形: 圆角 53"/>
            <p:cNvSpPr/>
            <p:nvPr/>
          </p:nvSpPr>
          <p:spPr>
            <a:xfrm>
              <a:off x="900318" y="143892"/>
              <a:ext cx="6262030" cy="47883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想一想：对图书进行编码有什么作用，能不能没有分类号？</a:t>
              </a:r>
              <a:endParaRPr lang="en-US" altLang="zh-CN" sz="28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6" name="圆角矩形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6926" y="314596"/>
              <a:ext cx="137426" cy="137520"/>
            </a:xfrm>
            <a:prstGeom prst="roundRect">
              <a:avLst>
                <a:gd name="adj" fmla="val 50000"/>
              </a:avLst>
            </a:prstGeom>
            <a:gradFill>
              <a:gsLst>
                <a:gs pos="72000">
                  <a:srgbClr val="409DFA"/>
                </a:gs>
                <a:gs pos="0">
                  <a:srgbClr val="67B2FB"/>
                </a:gs>
              </a:gsLst>
              <a:lin ang="11400000" scaled="0"/>
            </a:gradFill>
            <a:ln w="12700">
              <a:noFill/>
              <a:rou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zh-CN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721485" y="2091690"/>
            <a:ext cx="85102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通过查看图书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的分类号就可以知道图书的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类别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，方便我们快速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找到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图书所在的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，所以编码可以帮助我们进行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信息的分类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1130935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300" y="873125"/>
            <a:ext cx="1152525" cy="472884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72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72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 flipV="1">
            <a:off x="11224260" y="3401695"/>
            <a:ext cx="1043305" cy="33940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noAutofit/>
          </a:bodyPr>
          <a:p>
            <a:pPr algn="dist"/>
            <a:r>
              <a:rPr lang="en-US" altLang="zh-CN" sz="6000">
                <a:solidFill>
                  <a:srgbClr val="95C7FA"/>
                </a:solidFill>
                <a:latin typeface="汉仪方叠体简" panose="02010600000101010101" charset="-122"/>
                <a:ea typeface="汉仪方叠体简" panose="02010600000101010101" charset="-122"/>
              </a:rPr>
              <a:t>CODE</a:t>
            </a:r>
            <a:endParaRPr lang="en-US" altLang="zh-CN" sz="6000">
              <a:solidFill>
                <a:srgbClr val="95C7FA"/>
              </a:solidFill>
              <a:latin typeface="汉仪方叠体简" panose="02010600000101010101" charset="-122"/>
              <a:ea typeface="汉仪方叠体简" panose="0201060000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4030" y="388620"/>
            <a:ext cx="11203940" cy="6080760"/>
          </a:xfrm>
          <a:prstGeom prst="roundRect">
            <a:avLst>
              <a:gd name="adj" fmla="val 6766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IMG_6235.HE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833C5F10-82EE-4B0D-81FA-49C39FFF3B8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codi\Desktop\20190509包图\5"/>
  <p:tag name="ISPRING_PRESENTATION_TITLE" val="清新淡色创意志愿者活动策划PPT模板"/>
  <p:tag name="ISPRING_FIRST_PUBLISH" val="1"/>
  <p:tag name="commondata" val="eyJoZGlkIjoiYWI4Y2E5YzA4OWQ0NWVkNDFkN2MyZWUyMzViOTg0NGYifQ==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自定义 118">
      <a:dk1>
        <a:srgbClr val="262626"/>
      </a:dk1>
      <a:lt1>
        <a:srgbClr val="FFFFFF"/>
      </a:lt1>
      <a:dk2>
        <a:srgbClr val="44546A"/>
      </a:dk2>
      <a:lt2>
        <a:srgbClr val="E7E6E6"/>
      </a:lt2>
      <a:accent1>
        <a:srgbClr val="A6A7CD"/>
      </a:accent1>
      <a:accent2>
        <a:srgbClr val="8BBEC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xlcvwga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WPS 演示</Application>
  <PresentationFormat>自定义</PresentationFormat>
  <Paragraphs>316</Paragraphs>
  <Slides>21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思源宋体 CN Heavy</vt:lpstr>
      <vt:lpstr>汉仪方叠体简</vt:lpstr>
      <vt:lpstr>阿里巴巴普惠体</vt:lpstr>
      <vt:lpstr>微软雅黑 Light</vt:lpstr>
      <vt:lpstr>站酷庆科黄油体</vt:lpstr>
      <vt:lpstr>仿宋_GB2312</vt:lpstr>
      <vt:lpstr>仿宋</vt:lpstr>
      <vt:lpstr>Arial Unicode MS</vt:lpstr>
      <vt:lpstr>汉仪魏碑简</vt:lpstr>
      <vt:lpstr>Calibri</vt:lpstr>
      <vt:lpstr>阿里巴巴普惠体</vt:lpstr>
      <vt:lpstr>ZWSimpleStroke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第一PPT，www.1ppt.com</dc:creator>
  <cp:keywords>www.1ppt.com</cp:keywords>
  <dc:description>第一PPT</dc:description>
  <cp:lastModifiedBy>M</cp:lastModifiedBy>
  <cp:revision>62</cp:revision>
  <dcterms:created xsi:type="dcterms:W3CDTF">2024-01-22T13:54:00Z</dcterms:created>
  <dcterms:modified xsi:type="dcterms:W3CDTF">2024-10-25T05:23:04Z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A9F15CFEFEC247A89710E7D73B4888AA_13</vt:lpwstr>
  </property>
  <property fmtid="{D5CDD505-2E9C-101B-9397-08002B2CF9AE}" pid="3" name="KSOProductBuildVer">
    <vt:lpwstr>2052-12.1.0.18608</vt:lpwstr>
  </property>
</Properties>
</file>