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37" r:id="rId3"/>
    <p:sldId id="316" r:id="rId4"/>
    <p:sldId id="318" r:id="rId5"/>
    <p:sldId id="363" r:id="rId6"/>
    <p:sldId id="320" r:id="rId7"/>
    <p:sldId id="353" r:id="rId8"/>
    <p:sldId id="319" r:id="rId9"/>
    <p:sldId id="338" r:id="rId10"/>
    <p:sldId id="354" r:id="rId11"/>
    <p:sldId id="356" r:id="rId12"/>
    <p:sldId id="321" r:id="rId13"/>
    <p:sldId id="315" r:id="rId14"/>
    <p:sldId id="323" r:id="rId15"/>
    <p:sldId id="355" r:id="rId17"/>
    <p:sldId id="331" r:id="rId18"/>
    <p:sldId id="362" r:id="rId19"/>
    <p:sldId id="364" r:id="rId20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8" userDrawn="1">
          <p15:clr>
            <a:srgbClr val="A4A3A4"/>
          </p15:clr>
        </p15:guide>
        <p15:guide id="2" pos="228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 autoAdjust="0"/>
    <p:restoredTop sz="86450" autoAdjust="0"/>
  </p:normalViewPr>
  <p:slideViewPr>
    <p:cSldViewPr snapToGrid="0" showGuides="1">
      <p:cViewPr varScale="1">
        <p:scale>
          <a:sx n="110" d="100"/>
          <a:sy n="110" d="100"/>
        </p:scale>
        <p:origin x="2080" y="184"/>
      </p:cViewPr>
      <p:guideLst>
        <p:guide orient="horz" pos="448"/>
        <p:guide pos="2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616-086E-4887-961C-AC53BC7AC5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AA10A-229E-4A6D-BD02-1FD8C68F81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90204" pitchFamily="34" charset="0"/>
              <a:buNone/>
            </a:pPr>
            <a:r>
              <a:rPr lang="zh-CN" altLang="en-US" sz="900" b="1" dirty="0"/>
              <a:t> </a:t>
            </a:r>
            <a:endParaRPr lang="zh-CN" altLang="en-US" sz="900" b="1" dirty="0"/>
          </a:p>
          <a:p>
            <a:pPr eaLnBrk="1" hangingPunct="1">
              <a:lnSpc>
                <a:spcPct val="80000"/>
              </a:lnSpc>
              <a:buFont typeface="Arial" panose="020B0604020202090204" pitchFamily="34" charset="0"/>
              <a:buNone/>
            </a:pPr>
            <a:r>
              <a:rPr lang="zh-CN" altLang="en-US" sz="1200" b="1" dirty="0"/>
              <a:t>         </a:t>
            </a:r>
            <a:r>
              <a:rPr lang="en-US" altLang="zh-CN" sz="1200" b="1" dirty="0"/>
              <a:t>1</a:t>
            </a:r>
            <a:r>
              <a:rPr lang="zh-CN" altLang="en-US" sz="1200" b="1" dirty="0"/>
              <a:t>、第</a:t>
            </a:r>
            <a:r>
              <a:rPr lang="en-US" altLang="zh-CN" sz="1200" b="1" dirty="0"/>
              <a:t>6</a:t>
            </a:r>
            <a:r>
              <a:rPr lang="zh-CN" altLang="en-US" sz="1200" b="1" dirty="0"/>
              <a:t>段：写托尔斯泰犀利的目光。用了什么修辞？找出相关的句子。</a:t>
            </a:r>
            <a:endParaRPr lang="zh-CN" altLang="en-US" sz="1200" b="1" dirty="0">
              <a:solidFill>
                <a:srgbClr val="CC0000"/>
              </a:solidFill>
              <a:ea typeface="隶书" panose="02010509060101010101" pitchFamily="49" charset="-122"/>
            </a:endParaRPr>
          </a:p>
          <a:p>
            <a:pPr eaLnBrk="1" hangingPunct="1">
              <a:lnSpc>
                <a:spcPct val="80000"/>
              </a:lnSpc>
              <a:buFont typeface="Arial" panose="020B0604020202090204" pitchFamily="34" charset="0"/>
              <a:buNone/>
            </a:pPr>
            <a:r>
              <a:rPr lang="zh-CN" altLang="en-US" sz="1200" b="1" dirty="0">
                <a:solidFill>
                  <a:srgbClr val="CC0000"/>
                </a:solidFill>
                <a:ea typeface="隶书" panose="02010509060101010101" pitchFamily="49" charset="-122"/>
              </a:rPr>
              <a:t>         </a:t>
            </a:r>
            <a:r>
              <a:rPr lang="zh-CN" altLang="en-US" sz="1200" b="1" dirty="0">
                <a:solidFill>
                  <a:srgbClr val="CC0000"/>
                </a:solidFill>
                <a:ea typeface="幼圆" panose="02010509060101010101" pitchFamily="49" charset="-122"/>
              </a:rPr>
              <a:t>神奇的夸张和连珠的比喻，写出了托尔斯泰眼睛深刻、准确的洞察力。</a:t>
            </a:r>
            <a:endParaRPr lang="zh-CN" altLang="en-US" sz="1200" b="1" dirty="0">
              <a:ea typeface="幼圆" panose="02010509060101010101" pitchFamily="49" charset="-122"/>
            </a:endParaRPr>
          </a:p>
          <a:p>
            <a:pPr eaLnBrk="1" hangingPunct="1">
              <a:lnSpc>
                <a:spcPct val="80000"/>
              </a:lnSpc>
              <a:buFont typeface="Arial" panose="020B0604020202090204" pitchFamily="34" charset="0"/>
              <a:buNone/>
            </a:pPr>
            <a:r>
              <a:rPr lang="zh-CN" altLang="en-US" sz="1200" b="1" dirty="0"/>
              <a:t>           </a:t>
            </a:r>
            <a:r>
              <a:rPr lang="en-US" altLang="zh-CN" sz="1200" b="1" dirty="0"/>
              <a:t>2</a:t>
            </a:r>
            <a:r>
              <a:rPr lang="zh-CN" altLang="en-US" sz="1200" b="1" dirty="0"/>
              <a:t>、第</a:t>
            </a:r>
            <a:r>
              <a:rPr lang="en-US" altLang="zh-CN" sz="1200" b="1" dirty="0"/>
              <a:t>7</a:t>
            </a:r>
            <a:r>
              <a:rPr lang="zh-CN" altLang="en-US" sz="1200" b="1" dirty="0"/>
              <a:t>段：写托尔斯泰的眼睛蕴藏着丰富的感情除了大量的比喻和夸张外，还用了什么修辞？ </a:t>
            </a:r>
            <a:endParaRPr lang="zh-CN" altLang="en-US" sz="1200" b="1" dirty="0"/>
          </a:p>
          <a:p>
            <a:pPr eaLnBrk="1" hangingPunct="1">
              <a:lnSpc>
                <a:spcPct val="80000"/>
              </a:lnSpc>
              <a:buFont typeface="Arial" panose="020B0604020202090204" pitchFamily="34" charset="0"/>
              <a:buNone/>
            </a:pPr>
            <a:r>
              <a:rPr lang="zh-CN" altLang="en-US" sz="1200" b="1" dirty="0">
                <a:solidFill>
                  <a:srgbClr val="CC0000"/>
                </a:solidFill>
                <a:ea typeface="隶书" panose="02010509060101010101" pitchFamily="49" charset="-122"/>
              </a:rPr>
              <a:t>           </a:t>
            </a:r>
            <a:r>
              <a:rPr lang="zh-CN" altLang="en-US" sz="1200" b="1" dirty="0">
                <a:solidFill>
                  <a:srgbClr val="CC0000"/>
                </a:solidFill>
                <a:ea typeface="幼圆" panose="02010509060101010101" pitchFamily="49" charset="-122"/>
              </a:rPr>
              <a:t>连续用两组排比句式，写托尔斯泰的眼睛可以抒发各种各样的感情。</a:t>
            </a:r>
            <a:r>
              <a:rPr lang="zh-CN" altLang="en-US" sz="1200" b="1" dirty="0"/>
              <a:t>       </a:t>
            </a:r>
            <a:endParaRPr lang="zh-CN" altLang="en-US" sz="1200" b="1" dirty="0"/>
          </a:p>
          <a:p>
            <a:pPr eaLnBrk="1" hangingPunct="1">
              <a:lnSpc>
                <a:spcPct val="80000"/>
              </a:lnSpc>
              <a:buFont typeface="Arial" panose="020B0604020202090204" pitchFamily="34" charset="0"/>
              <a:buNone/>
            </a:pPr>
            <a:r>
              <a:rPr lang="zh-CN" altLang="en-US" sz="1200" b="1" dirty="0"/>
              <a:t>          引用高尔基地话作结，有什么作用？     </a:t>
            </a:r>
            <a:endParaRPr lang="zh-CN" altLang="en-US" sz="1200" b="1" dirty="0"/>
          </a:p>
          <a:p>
            <a:pPr eaLnBrk="1" hangingPunct="1">
              <a:lnSpc>
                <a:spcPct val="80000"/>
              </a:lnSpc>
              <a:buFont typeface="Arial" panose="020B0604020202090204" pitchFamily="34" charset="0"/>
              <a:buNone/>
            </a:pPr>
            <a:r>
              <a:rPr lang="zh-CN" altLang="en-US" sz="1200" b="1" dirty="0">
                <a:solidFill>
                  <a:srgbClr val="CC0000"/>
                </a:solidFill>
                <a:ea typeface="隶书" panose="02010509060101010101" pitchFamily="49" charset="-122"/>
              </a:rPr>
              <a:t>          </a:t>
            </a:r>
            <a:r>
              <a:rPr lang="zh-CN" altLang="en-US" sz="1200" b="1" dirty="0">
                <a:solidFill>
                  <a:srgbClr val="CC0000"/>
                </a:solidFill>
                <a:ea typeface="幼圆" panose="02010509060101010101" pitchFamily="49" charset="-122"/>
              </a:rPr>
              <a:t>运用夸张，干脆有力，耐人寻味，很好地表现了托尔斯泰眼睛的观察力、敏锐性和丰富性，写出了托尔斯泰那种能把万事万物尽收眼底的全方位的观察力。</a:t>
            </a:r>
            <a:r>
              <a:rPr lang="zh-CN" altLang="en-US" sz="1200" b="1" dirty="0"/>
              <a:t>            </a:t>
            </a:r>
            <a:endParaRPr lang="zh-CN" altLang="en-US" sz="1200" b="1" dirty="0"/>
          </a:p>
          <a:p>
            <a:pPr eaLnBrk="1" hangingPunct="1">
              <a:lnSpc>
                <a:spcPct val="80000"/>
              </a:lnSpc>
              <a:buFont typeface="Arial" panose="020B0604020202090204" pitchFamily="34" charset="0"/>
              <a:buNone/>
            </a:pPr>
            <a:r>
              <a:rPr lang="zh-CN" altLang="en-US" sz="1200" b="1" dirty="0"/>
              <a:t>           他的作品反映了社会生活的各个层面，课文中有一句话可作对比的注释： “再小的事物借助这副透镜都能看得清清楚楚，</a:t>
            </a:r>
            <a:r>
              <a:rPr lang="en-US" altLang="zh-CN" sz="1200" b="1" dirty="0"/>
              <a:t>……</a:t>
            </a:r>
            <a:r>
              <a:rPr lang="zh-CN" altLang="en-US" sz="1200" b="1" dirty="0"/>
              <a:t>这对眼睛连最微不足道的细节都不放过，同样还能揭示广袤无垠的宇宙。”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AA10A-229E-4A6D-BD02-1FD8C68F81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5911-2AC1-4EC6-8B8A-FF0AD55723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074-FB75-4EB0-BD5C-BED90667B4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5911-2AC1-4EC6-8B8A-FF0AD55723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074-FB75-4EB0-BD5C-BED90667B4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5911-2AC1-4EC6-8B8A-FF0AD55723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074-FB75-4EB0-BD5C-BED90667B4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15240"/>
            <a:ext cx="9144000" cy="684276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 userDrawn="1"/>
        </p:nvSpPr>
        <p:spPr>
          <a:xfrm>
            <a:off x="6770596" y="361504"/>
            <a:ext cx="25984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列夫</a:t>
            </a:r>
            <a:r>
              <a:rPr lang="en-US" altLang="zh-CN" spc="600" dirty="0">
                <a:solidFill>
                  <a:srgbClr val="0070C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·</a:t>
            </a:r>
            <a:r>
              <a:rPr lang="zh-CN" altLang="en-US" spc="600" dirty="0">
                <a:solidFill>
                  <a:srgbClr val="0070C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托尔斯泰</a:t>
            </a:r>
            <a:endParaRPr lang="zh-CN" altLang="en-US" spc="600" dirty="0">
              <a:solidFill>
                <a:srgbClr val="0070C0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23145" y="5730240"/>
            <a:ext cx="2020855" cy="1112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5911-2AC1-4EC6-8B8A-FF0AD55723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074-FB75-4EB0-BD5C-BED90667B4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5911-2AC1-4EC6-8B8A-FF0AD55723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074-FB75-4EB0-BD5C-BED90667B4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5911-2AC1-4EC6-8B8A-FF0AD55723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074-FB75-4EB0-BD5C-BED90667B4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5911-2AC1-4EC6-8B8A-FF0AD55723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074-FB75-4EB0-BD5C-BED90667B4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5911-2AC1-4EC6-8B8A-FF0AD55723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074-FB75-4EB0-BD5C-BED90667B4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5911-2AC1-4EC6-8B8A-FF0AD55723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074-FB75-4EB0-BD5C-BED90667B4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5911-2AC1-4EC6-8B8A-FF0AD55723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074-FB75-4EB0-BD5C-BED90667B4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5911-2AC1-4EC6-8B8A-FF0AD55723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A074-FB75-4EB0-BD5C-BED90667B4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15911-2AC1-4EC6-8B8A-FF0AD55723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3A074-FB75-4EB0-BD5C-BED90667B4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86080" y="1212850"/>
            <a:ext cx="8371205" cy="3876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lang="en-US" altLang="zh-CN" sz="3600" b="0" dirty="0">
                <a:latin typeface="报隶-简" panose="02010600040101010101" charset="-122"/>
                <a:ea typeface="报隶-简" panose="02010600040101010101" charset="-122"/>
                <a:cs typeface="报隶-简" panose="02010600040101010101" charset="-122"/>
              </a:rPr>
              <a:t>       </a:t>
            </a:r>
            <a:r>
              <a:rPr lang="zh-CN" altLang="en-US" sz="3200" b="0" dirty="0">
                <a:latin typeface="报隶-简" panose="02010600040101010101" charset="-122"/>
                <a:ea typeface="报隶-简" panose="02010600040101010101" charset="-122"/>
                <a:cs typeface="报隶-简" panose="02010600040101010101" charset="-122"/>
              </a:rPr>
              <a:t>古人说：“</a:t>
            </a:r>
            <a:r>
              <a:rPr lang="zh-CN" altLang="en-US" sz="3200" b="1" dirty="0">
                <a:solidFill>
                  <a:srgbClr val="C00000"/>
                </a:solidFill>
                <a:latin typeface="报隶-简" panose="02010600040101010101" charset="-122"/>
                <a:ea typeface="报隶-简" panose="02010600040101010101" charset="-122"/>
                <a:cs typeface="报隶-简" panose="02010600040101010101" charset="-122"/>
              </a:rPr>
              <a:t>相</a:t>
            </a:r>
            <a:r>
              <a:rPr lang="zh-CN" altLang="en-US" sz="3200" b="0" dirty="0">
                <a:latin typeface="报隶-简" panose="02010600040101010101" charset="-122"/>
                <a:ea typeface="报隶-简" panose="02010600040101010101" charset="-122"/>
                <a:cs typeface="报隶-简" panose="02010600040101010101" charset="-122"/>
              </a:rPr>
              <a:t>由</a:t>
            </a:r>
            <a:r>
              <a:rPr lang="zh-CN" altLang="en-US" sz="3200" b="1" dirty="0">
                <a:solidFill>
                  <a:srgbClr val="C00000"/>
                </a:solidFill>
                <a:latin typeface="报隶-简" panose="02010600040101010101" charset="-122"/>
                <a:ea typeface="报隶-简" panose="02010600040101010101" charset="-122"/>
                <a:cs typeface="报隶-简" panose="02010600040101010101" charset="-122"/>
              </a:rPr>
              <a:t>心</a:t>
            </a:r>
            <a:r>
              <a:rPr lang="zh-CN" altLang="en-US" sz="3200" b="0" dirty="0">
                <a:latin typeface="报隶-简" panose="02010600040101010101" charset="-122"/>
                <a:ea typeface="报隶-简" panose="02010600040101010101" charset="-122"/>
                <a:cs typeface="报隶-简" panose="02010600040101010101" charset="-122"/>
              </a:rPr>
              <a:t>生”。“腹有诗书气自华”</a:t>
            </a:r>
            <a:endParaRPr lang="zh-CN" altLang="en-US" sz="3200" b="0" dirty="0">
              <a:latin typeface="报隶-简" panose="02010600040101010101" charset="-122"/>
              <a:ea typeface="报隶-简" panose="02010600040101010101" charset="-122"/>
              <a:cs typeface="报隶-简" panose="02010600040101010101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3200" b="0" dirty="0">
                <a:latin typeface="报隶-简" panose="02010600040101010101" charset="-122"/>
                <a:ea typeface="报隶-简" panose="02010600040101010101" charset="-122"/>
                <a:cs typeface="报隶-简" panose="02010600040101010101" charset="-122"/>
              </a:rPr>
              <a:t>        叔本华说：“人的</a:t>
            </a:r>
            <a:r>
              <a:rPr lang="zh-CN" altLang="en-US" sz="3200" b="1" dirty="0">
                <a:solidFill>
                  <a:srgbClr val="C00000"/>
                </a:solidFill>
                <a:latin typeface="报隶-简" panose="02010600040101010101" charset="-122"/>
                <a:ea typeface="报隶-简" panose="02010600040101010101" charset="-122"/>
                <a:cs typeface="报隶-简" panose="02010600040101010101" charset="-122"/>
              </a:rPr>
              <a:t>外表</a:t>
            </a:r>
            <a:r>
              <a:rPr lang="zh-CN" altLang="en-US" sz="3200" b="0" dirty="0">
                <a:latin typeface="报隶-简" panose="02010600040101010101" charset="-122"/>
                <a:ea typeface="报隶-简" panose="02010600040101010101" charset="-122"/>
                <a:cs typeface="报隶-简" panose="02010600040101010101" charset="-122"/>
              </a:rPr>
              <a:t>，是表现</a:t>
            </a:r>
            <a:r>
              <a:rPr lang="zh-CN" altLang="en-US" sz="3200" b="1" dirty="0">
                <a:solidFill>
                  <a:srgbClr val="C00000"/>
                </a:solidFill>
                <a:latin typeface="报隶-简" panose="02010600040101010101" charset="-122"/>
                <a:ea typeface="报隶-简" panose="02010600040101010101" charset="-122"/>
                <a:cs typeface="报隶-简" panose="02010600040101010101" charset="-122"/>
              </a:rPr>
              <a:t>内心</a:t>
            </a:r>
            <a:r>
              <a:rPr lang="zh-CN" altLang="en-US" sz="3200" b="0" dirty="0">
                <a:latin typeface="报隶-简" panose="02010600040101010101" charset="-122"/>
                <a:ea typeface="报隶-简" panose="02010600040101010101" charset="-122"/>
                <a:cs typeface="报隶-简" panose="02010600040101010101" charset="-122"/>
              </a:rPr>
              <a:t>的图画，相貌表达并揭示了人的整个性格特征”。</a:t>
            </a:r>
            <a:endParaRPr lang="zh-CN" altLang="en-US" sz="3200" b="0" dirty="0">
              <a:latin typeface="报隶-简" panose="02010600040101010101" charset="-122"/>
              <a:ea typeface="报隶-简" panose="02010600040101010101" charset="-122"/>
              <a:cs typeface="报隶-简" panose="02010600040101010101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3200" b="0" dirty="0">
                <a:latin typeface="报隶-简" panose="02010600040101010101" charset="-122"/>
                <a:ea typeface="报隶-简" panose="02010600040101010101" charset="-122"/>
                <a:cs typeface="报隶-简" panose="02010600040101010101" charset="-122"/>
              </a:rPr>
              <a:t>       陈丹青说：“在最高意义上，一个人的相貌，便是他的人”。</a:t>
            </a:r>
            <a:endParaRPr lang="zh-CN" altLang="en-US" sz="3200" b="0" dirty="0">
              <a:latin typeface="报隶-简" panose="02010600040101010101" charset="-122"/>
              <a:ea typeface="报隶-简" panose="02010600040101010101" charset="-122"/>
              <a:cs typeface="报隶-简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8215" y="1701800"/>
            <a:ext cx="3450590" cy="4384675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3369310" y="3082925"/>
            <a:ext cx="1168400" cy="192405"/>
          </a:xfrm>
          <a:custGeom>
            <a:avLst/>
            <a:gdLst>
              <a:gd name="connisteX0" fmla="*/ 38100 w 1282700"/>
              <a:gd name="connsiteY0" fmla="*/ 177800 h 596900"/>
              <a:gd name="connisteX1" fmla="*/ 114300 w 1282700"/>
              <a:gd name="connsiteY1" fmla="*/ 114300 h 596900"/>
              <a:gd name="connisteX2" fmla="*/ 190500 w 1282700"/>
              <a:gd name="connsiteY2" fmla="*/ 50800 h 596900"/>
              <a:gd name="connisteX3" fmla="*/ 266700 w 1282700"/>
              <a:gd name="connsiteY3" fmla="*/ 25400 h 596900"/>
              <a:gd name="connisteX4" fmla="*/ 355600 w 1282700"/>
              <a:gd name="connsiteY4" fmla="*/ 25400 h 596900"/>
              <a:gd name="connisteX5" fmla="*/ 431800 w 1282700"/>
              <a:gd name="connsiteY5" fmla="*/ 12700 h 596900"/>
              <a:gd name="connisteX6" fmla="*/ 520700 w 1282700"/>
              <a:gd name="connsiteY6" fmla="*/ 12700 h 596900"/>
              <a:gd name="connisteX7" fmla="*/ 596900 w 1282700"/>
              <a:gd name="connsiteY7" fmla="*/ 12700 h 596900"/>
              <a:gd name="connisteX8" fmla="*/ 685800 w 1282700"/>
              <a:gd name="connsiteY8" fmla="*/ 12700 h 596900"/>
              <a:gd name="connisteX9" fmla="*/ 762000 w 1282700"/>
              <a:gd name="connsiteY9" fmla="*/ 12700 h 596900"/>
              <a:gd name="connisteX10" fmla="*/ 838200 w 1282700"/>
              <a:gd name="connsiteY10" fmla="*/ 0 h 596900"/>
              <a:gd name="connisteX11" fmla="*/ 914400 w 1282700"/>
              <a:gd name="connsiteY11" fmla="*/ 0 h 596900"/>
              <a:gd name="connisteX12" fmla="*/ 990600 w 1282700"/>
              <a:gd name="connsiteY12" fmla="*/ 12700 h 596900"/>
              <a:gd name="connisteX13" fmla="*/ 1066800 w 1282700"/>
              <a:gd name="connsiteY13" fmla="*/ 63500 h 596900"/>
              <a:gd name="connisteX14" fmla="*/ 1143000 w 1282700"/>
              <a:gd name="connsiteY14" fmla="*/ 127000 h 596900"/>
              <a:gd name="connisteX15" fmla="*/ 1219200 w 1282700"/>
              <a:gd name="connsiteY15" fmla="*/ 203200 h 596900"/>
              <a:gd name="connisteX16" fmla="*/ 1282700 w 1282700"/>
              <a:gd name="connsiteY16" fmla="*/ 279400 h 596900"/>
              <a:gd name="connisteX17" fmla="*/ 1282700 w 1282700"/>
              <a:gd name="connsiteY17" fmla="*/ 355600 h 596900"/>
              <a:gd name="connisteX18" fmla="*/ 1257300 w 1282700"/>
              <a:gd name="connsiteY18" fmla="*/ 431800 h 596900"/>
              <a:gd name="connisteX19" fmla="*/ 1181100 w 1282700"/>
              <a:gd name="connsiteY19" fmla="*/ 495300 h 596900"/>
              <a:gd name="connisteX20" fmla="*/ 1104900 w 1282700"/>
              <a:gd name="connsiteY20" fmla="*/ 546100 h 596900"/>
              <a:gd name="connisteX21" fmla="*/ 1028700 w 1282700"/>
              <a:gd name="connsiteY21" fmla="*/ 584200 h 596900"/>
              <a:gd name="connisteX22" fmla="*/ 952500 w 1282700"/>
              <a:gd name="connsiteY22" fmla="*/ 596900 h 596900"/>
              <a:gd name="connisteX23" fmla="*/ 876300 w 1282700"/>
              <a:gd name="connsiteY23" fmla="*/ 596900 h 596900"/>
              <a:gd name="connisteX24" fmla="*/ 800100 w 1282700"/>
              <a:gd name="connsiteY24" fmla="*/ 596900 h 596900"/>
              <a:gd name="connisteX25" fmla="*/ 711200 w 1282700"/>
              <a:gd name="connsiteY25" fmla="*/ 584200 h 596900"/>
              <a:gd name="connisteX26" fmla="*/ 622300 w 1282700"/>
              <a:gd name="connsiteY26" fmla="*/ 571500 h 596900"/>
              <a:gd name="connisteX27" fmla="*/ 533400 w 1282700"/>
              <a:gd name="connsiteY27" fmla="*/ 533400 h 596900"/>
              <a:gd name="connisteX28" fmla="*/ 444500 w 1282700"/>
              <a:gd name="connsiteY28" fmla="*/ 520700 h 596900"/>
              <a:gd name="connisteX29" fmla="*/ 368300 w 1282700"/>
              <a:gd name="connsiteY29" fmla="*/ 508000 h 596900"/>
              <a:gd name="connisteX30" fmla="*/ 292100 w 1282700"/>
              <a:gd name="connsiteY30" fmla="*/ 520700 h 596900"/>
              <a:gd name="connisteX31" fmla="*/ 215900 w 1282700"/>
              <a:gd name="connsiteY31" fmla="*/ 520700 h 596900"/>
              <a:gd name="connisteX32" fmla="*/ 139700 w 1282700"/>
              <a:gd name="connsiteY32" fmla="*/ 482600 h 596900"/>
              <a:gd name="connisteX33" fmla="*/ 63500 w 1282700"/>
              <a:gd name="connsiteY33" fmla="*/ 406400 h 596900"/>
              <a:gd name="connisteX34" fmla="*/ 0 w 1282700"/>
              <a:gd name="connsiteY34" fmla="*/ 330200 h 596900"/>
              <a:gd name="connisteX35" fmla="*/ 0 w 1282700"/>
              <a:gd name="connsiteY35" fmla="*/ 254000 h 596900"/>
              <a:gd name="connisteX36" fmla="*/ 25400 w 1282700"/>
              <a:gd name="connsiteY36" fmla="*/ 177800 h 596900"/>
              <a:gd name="connisteX37" fmla="*/ 38100 w 1282700"/>
              <a:gd name="connsiteY37" fmla="*/ 177800 h 596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</a:cxnLst>
            <a:rect l="l" t="t" r="r" b="b"/>
            <a:pathLst>
              <a:path w="1282700" h="596900">
                <a:moveTo>
                  <a:pt x="38100" y="177800"/>
                </a:moveTo>
                <a:lnTo>
                  <a:pt x="114300" y="114300"/>
                </a:lnTo>
                <a:lnTo>
                  <a:pt x="190500" y="50800"/>
                </a:lnTo>
                <a:lnTo>
                  <a:pt x="266700" y="25400"/>
                </a:lnTo>
                <a:lnTo>
                  <a:pt x="355600" y="25400"/>
                </a:lnTo>
                <a:lnTo>
                  <a:pt x="431800" y="12700"/>
                </a:lnTo>
                <a:lnTo>
                  <a:pt x="520700" y="12700"/>
                </a:lnTo>
                <a:lnTo>
                  <a:pt x="596900" y="12700"/>
                </a:lnTo>
                <a:lnTo>
                  <a:pt x="685800" y="12700"/>
                </a:lnTo>
                <a:lnTo>
                  <a:pt x="762000" y="12700"/>
                </a:lnTo>
                <a:lnTo>
                  <a:pt x="838200" y="0"/>
                </a:lnTo>
                <a:lnTo>
                  <a:pt x="914400" y="0"/>
                </a:lnTo>
                <a:lnTo>
                  <a:pt x="990600" y="12700"/>
                </a:lnTo>
                <a:lnTo>
                  <a:pt x="1066800" y="63500"/>
                </a:lnTo>
                <a:lnTo>
                  <a:pt x="1143000" y="127000"/>
                </a:lnTo>
                <a:lnTo>
                  <a:pt x="1219200" y="203200"/>
                </a:lnTo>
                <a:lnTo>
                  <a:pt x="1282700" y="279400"/>
                </a:lnTo>
                <a:lnTo>
                  <a:pt x="1282700" y="355600"/>
                </a:lnTo>
                <a:lnTo>
                  <a:pt x="1257300" y="431800"/>
                </a:lnTo>
                <a:lnTo>
                  <a:pt x="1181100" y="495300"/>
                </a:lnTo>
                <a:lnTo>
                  <a:pt x="1104900" y="546100"/>
                </a:lnTo>
                <a:lnTo>
                  <a:pt x="1028700" y="584200"/>
                </a:lnTo>
                <a:lnTo>
                  <a:pt x="952500" y="596900"/>
                </a:lnTo>
                <a:lnTo>
                  <a:pt x="876300" y="596900"/>
                </a:lnTo>
                <a:lnTo>
                  <a:pt x="800100" y="596900"/>
                </a:lnTo>
                <a:lnTo>
                  <a:pt x="711200" y="584200"/>
                </a:lnTo>
                <a:lnTo>
                  <a:pt x="622300" y="571500"/>
                </a:lnTo>
                <a:lnTo>
                  <a:pt x="533400" y="533400"/>
                </a:lnTo>
                <a:lnTo>
                  <a:pt x="444500" y="520700"/>
                </a:lnTo>
                <a:lnTo>
                  <a:pt x="368300" y="508000"/>
                </a:lnTo>
                <a:lnTo>
                  <a:pt x="292100" y="520700"/>
                </a:lnTo>
                <a:lnTo>
                  <a:pt x="215900" y="520700"/>
                </a:lnTo>
                <a:lnTo>
                  <a:pt x="139700" y="482600"/>
                </a:lnTo>
                <a:lnTo>
                  <a:pt x="63500" y="406400"/>
                </a:lnTo>
                <a:lnTo>
                  <a:pt x="0" y="330200"/>
                </a:lnTo>
                <a:lnTo>
                  <a:pt x="0" y="254000"/>
                </a:lnTo>
                <a:lnTo>
                  <a:pt x="25400" y="177800"/>
                </a:lnTo>
                <a:lnTo>
                  <a:pt x="38100" y="177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04441" y="2070004"/>
            <a:ext cx="7902952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66700" algn="l" fontAlgn="auto">
              <a:lnSpc>
                <a:spcPct val="150000"/>
              </a:lnSpc>
            </a:pPr>
            <a:r>
              <a:rPr lang="en-US" altLang="zh-CN" sz="2400" b="0" dirty="0">
                <a:latin typeface="宋体" charset="0"/>
                <a:cs typeface="宋体" charset="0"/>
              </a:rPr>
              <a:t>    </a:t>
            </a:r>
            <a:r>
              <a:rPr lang="en-US" altLang="zh-CN" sz="2400" b="1" dirty="0">
                <a:latin typeface="华文黑体" panose="02010600040101010101" charset="-122"/>
                <a:ea typeface="华文黑体" panose="02010600040101010101" charset="-122"/>
                <a:cs typeface="华文黑体" panose="02010600040101010101" charset="-122"/>
              </a:rPr>
              <a:t> </a:t>
            </a:r>
            <a:r>
              <a:rPr lang="zh-CN" altLang="en-US" sz="2400" b="1" dirty="0">
                <a:latin typeface="华文黑体" panose="02010600040101010101" charset="-122"/>
                <a:ea typeface="华文黑体" panose="02010600040101010101" charset="-122"/>
                <a:cs typeface="华文黑体" panose="02010600040101010101" charset="-122"/>
              </a:rPr>
              <a:t>孟子曰：</a:t>
            </a:r>
            <a:r>
              <a:rPr lang="zh-CN" altLang="en-US" sz="2400" b="1" dirty="0" smtClean="0">
                <a:latin typeface="华文黑体" panose="02010600040101010101" charset="-122"/>
                <a:ea typeface="华文黑体" panose="02010600040101010101" charset="-122"/>
                <a:cs typeface="华文黑体" panose="02010600040101010101" charset="-122"/>
              </a:rPr>
              <a:t>“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黑体" panose="02010600040101010101" charset="-122"/>
                <a:ea typeface="华文黑体" panose="02010600040101010101" charset="-122"/>
                <a:cs typeface="华文黑体" panose="02010600040101010101" charset="-122"/>
              </a:rPr>
              <a:t>听</a:t>
            </a:r>
            <a:r>
              <a:rPr lang="zh-CN" altLang="en-US" sz="2800" b="1" dirty="0">
                <a:solidFill>
                  <a:srgbClr val="C00000"/>
                </a:solidFill>
                <a:latin typeface="华文黑体" panose="02010600040101010101" charset="-122"/>
                <a:ea typeface="华文黑体" panose="02010600040101010101" charset="-122"/>
                <a:cs typeface="华文黑体" panose="02010600040101010101" charset="-122"/>
              </a:rPr>
              <a:t>其言也，观其眸子，人焉廋（</a:t>
            </a:r>
            <a:r>
              <a:rPr lang="en-US" altLang="zh-CN" sz="2800" b="1" dirty="0" err="1">
                <a:solidFill>
                  <a:srgbClr val="C00000"/>
                </a:solidFill>
                <a:latin typeface="华文黑体" panose="02010600040101010101" charset="-122"/>
                <a:ea typeface="华文黑体" panose="02010600040101010101" charset="-122"/>
                <a:cs typeface="华文黑体" panose="02010600040101010101" charset="-122"/>
              </a:rPr>
              <a:t>sōu</a:t>
            </a:r>
            <a:r>
              <a:rPr lang="zh-CN" altLang="en-US" sz="2800" b="1" dirty="0">
                <a:solidFill>
                  <a:srgbClr val="C00000"/>
                </a:solidFill>
                <a:latin typeface="华文黑体" panose="02010600040101010101" charset="-122"/>
                <a:ea typeface="华文黑体" panose="02010600040101010101" charset="-122"/>
                <a:cs typeface="华文黑体" panose="02010600040101010101" charset="-122"/>
              </a:rPr>
              <a:t>）哉</a:t>
            </a:r>
            <a:r>
              <a:rPr lang="zh-CN" altLang="en-US" sz="2400" b="1" dirty="0">
                <a:latin typeface="华文黑体" panose="02010600040101010101" charset="-122"/>
                <a:ea typeface="华文黑体" panose="02010600040101010101" charset="-122"/>
                <a:cs typeface="华文黑体" panose="02010600040101010101" charset="-122"/>
              </a:rPr>
              <a:t>？”  </a:t>
            </a:r>
            <a:endParaRPr lang="zh-CN" altLang="en-US" sz="2400" b="0" dirty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266700" algn="l" fontAlgn="auto">
              <a:lnSpc>
                <a:spcPct val="150000"/>
              </a:lnSpc>
            </a:pPr>
            <a:r>
              <a:rPr lang="zh-CN" altLang="en-US" sz="2400" b="0" dirty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       孟子说：</a:t>
            </a:r>
            <a:r>
              <a:rPr lang="zh-CN" altLang="en-US" sz="2400" b="0" dirty="0" smtClean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“</a:t>
            </a:r>
            <a:r>
              <a:rPr lang="zh-CN" altLang="en-US" sz="2800" b="1" dirty="0" smtClean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所以</a:t>
            </a:r>
            <a:r>
              <a:rPr lang="zh-CN" altLang="en-US" sz="2800" b="1" dirty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，听一个人说话的时候，注意观察他的眼晴，他的善恶真伪能往哪里隐藏呢？”</a:t>
            </a:r>
            <a:endParaRPr lang="zh-CN" altLang="en-US" sz="2800" b="1" dirty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 flipH="1">
            <a:off x="-133985" y="389255"/>
            <a:ext cx="2903220" cy="645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3600" b="1" kern="0" spc="1000" dirty="0">
                <a:solidFill>
                  <a:srgbClr val="0070C0"/>
                </a:solidFill>
                <a:latin typeface="【何尼玛】土肥圆" panose="040F0700000000000000" charset="-122"/>
                <a:ea typeface="【何尼玛】土肥圆" panose="040F0700000000000000" charset="-122"/>
              </a:rPr>
              <a:t>陷于眼睛</a:t>
            </a:r>
            <a:endParaRPr lang="zh-CN" altLang="en-US" sz="3600" b="1" kern="0" spc="1000" dirty="0">
              <a:solidFill>
                <a:srgbClr val="0070C0"/>
              </a:solidFill>
              <a:latin typeface="【何尼玛】土肥圆" panose="040F0700000000000000" charset="-122"/>
              <a:ea typeface="【何尼玛】土肥圆" panose="040F07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9120" y="5115560"/>
            <a:ext cx="1381760" cy="138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9"/>
          <p:cNvSpPr txBox="1">
            <a:spLocks noChangeArrowheads="1"/>
          </p:cNvSpPr>
          <p:nvPr/>
        </p:nvSpPr>
        <p:spPr bwMode="auto">
          <a:xfrm flipH="1">
            <a:off x="-322725" y="351264"/>
            <a:ext cx="2099093" cy="5835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3200" b="1" kern="0" spc="1000" dirty="0">
                <a:solidFill>
                  <a:srgbClr val="0070C0"/>
                </a:solidFill>
                <a:latin typeface="+mj-ea"/>
                <a:ea typeface="+mj-ea"/>
              </a:rPr>
              <a:t>简 介</a:t>
            </a:r>
            <a:endParaRPr lang="zh-CN" altLang="en-US" sz="3200" b="1" kern="0" spc="10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41627" y="2655124"/>
            <a:ext cx="3191886" cy="2159944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81795" y="1436005"/>
            <a:ext cx="8368665" cy="45981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0" dirty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       </a:t>
            </a:r>
            <a:r>
              <a:rPr lang="en-US" altLang="zh-CN" sz="28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en-US" altLang="zh-CN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82</a:t>
            </a:r>
            <a:r>
              <a:rPr lang="zh-CN" altLang="en-US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岁，他走完了自己的一生。留给我们</a:t>
            </a:r>
            <a:r>
              <a:rPr lang="zh-CN" altLang="en-US" sz="2400" b="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的是</a:t>
            </a:r>
            <a:r>
              <a:rPr lang="en-US" altLang="zh-CN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90</a:t>
            </a:r>
            <a:r>
              <a:rPr lang="zh-CN" altLang="en-US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卷的文集，驰骋俄国文坛</a:t>
            </a:r>
            <a:r>
              <a:rPr lang="en-US" altLang="zh-CN" sz="2400" b="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60</a:t>
            </a:r>
            <a:r>
              <a: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年的记忆，是</a:t>
            </a:r>
            <a:r>
              <a:rPr lang="en-US" altLang="zh-CN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《</a:t>
            </a:r>
            <a:r>
              <a: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战争与和平</a:t>
            </a:r>
            <a:r>
              <a:rPr lang="en-US" altLang="zh-CN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》《</a:t>
            </a:r>
            <a:r>
              <a:rPr lang="zh-CN" altLang="en-US" sz="240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安</a:t>
            </a:r>
            <a:r>
              <a: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娜</a:t>
            </a:r>
            <a:r>
              <a:rPr lang="en-US" altLang="zh-CN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·</a:t>
            </a:r>
            <a:r>
              <a:rPr lang="zh-CN" altLang="en-US" sz="240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卡</a:t>
            </a:r>
            <a:r>
              <a:rPr lang="zh-CN" altLang="en-US" sz="2400" b="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列</a:t>
            </a:r>
            <a:endParaRPr lang="en-US" altLang="zh-CN" sz="2400" b="0" dirty="0" smtClean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240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                                       </a:t>
            </a:r>
            <a:r>
              <a:rPr lang="zh-CN" altLang="en-US" sz="2400" b="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尼娜</a:t>
            </a:r>
            <a:r>
              <a:rPr lang="en-US" altLang="zh-CN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》《</a:t>
            </a:r>
            <a:r>
              <a:rPr lang="zh-CN" altLang="en-US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复活</a:t>
            </a:r>
            <a:r>
              <a:rPr lang="en-US" altLang="zh-CN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》</a:t>
            </a:r>
            <a:r>
              <a:rPr lang="zh-CN" altLang="en-US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，是他</a:t>
            </a:r>
            <a:r>
              <a: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不以暴力</a:t>
            </a:r>
            <a:r>
              <a:rPr lang="zh-CN" altLang="en-US" sz="240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抗</a:t>
            </a:r>
            <a:endParaRPr lang="en-US" altLang="zh-CN" sz="2400" dirty="0" smtClean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240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                                       恶</a:t>
            </a:r>
            <a:r>
              <a: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的</a:t>
            </a:r>
            <a:r>
              <a:rPr lang="zh-CN" altLang="en-US" sz="240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思</a:t>
            </a:r>
            <a:r>
              <a: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想。托尔斯泰的</a:t>
            </a:r>
            <a:r>
              <a:rPr lang="zh-CN" altLang="en-US" sz="240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作</a:t>
            </a:r>
            <a:r>
              <a:rPr lang="zh-CN" altLang="en-US" sz="2400" b="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品</a:t>
            </a:r>
            <a:r>
              <a:rPr lang="zh-CN" altLang="en-US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主要</a:t>
            </a:r>
            <a:r>
              <a:rPr lang="zh-CN" altLang="en-US" sz="2400" b="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表</a:t>
            </a:r>
            <a:endParaRPr lang="en-US" altLang="zh-CN" sz="2400" b="0" dirty="0" smtClean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240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                                        </a:t>
            </a:r>
            <a:r>
              <a:rPr lang="zh-CN" altLang="en-US" sz="2400" b="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现</a:t>
            </a:r>
            <a:r>
              <a:rPr lang="zh-CN" altLang="en-US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为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反抗暴力与奴役</a:t>
            </a:r>
            <a:r>
              <a:rPr lang="zh-CN" altLang="en-US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反对土地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私</a:t>
            </a:r>
            <a:endParaRPr lang="en-US" altLang="zh-CN" sz="2400" b="1" dirty="0" smtClean="0">
              <a:solidFill>
                <a:srgbClr val="C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                                       有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制度</a:t>
            </a:r>
            <a:r>
              <a:rPr lang="zh-CN" altLang="en-US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，反对崇尚资本主义物质</a:t>
            </a:r>
            <a:r>
              <a:rPr lang="zh-CN" altLang="en-US" sz="2400" b="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文</a:t>
            </a:r>
            <a:endParaRPr lang="en-US" altLang="zh-CN" sz="2400" b="0" dirty="0" smtClean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240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                                        </a:t>
            </a:r>
            <a:r>
              <a:rPr lang="zh-CN" altLang="en-US" sz="2400" b="0" dirty="0" smtClean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明和</a:t>
            </a:r>
            <a:r>
              <a:rPr lang="zh-CN" altLang="en-US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要求奉行合理的生命法则，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回</a:t>
            </a:r>
            <a:endParaRPr lang="en-US" altLang="zh-CN" sz="2400" b="1" dirty="0" smtClean="0">
              <a:solidFill>
                <a:srgbClr val="C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                                        返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健康的农耕生活</a:t>
            </a:r>
            <a:r>
              <a:rPr lang="zh-CN" altLang="en-US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，通过人人的劳动和道德实践建立起充满</a:t>
            </a:r>
            <a:r>
              <a:rPr lang="zh-CN" altLang="en-US" sz="24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兄弟情谊，平等、和谐、友爱</a:t>
            </a:r>
            <a:r>
              <a:rPr lang="zh-CN" altLang="en-US" sz="2400" b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的属于全人类的人间“天国”。</a:t>
            </a:r>
            <a:endParaRPr lang="zh-CN" altLang="en-US" sz="2400" b="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020" y="946150"/>
            <a:ext cx="8888095" cy="4965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fontAlgn="auto">
              <a:lnSpc>
                <a:spcPct val="120000"/>
              </a:lnSpc>
            </a:pPr>
            <a:r>
              <a:rPr lang="en-US" altLang="zh-CN" sz="24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1</a:t>
            </a:r>
            <a:r>
              <a:rPr lang="zh-CN" altLang="en-US" sz="24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、高尔基对它们恰如其分的描述，说出了我们的心里话：“托尔斯泰这对眼睛里有一百只眼珠。”</a:t>
            </a:r>
            <a:r>
              <a:rPr lang="zh-CN" altLang="en-US" sz="2400" b="1">
                <a:solidFill>
                  <a:srgbClr val="7030A0"/>
                </a:solidFill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（男生齐读）</a:t>
            </a:r>
            <a:endParaRPr lang="zh-CN" altLang="en-US" sz="24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0" algn="l" fontAlgn="auto">
              <a:lnSpc>
                <a:spcPct val="120000"/>
              </a:lnSpc>
            </a:pPr>
            <a:r>
              <a:rPr lang="en-US" altLang="zh-CN" sz="24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2</a:t>
            </a:r>
            <a:r>
              <a:rPr lang="zh-CN" altLang="en-US" sz="24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、托尔斯泰面部的其他部件胡子、眉毛、头发，都不过是用以包装、保护这对闪光的珠宝的甲壳而已，这对珠宝有魔力，有磁性，可以把人世间的物质吸进去，然后向我们这个时代放射出精确无误的频波。</a:t>
            </a:r>
            <a:r>
              <a:rPr lang="zh-CN" altLang="en-US" sz="2400" b="1">
                <a:solidFill>
                  <a:srgbClr val="7030A0"/>
                </a:solidFill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  <a:sym typeface="+mn-ea"/>
              </a:rPr>
              <a:t>（女生齐读）</a:t>
            </a:r>
            <a:endParaRPr lang="zh-CN" altLang="en-US" sz="24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0" algn="l" fontAlgn="auto">
              <a:lnSpc>
                <a:spcPct val="120000"/>
              </a:lnSpc>
            </a:pPr>
            <a:r>
              <a:rPr lang="en-US" altLang="zh-CN" sz="24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3</a:t>
            </a:r>
            <a:r>
              <a:rPr lang="zh-CN" altLang="en-US" sz="24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、它们可以照耀在精神世界的最高处，同样也可以成功地把探照灯光射进最阴暗的灵魂深处。</a:t>
            </a:r>
            <a:r>
              <a:rPr lang="zh-CN" altLang="en-US" sz="2400" b="1">
                <a:solidFill>
                  <a:srgbClr val="7030A0"/>
                </a:solidFill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  <a:sym typeface="+mn-ea"/>
              </a:rPr>
              <a:t>（男生齐读）</a:t>
            </a:r>
            <a:endParaRPr lang="zh-CN" altLang="en-US" sz="24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0" algn="l" fontAlgn="auto">
              <a:lnSpc>
                <a:spcPct val="120000"/>
              </a:lnSpc>
            </a:pPr>
            <a:r>
              <a:rPr lang="en-US" altLang="zh-CN" sz="24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4</a:t>
            </a:r>
            <a:r>
              <a:rPr lang="zh-CN" altLang="en-US" sz="24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、具有这种犀利眼光，能够看清真相的人，可以任意支配整个世界及其知识财富。作为一个始终具有善于观察并能看透事物本质的眼光的人，他肯定缺少一样东西，那就是属于自己的那份幸福。</a:t>
            </a:r>
            <a:endParaRPr lang="zh-CN" altLang="en-US" sz="28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220" y="6007100"/>
            <a:ext cx="7553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我从</a:t>
            </a:r>
            <a:r>
              <a:rPr lang="en-US" altLang="zh-CN" sz="3200" b="1">
                <a:solidFill>
                  <a:srgbClr val="C0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“....”</a:t>
            </a:r>
            <a:r>
              <a:rPr lang="zh-CN" altLang="en-US" sz="3200" b="1">
                <a:solidFill>
                  <a:srgbClr val="C0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中读出了一个</a:t>
            </a:r>
            <a:r>
              <a:rPr lang="zh-CN" altLang="en-US" sz="3200" b="1" u="sng">
                <a:solidFill>
                  <a:srgbClr val="C0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               </a:t>
            </a:r>
            <a:r>
              <a:rPr lang="zh-CN" altLang="en-US" sz="3200" b="1">
                <a:solidFill>
                  <a:srgbClr val="C0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的灵魂</a:t>
            </a:r>
            <a:endParaRPr lang="zh-CN" altLang="en-US" sz="3200" b="1">
              <a:solidFill>
                <a:srgbClr val="C00000"/>
              </a:solidFill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 flipH="1">
            <a:off x="-172085" y="289560"/>
            <a:ext cx="2903220" cy="645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3600" b="1" kern="0" spc="1000" dirty="0">
                <a:solidFill>
                  <a:srgbClr val="0070C0"/>
                </a:solidFill>
                <a:latin typeface="【何尼玛】土肥圆" panose="040F0700000000000000" charset="-122"/>
                <a:ea typeface="【何尼玛】土肥圆" panose="040F0700000000000000" charset="-122"/>
              </a:rPr>
              <a:t>忠于灵魂</a:t>
            </a:r>
            <a:endParaRPr lang="zh-CN" altLang="en-US" sz="3600" b="1" kern="0" spc="1000" dirty="0">
              <a:solidFill>
                <a:srgbClr val="0070C0"/>
              </a:solidFill>
              <a:latin typeface="【何尼玛】土肥圆" panose="040F0700000000000000" charset="-122"/>
              <a:ea typeface="【何尼玛】土肥圆" panose="040F07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9700" y="1351915"/>
            <a:ext cx="681990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 fontAlgn="auto">
              <a:lnSpc>
                <a:spcPct val="150000"/>
              </a:lnSpc>
            </a:pPr>
            <a:r>
              <a:rPr lang="en-US" altLang="zh-CN" sz="4800" b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【何尼玛】土肥圆" panose="040F0700000000000000" charset="-122"/>
                <a:ea typeface="【何尼玛】土肥圆" panose="040F0700000000000000" charset="-122"/>
                <a:cs typeface="【何尼玛】土肥圆" panose="040F0700000000000000" charset="-122"/>
              </a:rPr>
              <a:t>“</a:t>
            </a:r>
            <a:r>
              <a:rPr lang="zh-CN" altLang="en-US" sz="4800" b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【何尼玛】土肥圆" panose="040F0700000000000000" charset="-122"/>
                <a:ea typeface="【何尼玛】土肥圆" panose="040F0700000000000000" charset="-122"/>
                <a:cs typeface="【何尼玛】土肥圆" panose="040F0700000000000000" charset="-122"/>
              </a:rPr>
              <a:t>先抑后扬”的作用：</a:t>
            </a:r>
            <a:endParaRPr lang="zh-CN" altLang="en-US" sz="32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algn="ctr" fontAlgn="auto">
              <a:lnSpc>
                <a:spcPct val="150000"/>
              </a:lnSpc>
            </a:pPr>
            <a:r>
              <a:rPr lang="zh-CN" altLang="en-US" sz="32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让重点更突出</a:t>
            </a:r>
            <a:endParaRPr lang="zh-CN" altLang="en-US" sz="32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algn="ctr" fontAlgn="auto">
              <a:lnSpc>
                <a:spcPct val="150000"/>
              </a:lnSpc>
            </a:pPr>
            <a:r>
              <a:rPr lang="zh-CN" altLang="en-US" sz="32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让阅读更有趣</a:t>
            </a:r>
            <a:endParaRPr lang="zh-CN" altLang="en-US" sz="32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algn="ctr" fontAlgn="auto">
              <a:lnSpc>
                <a:spcPct val="150000"/>
              </a:lnSpc>
            </a:pPr>
            <a:r>
              <a:rPr lang="zh-CN" altLang="en-US" sz="32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让结构有张力</a:t>
            </a:r>
            <a:endParaRPr lang="zh-CN" altLang="en-US" sz="32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algn="ctr" fontAlgn="auto">
              <a:lnSpc>
                <a:spcPct val="150000"/>
              </a:lnSpc>
            </a:pPr>
            <a:r>
              <a:rPr lang="zh-CN" altLang="en-US" sz="32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让情感更丰富</a:t>
            </a:r>
            <a:endParaRPr lang="zh-CN" altLang="en-US" sz="320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pic>
        <p:nvPicPr>
          <p:cNvPr id="29699" name="图片 1"/>
          <p:cNvPicPr>
            <a:picLocks noChangeAspect="1"/>
          </p:cNvPicPr>
          <p:nvPr/>
        </p:nvPicPr>
        <p:blipFill>
          <a:blip r:embed="rId1"/>
          <a:srcRect l="1584" t="311" r="-1584" b="-311"/>
          <a:stretch>
            <a:fillRect/>
          </a:stretch>
        </p:blipFill>
        <p:spPr>
          <a:xfrm>
            <a:off x="5713413" y="4557713"/>
            <a:ext cx="3457575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59"/>
          <p:cNvSpPr txBox="1">
            <a:spLocks noChangeArrowheads="1"/>
          </p:cNvSpPr>
          <p:nvPr/>
        </p:nvSpPr>
        <p:spPr bwMode="auto">
          <a:xfrm flipH="1">
            <a:off x="-146685" y="213360"/>
            <a:ext cx="2903220" cy="645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3600" b="1" kern="0" spc="1000" dirty="0">
                <a:solidFill>
                  <a:srgbClr val="0070C0"/>
                </a:solidFill>
                <a:latin typeface="【何尼玛】土肥圆" panose="040F0700000000000000" charset="-122"/>
                <a:ea typeface="【何尼玛】土肥圆" panose="040F0700000000000000" charset="-122"/>
              </a:rPr>
              <a:t>忠于灵魂</a:t>
            </a:r>
            <a:endParaRPr lang="zh-CN" altLang="en-US" sz="3600" b="1" kern="0" spc="1000" dirty="0">
              <a:solidFill>
                <a:srgbClr val="0070C0"/>
              </a:solidFill>
              <a:latin typeface="【何尼玛】土肥圆" panose="040F0700000000000000" charset="-122"/>
              <a:ea typeface="【何尼玛】土肥圆" panose="040F07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8434"/>
          <p:cNvSpPr txBox="1">
            <a:spLocks noChangeArrowheads="1"/>
          </p:cNvSpPr>
          <p:nvPr/>
        </p:nvSpPr>
        <p:spPr>
          <a:xfrm>
            <a:off x="347921" y="1759116"/>
            <a:ext cx="61722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6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0249" y="1592821"/>
            <a:ext cx="4250531" cy="3671888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24180" y="1059180"/>
            <a:ext cx="5828665" cy="5262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66700" algn="l" fontAlgn="auto">
              <a:lnSpc>
                <a:spcPct val="150000"/>
              </a:lnSpc>
            </a:pPr>
            <a:r>
              <a:rPr lang="en-US" altLang="zh-CN" sz="3200" b="0" dirty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     </a:t>
            </a:r>
            <a:r>
              <a:rPr lang="zh-CN" altLang="en-US" sz="3200" b="0" dirty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人的高贵却在于他</a:t>
            </a:r>
            <a:r>
              <a:rPr lang="zh-CN" altLang="en-US" sz="3200" b="1" dirty="0">
                <a:solidFill>
                  <a:srgbClr val="C00000"/>
                </a:solidFill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有灵魂</a:t>
            </a:r>
            <a:r>
              <a:rPr lang="zh-CN" altLang="en-US" sz="3200" b="0" dirty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生活。作为肉身的人，人并无高低贵贱之分。惟有作为灵魂的人，由于</a:t>
            </a:r>
            <a:r>
              <a:rPr lang="zh-CN" altLang="en-US" sz="3200" b="1" dirty="0">
                <a:solidFill>
                  <a:srgbClr val="C00000"/>
                </a:solidFill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内心世界</a:t>
            </a:r>
            <a:r>
              <a:rPr lang="zh-CN" altLang="en-US" sz="3200" b="0" dirty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的巨大差异，人才分出了高贵和平庸，乃至高尚和卑鄙。</a:t>
            </a:r>
            <a:endParaRPr lang="zh-CN" altLang="en-US" sz="3200" b="0" dirty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266700" algn="l" fontAlgn="auto">
              <a:lnSpc>
                <a:spcPct val="150000"/>
              </a:lnSpc>
            </a:pPr>
            <a:r>
              <a:rPr lang="en-US" altLang="zh-CN" sz="3200" b="0" dirty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                               </a:t>
            </a:r>
            <a:r>
              <a:rPr lang="en-US" altLang="zh-CN" sz="3200" b="0" dirty="0" smtClean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 </a:t>
            </a:r>
            <a:r>
              <a:rPr lang="en-US" altLang="zh-CN" sz="3200" b="0" dirty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——</a:t>
            </a:r>
            <a:r>
              <a:rPr lang="zh-CN" altLang="en-US" sz="3200" b="0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周国平</a:t>
            </a:r>
            <a:endParaRPr lang="zh-CN" altLang="en-US" sz="3200" b="0" dirty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 flipH="1">
            <a:off x="-172085" y="289560"/>
            <a:ext cx="2903220" cy="645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3600" b="1" kern="0" spc="1000" dirty="0">
                <a:solidFill>
                  <a:srgbClr val="0070C0"/>
                </a:solidFill>
                <a:latin typeface="【何尼玛】土肥圆" panose="040F0700000000000000" charset="-122"/>
                <a:ea typeface="【何尼玛】土肥圆" panose="040F0700000000000000" charset="-122"/>
              </a:rPr>
              <a:t>忠于灵魂</a:t>
            </a:r>
            <a:endParaRPr lang="zh-CN" altLang="en-US" sz="3600" b="1" kern="0" spc="1000" dirty="0">
              <a:solidFill>
                <a:srgbClr val="0070C0"/>
              </a:solidFill>
              <a:latin typeface="【何尼玛】土肥圆" panose="040F0700000000000000" charset="-122"/>
              <a:ea typeface="【何尼玛】土肥圆" panose="040F07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032000" y="1434465"/>
            <a:ext cx="5080000" cy="3692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l" fontAlgn="auto">
              <a:lnSpc>
                <a:spcPct val="150000"/>
              </a:lnSpc>
            </a:pPr>
            <a:r>
              <a:rPr lang="zh-CN" altLang="en-US" sz="4800" b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【何尼玛】土肥圆" panose="040F0700000000000000" charset="-122"/>
                <a:ea typeface="【何尼玛】土肥圆" panose="040F0700000000000000" charset="-122"/>
                <a:cs typeface="宋体-简" panose="02010800040101010101" charset="-122"/>
              </a:rPr>
              <a:t>增加课后阅读书目</a:t>
            </a:r>
            <a:r>
              <a:rPr lang="zh-CN" altLang="en-US" sz="3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：</a:t>
            </a:r>
            <a:endParaRPr lang="zh-CN" altLang="en-US" sz="36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en-US" altLang="zh-CN" sz="3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《</a:t>
            </a:r>
            <a:r>
              <a:rPr lang="zh-CN" altLang="en-US" sz="3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托尔斯泰</a:t>
            </a:r>
            <a:r>
              <a:rPr lang="en-US" altLang="zh-CN" sz="3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》</a:t>
            </a:r>
            <a:r>
              <a:rPr lang="zh-CN" altLang="en-US" sz="3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全文</a:t>
            </a:r>
            <a:endParaRPr lang="zh-CN" altLang="en-US" sz="36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en-US" altLang="zh-CN" sz="3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《</a:t>
            </a:r>
            <a:r>
              <a:rPr lang="zh-CN" altLang="en-US" sz="3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三作家</a:t>
            </a:r>
            <a:r>
              <a:rPr lang="en-US" altLang="zh-CN" sz="3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》</a:t>
            </a:r>
            <a:r>
              <a:rPr lang="zh-CN" altLang="en-US" sz="3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全书</a:t>
            </a:r>
            <a:endParaRPr lang="zh-CN" altLang="en-US" sz="36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36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《三大师》</a:t>
            </a:r>
            <a:endParaRPr lang="zh-CN" altLang="en-US" sz="36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805045" y="1292225"/>
            <a:ext cx="4339590" cy="3998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特征</a:t>
            </a:r>
            <a:r>
              <a:rPr lang="en-US" altLang="zh-CN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粗野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眼睛又大又美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固定着直望着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射出火焰似的光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。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胡须如浪花般直垂下来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长得要把手去支拂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。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巨大的双膝似乎与身体其它各部不相调和,是从埃及到巴勒斯坦至处奔波的膝与腿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。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它们占据全身面积的四分之一.  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寓意：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作者对现实中能够拯救祖国的英雄的渴望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也寄托着他对破除黑暗统治的美好愿望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。</a:t>
            </a:r>
            <a:endParaRPr lang="en-US" altLang="zh-CN">
              <a:latin typeface="宋体" charset="0"/>
              <a:ea typeface="宋体" charset="0"/>
              <a:cs typeface="宋体" charset="0"/>
            </a:endParaRPr>
          </a:p>
        </p:txBody>
      </p:sp>
      <p:pic>
        <p:nvPicPr>
          <p:cNvPr id="4" name="图片 3" descr="mszb2015021400011v01b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657225"/>
            <a:ext cx="4184015" cy="6017895"/>
          </a:xfrm>
          <a:prstGeom prst="rect">
            <a:avLst/>
          </a:prstGeom>
        </p:spPr>
      </p:pic>
      <p:pic>
        <p:nvPicPr>
          <p:cNvPr id="5" name="图片 4" descr="箭头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610" y="510794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5" y="6350"/>
            <a:ext cx="9144000" cy="6844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4022" y="3765011"/>
            <a:ext cx="5480612" cy="308600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5158" y="1283250"/>
            <a:ext cx="5912036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spc="-300" dirty="0">
                <a:solidFill>
                  <a:schemeClr val="bg1"/>
                </a:solidFill>
                <a:latin typeface="雅痞-简" panose="020F0603040207020204" charset="-122"/>
                <a:ea typeface="雅痞-简" panose="020F0603040207020204" charset="-122"/>
                <a:cs typeface="雅痞-简" panose="020F0603040207020204" charset="-122"/>
              </a:rPr>
              <a:t>列夫</a:t>
            </a:r>
            <a:r>
              <a:rPr lang="en-US" altLang="zh-CN" sz="6600" b="1" spc="-300" dirty="0">
                <a:solidFill>
                  <a:schemeClr val="bg1"/>
                </a:solidFill>
                <a:latin typeface="雅痞-简" panose="020F0603040207020204" charset="-122"/>
                <a:ea typeface="雅痞-简" panose="020F0603040207020204" charset="-122"/>
                <a:cs typeface="雅痞-简" panose="020F0603040207020204" charset="-122"/>
              </a:rPr>
              <a:t>·</a:t>
            </a:r>
            <a:r>
              <a:rPr lang="zh-CN" altLang="en-US" sz="6600" b="1" spc="-300" dirty="0">
                <a:solidFill>
                  <a:schemeClr val="bg1"/>
                </a:solidFill>
                <a:latin typeface="雅痞-简" panose="020F0603040207020204" charset="-122"/>
                <a:ea typeface="雅痞-简" panose="020F0603040207020204" charset="-122"/>
                <a:cs typeface="雅痞-简" panose="020F0603040207020204" charset="-122"/>
              </a:rPr>
              <a:t>托尔斯泰</a:t>
            </a:r>
            <a:endParaRPr lang="zh-CN" altLang="en-US" sz="6600" b="1" spc="-300" dirty="0">
              <a:solidFill>
                <a:schemeClr val="bg1"/>
              </a:solidFill>
              <a:latin typeface="雅痞-简" panose="020F0603040207020204" charset="-122"/>
              <a:ea typeface="雅痞-简" panose="020F0603040207020204" charset="-122"/>
              <a:cs typeface="雅痞-简" panose="020F0603040207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5345" y="3976370"/>
            <a:ext cx="2306320" cy="70675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茨威格</a:t>
            </a:r>
            <a:r>
              <a:rPr lang="zh-CN" altLang="en-US" sz="2400" b="1" spc="6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 </a:t>
            </a:r>
            <a:endParaRPr lang="zh-CN" altLang="en-US" sz="2400" b="1" spc="600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5805" y="2516505"/>
            <a:ext cx="769302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pc="600" dirty="0">
                <a:solidFill>
                  <a:schemeClr val="bg1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他出身于一个贵族家庭</a:t>
            </a:r>
            <a:r>
              <a:rPr lang="en-US" altLang="zh-CN" sz="2000" b="1" spc="600" dirty="0">
                <a:solidFill>
                  <a:schemeClr val="bg1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, </a:t>
            </a:r>
            <a:r>
              <a:rPr lang="zh-CN" altLang="en-US" sz="2000" b="1" spc="600" dirty="0">
                <a:solidFill>
                  <a:schemeClr val="bg1">
                    <a:lumMod val="50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自幼接受严格的贵族教育。</a:t>
            </a:r>
            <a:endParaRPr lang="zh-CN" altLang="en-US" sz="2000" b="1" spc="600" dirty="0">
              <a:solidFill>
                <a:schemeClr val="bg1">
                  <a:lumMod val="50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9"/>
          <p:cNvSpPr txBox="1">
            <a:spLocks noChangeArrowheads="1"/>
          </p:cNvSpPr>
          <p:nvPr/>
        </p:nvSpPr>
        <p:spPr bwMode="auto">
          <a:xfrm flipH="1">
            <a:off x="-133985" y="389255"/>
            <a:ext cx="2903220" cy="645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3600" b="1" kern="0" spc="1000" dirty="0">
                <a:solidFill>
                  <a:srgbClr val="0070C0"/>
                </a:solidFill>
                <a:latin typeface="【何尼玛】土肥圆" panose="040F0700000000000000" charset="-122"/>
                <a:ea typeface="【何尼玛】土肥圆" panose="040F0700000000000000" charset="-122"/>
              </a:rPr>
              <a:t>始于外貌</a:t>
            </a:r>
            <a:endParaRPr lang="zh-CN" altLang="en-US" sz="3600" b="1" kern="0" spc="1000" dirty="0">
              <a:solidFill>
                <a:srgbClr val="0070C0"/>
              </a:solidFill>
              <a:latin typeface="【何尼玛】土肥圆" panose="040F0700000000000000" charset="-122"/>
              <a:ea typeface="【何尼玛】土肥圆" panose="040F0700000000000000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63600" y="1219200"/>
            <a:ext cx="68941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       </a:t>
            </a: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一</a:t>
            </a:r>
            <a:r>
              <a:rPr lang="en-US" altLang="zh-CN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、</a:t>
            </a: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请同学们默读，</a:t>
            </a: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  <a:sym typeface="+mn-ea"/>
              </a:rPr>
              <a:t>快速</a:t>
            </a: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浏览</a:t>
            </a:r>
            <a:r>
              <a:rPr lang="en-US" altLang="zh-CN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1~5</a:t>
            </a: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小节，完成</a:t>
            </a: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表格信息</a:t>
            </a:r>
            <a:r>
              <a:rPr lang="zh-CN" altLang="en-US" sz="2800" b="1" dirty="0" smtClean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。</a:t>
            </a:r>
            <a:endParaRPr lang="zh-CN" altLang="en-US" sz="2800" b="1" dirty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47420" y="2787650"/>
          <a:ext cx="6356350" cy="314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805"/>
                <a:gridCol w="645795"/>
                <a:gridCol w="774065"/>
                <a:gridCol w="597535"/>
                <a:gridCol w="775970"/>
                <a:gridCol w="820420"/>
                <a:gridCol w="1174750"/>
                <a:gridCol w="842010"/>
              </a:tblGrid>
              <a:tr h="4762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姓名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性别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国籍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社会</a:t>
                      </a:r>
                      <a:r>
                        <a:rPr lang="zh-CN" altLang="en-US"/>
                        <a:t>身份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 rowSpan="7" gridSpan="2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外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在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形</a:t>
                      </a: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象</a:t>
                      </a:r>
                      <a:endParaRPr lang="zh-CN" altLang="en-US"/>
                    </a:p>
                  </a:txBody>
                  <a:tcPr/>
                </a:tc>
                <a:tc rowSpan="7"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肖像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描写语句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形象特征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381000">
                <a:tc vMerge="1" gridSpan="2">
                  <a:tcPr/>
                </a:tc>
                <a:tc vMerge="1"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胡须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rowSpan="6" gridSpan="2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 rowSpan="6" hMerge="1">
                  <a:tcPr/>
                </a:tc>
              </a:tr>
              <a:tr h="381000">
                <a:tc vMerge="1" gridSpan="2">
                  <a:tcPr/>
                </a:tc>
                <a:tc vMerge="1"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嘴唇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381000">
                <a:tc vMerge="1" gridSpan="2">
                  <a:tcPr/>
                </a:tc>
                <a:tc vMerge="1"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耳朵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381000">
                <a:tc vMerge="1" gridSpan="2">
                  <a:tcPr/>
                </a:tc>
                <a:tc vMerge="1"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鼻子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381000">
                <a:tc vMerge="1" gridSpan="2">
                  <a:tcPr/>
                </a:tc>
                <a:tc vMerge="1"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额头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  <a:tr h="381000">
                <a:tc vMerge="1" gridSpan="2">
                  <a:tcPr/>
                </a:tc>
                <a:tc vMerge="1"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头发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 hMerge="1">
                  <a:tcPr/>
                </a:tc>
                <a:tc vMerge="1" gridSpan="2">
                  <a:tcPr/>
                </a:tc>
                <a:tc vMerge="1" h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9"/>
          <p:cNvSpPr txBox="1">
            <a:spLocks noChangeArrowheads="1"/>
          </p:cNvSpPr>
          <p:nvPr/>
        </p:nvSpPr>
        <p:spPr bwMode="auto">
          <a:xfrm flipH="1">
            <a:off x="-133985" y="389255"/>
            <a:ext cx="2903220" cy="645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3600" b="1" kern="0" spc="1000" dirty="0">
                <a:solidFill>
                  <a:srgbClr val="0070C0"/>
                </a:solidFill>
                <a:latin typeface="【何尼玛】土肥圆" panose="040F0700000000000000" charset="-122"/>
                <a:ea typeface="【何尼玛】土肥圆" panose="040F0700000000000000" charset="-122"/>
              </a:rPr>
              <a:t>始于外貌</a:t>
            </a:r>
            <a:endParaRPr lang="zh-CN" altLang="en-US" sz="3600" b="1" kern="0" spc="1000" dirty="0">
              <a:solidFill>
                <a:srgbClr val="0070C0"/>
              </a:solidFill>
              <a:latin typeface="【何尼玛】土肥圆" panose="040F0700000000000000" charset="-122"/>
              <a:ea typeface="【何尼玛】土肥圆" panose="040F0700000000000000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63600" y="1219200"/>
            <a:ext cx="68072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       </a:t>
            </a:r>
            <a:endParaRPr lang="zh-CN" altLang="en-US" sz="2800" b="1" dirty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63600" y="1219200"/>
            <a:ext cx="689419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       </a:t>
            </a: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二</a:t>
            </a:r>
            <a:r>
              <a:rPr lang="en-US" altLang="zh-CN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、</a:t>
            </a: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阅读旁批和提示</a:t>
            </a:r>
            <a:r>
              <a:rPr lang="en-US" altLang="zh-CN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，</a:t>
            </a: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自读课文</a:t>
            </a:r>
            <a:r>
              <a:rPr lang="zh-CN" altLang="en-US" sz="2800" b="1" dirty="0" smtClean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。</a:t>
            </a:r>
            <a:endParaRPr lang="zh-CN" altLang="en-US" sz="2800" b="1" dirty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pic>
        <p:nvPicPr>
          <p:cNvPr id="5" name="图片 4" descr="1091727192708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" y="2374265"/>
            <a:ext cx="9043670" cy="360362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721735" y="2722245"/>
            <a:ext cx="50215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272155" y="3134360"/>
            <a:ext cx="40595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下箭头标注 7"/>
          <p:cNvSpPr/>
          <p:nvPr/>
        </p:nvSpPr>
        <p:spPr>
          <a:xfrm>
            <a:off x="4321175" y="1410970"/>
            <a:ext cx="1960880" cy="1011555"/>
          </a:xfrm>
          <a:prstGeom prst="downArrowCallout">
            <a:avLst/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08500" y="1548130"/>
            <a:ext cx="1511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外貌描写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işļïḑe"/>
          <p:cNvGrpSpPr/>
          <p:nvPr/>
        </p:nvGrpSpPr>
        <p:grpSpPr>
          <a:xfrm>
            <a:off x="718534" y="1004089"/>
            <a:ext cx="506250" cy="506254"/>
            <a:chOff x="7209746" y="4153276"/>
            <a:chExt cx="675000" cy="675005"/>
          </a:xfrm>
        </p:grpSpPr>
        <p:sp>
          <p:nvSpPr>
            <p:cNvPr id="26" name="íšḷidê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1350" dirty="0"/>
            </a:p>
          </p:txBody>
        </p:sp>
        <p:sp>
          <p:nvSpPr>
            <p:cNvPr id="27" name="işḷiḓè"/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24" tIns="68562" rIns="137124" bIns="68562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5400" dirty="0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55320" y="1990725"/>
            <a:ext cx="774573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  <a:sym typeface="+mn-ea"/>
              </a:rPr>
              <a:t>       </a:t>
            </a:r>
            <a:r>
              <a:rPr lang="zh-CN" altLang="en-US" sz="280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  <a:sym typeface="+mn-ea"/>
              </a:rPr>
              <a:t>不管从哪个角度看，你都能见到他茂密的须发。托尔斯泰给人留下的难忘形象，来源于他那大胡子。</a:t>
            </a:r>
            <a:endParaRPr lang="zh-CN" altLang="en-US" sz="28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0" algn="l"/>
            <a:endParaRPr lang="zh-CN" altLang="en-US" sz="28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0" algn="l"/>
            <a:r>
              <a:rPr lang="zh-CN" altLang="en-US" sz="28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       不管从哪个角度看，你都能见到</a:t>
            </a:r>
            <a:r>
              <a:rPr lang="zh-CN" altLang="en-US" sz="2800" b="1" u="sng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热带森林般</a:t>
            </a:r>
            <a:r>
              <a:rPr lang="zh-CN" altLang="en-US" sz="28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茂密的须发。</a:t>
            </a:r>
            <a:r>
              <a:rPr lang="zh-CN" altLang="en-US" sz="2800" b="1" u="sng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  <a:hlinkClick r:id="rId1" action="ppaction://hlinksldjump"/>
              </a:rPr>
              <a:t>像米开朗琪罗画的摩西一样</a:t>
            </a:r>
            <a:r>
              <a:rPr lang="zh-CN" altLang="en-US" sz="28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，托尔斯泰给人留下的难忘形象，来源于他那</a:t>
            </a:r>
            <a:r>
              <a:rPr lang="zh-CN" altLang="en-US" sz="2800" b="1" u="sng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犹如卷起的滔滔白浪的</a:t>
            </a:r>
            <a:r>
              <a:rPr lang="zh-CN" altLang="en-US" sz="28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大胡子。</a:t>
            </a:r>
            <a:endParaRPr lang="zh-CN" altLang="en-US" sz="28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0" algn="l"/>
            <a:endParaRPr lang="zh-CN" altLang="en-US" sz="28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7325" y="842010"/>
            <a:ext cx="23107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4800" b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【何尼玛】土肥圆" panose="040F0700000000000000" charset="-122"/>
                <a:ea typeface="【何尼玛】土肥圆" panose="040F0700000000000000" charset="-122"/>
                <a:cs typeface="宋体-简" panose="02010800040101010101" charset="-122"/>
              </a:rPr>
              <a:t>比较：</a:t>
            </a:r>
            <a:endParaRPr lang="zh-CN" altLang="en-US" sz="28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92250" y="1172210"/>
            <a:ext cx="615950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fontAlgn="auto">
              <a:lnSpc>
                <a:spcPct val="200000"/>
              </a:lnSpc>
            </a:pPr>
            <a:r>
              <a:rPr lang="zh-CN" altLang="en-US" sz="4400" b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/>
                <a:latin typeface="【何尼玛】土肥圆" panose="040F0700000000000000" charset="-122"/>
                <a:ea typeface="【何尼玛】土肥圆" panose="040F0700000000000000" charset="-122"/>
                <a:cs typeface="宋体" charset="0"/>
              </a:rPr>
              <a:t>比喻和夸张的作用：</a:t>
            </a:r>
            <a:endParaRPr lang="zh-CN" altLang="en-US" sz="3200" b="0">
              <a:latin typeface="【何尼玛】土肥圆" panose="040F0700000000000000" charset="-122"/>
              <a:ea typeface="【何尼玛】土肥圆" panose="040F0700000000000000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200000"/>
              </a:lnSpc>
            </a:pPr>
            <a:r>
              <a:rPr lang="en-US" altLang="zh-CN" sz="3200" b="0">
                <a:latin typeface="宋体-简" panose="02010800040101010101" charset="-122"/>
                <a:ea typeface="宋体-简" panose="02010800040101010101" charset="-122"/>
                <a:cs typeface="Times New Roman" panose="02020603050405020304" charset="0"/>
              </a:rPr>
              <a:t>①</a:t>
            </a:r>
            <a:r>
              <a:rPr lang="zh-CN" altLang="en-US" sz="3200" b="0">
                <a:latin typeface="宋体-简" panose="02010800040101010101" charset="-122"/>
                <a:ea typeface="宋体-简" panose="02010800040101010101" charset="-122"/>
                <a:cs typeface="宋体" charset="0"/>
              </a:rPr>
              <a:t>给人以丰富的想象</a:t>
            </a:r>
            <a:endParaRPr lang="zh-CN" altLang="en-US" sz="3200" b="0">
              <a:latin typeface="宋体-简" panose="02010800040101010101" charset="-122"/>
              <a:ea typeface="宋体-简" panose="0201080004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200000"/>
              </a:lnSpc>
            </a:pPr>
            <a:r>
              <a:rPr lang="en-US" altLang="zh-CN" sz="3200" b="0">
                <a:latin typeface="宋体-简" panose="02010800040101010101" charset="-122"/>
                <a:ea typeface="宋体-简" panose="02010800040101010101" charset="-122"/>
                <a:cs typeface="Times New Roman" panose="02020603050405020304" charset="0"/>
              </a:rPr>
              <a:t>②</a:t>
            </a:r>
            <a:r>
              <a:rPr lang="zh-CN" altLang="en-US" sz="3200" b="0">
                <a:latin typeface="宋体-简" panose="02010800040101010101" charset="-122"/>
                <a:ea typeface="宋体-简" panose="02010800040101010101" charset="-122"/>
                <a:cs typeface="宋体" charset="0"/>
              </a:rPr>
              <a:t>生动形象，使人物形象鲜明。</a:t>
            </a:r>
            <a:endParaRPr lang="zh-CN" altLang="en-US" sz="3200"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 flipH="1">
            <a:off x="-133985" y="389255"/>
            <a:ext cx="2903220" cy="645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3600" b="1" kern="0" spc="1000" dirty="0">
                <a:solidFill>
                  <a:srgbClr val="0070C0"/>
                </a:solidFill>
                <a:latin typeface="【何尼玛】土肥圆" panose="040F0700000000000000" charset="-122"/>
                <a:ea typeface="【何尼玛】土肥圆" panose="040F0700000000000000" charset="-122"/>
              </a:rPr>
              <a:t>始于外貌</a:t>
            </a:r>
            <a:endParaRPr lang="zh-CN" altLang="en-US" sz="3600" b="1" kern="0" spc="1000" dirty="0">
              <a:solidFill>
                <a:srgbClr val="0070C0"/>
              </a:solidFill>
              <a:latin typeface="【何尼玛】土肥圆" panose="040F0700000000000000" charset="-122"/>
              <a:ea typeface="【何尼玛】土肥圆" panose="040F07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550" y="4820920"/>
            <a:ext cx="74980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l" fontAlgn="auto">
              <a:lnSpc>
                <a:spcPct val="200000"/>
              </a:lnSpc>
            </a:pP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手札体-简" panose="03000500000000000000" charset="-122"/>
                <a:ea typeface="手札体-简" panose="03000500000000000000" charset="-122"/>
                <a:sym typeface="+mn-ea"/>
              </a:rPr>
              <a:t>茨威格传记的特点：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-简" panose="02010800040101010101" charset="-122"/>
                <a:ea typeface="宋体-简" panose="02010800040101010101" charset="-122"/>
                <a:sym typeface="+mn-ea"/>
              </a:rPr>
              <a:t>擅长细致的描摹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-简" panose="02010800040101010101" charset="-122"/>
              <a:ea typeface="宋体-简" panose="02010800040101010101" charset="-122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36005" y="1231956"/>
            <a:ext cx="7086841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        </a:t>
            </a: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结合旁批</a:t>
            </a:r>
            <a:r>
              <a:rPr lang="en-US" altLang="zh-CN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2，</a:t>
            </a: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精读1~2小节，用【     】划出文中运用了</a:t>
            </a:r>
            <a:r>
              <a:rPr lang="zh-CN" altLang="en-US" sz="3200" b="1" dirty="0">
                <a:solidFill>
                  <a:srgbClr val="7030A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比喻和夸张</a:t>
            </a:r>
            <a:r>
              <a:rPr lang="zh-CN" altLang="en-US" sz="2800" b="1" dirty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的句子，在本体和喻体下加“·”，并作赏析。</a:t>
            </a:r>
            <a:endParaRPr lang="zh-CN" altLang="en-US" dirty="0"/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 flipH="1">
            <a:off x="-133985" y="389255"/>
            <a:ext cx="2903220" cy="645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3600" b="1" kern="0" spc="1000" dirty="0">
                <a:solidFill>
                  <a:srgbClr val="0070C0"/>
                </a:solidFill>
                <a:latin typeface="【何尼玛】土肥圆" panose="040F0700000000000000" charset="-122"/>
                <a:ea typeface="【何尼玛】土肥圆" panose="040F0700000000000000" charset="-122"/>
              </a:rPr>
              <a:t>始于外貌</a:t>
            </a:r>
            <a:endParaRPr lang="zh-CN" altLang="en-US" sz="3600" b="1" kern="0" spc="1000" dirty="0">
              <a:solidFill>
                <a:srgbClr val="0070C0"/>
              </a:solidFill>
              <a:latin typeface="【何尼玛】土肥圆" panose="040F0700000000000000" charset="-122"/>
              <a:ea typeface="【何尼玛】土肥圆" panose="040F0700000000000000" charset="-122"/>
            </a:endParaRPr>
          </a:p>
        </p:txBody>
      </p:sp>
      <p:pic>
        <p:nvPicPr>
          <p:cNvPr id="2" name="图片 1" descr="1101727194977_.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220" y="3417570"/>
            <a:ext cx="6248400" cy="341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9"/>
          <p:cNvSpPr txBox="1">
            <a:spLocks noChangeArrowheads="1"/>
          </p:cNvSpPr>
          <p:nvPr/>
        </p:nvSpPr>
        <p:spPr bwMode="auto">
          <a:xfrm flipH="1">
            <a:off x="-133985" y="389255"/>
            <a:ext cx="2903220" cy="645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3600" b="1" kern="0" spc="1000" dirty="0">
                <a:solidFill>
                  <a:srgbClr val="0070C0"/>
                </a:solidFill>
                <a:latin typeface="【何尼玛】土肥圆" panose="040F0700000000000000" charset="-122"/>
                <a:ea typeface="【何尼玛】土肥圆" panose="040F0700000000000000" charset="-122"/>
              </a:rPr>
              <a:t>始于外貌</a:t>
            </a:r>
            <a:endParaRPr lang="zh-CN" altLang="en-US" sz="3600" b="1" kern="0" spc="1000" dirty="0">
              <a:solidFill>
                <a:srgbClr val="0070C0"/>
              </a:solidFill>
              <a:latin typeface="【何尼玛】土肥圆" panose="040F0700000000000000" charset="-122"/>
              <a:ea typeface="【何尼玛】土肥圆" panose="040F07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80" y="2464118"/>
            <a:ext cx="5080000" cy="357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l"/>
            <a:endParaRPr lang="zh-CN" altLang="en-US" sz="1050" b="0">
              <a:latin typeface="宋体" charset="0"/>
              <a:cs typeface="宋体" charset="0"/>
            </a:endParaRPr>
          </a:p>
          <a:p>
            <a:pPr marL="0" indent="0" algn="l"/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脸膛</a:t>
            </a:r>
            <a:r>
              <a:rPr lang="en-US" altLang="zh-CN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——</a:t>
            </a:r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树皮  </a:t>
            </a:r>
            <a:endParaRPr lang="zh-CN" altLang="en-US" sz="36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0" algn="l"/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眉毛</a:t>
            </a:r>
            <a:r>
              <a:rPr lang="en-US" altLang="zh-CN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——</a:t>
            </a:r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树根</a:t>
            </a:r>
            <a:endParaRPr lang="zh-CN" altLang="en-US" sz="36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0" algn="l"/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须发</a:t>
            </a:r>
            <a:r>
              <a:rPr lang="en-US" altLang="zh-CN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——</a:t>
            </a:r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热带森林 </a:t>
            </a:r>
            <a:endParaRPr lang="zh-CN" altLang="en-US" sz="36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0" algn="l"/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脸孔</a:t>
            </a:r>
            <a:r>
              <a:rPr lang="en-US" altLang="zh-CN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——</a:t>
            </a:r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低矮的陋屋  </a:t>
            </a:r>
            <a:endParaRPr lang="zh-CN" altLang="en-US" sz="36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0" algn="l"/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额头</a:t>
            </a:r>
            <a:r>
              <a:rPr lang="en-US" altLang="zh-CN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——</a:t>
            </a:r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木柴</a:t>
            </a:r>
            <a:endParaRPr lang="zh-CN" altLang="en-US" sz="36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0" algn="l"/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鼻子</a:t>
            </a:r>
            <a:r>
              <a:rPr lang="en-US" altLang="zh-CN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——</a:t>
            </a:r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被人打塌</a:t>
            </a:r>
            <a:endParaRPr lang="zh-CN" altLang="en-US" sz="36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2515" y="1943100"/>
            <a:ext cx="3450590" cy="4384675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5878195" y="2388235"/>
            <a:ext cx="1409065" cy="3441065"/>
          </a:xfrm>
          <a:custGeom>
            <a:avLst/>
            <a:gdLst>
              <a:gd name="connisteX0" fmla="*/ 279400 w 1612900"/>
              <a:gd name="connsiteY0" fmla="*/ 736600 h 3086100"/>
              <a:gd name="connisteX1" fmla="*/ 254000 w 1612900"/>
              <a:gd name="connsiteY1" fmla="*/ 660400 h 3086100"/>
              <a:gd name="connisteX2" fmla="*/ 254000 w 1612900"/>
              <a:gd name="connsiteY2" fmla="*/ 584200 h 3086100"/>
              <a:gd name="connisteX3" fmla="*/ 254000 w 1612900"/>
              <a:gd name="connsiteY3" fmla="*/ 508000 h 3086100"/>
              <a:gd name="connisteX4" fmla="*/ 254000 w 1612900"/>
              <a:gd name="connsiteY4" fmla="*/ 431800 h 3086100"/>
              <a:gd name="connisteX5" fmla="*/ 279400 w 1612900"/>
              <a:gd name="connsiteY5" fmla="*/ 355600 h 3086100"/>
              <a:gd name="connisteX6" fmla="*/ 355600 w 1612900"/>
              <a:gd name="connsiteY6" fmla="*/ 279400 h 3086100"/>
              <a:gd name="connisteX7" fmla="*/ 431800 w 1612900"/>
              <a:gd name="connsiteY7" fmla="*/ 215900 h 3086100"/>
              <a:gd name="connisteX8" fmla="*/ 508000 w 1612900"/>
              <a:gd name="connsiteY8" fmla="*/ 152400 h 3086100"/>
              <a:gd name="connisteX9" fmla="*/ 584200 w 1612900"/>
              <a:gd name="connsiteY9" fmla="*/ 101600 h 3086100"/>
              <a:gd name="connisteX10" fmla="*/ 660400 w 1612900"/>
              <a:gd name="connsiteY10" fmla="*/ 50800 h 3086100"/>
              <a:gd name="connisteX11" fmla="*/ 736600 w 1612900"/>
              <a:gd name="connsiteY11" fmla="*/ 25400 h 3086100"/>
              <a:gd name="connisteX12" fmla="*/ 812800 w 1612900"/>
              <a:gd name="connsiteY12" fmla="*/ 0 h 3086100"/>
              <a:gd name="connisteX13" fmla="*/ 889000 w 1612900"/>
              <a:gd name="connsiteY13" fmla="*/ 12700 h 3086100"/>
              <a:gd name="connisteX14" fmla="*/ 965200 w 1612900"/>
              <a:gd name="connsiteY14" fmla="*/ 50800 h 3086100"/>
              <a:gd name="connisteX15" fmla="*/ 1041400 w 1612900"/>
              <a:gd name="connsiteY15" fmla="*/ 114300 h 3086100"/>
              <a:gd name="connisteX16" fmla="*/ 1117600 w 1612900"/>
              <a:gd name="connsiteY16" fmla="*/ 152400 h 3086100"/>
              <a:gd name="connisteX17" fmla="*/ 1193800 w 1612900"/>
              <a:gd name="connsiteY17" fmla="*/ 190500 h 3086100"/>
              <a:gd name="connisteX18" fmla="*/ 1270000 w 1612900"/>
              <a:gd name="connsiteY18" fmla="*/ 228600 h 3086100"/>
              <a:gd name="connisteX19" fmla="*/ 1346200 w 1612900"/>
              <a:gd name="connsiteY19" fmla="*/ 292100 h 3086100"/>
              <a:gd name="connisteX20" fmla="*/ 1397000 w 1612900"/>
              <a:gd name="connsiteY20" fmla="*/ 368300 h 3086100"/>
              <a:gd name="connisteX21" fmla="*/ 1435100 w 1612900"/>
              <a:gd name="connsiteY21" fmla="*/ 457200 h 3086100"/>
              <a:gd name="connisteX22" fmla="*/ 1447800 w 1612900"/>
              <a:gd name="connsiteY22" fmla="*/ 533400 h 3086100"/>
              <a:gd name="connisteX23" fmla="*/ 1447800 w 1612900"/>
              <a:gd name="connsiteY23" fmla="*/ 609600 h 3086100"/>
              <a:gd name="connisteX24" fmla="*/ 1422400 w 1612900"/>
              <a:gd name="connsiteY24" fmla="*/ 685800 h 3086100"/>
              <a:gd name="connisteX25" fmla="*/ 1409700 w 1612900"/>
              <a:gd name="connsiteY25" fmla="*/ 762000 h 3086100"/>
              <a:gd name="connisteX26" fmla="*/ 1409700 w 1612900"/>
              <a:gd name="connsiteY26" fmla="*/ 838200 h 3086100"/>
              <a:gd name="connisteX27" fmla="*/ 1409700 w 1612900"/>
              <a:gd name="connsiteY27" fmla="*/ 914400 h 3086100"/>
              <a:gd name="connisteX28" fmla="*/ 1409700 w 1612900"/>
              <a:gd name="connsiteY28" fmla="*/ 990600 h 3086100"/>
              <a:gd name="connisteX29" fmla="*/ 1397000 w 1612900"/>
              <a:gd name="connsiteY29" fmla="*/ 1066800 h 3086100"/>
              <a:gd name="connisteX30" fmla="*/ 1397000 w 1612900"/>
              <a:gd name="connsiteY30" fmla="*/ 1143000 h 3086100"/>
              <a:gd name="connisteX31" fmla="*/ 1397000 w 1612900"/>
              <a:gd name="connsiteY31" fmla="*/ 1219200 h 3086100"/>
              <a:gd name="connisteX32" fmla="*/ 1384300 w 1612900"/>
              <a:gd name="connsiteY32" fmla="*/ 1295400 h 3086100"/>
              <a:gd name="connisteX33" fmla="*/ 1384300 w 1612900"/>
              <a:gd name="connsiteY33" fmla="*/ 1371600 h 3086100"/>
              <a:gd name="connisteX34" fmla="*/ 1371600 w 1612900"/>
              <a:gd name="connsiteY34" fmla="*/ 1447800 h 3086100"/>
              <a:gd name="connisteX35" fmla="*/ 1384300 w 1612900"/>
              <a:gd name="connsiteY35" fmla="*/ 1524000 h 3086100"/>
              <a:gd name="connisteX36" fmla="*/ 1409700 w 1612900"/>
              <a:gd name="connsiteY36" fmla="*/ 1600200 h 3086100"/>
              <a:gd name="connisteX37" fmla="*/ 1422400 w 1612900"/>
              <a:gd name="connsiteY37" fmla="*/ 1676400 h 3086100"/>
              <a:gd name="connisteX38" fmla="*/ 1435100 w 1612900"/>
              <a:gd name="connsiteY38" fmla="*/ 1752600 h 3086100"/>
              <a:gd name="connisteX39" fmla="*/ 1473200 w 1612900"/>
              <a:gd name="connsiteY39" fmla="*/ 1828800 h 3086100"/>
              <a:gd name="connisteX40" fmla="*/ 1549400 w 1612900"/>
              <a:gd name="connsiteY40" fmla="*/ 1905000 h 3086100"/>
              <a:gd name="connisteX41" fmla="*/ 1587500 w 1612900"/>
              <a:gd name="connsiteY41" fmla="*/ 1981200 h 3086100"/>
              <a:gd name="connisteX42" fmla="*/ 1600200 w 1612900"/>
              <a:gd name="connsiteY42" fmla="*/ 2057400 h 3086100"/>
              <a:gd name="connisteX43" fmla="*/ 1612900 w 1612900"/>
              <a:gd name="connsiteY43" fmla="*/ 2133600 h 3086100"/>
              <a:gd name="connisteX44" fmla="*/ 1612900 w 1612900"/>
              <a:gd name="connsiteY44" fmla="*/ 2222500 h 3086100"/>
              <a:gd name="connisteX45" fmla="*/ 1612900 w 1612900"/>
              <a:gd name="connsiteY45" fmla="*/ 2298700 h 3086100"/>
              <a:gd name="connisteX46" fmla="*/ 1587500 w 1612900"/>
              <a:gd name="connsiteY46" fmla="*/ 2387600 h 3086100"/>
              <a:gd name="connisteX47" fmla="*/ 1574800 w 1612900"/>
              <a:gd name="connsiteY47" fmla="*/ 2476500 h 3086100"/>
              <a:gd name="connisteX48" fmla="*/ 1549400 w 1612900"/>
              <a:gd name="connsiteY48" fmla="*/ 2552700 h 3086100"/>
              <a:gd name="connisteX49" fmla="*/ 1524000 w 1612900"/>
              <a:gd name="connsiteY49" fmla="*/ 2641600 h 3086100"/>
              <a:gd name="connisteX50" fmla="*/ 1498600 w 1612900"/>
              <a:gd name="connsiteY50" fmla="*/ 2717800 h 3086100"/>
              <a:gd name="connisteX51" fmla="*/ 1447800 w 1612900"/>
              <a:gd name="connsiteY51" fmla="*/ 2794000 h 3086100"/>
              <a:gd name="connisteX52" fmla="*/ 1371600 w 1612900"/>
              <a:gd name="connsiteY52" fmla="*/ 2857500 h 3086100"/>
              <a:gd name="connisteX53" fmla="*/ 1295400 w 1612900"/>
              <a:gd name="connsiteY53" fmla="*/ 2933700 h 3086100"/>
              <a:gd name="connisteX54" fmla="*/ 1219200 w 1612900"/>
              <a:gd name="connsiteY54" fmla="*/ 2997200 h 3086100"/>
              <a:gd name="connisteX55" fmla="*/ 1143000 w 1612900"/>
              <a:gd name="connsiteY55" fmla="*/ 3048000 h 3086100"/>
              <a:gd name="connisteX56" fmla="*/ 1066800 w 1612900"/>
              <a:gd name="connsiteY56" fmla="*/ 3086100 h 3086100"/>
              <a:gd name="connisteX57" fmla="*/ 990600 w 1612900"/>
              <a:gd name="connsiteY57" fmla="*/ 3086100 h 3086100"/>
              <a:gd name="connisteX58" fmla="*/ 914400 w 1612900"/>
              <a:gd name="connsiteY58" fmla="*/ 3073400 h 3086100"/>
              <a:gd name="connisteX59" fmla="*/ 825500 w 1612900"/>
              <a:gd name="connsiteY59" fmla="*/ 3048000 h 3086100"/>
              <a:gd name="connisteX60" fmla="*/ 736600 w 1612900"/>
              <a:gd name="connsiteY60" fmla="*/ 3022600 h 3086100"/>
              <a:gd name="connisteX61" fmla="*/ 660400 w 1612900"/>
              <a:gd name="connsiteY61" fmla="*/ 2997200 h 3086100"/>
              <a:gd name="connisteX62" fmla="*/ 584200 w 1612900"/>
              <a:gd name="connsiteY62" fmla="*/ 2971800 h 3086100"/>
              <a:gd name="connisteX63" fmla="*/ 508000 w 1612900"/>
              <a:gd name="connsiteY63" fmla="*/ 2933700 h 3086100"/>
              <a:gd name="connisteX64" fmla="*/ 431800 w 1612900"/>
              <a:gd name="connsiteY64" fmla="*/ 2908300 h 3086100"/>
              <a:gd name="connisteX65" fmla="*/ 355600 w 1612900"/>
              <a:gd name="connsiteY65" fmla="*/ 2870200 h 3086100"/>
              <a:gd name="connisteX66" fmla="*/ 279400 w 1612900"/>
              <a:gd name="connsiteY66" fmla="*/ 2794000 h 3086100"/>
              <a:gd name="connisteX67" fmla="*/ 203200 w 1612900"/>
              <a:gd name="connsiteY67" fmla="*/ 2755900 h 3086100"/>
              <a:gd name="connisteX68" fmla="*/ 139700 w 1612900"/>
              <a:gd name="connsiteY68" fmla="*/ 2679700 h 3086100"/>
              <a:gd name="connisteX69" fmla="*/ 88900 w 1612900"/>
              <a:gd name="connsiteY69" fmla="*/ 2603500 h 3086100"/>
              <a:gd name="connisteX70" fmla="*/ 63500 w 1612900"/>
              <a:gd name="connsiteY70" fmla="*/ 2527300 h 3086100"/>
              <a:gd name="connisteX71" fmla="*/ 50800 w 1612900"/>
              <a:gd name="connsiteY71" fmla="*/ 2451100 h 3086100"/>
              <a:gd name="connisteX72" fmla="*/ 25400 w 1612900"/>
              <a:gd name="connsiteY72" fmla="*/ 2374900 h 3086100"/>
              <a:gd name="connisteX73" fmla="*/ 12700 w 1612900"/>
              <a:gd name="connsiteY73" fmla="*/ 2298700 h 3086100"/>
              <a:gd name="connisteX74" fmla="*/ 12700 w 1612900"/>
              <a:gd name="connsiteY74" fmla="*/ 2222500 h 3086100"/>
              <a:gd name="connisteX75" fmla="*/ 12700 w 1612900"/>
              <a:gd name="connsiteY75" fmla="*/ 2146300 h 3086100"/>
              <a:gd name="connisteX76" fmla="*/ 0 w 1612900"/>
              <a:gd name="connsiteY76" fmla="*/ 2070100 h 3086100"/>
              <a:gd name="connisteX77" fmla="*/ 0 w 1612900"/>
              <a:gd name="connsiteY77" fmla="*/ 1993900 h 3086100"/>
              <a:gd name="connisteX78" fmla="*/ 0 w 1612900"/>
              <a:gd name="connsiteY78" fmla="*/ 1917700 h 3086100"/>
              <a:gd name="connisteX79" fmla="*/ 25400 w 1612900"/>
              <a:gd name="connsiteY79" fmla="*/ 1828800 h 3086100"/>
              <a:gd name="connisteX80" fmla="*/ 50800 w 1612900"/>
              <a:gd name="connsiteY80" fmla="*/ 1752600 h 3086100"/>
              <a:gd name="connisteX81" fmla="*/ 88900 w 1612900"/>
              <a:gd name="connsiteY81" fmla="*/ 1676400 h 3086100"/>
              <a:gd name="connisteX82" fmla="*/ 101600 w 1612900"/>
              <a:gd name="connsiteY82" fmla="*/ 1600200 h 3086100"/>
              <a:gd name="connisteX83" fmla="*/ 114300 w 1612900"/>
              <a:gd name="connsiteY83" fmla="*/ 1511300 h 3086100"/>
              <a:gd name="connisteX84" fmla="*/ 114300 w 1612900"/>
              <a:gd name="connsiteY84" fmla="*/ 1435100 h 3086100"/>
              <a:gd name="connisteX85" fmla="*/ 139700 w 1612900"/>
              <a:gd name="connsiteY85" fmla="*/ 1358900 h 3086100"/>
              <a:gd name="connisteX86" fmla="*/ 152400 w 1612900"/>
              <a:gd name="connsiteY86" fmla="*/ 1282700 h 3086100"/>
              <a:gd name="connisteX87" fmla="*/ 165100 w 1612900"/>
              <a:gd name="connsiteY87" fmla="*/ 1206500 h 3086100"/>
              <a:gd name="connisteX88" fmla="*/ 165100 w 1612900"/>
              <a:gd name="connsiteY88" fmla="*/ 1130300 h 3086100"/>
              <a:gd name="connisteX89" fmla="*/ 177800 w 1612900"/>
              <a:gd name="connsiteY89" fmla="*/ 1054100 h 3086100"/>
              <a:gd name="connisteX90" fmla="*/ 203200 w 1612900"/>
              <a:gd name="connsiteY90" fmla="*/ 977900 h 3086100"/>
              <a:gd name="connisteX91" fmla="*/ 241300 w 1612900"/>
              <a:gd name="connsiteY91" fmla="*/ 901700 h 3086100"/>
              <a:gd name="connisteX92" fmla="*/ 292100 w 1612900"/>
              <a:gd name="connsiteY92" fmla="*/ 825500 h 3086100"/>
              <a:gd name="connisteX93" fmla="*/ 330200 w 1612900"/>
              <a:gd name="connsiteY93" fmla="*/ 749300 h 3086100"/>
              <a:gd name="connisteX94" fmla="*/ 292100 w 1612900"/>
              <a:gd name="connsiteY94" fmla="*/ 673100 h 3086100"/>
              <a:gd name="connisteX95" fmla="*/ 241300 w 1612900"/>
              <a:gd name="connsiteY95" fmla="*/ 596900 h 3086100"/>
              <a:gd name="connisteX96" fmla="*/ 266700 w 1612900"/>
              <a:gd name="connsiteY96" fmla="*/ 558800 h 30861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</a:cxnLst>
            <a:rect l="l" t="t" r="r" b="b"/>
            <a:pathLst>
              <a:path w="1612900" h="3086100">
                <a:moveTo>
                  <a:pt x="279400" y="736600"/>
                </a:moveTo>
                <a:lnTo>
                  <a:pt x="254000" y="660400"/>
                </a:lnTo>
                <a:lnTo>
                  <a:pt x="254000" y="584200"/>
                </a:lnTo>
                <a:lnTo>
                  <a:pt x="254000" y="508000"/>
                </a:lnTo>
                <a:lnTo>
                  <a:pt x="254000" y="431800"/>
                </a:lnTo>
                <a:lnTo>
                  <a:pt x="279400" y="355600"/>
                </a:lnTo>
                <a:lnTo>
                  <a:pt x="355600" y="279400"/>
                </a:lnTo>
                <a:lnTo>
                  <a:pt x="431800" y="215900"/>
                </a:lnTo>
                <a:lnTo>
                  <a:pt x="508000" y="152400"/>
                </a:lnTo>
                <a:lnTo>
                  <a:pt x="584200" y="101600"/>
                </a:lnTo>
                <a:lnTo>
                  <a:pt x="660400" y="50800"/>
                </a:lnTo>
                <a:lnTo>
                  <a:pt x="736600" y="25400"/>
                </a:lnTo>
                <a:lnTo>
                  <a:pt x="812800" y="0"/>
                </a:lnTo>
                <a:lnTo>
                  <a:pt x="889000" y="12700"/>
                </a:lnTo>
                <a:lnTo>
                  <a:pt x="965200" y="50800"/>
                </a:lnTo>
                <a:lnTo>
                  <a:pt x="1041400" y="114300"/>
                </a:lnTo>
                <a:lnTo>
                  <a:pt x="1117600" y="152400"/>
                </a:lnTo>
                <a:lnTo>
                  <a:pt x="1193800" y="190500"/>
                </a:lnTo>
                <a:lnTo>
                  <a:pt x="1270000" y="228600"/>
                </a:lnTo>
                <a:lnTo>
                  <a:pt x="1346200" y="292100"/>
                </a:lnTo>
                <a:lnTo>
                  <a:pt x="1397000" y="368300"/>
                </a:lnTo>
                <a:lnTo>
                  <a:pt x="1435100" y="457200"/>
                </a:lnTo>
                <a:lnTo>
                  <a:pt x="1447800" y="533400"/>
                </a:lnTo>
                <a:lnTo>
                  <a:pt x="1447800" y="609600"/>
                </a:lnTo>
                <a:lnTo>
                  <a:pt x="1422400" y="685800"/>
                </a:lnTo>
                <a:lnTo>
                  <a:pt x="1409700" y="762000"/>
                </a:lnTo>
                <a:lnTo>
                  <a:pt x="1409700" y="838200"/>
                </a:lnTo>
                <a:lnTo>
                  <a:pt x="1409700" y="914400"/>
                </a:lnTo>
                <a:lnTo>
                  <a:pt x="1409700" y="990600"/>
                </a:lnTo>
                <a:lnTo>
                  <a:pt x="1397000" y="1066800"/>
                </a:lnTo>
                <a:lnTo>
                  <a:pt x="1397000" y="1143000"/>
                </a:lnTo>
                <a:lnTo>
                  <a:pt x="1397000" y="1219200"/>
                </a:lnTo>
                <a:lnTo>
                  <a:pt x="1384300" y="1295400"/>
                </a:lnTo>
                <a:lnTo>
                  <a:pt x="1384300" y="1371600"/>
                </a:lnTo>
                <a:lnTo>
                  <a:pt x="1371600" y="1447800"/>
                </a:lnTo>
                <a:lnTo>
                  <a:pt x="1384300" y="1524000"/>
                </a:lnTo>
                <a:lnTo>
                  <a:pt x="1409700" y="1600200"/>
                </a:lnTo>
                <a:lnTo>
                  <a:pt x="1422400" y="1676400"/>
                </a:lnTo>
                <a:lnTo>
                  <a:pt x="1435100" y="1752600"/>
                </a:lnTo>
                <a:lnTo>
                  <a:pt x="1473200" y="1828800"/>
                </a:lnTo>
                <a:lnTo>
                  <a:pt x="1549400" y="1905000"/>
                </a:lnTo>
                <a:lnTo>
                  <a:pt x="1587500" y="1981200"/>
                </a:lnTo>
                <a:lnTo>
                  <a:pt x="1600200" y="2057400"/>
                </a:lnTo>
                <a:lnTo>
                  <a:pt x="1612900" y="2133600"/>
                </a:lnTo>
                <a:lnTo>
                  <a:pt x="1612900" y="2222500"/>
                </a:lnTo>
                <a:lnTo>
                  <a:pt x="1612900" y="2298700"/>
                </a:lnTo>
                <a:lnTo>
                  <a:pt x="1587500" y="2387600"/>
                </a:lnTo>
                <a:lnTo>
                  <a:pt x="1574800" y="2476500"/>
                </a:lnTo>
                <a:lnTo>
                  <a:pt x="1549400" y="2552700"/>
                </a:lnTo>
                <a:lnTo>
                  <a:pt x="1524000" y="2641600"/>
                </a:lnTo>
                <a:lnTo>
                  <a:pt x="1498600" y="2717800"/>
                </a:lnTo>
                <a:lnTo>
                  <a:pt x="1447800" y="2794000"/>
                </a:lnTo>
                <a:lnTo>
                  <a:pt x="1371600" y="2857500"/>
                </a:lnTo>
                <a:lnTo>
                  <a:pt x="1295400" y="2933700"/>
                </a:lnTo>
                <a:lnTo>
                  <a:pt x="1219200" y="2997200"/>
                </a:lnTo>
                <a:lnTo>
                  <a:pt x="1143000" y="3048000"/>
                </a:lnTo>
                <a:lnTo>
                  <a:pt x="1066800" y="3086100"/>
                </a:lnTo>
                <a:lnTo>
                  <a:pt x="990600" y="3086100"/>
                </a:lnTo>
                <a:lnTo>
                  <a:pt x="914400" y="3073400"/>
                </a:lnTo>
                <a:lnTo>
                  <a:pt x="825500" y="3048000"/>
                </a:lnTo>
                <a:lnTo>
                  <a:pt x="736600" y="3022600"/>
                </a:lnTo>
                <a:lnTo>
                  <a:pt x="660400" y="2997200"/>
                </a:lnTo>
                <a:lnTo>
                  <a:pt x="584200" y="2971800"/>
                </a:lnTo>
                <a:lnTo>
                  <a:pt x="508000" y="2933700"/>
                </a:lnTo>
                <a:lnTo>
                  <a:pt x="431800" y="2908300"/>
                </a:lnTo>
                <a:lnTo>
                  <a:pt x="355600" y="2870200"/>
                </a:lnTo>
                <a:lnTo>
                  <a:pt x="279400" y="2794000"/>
                </a:lnTo>
                <a:lnTo>
                  <a:pt x="203200" y="2755900"/>
                </a:lnTo>
                <a:lnTo>
                  <a:pt x="139700" y="2679700"/>
                </a:lnTo>
                <a:lnTo>
                  <a:pt x="88900" y="2603500"/>
                </a:lnTo>
                <a:lnTo>
                  <a:pt x="63500" y="2527300"/>
                </a:lnTo>
                <a:lnTo>
                  <a:pt x="50800" y="2451100"/>
                </a:lnTo>
                <a:lnTo>
                  <a:pt x="25400" y="2374900"/>
                </a:lnTo>
                <a:lnTo>
                  <a:pt x="12700" y="2298700"/>
                </a:lnTo>
                <a:lnTo>
                  <a:pt x="12700" y="2222500"/>
                </a:lnTo>
                <a:lnTo>
                  <a:pt x="12700" y="2146300"/>
                </a:lnTo>
                <a:lnTo>
                  <a:pt x="0" y="2070100"/>
                </a:lnTo>
                <a:lnTo>
                  <a:pt x="0" y="1993900"/>
                </a:lnTo>
                <a:lnTo>
                  <a:pt x="0" y="1917700"/>
                </a:lnTo>
                <a:lnTo>
                  <a:pt x="25400" y="1828800"/>
                </a:lnTo>
                <a:lnTo>
                  <a:pt x="50800" y="1752600"/>
                </a:lnTo>
                <a:lnTo>
                  <a:pt x="88900" y="1676400"/>
                </a:lnTo>
                <a:lnTo>
                  <a:pt x="101600" y="1600200"/>
                </a:lnTo>
                <a:lnTo>
                  <a:pt x="114300" y="1511300"/>
                </a:lnTo>
                <a:lnTo>
                  <a:pt x="114300" y="1435100"/>
                </a:lnTo>
                <a:lnTo>
                  <a:pt x="139700" y="1358900"/>
                </a:lnTo>
                <a:lnTo>
                  <a:pt x="152400" y="1282700"/>
                </a:lnTo>
                <a:lnTo>
                  <a:pt x="165100" y="1206500"/>
                </a:lnTo>
                <a:lnTo>
                  <a:pt x="165100" y="1130300"/>
                </a:lnTo>
                <a:lnTo>
                  <a:pt x="177800" y="1054100"/>
                </a:lnTo>
                <a:lnTo>
                  <a:pt x="203200" y="977900"/>
                </a:lnTo>
                <a:lnTo>
                  <a:pt x="241300" y="901700"/>
                </a:lnTo>
                <a:lnTo>
                  <a:pt x="292100" y="825500"/>
                </a:lnTo>
                <a:lnTo>
                  <a:pt x="330200" y="749300"/>
                </a:lnTo>
                <a:lnTo>
                  <a:pt x="292100" y="673100"/>
                </a:lnTo>
                <a:lnTo>
                  <a:pt x="241300" y="596900"/>
                </a:lnTo>
                <a:lnTo>
                  <a:pt x="266700" y="5588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580380" y="2287905"/>
            <a:ext cx="2133600" cy="3695700"/>
          </a:xfrm>
          <a:custGeom>
            <a:avLst/>
            <a:gdLst>
              <a:gd name="connisteX0" fmla="*/ 393700 w 2273300"/>
              <a:gd name="connsiteY0" fmla="*/ 1524000 h 3276600"/>
              <a:gd name="connisteX1" fmla="*/ 368300 w 2273300"/>
              <a:gd name="connsiteY1" fmla="*/ 1447800 h 3276600"/>
              <a:gd name="connisteX2" fmla="*/ 368300 w 2273300"/>
              <a:gd name="connsiteY2" fmla="*/ 1358900 h 3276600"/>
              <a:gd name="connisteX3" fmla="*/ 381000 w 2273300"/>
              <a:gd name="connsiteY3" fmla="*/ 1282700 h 3276600"/>
              <a:gd name="connisteX4" fmla="*/ 419100 w 2273300"/>
              <a:gd name="connsiteY4" fmla="*/ 1181100 h 3276600"/>
              <a:gd name="connisteX5" fmla="*/ 431800 w 2273300"/>
              <a:gd name="connsiteY5" fmla="*/ 1092200 h 3276600"/>
              <a:gd name="connisteX6" fmla="*/ 444500 w 2273300"/>
              <a:gd name="connsiteY6" fmla="*/ 1003300 h 3276600"/>
              <a:gd name="connisteX7" fmla="*/ 444500 w 2273300"/>
              <a:gd name="connsiteY7" fmla="*/ 927100 h 3276600"/>
              <a:gd name="connisteX8" fmla="*/ 457200 w 2273300"/>
              <a:gd name="connsiteY8" fmla="*/ 850900 h 3276600"/>
              <a:gd name="connisteX9" fmla="*/ 495300 w 2273300"/>
              <a:gd name="connsiteY9" fmla="*/ 774700 h 3276600"/>
              <a:gd name="connisteX10" fmla="*/ 520700 w 2273300"/>
              <a:gd name="connsiteY10" fmla="*/ 698500 h 3276600"/>
              <a:gd name="connisteX11" fmla="*/ 558800 w 2273300"/>
              <a:gd name="connsiteY11" fmla="*/ 622300 h 3276600"/>
              <a:gd name="connisteX12" fmla="*/ 596900 w 2273300"/>
              <a:gd name="connsiteY12" fmla="*/ 546100 h 3276600"/>
              <a:gd name="connisteX13" fmla="*/ 660400 w 2273300"/>
              <a:gd name="connsiteY13" fmla="*/ 469900 h 3276600"/>
              <a:gd name="connisteX14" fmla="*/ 723900 w 2273300"/>
              <a:gd name="connsiteY14" fmla="*/ 393700 h 3276600"/>
              <a:gd name="connisteX15" fmla="*/ 800100 w 2273300"/>
              <a:gd name="connsiteY15" fmla="*/ 330200 h 3276600"/>
              <a:gd name="connisteX16" fmla="*/ 876300 w 2273300"/>
              <a:gd name="connsiteY16" fmla="*/ 279400 h 3276600"/>
              <a:gd name="connisteX17" fmla="*/ 952500 w 2273300"/>
              <a:gd name="connsiteY17" fmla="*/ 228600 h 3276600"/>
              <a:gd name="connisteX18" fmla="*/ 1028700 w 2273300"/>
              <a:gd name="connsiteY18" fmla="*/ 190500 h 3276600"/>
              <a:gd name="connisteX19" fmla="*/ 1104900 w 2273300"/>
              <a:gd name="connsiteY19" fmla="*/ 177800 h 3276600"/>
              <a:gd name="connisteX20" fmla="*/ 1181100 w 2273300"/>
              <a:gd name="connsiteY20" fmla="*/ 215900 h 3276600"/>
              <a:gd name="connisteX21" fmla="*/ 1257300 w 2273300"/>
              <a:gd name="connsiteY21" fmla="*/ 279400 h 3276600"/>
              <a:gd name="connisteX22" fmla="*/ 1333500 w 2273300"/>
              <a:gd name="connsiteY22" fmla="*/ 330200 h 3276600"/>
              <a:gd name="connisteX23" fmla="*/ 1384300 w 2273300"/>
              <a:gd name="connsiteY23" fmla="*/ 406400 h 3276600"/>
              <a:gd name="connisteX24" fmla="*/ 1460500 w 2273300"/>
              <a:gd name="connsiteY24" fmla="*/ 482600 h 3276600"/>
              <a:gd name="connisteX25" fmla="*/ 1498600 w 2273300"/>
              <a:gd name="connsiteY25" fmla="*/ 558800 h 3276600"/>
              <a:gd name="connisteX26" fmla="*/ 1574800 w 2273300"/>
              <a:gd name="connsiteY26" fmla="*/ 635000 h 3276600"/>
              <a:gd name="connisteX27" fmla="*/ 1625600 w 2273300"/>
              <a:gd name="connsiteY27" fmla="*/ 711200 h 3276600"/>
              <a:gd name="connisteX28" fmla="*/ 1663700 w 2273300"/>
              <a:gd name="connsiteY28" fmla="*/ 787400 h 3276600"/>
              <a:gd name="connisteX29" fmla="*/ 1676400 w 2273300"/>
              <a:gd name="connsiteY29" fmla="*/ 863600 h 3276600"/>
              <a:gd name="connisteX30" fmla="*/ 1714500 w 2273300"/>
              <a:gd name="connsiteY30" fmla="*/ 939800 h 3276600"/>
              <a:gd name="connisteX31" fmla="*/ 1765300 w 2273300"/>
              <a:gd name="connsiteY31" fmla="*/ 1016000 h 3276600"/>
              <a:gd name="connisteX32" fmla="*/ 1778000 w 2273300"/>
              <a:gd name="connsiteY32" fmla="*/ 1092200 h 3276600"/>
              <a:gd name="connisteX33" fmla="*/ 1752600 w 2273300"/>
              <a:gd name="connsiteY33" fmla="*/ 1168400 h 3276600"/>
              <a:gd name="connisteX34" fmla="*/ 1701800 w 2273300"/>
              <a:gd name="connsiteY34" fmla="*/ 1257300 h 3276600"/>
              <a:gd name="connisteX35" fmla="*/ 1676400 w 2273300"/>
              <a:gd name="connsiteY35" fmla="*/ 1333500 h 3276600"/>
              <a:gd name="connisteX36" fmla="*/ 1651000 w 2273300"/>
              <a:gd name="connsiteY36" fmla="*/ 1409700 h 3276600"/>
              <a:gd name="connisteX37" fmla="*/ 1612900 w 2273300"/>
              <a:gd name="connsiteY37" fmla="*/ 1485900 h 3276600"/>
              <a:gd name="connisteX38" fmla="*/ 1574800 w 2273300"/>
              <a:gd name="connsiteY38" fmla="*/ 1562100 h 3276600"/>
              <a:gd name="connisteX39" fmla="*/ 1536700 w 2273300"/>
              <a:gd name="connsiteY39" fmla="*/ 1638300 h 3276600"/>
              <a:gd name="connisteX40" fmla="*/ 1460500 w 2273300"/>
              <a:gd name="connsiteY40" fmla="*/ 1714500 h 3276600"/>
              <a:gd name="connisteX41" fmla="*/ 1371600 w 2273300"/>
              <a:gd name="connsiteY41" fmla="*/ 1765300 h 3276600"/>
              <a:gd name="connisteX42" fmla="*/ 1270000 w 2273300"/>
              <a:gd name="connsiteY42" fmla="*/ 1790700 h 3276600"/>
              <a:gd name="connisteX43" fmla="*/ 1181100 w 2273300"/>
              <a:gd name="connsiteY43" fmla="*/ 1790700 h 3276600"/>
              <a:gd name="connisteX44" fmla="*/ 1092200 w 2273300"/>
              <a:gd name="connsiteY44" fmla="*/ 1790700 h 3276600"/>
              <a:gd name="connisteX45" fmla="*/ 1016000 w 2273300"/>
              <a:gd name="connsiteY45" fmla="*/ 1790700 h 3276600"/>
              <a:gd name="connisteX46" fmla="*/ 939800 w 2273300"/>
              <a:gd name="connsiteY46" fmla="*/ 1778000 h 3276600"/>
              <a:gd name="connisteX47" fmla="*/ 863600 w 2273300"/>
              <a:gd name="connsiteY47" fmla="*/ 1752600 h 3276600"/>
              <a:gd name="connisteX48" fmla="*/ 774700 w 2273300"/>
              <a:gd name="connsiteY48" fmla="*/ 1739900 h 3276600"/>
              <a:gd name="connisteX49" fmla="*/ 673100 w 2273300"/>
              <a:gd name="connsiteY49" fmla="*/ 1727200 h 3276600"/>
              <a:gd name="connisteX50" fmla="*/ 596900 w 2273300"/>
              <a:gd name="connsiteY50" fmla="*/ 1727200 h 3276600"/>
              <a:gd name="connisteX51" fmla="*/ 520700 w 2273300"/>
              <a:gd name="connsiteY51" fmla="*/ 1701800 h 3276600"/>
              <a:gd name="connisteX52" fmla="*/ 444500 w 2273300"/>
              <a:gd name="connsiteY52" fmla="*/ 1651000 h 3276600"/>
              <a:gd name="connisteX53" fmla="*/ 381000 w 2273300"/>
              <a:gd name="connsiteY53" fmla="*/ 1574800 h 3276600"/>
              <a:gd name="connisteX54" fmla="*/ 355600 w 2273300"/>
              <a:gd name="connsiteY54" fmla="*/ 1498600 h 3276600"/>
              <a:gd name="connisteX55" fmla="*/ 0 w 2273300"/>
              <a:gd name="connsiteY55" fmla="*/ 1130300 h 3276600"/>
              <a:gd name="connisteX56" fmla="*/ 444500 w 2273300"/>
              <a:gd name="connsiteY56" fmla="*/ 38100 h 3276600"/>
              <a:gd name="connisteX57" fmla="*/ 1435100 w 2273300"/>
              <a:gd name="connsiteY57" fmla="*/ 0 h 3276600"/>
              <a:gd name="connisteX58" fmla="*/ 2006600 w 2273300"/>
              <a:gd name="connsiteY58" fmla="*/ 546100 h 3276600"/>
              <a:gd name="connisteX59" fmla="*/ 2273300 w 2273300"/>
              <a:gd name="connsiteY59" fmla="*/ 1168400 h 3276600"/>
              <a:gd name="connisteX60" fmla="*/ 1930400 w 2273300"/>
              <a:gd name="connsiteY60" fmla="*/ 1574800 h 3276600"/>
              <a:gd name="connisteX61" fmla="*/ 2095500 w 2273300"/>
              <a:gd name="connsiteY61" fmla="*/ 2552700 h 3276600"/>
              <a:gd name="connisteX62" fmla="*/ 1701800 w 2273300"/>
              <a:gd name="connsiteY62" fmla="*/ 3162300 h 3276600"/>
              <a:gd name="connisteX63" fmla="*/ 876300 w 2273300"/>
              <a:gd name="connsiteY63" fmla="*/ 3276600 h 3276600"/>
              <a:gd name="connisteX64" fmla="*/ 76200 w 2273300"/>
              <a:gd name="connsiteY64" fmla="*/ 2692400 h 3276600"/>
              <a:gd name="connisteX65" fmla="*/ 139700 w 2273300"/>
              <a:gd name="connsiteY65" fmla="*/ 2057400 h 3276600"/>
              <a:gd name="connisteX66" fmla="*/ 241300 w 2273300"/>
              <a:gd name="connsiteY66" fmla="*/ 1308100 h 3276600"/>
              <a:gd name="connisteX67" fmla="*/ 228600 w 2273300"/>
              <a:gd name="connsiteY67" fmla="*/ 1308100 h 3276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</a:cxnLst>
            <a:rect l="l" t="t" r="r" b="b"/>
            <a:pathLst>
              <a:path w="2273300" h="3276600">
                <a:moveTo>
                  <a:pt x="393700" y="1524000"/>
                </a:moveTo>
                <a:lnTo>
                  <a:pt x="368300" y="1447800"/>
                </a:lnTo>
                <a:lnTo>
                  <a:pt x="368300" y="1358900"/>
                </a:lnTo>
                <a:lnTo>
                  <a:pt x="381000" y="1282700"/>
                </a:lnTo>
                <a:lnTo>
                  <a:pt x="419100" y="1181100"/>
                </a:lnTo>
                <a:lnTo>
                  <a:pt x="431800" y="1092200"/>
                </a:lnTo>
                <a:lnTo>
                  <a:pt x="444500" y="1003300"/>
                </a:lnTo>
                <a:lnTo>
                  <a:pt x="444500" y="927100"/>
                </a:lnTo>
                <a:lnTo>
                  <a:pt x="457200" y="850900"/>
                </a:lnTo>
                <a:lnTo>
                  <a:pt x="495300" y="774700"/>
                </a:lnTo>
                <a:lnTo>
                  <a:pt x="520700" y="698500"/>
                </a:lnTo>
                <a:lnTo>
                  <a:pt x="558800" y="622300"/>
                </a:lnTo>
                <a:lnTo>
                  <a:pt x="596900" y="546100"/>
                </a:lnTo>
                <a:lnTo>
                  <a:pt x="660400" y="469900"/>
                </a:lnTo>
                <a:lnTo>
                  <a:pt x="723900" y="393700"/>
                </a:lnTo>
                <a:lnTo>
                  <a:pt x="800100" y="330200"/>
                </a:lnTo>
                <a:lnTo>
                  <a:pt x="876300" y="279400"/>
                </a:lnTo>
                <a:lnTo>
                  <a:pt x="952500" y="228600"/>
                </a:lnTo>
                <a:lnTo>
                  <a:pt x="1028700" y="190500"/>
                </a:lnTo>
                <a:lnTo>
                  <a:pt x="1104900" y="177800"/>
                </a:lnTo>
                <a:lnTo>
                  <a:pt x="1181100" y="215900"/>
                </a:lnTo>
                <a:lnTo>
                  <a:pt x="1257300" y="279400"/>
                </a:lnTo>
                <a:lnTo>
                  <a:pt x="1333500" y="330200"/>
                </a:lnTo>
                <a:lnTo>
                  <a:pt x="1384300" y="406400"/>
                </a:lnTo>
                <a:lnTo>
                  <a:pt x="1460500" y="482600"/>
                </a:lnTo>
                <a:lnTo>
                  <a:pt x="1498600" y="558800"/>
                </a:lnTo>
                <a:lnTo>
                  <a:pt x="1574800" y="635000"/>
                </a:lnTo>
                <a:lnTo>
                  <a:pt x="1625600" y="711200"/>
                </a:lnTo>
                <a:lnTo>
                  <a:pt x="1663700" y="787400"/>
                </a:lnTo>
                <a:lnTo>
                  <a:pt x="1676400" y="863600"/>
                </a:lnTo>
                <a:lnTo>
                  <a:pt x="1714500" y="939800"/>
                </a:lnTo>
                <a:lnTo>
                  <a:pt x="1765300" y="1016000"/>
                </a:lnTo>
                <a:lnTo>
                  <a:pt x="1778000" y="1092200"/>
                </a:lnTo>
                <a:lnTo>
                  <a:pt x="1752600" y="1168400"/>
                </a:lnTo>
                <a:lnTo>
                  <a:pt x="1701800" y="1257300"/>
                </a:lnTo>
                <a:lnTo>
                  <a:pt x="1676400" y="1333500"/>
                </a:lnTo>
                <a:lnTo>
                  <a:pt x="1651000" y="1409700"/>
                </a:lnTo>
                <a:lnTo>
                  <a:pt x="1612900" y="1485900"/>
                </a:lnTo>
                <a:lnTo>
                  <a:pt x="1574800" y="1562100"/>
                </a:lnTo>
                <a:lnTo>
                  <a:pt x="1536700" y="1638300"/>
                </a:lnTo>
                <a:lnTo>
                  <a:pt x="1460500" y="1714500"/>
                </a:lnTo>
                <a:lnTo>
                  <a:pt x="1371600" y="1765300"/>
                </a:lnTo>
                <a:lnTo>
                  <a:pt x="1270000" y="1790700"/>
                </a:lnTo>
                <a:lnTo>
                  <a:pt x="1181100" y="1790700"/>
                </a:lnTo>
                <a:lnTo>
                  <a:pt x="1092200" y="1790700"/>
                </a:lnTo>
                <a:lnTo>
                  <a:pt x="1016000" y="1790700"/>
                </a:lnTo>
                <a:lnTo>
                  <a:pt x="939800" y="1778000"/>
                </a:lnTo>
                <a:lnTo>
                  <a:pt x="863600" y="1752600"/>
                </a:lnTo>
                <a:lnTo>
                  <a:pt x="774700" y="1739900"/>
                </a:lnTo>
                <a:lnTo>
                  <a:pt x="673100" y="1727200"/>
                </a:lnTo>
                <a:lnTo>
                  <a:pt x="596900" y="1727200"/>
                </a:lnTo>
                <a:lnTo>
                  <a:pt x="520700" y="1701800"/>
                </a:lnTo>
                <a:lnTo>
                  <a:pt x="444500" y="1651000"/>
                </a:lnTo>
                <a:lnTo>
                  <a:pt x="381000" y="1574800"/>
                </a:lnTo>
                <a:lnTo>
                  <a:pt x="355600" y="1498600"/>
                </a:lnTo>
                <a:lnTo>
                  <a:pt x="0" y="1130300"/>
                </a:lnTo>
                <a:lnTo>
                  <a:pt x="444500" y="38100"/>
                </a:lnTo>
                <a:lnTo>
                  <a:pt x="1435100" y="0"/>
                </a:lnTo>
                <a:lnTo>
                  <a:pt x="2006600" y="546100"/>
                </a:lnTo>
                <a:lnTo>
                  <a:pt x="2273300" y="1168400"/>
                </a:lnTo>
                <a:lnTo>
                  <a:pt x="1930400" y="1574800"/>
                </a:lnTo>
                <a:lnTo>
                  <a:pt x="2095500" y="2552700"/>
                </a:lnTo>
                <a:lnTo>
                  <a:pt x="1701800" y="3162300"/>
                </a:lnTo>
                <a:lnTo>
                  <a:pt x="876300" y="3276600"/>
                </a:lnTo>
                <a:lnTo>
                  <a:pt x="76200" y="2692400"/>
                </a:lnTo>
                <a:lnTo>
                  <a:pt x="139700" y="2057400"/>
                </a:lnTo>
                <a:lnTo>
                  <a:pt x="241300" y="1308100"/>
                </a:lnTo>
                <a:lnTo>
                  <a:pt x="228600" y="13081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00380" y="1268095"/>
            <a:ext cx="2933700" cy="806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1050" b="0">
              <a:latin typeface="宋体" charset="0"/>
              <a:cs typeface="宋体" charset="0"/>
            </a:endParaRPr>
          </a:p>
          <a:p>
            <a:pPr marL="0" indent="0" algn="l"/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鬈发</a:t>
            </a:r>
            <a:r>
              <a:rPr lang="en-US" altLang="zh-CN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——</a:t>
            </a:r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泡沫  </a:t>
            </a:r>
            <a:endParaRPr lang="zh-CN" altLang="en-US" sz="36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0380" y="1873885"/>
            <a:ext cx="4356735" cy="806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1050" b="0">
              <a:latin typeface="宋体" charset="0"/>
              <a:cs typeface="宋体" charset="0"/>
            </a:endParaRPr>
          </a:p>
          <a:p>
            <a:pPr marL="0" indent="0" algn="l"/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大胡子</a:t>
            </a:r>
            <a:r>
              <a:rPr lang="en-US" altLang="zh-CN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——</a:t>
            </a:r>
            <a:r>
              <a:rPr lang="zh-CN" altLang="en-US" sz="36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滔滔白浪 </a:t>
            </a:r>
            <a:endParaRPr lang="zh-CN" altLang="en-US" sz="36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023610" y="2680335"/>
            <a:ext cx="998855" cy="1727200"/>
          </a:xfrm>
          <a:custGeom>
            <a:avLst/>
            <a:gdLst>
              <a:gd name="connisteX0" fmla="*/ 65405 w 1960880"/>
              <a:gd name="connsiteY0" fmla="*/ 1566545 h 2132965"/>
              <a:gd name="connisteX1" fmla="*/ 65405 w 1960880"/>
              <a:gd name="connsiteY1" fmla="*/ 1501140 h 2132965"/>
              <a:gd name="connisteX2" fmla="*/ 52070 w 1960880"/>
              <a:gd name="connsiteY2" fmla="*/ 1435100 h 2132965"/>
              <a:gd name="connisteX3" fmla="*/ 52070 w 1960880"/>
              <a:gd name="connsiteY3" fmla="*/ 1356360 h 2132965"/>
              <a:gd name="connisteX4" fmla="*/ 26035 w 1960880"/>
              <a:gd name="connsiteY4" fmla="*/ 1250950 h 2132965"/>
              <a:gd name="connisteX5" fmla="*/ 12700 w 1960880"/>
              <a:gd name="connsiteY5" fmla="*/ 1132205 h 2132965"/>
              <a:gd name="connisteX6" fmla="*/ 0 w 1960880"/>
              <a:gd name="connsiteY6" fmla="*/ 1026795 h 2132965"/>
              <a:gd name="connisteX7" fmla="*/ 0 w 1960880"/>
              <a:gd name="connsiteY7" fmla="*/ 934720 h 2132965"/>
              <a:gd name="connisteX8" fmla="*/ 0 w 1960880"/>
              <a:gd name="connsiteY8" fmla="*/ 855980 h 2132965"/>
              <a:gd name="connisteX9" fmla="*/ 12700 w 1960880"/>
              <a:gd name="connsiteY9" fmla="*/ 789940 h 2132965"/>
              <a:gd name="connisteX10" fmla="*/ 12700 w 1960880"/>
              <a:gd name="connsiteY10" fmla="*/ 724535 h 2132965"/>
              <a:gd name="connisteX11" fmla="*/ 26035 w 1960880"/>
              <a:gd name="connsiteY11" fmla="*/ 658495 h 2132965"/>
              <a:gd name="connisteX12" fmla="*/ 26035 w 1960880"/>
              <a:gd name="connsiteY12" fmla="*/ 592455 h 2132965"/>
              <a:gd name="connisteX13" fmla="*/ 39370 w 1960880"/>
              <a:gd name="connsiteY13" fmla="*/ 527050 h 2132965"/>
              <a:gd name="connisteX14" fmla="*/ 52070 w 1960880"/>
              <a:gd name="connsiteY14" fmla="*/ 461010 h 2132965"/>
              <a:gd name="connisteX15" fmla="*/ 104775 w 1960880"/>
              <a:gd name="connsiteY15" fmla="*/ 394970 h 2132965"/>
              <a:gd name="connisteX16" fmla="*/ 144780 w 1960880"/>
              <a:gd name="connsiteY16" fmla="*/ 329565 h 2132965"/>
              <a:gd name="connisteX17" fmla="*/ 196850 w 1960880"/>
              <a:gd name="connsiteY17" fmla="*/ 263525 h 2132965"/>
              <a:gd name="connisteX18" fmla="*/ 289560 w 1960880"/>
              <a:gd name="connsiteY18" fmla="*/ 197485 h 2132965"/>
              <a:gd name="connisteX19" fmla="*/ 368300 w 1960880"/>
              <a:gd name="connsiteY19" fmla="*/ 171450 h 2132965"/>
              <a:gd name="connisteX20" fmla="*/ 434340 w 1960880"/>
              <a:gd name="connsiteY20" fmla="*/ 144780 h 2132965"/>
              <a:gd name="connisteX21" fmla="*/ 513080 w 1960880"/>
              <a:gd name="connsiteY21" fmla="*/ 118745 h 2132965"/>
              <a:gd name="connisteX22" fmla="*/ 591820 w 1960880"/>
              <a:gd name="connsiteY22" fmla="*/ 92075 h 2132965"/>
              <a:gd name="connisteX23" fmla="*/ 671195 w 1960880"/>
              <a:gd name="connsiteY23" fmla="*/ 79375 h 2132965"/>
              <a:gd name="connisteX24" fmla="*/ 749935 w 1960880"/>
              <a:gd name="connsiteY24" fmla="*/ 52705 h 2132965"/>
              <a:gd name="connisteX25" fmla="*/ 842010 w 1960880"/>
              <a:gd name="connsiteY25" fmla="*/ 40005 h 2132965"/>
              <a:gd name="connisteX26" fmla="*/ 921385 w 1960880"/>
              <a:gd name="connsiteY26" fmla="*/ 26670 h 2132965"/>
              <a:gd name="connisteX27" fmla="*/ 1000125 w 1960880"/>
              <a:gd name="connsiteY27" fmla="*/ 13335 h 2132965"/>
              <a:gd name="connisteX28" fmla="*/ 1066165 w 1960880"/>
              <a:gd name="connsiteY28" fmla="*/ 13335 h 2132965"/>
              <a:gd name="connisteX29" fmla="*/ 1144905 w 1960880"/>
              <a:gd name="connsiteY29" fmla="*/ 0 h 2132965"/>
              <a:gd name="connisteX30" fmla="*/ 1223645 w 1960880"/>
              <a:gd name="connsiteY30" fmla="*/ 13335 h 2132965"/>
              <a:gd name="connisteX31" fmla="*/ 1289685 w 1960880"/>
              <a:gd name="connsiteY31" fmla="*/ 13335 h 2132965"/>
              <a:gd name="connisteX32" fmla="*/ 1368425 w 1960880"/>
              <a:gd name="connsiteY32" fmla="*/ 40005 h 2132965"/>
              <a:gd name="connisteX33" fmla="*/ 1447800 w 1960880"/>
              <a:gd name="connsiteY33" fmla="*/ 52705 h 2132965"/>
              <a:gd name="connisteX34" fmla="*/ 1513205 w 1960880"/>
              <a:gd name="connsiteY34" fmla="*/ 92075 h 2132965"/>
              <a:gd name="connisteX35" fmla="*/ 1579245 w 1960880"/>
              <a:gd name="connsiteY35" fmla="*/ 158115 h 2132965"/>
              <a:gd name="connisteX36" fmla="*/ 1645285 w 1960880"/>
              <a:gd name="connsiteY36" fmla="*/ 210820 h 2132965"/>
              <a:gd name="connisteX37" fmla="*/ 1684655 w 1960880"/>
              <a:gd name="connsiteY37" fmla="*/ 276860 h 2132965"/>
              <a:gd name="connisteX38" fmla="*/ 1724025 w 1960880"/>
              <a:gd name="connsiteY38" fmla="*/ 355600 h 2132965"/>
              <a:gd name="connisteX39" fmla="*/ 1763395 w 1960880"/>
              <a:gd name="connsiteY39" fmla="*/ 421640 h 2132965"/>
              <a:gd name="connisteX40" fmla="*/ 1816100 w 1960880"/>
              <a:gd name="connsiteY40" fmla="*/ 487045 h 2132965"/>
              <a:gd name="connisteX41" fmla="*/ 1842770 w 1960880"/>
              <a:gd name="connsiteY41" fmla="*/ 566420 h 2132965"/>
              <a:gd name="connisteX42" fmla="*/ 1895475 w 1960880"/>
              <a:gd name="connsiteY42" fmla="*/ 631825 h 2132965"/>
              <a:gd name="connisteX43" fmla="*/ 1921510 w 1960880"/>
              <a:gd name="connsiteY43" fmla="*/ 697865 h 2132965"/>
              <a:gd name="connisteX44" fmla="*/ 1947545 w 1960880"/>
              <a:gd name="connsiteY44" fmla="*/ 763905 h 2132965"/>
              <a:gd name="connisteX45" fmla="*/ 1960880 w 1960880"/>
              <a:gd name="connsiteY45" fmla="*/ 829310 h 2132965"/>
              <a:gd name="connisteX46" fmla="*/ 1947545 w 1960880"/>
              <a:gd name="connsiteY46" fmla="*/ 895350 h 2132965"/>
              <a:gd name="connisteX47" fmla="*/ 1947545 w 1960880"/>
              <a:gd name="connsiteY47" fmla="*/ 961390 h 2132965"/>
              <a:gd name="connisteX48" fmla="*/ 1934845 w 1960880"/>
              <a:gd name="connsiteY48" fmla="*/ 1026795 h 2132965"/>
              <a:gd name="connisteX49" fmla="*/ 1921510 w 1960880"/>
              <a:gd name="connsiteY49" fmla="*/ 1106170 h 2132965"/>
              <a:gd name="connisteX50" fmla="*/ 1908175 w 1960880"/>
              <a:gd name="connsiteY50" fmla="*/ 1184910 h 2132965"/>
              <a:gd name="connisteX51" fmla="*/ 1882140 w 1960880"/>
              <a:gd name="connsiteY51" fmla="*/ 1290320 h 2132965"/>
              <a:gd name="connisteX52" fmla="*/ 1855470 w 1960880"/>
              <a:gd name="connsiteY52" fmla="*/ 1356360 h 2132965"/>
              <a:gd name="connisteX53" fmla="*/ 1842770 w 1960880"/>
              <a:gd name="connsiteY53" fmla="*/ 1421765 h 2132965"/>
              <a:gd name="connisteX54" fmla="*/ 1816100 w 1960880"/>
              <a:gd name="connsiteY54" fmla="*/ 1487805 h 2132965"/>
              <a:gd name="connisteX55" fmla="*/ 1802765 w 1960880"/>
              <a:gd name="connsiteY55" fmla="*/ 1553210 h 2132965"/>
              <a:gd name="connisteX56" fmla="*/ 1790065 w 1960880"/>
              <a:gd name="connsiteY56" fmla="*/ 1619250 h 2132965"/>
              <a:gd name="connisteX57" fmla="*/ 1790065 w 1960880"/>
              <a:gd name="connsiteY57" fmla="*/ 1685290 h 2132965"/>
              <a:gd name="connisteX58" fmla="*/ 1790065 w 1960880"/>
              <a:gd name="connsiteY58" fmla="*/ 1750695 h 2132965"/>
              <a:gd name="connisteX59" fmla="*/ 1776730 w 1960880"/>
              <a:gd name="connsiteY59" fmla="*/ 1816735 h 2132965"/>
              <a:gd name="connisteX60" fmla="*/ 1737360 w 1960880"/>
              <a:gd name="connsiteY60" fmla="*/ 1882775 h 2132965"/>
              <a:gd name="connisteX61" fmla="*/ 1684655 w 1960880"/>
              <a:gd name="connsiteY61" fmla="*/ 1948180 h 2132965"/>
              <a:gd name="connisteX62" fmla="*/ 1618615 w 1960880"/>
              <a:gd name="connsiteY62" fmla="*/ 2014220 h 2132965"/>
              <a:gd name="connisteX63" fmla="*/ 1553210 w 1960880"/>
              <a:gd name="connsiteY63" fmla="*/ 2066925 h 2132965"/>
              <a:gd name="connisteX64" fmla="*/ 1460500 w 1960880"/>
              <a:gd name="connsiteY64" fmla="*/ 2106295 h 2132965"/>
              <a:gd name="connisteX65" fmla="*/ 1381760 w 1960880"/>
              <a:gd name="connsiteY65" fmla="*/ 2132965 h 2132965"/>
              <a:gd name="connisteX66" fmla="*/ 1315720 w 1960880"/>
              <a:gd name="connsiteY66" fmla="*/ 2132965 h 2132965"/>
              <a:gd name="connisteX67" fmla="*/ 1223645 w 1960880"/>
              <a:gd name="connsiteY67" fmla="*/ 2119630 h 2132965"/>
              <a:gd name="connisteX68" fmla="*/ 1118870 w 1960880"/>
              <a:gd name="connsiteY68" fmla="*/ 2119630 h 2132965"/>
              <a:gd name="connisteX69" fmla="*/ 1039495 w 1960880"/>
              <a:gd name="connsiteY69" fmla="*/ 2092960 h 2132965"/>
              <a:gd name="connisteX70" fmla="*/ 934085 w 1960880"/>
              <a:gd name="connsiteY70" fmla="*/ 2066925 h 2132965"/>
              <a:gd name="connisteX71" fmla="*/ 855345 w 1960880"/>
              <a:gd name="connsiteY71" fmla="*/ 2053590 h 2132965"/>
              <a:gd name="connisteX72" fmla="*/ 763270 w 1960880"/>
              <a:gd name="connsiteY72" fmla="*/ 2014220 h 2132965"/>
              <a:gd name="connisteX73" fmla="*/ 671195 w 1960880"/>
              <a:gd name="connsiteY73" fmla="*/ 1974850 h 2132965"/>
              <a:gd name="connisteX74" fmla="*/ 605155 w 1960880"/>
              <a:gd name="connsiteY74" fmla="*/ 1935480 h 2132965"/>
              <a:gd name="connisteX75" fmla="*/ 539115 w 1960880"/>
              <a:gd name="connsiteY75" fmla="*/ 1895475 h 2132965"/>
              <a:gd name="connisteX76" fmla="*/ 473710 w 1960880"/>
              <a:gd name="connsiteY76" fmla="*/ 1856105 h 2132965"/>
              <a:gd name="connisteX77" fmla="*/ 407670 w 1960880"/>
              <a:gd name="connsiteY77" fmla="*/ 1803400 h 2132965"/>
              <a:gd name="connisteX78" fmla="*/ 341630 w 1960880"/>
              <a:gd name="connsiteY78" fmla="*/ 1764030 h 2132965"/>
              <a:gd name="connisteX79" fmla="*/ 276225 w 1960880"/>
              <a:gd name="connsiteY79" fmla="*/ 1750695 h 2132965"/>
              <a:gd name="connisteX80" fmla="*/ 210185 w 1960880"/>
              <a:gd name="connsiteY80" fmla="*/ 1724660 h 2132965"/>
              <a:gd name="connisteX81" fmla="*/ 144780 w 1960880"/>
              <a:gd name="connsiteY81" fmla="*/ 1671955 h 2132965"/>
              <a:gd name="connisteX82" fmla="*/ 104775 w 1960880"/>
              <a:gd name="connsiteY82" fmla="*/ 1605915 h 2132965"/>
              <a:gd name="connisteX83" fmla="*/ 65405 w 1960880"/>
              <a:gd name="connsiteY83" fmla="*/ 1540510 h 2132965"/>
              <a:gd name="connisteX84" fmla="*/ 26035 w 1960880"/>
              <a:gd name="connsiteY84" fmla="*/ 1474470 h 2132965"/>
              <a:gd name="connisteX85" fmla="*/ 12700 w 1960880"/>
              <a:gd name="connsiteY85" fmla="*/ 1198245 h 2132965"/>
              <a:gd name="connisteX86" fmla="*/ 12700 w 1960880"/>
              <a:gd name="connsiteY86" fmla="*/ 1184910 h 21329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</a:cxnLst>
            <a:rect l="l" t="t" r="r" b="b"/>
            <a:pathLst>
              <a:path w="1960880" h="2132965">
                <a:moveTo>
                  <a:pt x="65405" y="1566545"/>
                </a:moveTo>
                <a:lnTo>
                  <a:pt x="65405" y="1501140"/>
                </a:lnTo>
                <a:lnTo>
                  <a:pt x="52070" y="1435100"/>
                </a:lnTo>
                <a:lnTo>
                  <a:pt x="52070" y="1356360"/>
                </a:lnTo>
                <a:lnTo>
                  <a:pt x="26035" y="1250950"/>
                </a:lnTo>
                <a:lnTo>
                  <a:pt x="12700" y="1132205"/>
                </a:lnTo>
                <a:lnTo>
                  <a:pt x="0" y="1026795"/>
                </a:lnTo>
                <a:lnTo>
                  <a:pt x="0" y="934720"/>
                </a:lnTo>
                <a:lnTo>
                  <a:pt x="0" y="855980"/>
                </a:lnTo>
                <a:lnTo>
                  <a:pt x="12700" y="789940"/>
                </a:lnTo>
                <a:lnTo>
                  <a:pt x="12700" y="724535"/>
                </a:lnTo>
                <a:lnTo>
                  <a:pt x="26035" y="658495"/>
                </a:lnTo>
                <a:lnTo>
                  <a:pt x="26035" y="592455"/>
                </a:lnTo>
                <a:lnTo>
                  <a:pt x="39370" y="527050"/>
                </a:lnTo>
                <a:lnTo>
                  <a:pt x="52070" y="461010"/>
                </a:lnTo>
                <a:lnTo>
                  <a:pt x="104775" y="394970"/>
                </a:lnTo>
                <a:lnTo>
                  <a:pt x="144780" y="329565"/>
                </a:lnTo>
                <a:lnTo>
                  <a:pt x="196850" y="263525"/>
                </a:lnTo>
                <a:lnTo>
                  <a:pt x="289560" y="197485"/>
                </a:lnTo>
                <a:lnTo>
                  <a:pt x="368300" y="171450"/>
                </a:lnTo>
                <a:lnTo>
                  <a:pt x="434340" y="144780"/>
                </a:lnTo>
                <a:lnTo>
                  <a:pt x="513080" y="118745"/>
                </a:lnTo>
                <a:lnTo>
                  <a:pt x="591820" y="92075"/>
                </a:lnTo>
                <a:lnTo>
                  <a:pt x="671195" y="79375"/>
                </a:lnTo>
                <a:lnTo>
                  <a:pt x="749935" y="52705"/>
                </a:lnTo>
                <a:lnTo>
                  <a:pt x="842010" y="40005"/>
                </a:lnTo>
                <a:lnTo>
                  <a:pt x="921385" y="26670"/>
                </a:lnTo>
                <a:lnTo>
                  <a:pt x="1000125" y="13335"/>
                </a:lnTo>
                <a:lnTo>
                  <a:pt x="1066165" y="13335"/>
                </a:lnTo>
                <a:lnTo>
                  <a:pt x="1144905" y="0"/>
                </a:lnTo>
                <a:lnTo>
                  <a:pt x="1223645" y="13335"/>
                </a:lnTo>
                <a:lnTo>
                  <a:pt x="1289685" y="13335"/>
                </a:lnTo>
                <a:lnTo>
                  <a:pt x="1368425" y="40005"/>
                </a:lnTo>
                <a:lnTo>
                  <a:pt x="1447800" y="52705"/>
                </a:lnTo>
                <a:lnTo>
                  <a:pt x="1513205" y="92075"/>
                </a:lnTo>
                <a:lnTo>
                  <a:pt x="1579245" y="158115"/>
                </a:lnTo>
                <a:lnTo>
                  <a:pt x="1645285" y="210820"/>
                </a:lnTo>
                <a:lnTo>
                  <a:pt x="1684655" y="276860"/>
                </a:lnTo>
                <a:lnTo>
                  <a:pt x="1724025" y="355600"/>
                </a:lnTo>
                <a:lnTo>
                  <a:pt x="1763395" y="421640"/>
                </a:lnTo>
                <a:lnTo>
                  <a:pt x="1816100" y="487045"/>
                </a:lnTo>
                <a:lnTo>
                  <a:pt x="1842770" y="566420"/>
                </a:lnTo>
                <a:lnTo>
                  <a:pt x="1895475" y="631825"/>
                </a:lnTo>
                <a:lnTo>
                  <a:pt x="1921510" y="697865"/>
                </a:lnTo>
                <a:lnTo>
                  <a:pt x="1947545" y="763905"/>
                </a:lnTo>
                <a:lnTo>
                  <a:pt x="1960880" y="829310"/>
                </a:lnTo>
                <a:lnTo>
                  <a:pt x="1947545" y="895350"/>
                </a:lnTo>
                <a:lnTo>
                  <a:pt x="1947545" y="961390"/>
                </a:lnTo>
                <a:lnTo>
                  <a:pt x="1934845" y="1026795"/>
                </a:lnTo>
                <a:lnTo>
                  <a:pt x="1921510" y="1106170"/>
                </a:lnTo>
                <a:lnTo>
                  <a:pt x="1908175" y="1184910"/>
                </a:lnTo>
                <a:lnTo>
                  <a:pt x="1882140" y="1290320"/>
                </a:lnTo>
                <a:lnTo>
                  <a:pt x="1855470" y="1356360"/>
                </a:lnTo>
                <a:lnTo>
                  <a:pt x="1842770" y="1421765"/>
                </a:lnTo>
                <a:lnTo>
                  <a:pt x="1816100" y="1487805"/>
                </a:lnTo>
                <a:lnTo>
                  <a:pt x="1802765" y="1553210"/>
                </a:lnTo>
                <a:lnTo>
                  <a:pt x="1790065" y="1619250"/>
                </a:lnTo>
                <a:lnTo>
                  <a:pt x="1790065" y="1685290"/>
                </a:lnTo>
                <a:lnTo>
                  <a:pt x="1790065" y="1750695"/>
                </a:lnTo>
                <a:lnTo>
                  <a:pt x="1776730" y="1816735"/>
                </a:lnTo>
                <a:lnTo>
                  <a:pt x="1737360" y="1882775"/>
                </a:lnTo>
                <a:lnTo>
                  <a:pt x="1684655" y="1948180"/>
                </a:lnTo>
                <a:lnTo>
                  <a:pt x="1618615" y="2014220"/>
                </a:lnTo>
                <a:lnTo>
                  <a:pt x="1553210" y="2066925"/>
                </a:lnTo>
                <a:lnTo>
                  <a:pt x="1460500" y="2106295"/>
                </a:lnTo>
                <a:lnTo>
                  <a:pt x="1381760" y="2132965"/>
                </a:lnTo>
                <a:lnTo>
                  <a:pt x="1315720" y="2132965"/>
                </a:lnTo>
                <a:lnTo>
                  <a:pt x="1223645" y="2119630"/>
                </a:lnTo>
                <a:lnTo>
                  <a:pt x="1118870" y="2119630"/>
                </a:lnTo>
                <a:lnTo>
                  <a:pt x="1039495" y="2092960"/>
                </a:lnTo>
                <a:lnTo>
                  <a:pt x="934085" y="2066925"/>
                </a:lnTo>
                <a:lnTo>
                  <a:pt x="855345" y="2053590"/>
                </a:lnTo>
                <a:lnTo>
                  <a:pt x="763270" y="2014220"/>
                </a:lnTo>
                <a:lnTo>
                  <a:pt x="671195" y="1974850"/>
                </a:lnTo>
                <a:lnTo>
                  <a:pt x="605155" y="1935480"/>
                </a:lnTo>
                <a:lnTo>
                  <a:pt x="539115" y="1895475"/>
                </a:lnTo>
                <a:lnTo>
                  <a:pt x="473710" y="1856105"/>
                </a:lnTo>
                <a:lnTo>
                  <a:pt x="407670" y="1803400"/>
                </a:lnTo>
                <a:lnTo>
                  <a:pt x="341630" y="1764030"/>
                </a:lnTo>
                <a:lnTo>
                  <a:pt x="276225" y="1750695"/>
                </a:lnTo>
                <a:lnTo>
                  <a:pt x="210185" y="1724660"/>
                </a:lnTo>
                <a:lnTo>
                  <a:pt x="144780" y="1671955"/>
                </a:lnTo>
                <a:lnTo>
                  <a:pt x="104775" y="1605915"/>
                </a:lnTo>
                <a:lnTo>
                  <a:pt x="65405" y="1540510"/>
                </a:lnTo>
                <a:lnTo>
                  <a:pt x="26035" y="1474470"/>
                </a:lnTo>
                <a:lnTo>
                  <a:pt x="12700" y="1198245"/>
                </a:lnTo>
                <a:lnTo>
                  <a:pt x="12700" y="118491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6023610" y="3298825"/>
            <a:ext cx="1168400" cy="192405"/>
          </a:xfrm>
          <a:custGeom>
            <a:avLst/>
            <a:gdLst>
              <a:gd name="connisteX0" fmla="*/ 38100 w 1282700"/>
              <a:gd name="connsiteY0" fmla="*/ 177800 h 596900"/>
              <a:gd name="connisteX1" fmla="*/ 114300 w 1282700"/>
              <a:gd name="connsiteY1" fmla="*/ 114300 h 596900"/>
              <a:gd name="connisteX2" fmla="*/ 190500 w 1282700"/>
              <a:gd name="connsiteY2" fmla="*/ 50800 h 596900"/>
              <a:gd name="connisteX3" fmla="*/ 266700 w 1282700"/>
              <a:gd name="connsiteY3" fmla="*/ 25400 h 596900"/>
              <a:gd name="connisteX4" fmla="*/ 355600 w 1282700"/>
              <a:gd name="connsiteY4" fmla="*/ 25400 h 596900"/>
              <a:gd name="connisteX5" fmla="*/ 431800 w 1282700"/>
              <a:gd name="connsiteY5" fmla="*/ 12700 h 596900"/>
              <a:gd name="connisteX6" fmla="*/ 520700 w 1282700"/>
              <a:gd name="connsiteY6" fmla="*/ 12700 h 596900"/>
              <a:gd name="connisteX7" fmla="*/ 596900 w 1282700"/>
              <a:gd name="connsiteY7" fmla="*/ 12700 h 596900"/>
              <a:gd name="connisteX8" fmla="*/ 685800 w 1282700"/>
              <a:gd name="connsiteY8" fmla="*/ 12700 h 596900"/>
              <a:gd name="connisteX9" fmla="*/ 762000 w 1282700"/>
              <a:gd name="connsiteY9" fmla="*/ 12700 h 596900"/>
              <a:gd name="connisteX10" fmla="*/ 838200 w 1282700"/>
              <a:gd name="connsiteY10" fmla="*/ 0 h 596900"/>
              <a:gd name="connisteX11" fmla="*/ 914400 w 1282700"/>
              <a:gd name="connsiteY11" fmla="*/ 0 h 596900"/>
              <a:gd name="connisteX12" fmla="*/ 990600 w 1282700"/>
              <a:gd name="connsiteY12" fmla="*/ 12700 h 596900"/>
              <a:gd name="connisteX13" fmla="*/ 1066800 w 1282700"/>
              <a:gd name="connsiteY13" fmla="*/ 63500 h 596900"/>
              <a:gd name="connisteX14" fmla="*/ 1143000 w 1282700"/>
              <a:gd name="connsiteY14" fmla="*/ 127000 h 596900"/>
              <a:gd name="connisteX15" fmla="*/ 1219200 w 1282700"/>
              <a:gd name="connsiteY15" fmla="*/ 203200 h 596900"/>
              <a:gd name="connisteX16" fmla="*/ 1282700 w 1282700"/>
              <a:gd name="connsiteY16" fmla="*/ 279400 h 596900"/>
              <a:gd name="connisteX17" fmla="*/ 1282700 w 1282700"/>
              <a:gd name="connsiteY17" fmla="*/ 355600 h 596900"/>
              <a:gd name="connisteX18" fmla="*/ 1257300 w 1282700"/>
              <a:gd name="connsiteY18" fmla="*/ 431800 h 596900"/>
              <a:gd name="connisteX19" fmla="*/ 1181100 w 1282700"/>
              <a:gd name="connsiteY19" fmla="*/ 495300 h 596900"/>
              <a:gd name="connisteX20" fmla="*/ 1104900 w 1282700"/>
              <a:gd name="connsiteY20" fmla="*/ 546100 h 596900"/>
              <a:gd name="connisteX21" fmla="*/ 1028700 w 1282700"/>
              <a:gd name="connsiteY21" fmla="*/ 584200 h 596900"/>
              <a:gd name="connisteX22" fmla="*/ 952500 w 1282700"/>
              <a:gd name="connsiteY22" fmla="*/ 596900 h 596900"/>
              <a:gd name="connisteX23" fmla="*/ 876300 w 1282700"/>
              <a:gd name="connsiteY23" fmla="*/ 596900 h 596900"/>
              <a:gd name="connisteX24" fmla="*/ 800100 w 1282700"/>
              <a:gd name="connsiteY24" fmla="*/ 596900 h 596900"/>
              <a:gd name="connisteX25" fmla="*/ 711200 w 1282700"/>
              <a:gd name="connsiteY25" fmla="*/ 584200 h 596900"/>
              <a:gd name="connisteX26" fmla="*/ 622300 w 1282700"/>
              <a:gd name="connsiteY26" fmla="*/ 571500 h 596900"/>
              <a:gd name="connisteX27" fmla="*/ 533400 w 1282700"/>
              <a:gd name="connsiteY27" fmla="*/ 533400 h 596900"/>
              <a:gd name="connisteX28" fmla="*/ 444500 w 1282700"/>
              <a:gd name="connsiteY28" fmla="*/ 520700 h 596900"/>
              <a:gd name="connisteX29" fmla="*/ 368300 w 1282700"/>
              <a:gd name="connsiteY29" fmla="*/ 508000 h 596900"/>
              <a:gd name="connisteX30" fmla="*/ 292100 w 1282700"/>
              <a:gd name="connsiteY30" fmla="*/ 520700 h 596900"/>
              <a:gd name="connisteX31" fmla="*/ 215900 w 1282700"/>
              <a:gd name="connsiteY31" fmla="*/ 520700 h 596900"/>
              <a:gd name="connisteX32" fmla="*/ 139700 w 1282700"/>
              <a:gd name="connsiteY32" fmla="*/ 482600 h 596900"/>
              <a:gd name="connisteX33" fmla="*/ 63500 w 1282700"/>
              <a:gd name="connsiteY33" fmla="*/ 406400 h 596900"/>
              <a:gd name="connisteX34" fmla="*/ 0 w 1282700"/>
              <a:gd name="connsiteY34" fmla="*/ 330200 h 596900"/>
              <a:gd name="connisteX35" fmla="*/ 0 w 1282700"/>
              <a:gd name="connsiteY35" fmla="*/ 254000 h 596900"/>
              <a:gd name="connisteX36" fmla="*/ 25400 w 1282700"/>
              <a:gd name="connsiteY36" fmla="*/ 177800 h 596900"/>
              <a:gd name="connisteX37" fmla="*/ 38100 w 1282700"/>
              <a:gd name="connsiteY37" fmla="*/ 177800 h 5969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</a:cxnLst>
            <a:rect l="l" t="t" r="r" b="b"/>
            <a:pathLst>
              <a:path w="1282700" h="596900">
                <a:moveTo>
                  <a:pt x="38100" y="177800"/>
                </a:moveTo>
                <a:lnTo>
                  <a:pt x="114300" y="114300"/>
                </a:lnTo>
                <a:lnTo>
                  <a:pt x="190500" y="50800"/>
                </a:lnTo>
                <a:lnTo>
                  <a:pt x="266700" y="25400"/>
                </a:lnTo>
                <a:lnTo>
                  <a:pt x="355600" y="25400"/>
                </a:lnTo>
                <a:lnTo>
                  <a:pt x="431800" y="12700"/>
                </a:lnTo>
                <a:lnTo>
                  <a:pt x="520700" y="12700"/>
                </a:lnTo>
                <a:lnTo>
                  <a:pt x="596900" y="12700"/>
                </a:lnTo>
                <a:lnTo>
                  <a:pt x="685800" y="12700"/>
                </a:lnTo>
                <a:lnTo>
                  <a:pt x="762000" y="12700"/>
                </a:lnTo>
                <a:lnTo>
                  <a:pt x="838200" y="0"/>
                </a:lnTo>
                <a:lnTo>
                  <a:pt x="914400" y="0"/>
                </a:lnTo>
                <a:lnTo>
                  <a:pt x="990600" y="12700"/>
                </a:lnTo>
                <a:lnTo>
                  <a:pt x="1066800" y="63500"/>
                </a:lnTo>
                <a:lnTo>
                  <a:pt x="1143000" y="127000"/>
                </a:lnTo>
                <a:lnTo>
                  <a:pt x="1219200" y="203200"/>
                </a:lnTo>
                <a:lnTo>
                  <a:pt x="1282700" y="279400"/>
                </a:lnTo>
                <a:lnTo>
                  <a:pt x="1282700" y="355600"/>
                </a:lnTo>
                <a:lnTo>
                  <a:pt x="1257300" y="431800"/>
                </a:lnTo>
                <a:lnTo>
                  <a:pt x="1181100" y="495300"/>
                </a:lnTo>
                <a:lnTo>
                  <a:pt x="1104900" y="546100"/>
                </a:lnTo>
                <a:lnTo>
                  <a:pt x="1028700" y="584200"/>
                </a:lnTo>
                <a:lnTo>
                  <a:pt x="952500" y="596900"/>
                </a:lnTo>
                <a:lnTo>
                  <a:pt x="876300" y="596900"/>
                </a:lnTo>
                <a:lnTo>
                  <a:pt x="800100" y="596900"/>
                </a:lnTo>
                <a:lnTo>
                  <a:pt x="711200" y="584200"/>
                </a:lnTo>
                <a:lnTo>
                  <a:pt x="622300" y="571500"/>
                </a:lnTo>
                <a:lnTo>
                  <a:pt x="533400" y="533400"/>
                </a:lnTo>
                <a:lnTo>
                  <a:pt x="444500" y="520700"/>
                </a:lnTo>
                <a:lnTo>
                  <a:pt x="368300" y="508000"/>
                </a:lnTo>
                <a:lnTo>
                  <a:pt x="292100" y="520700"/>
                </a:lnTo>
                <a:lnTo>
                  <a:pt x="215900" y="520700"/>
                </a:lnTo>
                <a:lnTo>
                  <a:pt x="139700" y="482600"/>
                </a:lnTo>
                <a:lnTo>
                  <a:pt x="63500" y="406400"/>
                </a:lnTo>
                <a:lnTo>
                  <a:pt x="0" y="330200"/>
                </a:lnTo>
                <a:lnTo>
                  <a:pt x="0" y="254000"/>
                </a:lnTo>
                <a:lnTo>
                  <a:pt x="25400" y="177800"/>
                </a:lnTo>
                <a:lnTo>
                  <a:pt x="38100" y="177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8" grpId="0" bldLvl="0" animBg="1"/>
      <p:bldP spid="9" grpId="0"/>
      <p:bldP spid="10" grpId="0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73735" y="1740535"/>
            <a:ext cx="77965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        </a:t>
            </a:r>
            <a:r>
              <a:rPr lang="zh-CN" altLang="en-US" sz="28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再次阅读课文</a:t>
            </a:r>
            <a:r>
              <a:rPr lang="zh-CN" altLang="en-US" sz="2800" b="1">
                <a:solidFill>
                  <a:srgbClr val="7030A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第</a:t>
            </a:r>
            <a:r>
              <a:rPr lang="en-US" altLang="zh-CN" sz="2800" b="1">
                <a:solidFill>
                  <a:srgbClr val="7030A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6~9</a:t>
            </a:r>
            <a:r>
              <a:rPr lang="zh-CN" altLang="en-US" sz="2800" b="1">
                <a:solidFill>
                  <a:srgbClr val="7030A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小节</a:t>
            </a:r>
            <a:r>
              <a:rPr lang="zh-CN" altLang="en-US" sz="28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，找出课文中描写托尔斯泰</a:t>
            </a:r>
            <a:r>
              <a:rPr lang="zh-CN" altLang="en-US" sz="3600" b="1">
                <a:solidFill>
                  <a:srgbClr val="C00000"/>
                </a:solidFill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眼睛</a:t>
            </a:r>
            <a:r>
              <a:rPr lang="zh-CN" altLang="en-US" sz="2800" b="0">
                <a:latin typeface="宋体-简" panose="02010800040101010101" charset="-122"/>
                <a:ea typeface="宋体-简" panose="02010800040101010101" charset="-122"/>
                <a:cs typeface="宋体-简" panose="02010800040101010101" charset="-122"/>
              </a:rPr>
              <a:t>的句子，然后分享。</a:t>
            </a:r>
            <a:endParaRPr lang="zh-CN" altLang="en-US" sz="2800" b="0">
              <a:latin typeface="宋体-简" panose="02010800040101010101" charset="-122"/>
              <a:ea typeface="宋体-简" panose="02010800040101010101" charset="-122"/>
              <a:cs typeface="宋体-简" panose="02010800040101010101" charset="-122"/>
            </a:endParaRP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 flipH="1">
            <a:off x="-133985" y="389255"/>
            <a:ext cx="2903220" cy="645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3600" b="1" kern="0" spc="1000" dirty="0">
                <a:solidFill>
                  <a:srgbClr val="0070C0"/>
                </a:solidFill>
                <a:latin typeface="【何尼玛】土肥圆" panose="040F0700000000000000" charset="-122"/>
                <a:ea typeface="【何尼玛】土肥圆" panose="040F0700000000000000" charset="-122"/>
              </a:rPr>
              <a:t>陷于眼睛</a:t>
            </a:r>
            <a:endParaRPr lang="zh-CN" altLang="en-US" sz="3600" b="1" kern="0" spc="1000" dirty="0">
              <a:solidFill>
                <a:srgbClr val="0070C0"/>
              </a:solidFill>
              <a:latin typeface="【何尼玛】土肥圆" panose="040F0700000000000000" charset="-122"/>
              <a:ea typeface="【何尼玛】土肥圆" panose="040F07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7085" y="3632835"/>
            <a:ext cx="75298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fontAlgn="auto">
              <a:lnSpc>
                <a:spcPct val="150000"/>
              </a:lnSpc>
            </a:pPr>
            <a:r>
              <a:rPr lang="zh-CN" altLang="en-US" sz="32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句式：原文“</a:t>
            </a:r>
            <a:r>
              <a:rPr lang="en-US" altLang="zh-CN" sz="32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......”</a:t>
            </a:r>
            <a:r>
              <a:rPr lang="zh-CN" altLang="en-US" sz="32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用了</a:t>
            </a:r>
            <a:r>
              <a:rPr lang="en-US" altLang="zh-CN" sz="32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......</a:t>
            </a:r>
            <a:r>
              <a:rPr lang="zh-CN" altLang="en-US" sz="32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修辞，让我感</a:t>
            </a:r>
            <a:endParaRPr lang="zh-CN" altLang="en-US" sz="3200" b="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  <a:p>
            <a:pPr marL="0" indent="0" algn="l" fontAlgn="auto">
              <a:lnSpc>
                <a:spcPct val="150000"/>
              </a:lnSpc>
            </a:pPr>
            <a:r>
              <a:rPr lang="zh-CN" altLang="en-US" sz="32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            受到这是一双 </a:t>
            </a:r>
            <a:r>
              <a:rPr lang="en-US" altLang="zh-CN" sz="32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......</a:t>
            </a:r>
            <a:r>
              <a:rPr lang="zh-CN" altLang="en-US" sz="3200" b="0">
                <a:latin typeface="楷体-简" panose="02010600040101010101" charset="-122"/>
                <a:ea typeface="楷体-简" panose="02010600040101010101" charset="-122"/>
                <a:cs typeface="楷体-简" panose="02010600040101010101" charset="-122"/>
              </a:rPr>
              <a:t>的眼睛。</a:t>
            </a:r>
            <a:endParaRPr lang="zh-CN" altLang="en-US" sz="3200">
              <a:latin typeface="楷体-简" panose="02010600040101010101" charset="-122"/>
              <a:ea typeface="楷体-简" panose="02010600040101010101" charset="-122"/>
              <a:cs typeface="楷体-简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500*280"/>
  <p:tag name="TABLE_ENDDRAG_RECT" val="74*219*500*28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mNhNWU2ZTM2MTdjZWEwNGYwZWRjZDA2NzE4MzcyNDIifQ=="/>
</p:tagLst>
</file>

<file path=ppt/theme/theme1.xml><?xml version="1.0" encoding="utf-8"?>
<a:theme xmlns:a="http://schemas.openxmlformats.org/drawingml/2006/main" name="Office 主题​​">
  <a:themeElements>
    <a:clrScheme name="自定义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A5A5A5"/>
      </a:accent3>
      <a:accent4>
        <a:srgbClr val="034A90"/>
      </a:accent4>
      <a:accent5>
        <a:srgbClr val="00B050"/>
      </a:accent5>
      <a:accent6>
        <a:srgbClr val="70AD47"/>
      </a:accent6>
      <a:hlink>
        <a:srgbClr val="0563C1"/>
      </a:hlink>
      <a:folHlink>
        <a:srgbClr val="00B050"/>
      </a:folHlink>
    </a:clrScheme>
    <a:fontScheme name="微软雅黑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1967</Words>
  <Application>WPS 演示</Application>
  <PresentationFormat>全屏显示(4:3)</PresentationFormat>
  <Paragraphs>234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5" baseType="lpstr">
      <vt:lpstr>Arial</vt:lpstr>
      <vt:lpstr>宋体</vt:lpstr>
      <vt:lpstr>Wingdings</vt:lpstr>
      <vt:lpstr>汉仪尚巍手书W</vt:lpstr>
      <vt:lpstr>苹方-简</vt:lpstr>
      <vt:lpstr>报隶-简</vt:lpstr>
      <vt:lpstr>雅痞-简</vt:lpstr>
      <vt:lpstr>华文宋体</vt:lpstr>
      <vt:lpstr>汉仪书宋二KW</vt:lpstr>
      <vt:lpstr>【何尼玛】土肥圆</vt:lpstr>
      <vt:lpstr>宋体-简</vt:lpstr>
      <vt:lpstr>楷体-简</vt:lpstr>
      <vt:lpstr>宋体</vt:lpstr>
      <vt:lpstr>Times New Roman</vt:lpstr>
      <vt:lpstr>手札体-简</vt:lpstr>
      <vt:lpstr>华文黑体</vt:lpstr>
      <vt:lpstr>华文仿宋</vt:lpstr>
      <vt:lpstr>隶书</vt:lpstr>
      <vt:lpstr>幼圆</vt:lpstr>
      <vt:lpstr>等线</vt:lpstr>
      <vt:lpstr>汉仪中等线KW</vt:lpstr>
      <vt:lpstr>微软雅黑</vt:lpstr>
      <vt:lpstr>汉仪旗黑</vt:lpstr>
      <vt:lpstr>Arial Unicode MS</vt:lpstr>
      <vt:lpstr>等线 Light</vt:lpstr>
      <vt:lpstr>Calibri</vt:lpstr>
      <vt:lpstr>Helvetica Neue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喻 维成</dc:creator>
  <cp:lastModifiedBy>☮B.V</cp:lastModifiedBy>
  <cp:revision>40</cp:revision>
  <dcterms:created xsi:type="dcterms:W3CDTF">2024-09-24T16:23:58Z</dcterms:created>
  <dcterms:modified xsi:type="dcterms:W3CDTF">2024-09-24T16:23:58Z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F178117BF166E94C6FD5F266922123F1_42</vt:lpwstr>
  </property>
</Properties>
</file>