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handoutMasterIdLst>
    <p:handoutMasterId r:id="rId25"/>
  </p:handoutMasterIdLst>
  <p:sldIdLst>
    <p:sldId id="400" r:id="rId2"/>
    <p:sldId id="259" r:id="rId3"/>
    <p:sldId id="260" r:id="rId4"/>
    <p:sldId id="261" r:id="rId5"/>
    <p:sldId id="364" r:id="rId6"/>
    <p:sldId id="398" r:id="rId7"/>
    <p:sldId id="401" r:id="rId8"/>
    <p:sldId id="371" r:id="rId9"/>
    <p:sldId id="402" r:id="rId10"/>
    <p:sldId id="403" r:id="rId11"/>
    <p:sldId id="404" r:id="rId12"/>
    <p:sldId id="405" r:id="rId13"/>
    <p:sldId id="406" r:id="rId14"/>
    <p:sldId id="407" r:id="rId15"/>
    <p:sldId id="408" r:id="rId16"/>
    <p:sldId id="409" r:id="rId17"/>
    <p:sldId id="411" r:id="rId18"/>
    <p:sldId id="410" r:id="rId19"/>
    <p:sldId id="412" r:id="rId20"/>
    <p:sldId id="413" r:id="rId21"/>
    <p:sldId id="360" r:id="rId22"/>
    <p:sldId id="397" r:id="rId23"/>
  </p:sldIdLst>
  <p:sldSz cx="12192000" cy="6858000"/>
  <p:notesSz cx="6858000" cy="9144000"/>
  <p:embeddedFontLst>
    <p:embeddedFont>
      <p:font typeface="汉仪劲楷简" panose="02010600030101010101" charset="-122"/>
      <p:regular r:id="rId26"/>
    </p:embeddedFont>
    <p:embeddedFont>
      <p:font typeface="黑体" panose="02010609060101010101" pitchFamily="49" charset="-122"/>
      <p:regular r:id="rId27"/>
    </p:embeddedFont>
    <p:embeddedFont>
      <p:font typeface="楷体" panose="02010609060101010101" pitchFamily="49" charset="-122"/>
      <p:regular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6"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F4FF"/>
    <a:srgbClr val="F8CE76"/>
    <a:srgbClr val="0EF8B0"/>
    <a:srgbClr val="4A5C9A"/>
    <a:srgbClr val="DCC975"/>
    <a:srgbClr val="ECA33A"/>
    <a:srgbClr val="3B4B87"/>
    <a:srgbClr val="596784"/>
    <a:srgbClr val="DDD292"/>
    <a:srgbClr val="DEDB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66" d="100"/>
          <a:sy n="66" d="100"/>
        </p:scale>
        <p:origin x="144" y="-12"/>
      </p:cViewPr>
      <p:guideLst>
        <p:guide orient="horz" pos="2176"/>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2024/10/21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2024/10/21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Layout" Target="../slideLayouts/slideLayout7.xml"/><Relationship Id="rId4" Type="http://schemas.openxmlformats.org/officeDocument/2006/relationships/tags" Target="../tags/tag18.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1.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Layout" Target="../slideLayouts/slideLayout1.xml"/><Relationship Id="rId4" Type="http://schemas.openxmlformats.org/officeDocument/2006/relationships/tags" Target="../tags/tag25.xml"/></Relationships>
</file>

<file path=ppt/slides/_rels/slide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xml"/><Relationship Id="rId5" Type="http://schemas.openxmlformats.org/officeDocument/2006/relationships/tags" Target="../tags/tag6.xml"/><Relationship Id="rId4" Type="http://schemas.openxmlformats.org/officeDocument/2006/relationships/tags" Target="../tags/tag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05345F8-A908-EE5E-F56A-E6CAE5DF12DF}"/>
              </a:ext>
            </a:extLst>
          </p:cNvPr>
          <p:cNvPicPr>
            <a:picLocks noChangeAspect="1"/>
          </p:cNvPicPr>
          <p:nvPr/>
        </p:nvPicPr>
        <p:blipFill>
          <a:blip r:embed="rId2"/>
          <a:stretch>
            <a:fillRect/>
          </a:stretch>
        </p:blipFill>
        <p:spPr>
          <a:xfrm>
            <a:off x="353544" y="820057"/>
            <a:ext cx="3916305" cy="4455885"/>
          </a:xfrm>
          <a:prstGeom prst="rect">
            <a:avLst/>
          </a:prstGeom>
        </p:spPr>
      </p:pic>
      <p:sp>
        <p:nvSpPr>
          <p:cNvPr id="3" name="文本框 2">
            <a:extLst>
              <a:ext uri="{FF2B5EF4-FFF2-40B4-BE49-F238E27FC236}">
                <a16:creationId xmlns:a16="http://schemas.microsoft.com/office/drawing/2014/main" id="{99511BD4-7FA8-1FC3-29D9-BC277FF24DEC}"/>
              </a:ext>
            </a:extLst>
          </p:cNvPr>
          <p:cNvSpPr txBox="1"/>
          <p:nvPr/>
        </p:nvSpPr>
        <p:spPr>
          <a:xfrm>
            <a:off x="4942114" y="1799772"/>
            <a:ext cx="6647543" cy="2677656"/>
          </a:xfrm>
          <a:prstGeom prst="rect">
            <a:avLst/>
          </a:prstGeom>
          <a:solidFill>
            <a:schemeClr val="accent2">
              <a:lumMod val="20000"/>
              <a:lumOff val="80000"/>
            </a:schemeClr>
          </a:solidFill>
        </p:spPr>
        <p:txBody>
          <a:bodyPr wrap="square" rtlCol="0">
            <a:spAutoFit/>
          </a:bodyPr>
          <a:lstStyle/>
          <a:p>
            <a:pPr algn="ctr"/>
            <a:r>
              <a:rPr lang="zh-CN" altLang="en-US" sz="2400" dirty="0"/>
              <a:t>玛丽安娜</a:t>
            </a:r>
            <a:endParaRPr lang="en-US" altLang="zh-CN" sz="2400" dirty="0"/>
          </a:p>
          <a:p>
            <a:pPr indent="457200"/>
            <a:r>
              <a:rPr lang="zh-CN" altLang="en-US" sz="2400" dirty="0">
                <a:latin typeface="黑体" panose="02010609060101010101" pitchFamily="49" charset="-122"/>
                <a:ea typeface="黑体" panose="02010609060101010101" pitchFamily="49" charset="-122"/>
              </a:rPr>
              <a:t>普通平民在大革命期间为了对抗旧贵族，用了玛丽和安娜这两个最普通的法国妇女的名字，把他们合在一起，成为了玛丽安娜。</a:t>
            </a:r>
            <a:endParaRPr lang="en-US" altLang="zh-CN" sz="2400" dirty="0">
              <a:latin typeface="黑体" panose="02010609060101010101" pitchFamily="49" charset="-122"/>
              <a:ea typeface="黑体" panose="02010609060101010101" pitchFamily="49" charset="-122"/>
            </a:endParaRPr>
          </a:p>
          <a:p>
            <a:pPr indent="457200"/>
            <a:r>
              <a:rPr lang="zh-CN" altLang="en-US" sz="2400" dirty="0">
                <a:latin typeface="黑体" panose="02010609060101010101" pitchFamily="49" charset="-122"/>
                <a:ea typeface="黑体" panose="02010609060101010101" pitchFamily="49" charset="-122"/>
              </a:rPr>
              <a:t>玛丽安娜和法国国旗以及马赛曲一样，都是法兰西共和国的象征，反映了大革命期间法国人民民族意识的觉醒，推动了民族国家的形成。</a:t>
            </a:r>
          </a:p>
        </p:txBody>
      </p:sp>
    </p:spTree>
    <p:extLst>
      <p:ext uri="{BB962C8B-B14F-4D97-AF65-F5344CB8AC3E}">
        <p14:creationId xmlns:p14="http://schemas.microsoft.com/office/powerpoint/2010/main" val="1255167391"/>
      </p:ext>
    </p:ext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09705-E48F-B7AF-9821-18D344F9C716}"/>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C51A36D5-6D96-7099-D3D3-F3C561641A4F}"/>
              </a:ext>
            </a:extLst>
          </p:cNvPr>
          <p:cNvSpPr/>
          <p:nvPr/>
        </p:nvSpPr>
        <p:spPr>
          <a:xfrm flipV="1">
            <a:off x="-33655" y="6713220"/>
            <a:ext cx="12232005" cy="173990"/>
          </a:xfrm>
          <a:prstGeom prst="rect">
            <a:avLst/>
          </a:prstGeom>
          <a:solidFill>
            <a:schemeClr val="accent2">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9ECB7CCA-6FC5-6A81-FE2B-23AB6A755089}"/>
              </a:ext>
            </a:extLst>
          </p:cNvPr>
          <p:cNvSpPr txBox="1"/>
          <p:nvPr/>
        </p:nvSpPr>
        <p:spPr>
          <a:xfrm>
            <a:off x="-151675" y="1007931"/>
            <a:ext cx="4543793" cy="476669"/>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lvl="0" algn="l">
              <a:lnSpc>
                <a:spcPct val="120000"/>
              </a:lnSpc>
              <a:spcBef>
                <a:spcPts val="0"/>
              </a:spcBef>
              <a:spcAft>
                <a:spcPts val="0"/>
              </a:spcAft>
              <a:buClrTx/>
              <a:buSzTx/>
              <a:buFontTx/>
            </a:pPr>
            <a:r>
              <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rPr>
              <a:t>（三）</a:t>
            </a:r>
            <a:r>
              <a:rPr lang="zh-CN" altLang="en-US" sz="2400" dirty="0">
                <a:latin typeface="黑体" panose="02010609060101010101" pitchFamily="49" charset="-122"/>
                <a:ea typeface="黑体" panose="02010609060101010101" pitchFamily="49" charset="-122"/>
                <a:cs typeface="汉仪劲楷简" panose="00020600040101010101" charset="-122"/>
                <a:sym typeface="+mn-ea"/>
              </a:rPr>
              <a:t>背景</a:t>
            </a:r>
            <a:endPar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endParaRPr>
          </a:p>
        </p:txBody>
      </p:sp>
      <p:sp>
        <p:nvSpPr>
          <p:cNvPr id="4" name="文本框 3">
            <a:extLst>
              <a:ext uri="{FF2B5EF4-FFF2-40B4-BE49-F238E27FC236}">
                <a16:creationId xmlns:a16="http://schemas.microsoft.com/office/drawing/2014/main" id="{70957D5D-1107-3A8E-3933-94513CDA3E02}"/>
              </a:ext>
            </a:extLst>
          </p:cNvPr>
          <p:cNvSpPr txBox="1"/>
          <p:nvPr/>
        </p:nvSpPr>
        <p:spPr>
          <a:xfrm>
            <a:off x="-33655" y="60729"/>
            <a:ext cx="10892155" cy="521970"/>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800" dirty="0">
                <a:solidFill>
                  <a:schemeClr val="tx1"/>
                </a:solidFill>
                <a:effectLst/>
                <a:latin typeface="黑体" panose="02010609060101010101" pitchFamily="49" charset="-122"/>
                <a:ea typeface="黑体" panose="02010609060101010101" pitchFamily="49" charset="-122"/>
                <a:cs typeface="汉仪劲楷简" panose="00020600040101010101" charset="-122"/>
                <a:sym typeface="+mn-ea"/>
              </a:rPr>
              <a:t>一、近代西方民族国家的产生</a:t>
            </a:r>
          </a:p>
        </p:txBody>
      </p:sp>
      <p:sp>
        <p:nvSpPr>
          <p:cNvPr id="5" name="文本框 4">
            <a:extLst>
              <a:ext uri="{FF2B5EF4-FFF2-40B4-BE49-F238E27FC236}">
                <a16:creationId xmlns:a16="http://schemas.microsoft.com/office/drawing/2014/main" id="{1D5129D1-2F3B-F324-ACD0-F26F114E5C4A}"/>
              </a:ext>
            </a:extLst>
          </p:cNvPr>
          <p:cNvSpPr txBox="1"/>
          <p:nvPr/>
        </p:nvSpPr>
        <p:spPr>
          <a:xfrm>
            <a:off x="-33655" y="632384"/>
            <a:ext cx="8045231" cy="461665"/>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400" dirty="0">
                <a:solidFill>
                  <a:schemeClr val="accent2">
                    <a:lumMod val="75000"/>
                  </a:schemeClr>
                </a:solidFill>
                <a:effectLst/>
                <a:latin typeface="黑体" panose="02010609060101010101" pitchFamily="49" charset="-122"/>
                <a:ea typeface="黑体" panose="02010609060101010101" pitchFamily="49" charset="-122"/>
                <a:cs typeface="汉仪劲楷简" panose="00020600040101010101" charset="-122"/>
                <a:sym typeface="+mn-ea"/>
              </a:rPr>
              <a:t>任务一：了解民族国家形成的背景、发展历程和影响。</a:t>
            </a:r>
          </a:p>
        </p:txBody>
      </p:sp>
      <p:sp>
        <p:nvSpPr>
          <p:cNvPr id="30" name="文本框 29">
            <a:extLst>
              <a:ext uri="{FF2B5EF4-FFF2-40B4-BE49-F238E27FC236}">
                <a16:creationId xmlns:a16="http://schemas.microsoft.com/office/drawing/2014/main" id="{02F6DEBF-F37A-9BAE-BCA9-0E3B3DD204E2}"/>
              </a:ext>
            </a:extLst>
          </p:cNvPr>
          <p:cNvSpPr txBox="1"/>
          <p:nvPr>
            <p:custDataLst>
              <p:tags r:id="rId1"/>
            </p:custDataLst>
          </p:nvPr>
        </p:nvSpPr>
        <p:spPr>
          <a:xfrm>
            <a:off x="153103" y="1839696"/>
            <a:ext cx="2998659" cy="904875"/>
          </a:xfrm>
          <a:prstGeom prst="rect">
            <a:avLst/>
          </a:prstGeom>
          <a:solidFill>
            <a:schemeClr val="bg1">
              <a:lumMod val="95000"/>
            </a:schemeClr>
          </a:solidFill>
          <a:ln w="9525">
            <a:solidFill>
              <a:schemeClr val="bg1">
                <a:lumMod val="50000"/>
              </a:schemeClr>
            </a:solidFill>
          </a:ln>
        </p:spPr>
        <p:txBody>
          <a:bodyPr vert="horz" wrap="square" lIns="91440" tIns="45720" rIns="91440" bIns="45720" rtlCol="0" anchor="t" anchorCtr="0">
            <a:noAutofit/>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lgn="ctr">
              <a:lnSpc>
                <a:spcPct val="100000"/>
              </a:lnSpc>
              <a:buClrTx/>
              <a:buSzTx/>
              <a:buFontTx/>
            </a:pPr>
            <a:r>
              <a:rPr lang="zh-CN" altLang="en-US" b="0" spc="0" dirty="0">
                <a:solidFill>
                  <a:srgbClr val="FF0000"/>
                </a:solidFill>
                <a:latin typeface="黑体" panose="02010609060101010101" pitchFamily="49" charset="-122"/>
                <a:ea typeface="黑体" panose="02010609060101010101" pitchFamily="49" charset="-122"/>
                <a:cs typeface="+mn-cs"/>
                <a:sym typeface="+mn-ea"/>
              </a:rPr>
              <a:t>不知有国</a:t>
            </a:r>
            <a:endParaRPr lang="en-US" altLang="zh-CN" b="0" spc="0" dirty="0">
              <a:solidFill>
                <a:srgbClr val="FF0000"/>
              </a:solidFill>
              <a:latin typeface="黑体" panose="02010609060101010101" pitchFamily="49" charset="-122"/>
              <a:ea typeface="黑体" panose="02010609060101010101" pitchFamily="49" charset="-122"/>
              <a:cs typeface="+mn-cs"/>
              <a:sym typeface="+mn-ea"/>
            </a:endParaRPr>
          </a:p>
          <a:p>
            <a:pPr lvl="0" algn="ctr">
              <a:lnSpc>
                <a:spcPct val="100000"/>
              </a:lnSpc>
              <a:buClrTx/>
              <a:buSzTx/>
              <a:buFontTx/>
            </a:pPr>
            <a:r>
              <a:rPr lang="zh-CN" altLang="en-US" b="0" spc="0" dirty="0">
                <a:latin typeface="黑体" panose="02010609060101010101" pitchFamily="49" charset="-122"/>
                <a:ea typeface="黑体" panose="02010609060101010101" pitchFamily="49" charset="-122"/>
                <a:cs typeface="+mn-cs"/>
              </a:rPr>
              <a:t>民族国家难以形成</a:t>
            </a:r>
            <a:endParaRPr b="0" spc="0" dirty="0">
              <a:latin typeface="黑体" panose="02010609060101010101" pitchFamily="49" charset="-122"/>
              <a:ea typeface="黑体" panose="02010609060101010101" pitchFamily="49" charset="-122"/>
              <a:cs typeface="+mn-cs"/>
              <a:sym typeface="+mn-ea"/>
            </a:endParaRPr>
          </a:p>
        </p:txBody>
      </p:sp>
      <p:sp>
        <p:nvSpPr>
          <p:cNvPr id="35" name="文本框 34">
            <a:extLst>
              <a:ext uri="{FF2B5EF4-FFF2-40B4-BE49-F238E27FC236}">
                <a16:creationId xmlns:a16="http://schemas.microsoft.com/office/drawing/2014/main" id="{F8E23EBA-0EE4-3AF4-E42F-D10067E949F4}"/>
              </a:ext>
            </a:extLst>
          </p:cNvPr>
          <p:cNvSpPr txBox="1"/>
          <p:nvPr/>
        </p:nvSpPr>
        <p:spPr>
          <a:xfrm>
            <a:off x="3279842" y="1764872"/>
            <a:ext cx="5632315" cy="1107996"/>
          </a:xfrm>
          <a:prstGeom prst="rect">
            <a:avLst/>
          </a:prstGeom>
          <a:noFill/>
        </p:spPr>
        <p:txBody>
          <a:bodyPr wrap="square" rtlCol="0">
            <a:spAutoFit/>
          </a:bodyPr>
          <a:lstStyle/>
          <a:p>
            <a:r>
              <a:rPr lang="zh-CN" altLang="en-US" sz="2200" dirty="0">
                <a:latin typeface="黑体" panose="02010609060101010101" pitchFamily="49" charset="-122"/>
                <a:ea typeface="黑体" panose="02010609060101010101" pitchFamily="49" charset="-122"/>
              </a:rPr>
              <a:t>经济：自给自足的庄园经济；</a:t>
            </a:r>
          </a:p>
          <a:p>
            <a:r>
              <a:rPr lang="zh-CN" altLang="en-US" sz="2200" dirty="0">
                <a:latin typeface="黑体" panose="02010609060101010101" pitchFamily="49" charset="-122"/>
                <a:ea typeface="黑体" panose="02010609060101010101" pitchFamily="49" charset="-122"/>
              </a:rPr>
              <a:t>政治：封君封臣制；</a:t>
            </a:r>
          </a:p>
          <a:p>
            <a:r>
              <a:rPr lang="zh-CN" altLang="en-US" sz="2200" dirty="0">
                <a:latin typeface="黑体" panose="02010609060101010101" pitchFamily="49" charset="-122"/>
                <a:ea typeface="黑体" panose="02010609060101010101" pitchFamily="49" charset="-122"/>
              </a:rPr>
              <a:t>精神：基督教会影响力巨大。</a:t>
            </a:r>
          </a:p>
        </p:txBody>
      </p:sp>
      <p:sp>
        <p:nvSpPr>
          <p:cNvPr id="36" name="文本框 35">
            <a:extLst>
              <a:ext uri="{FF2B5EF4-FFF2-40B4-BE49-F238E27FC236}">
                <a16:creationId xmlns:a16="http://schemas.microsoft.com/office/drawing/2014/main" id="{9E258C72-E05C-1909-D7BD-8E70D822FDE6}"/>
              </a:ext>
            </a:extLst>
          </p:cNvPr>
          <p:cNvSpPr txBox="1"/>
          <p:nvPr>
            <p:custDataLst>
              <p:tags r:id="rId2"/>
            </p:custDataLst>
          </p:nvPr>
        </p:nvSpPr>
        <p:spPr>
          <a:xfrm>
            <a:off x="153103" y="3468411"/>
            <a:ext cx="2998659" cy="916940"/>
          </a:xfrm>
          <a:prstGeom prst="rect">
            <a:avLst/>
          </a:prstGeom>
          <a:solidFill>
            <a:schemeClr val="bg1">
              <a:lumMod val="95000"/>
            </a:schemeClr>
          </a:solidFill>
          <a:ln w="9525">
            <a:solidFill>
              <a:schemeClr val="bg1">
                <a:lumMod val="50000"/>
              </a:schemeClr>
            </a:solidFill>
          </a:ln>
        </p:spPr>
        <p:txBody>
          <a:bodyPr vert="horz" wrap="square" lIns="91440" tIns="45720" rIns="91440" bIns="45720" rtlCol="0" anchor="t" anchorCtr="0">
            <a:noAutofit/>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lgn="ctr">
              <a:lnSpc>
                <a:spcPct val="100000"/>
              </a:lnSpc>
              <a:buClrTx/>
              <a:buSzTx/>
              <a:buFontTx/>
            </a:pPr>
            <a:r>
              <a:rPr lang="zh-CN" altLang="en-US" b="0" spc="0" dirty="0">
                <a:solidFill>
                  <a:srgbClr val="FF0000"/>
                </a:solidFill>
                <a:latin typeface="黑体" panose="02010609060101010101" pitchFamily="49" charset="-122"/>
                <a:ea typeface="黑体" panose="02010609060101010101" pitchFamily="49" charset="-122"/>
                <a:cs typeface="+mn-cs"/>
                <a:sym typeface="+mn-ea"/>
              </a:rPr>
              <a:t>君主之国</a:t>
            </a:r>
            <a:endParaRPr lang="en-US" altLang="zh-CN" b="0" spc="0" dirty="0">
              <a:solidFill>
                <a:srgbClr val="FF0000"/>
              </a:solidFill>
              <a:latin typeface="黑体" panose="02010609060101010101" pitchFamily="49" charset="-122"/>
              <a:ea typeface="黑体" panose="02010609060101010101" pitchFamily="49" charset="-122"/>
              <a:cs typeface="+mn-cs"/>
              <a:sym typeface="+mn-ea"/>
            </a:endParaRPr>
          </a:p>
          <a:p>
            <a:pPr lvl="0" algn="ctr">
              <a:lnSpc>
                <a:spcPct val="100000"/>
              </a:lnSpc>
              <a:buClrTx/>
              <a:buSzTx/>
              <a:buFontTx/>
            </a:pPr>
            <a:r>
              <a:rPr lang="zh-CN" altLang="en-US" b="0" spc="0" dirty="0">
                <a:latin typeface="黑体" panose="02010609060101010101" pitchFamily="49" charset="-122"/>
                <a:ea typeface="黑体" panose="02010609060101010101" pitchFamily="49" charset="-122"/>
                <a:cs typeface="+mn-cs"/>
                <a:sym typeface="+mn-ea"/>
              </a:rPr>
              <a:t>专制王权国家建立</a:t>
            </a:r>
            <a:endParaRPr b="0" spc="0" dirty="0">
              <a:latin typeface="黑体" panose="02010609060101010101" pitchFamily="49" charset="-122"/>
              <a:ea typeface="黑体" panose="02010609060101010101" pitchFamily="49" charset="-122"/>
              <a:cs typeface="+mn-cs"/>
              <a:sym typeface="+mn-ea"/>
            </a:endParaRPr>
          </a:p>
        </p:txBody>
      </p:sp>
      <p:sp>
        <p:nvSpPr>
          <p:cNvPr id="37" name="文本框 36">
            <a:extLst>
              <a:ext uri="{FF2B5EF4-FFF2-40B4-BE49-F238E27FC236}">
                <a16:creationId xmlns:a16="http://schemas.microsoft.com/office/drawing/2014/main" id="{BABF4EB8-47F8-A202-DD3F-F8FD2928264C}"/>
              </a:ext>
            </a:extLst>
          </p:cNvPr>
          <p:cNvSpPr txBox="1"/>
          <p:nvPr/>
        </p:nvSpPr>
        <p:spPr>
          <a:xfrm>
            <a:off x="3279842" y="3020998"/>
            <a:ext cx="8578175" cy="2123658"/>
          </a:xfrm>
          <a:prstGeom prst="rect">
            <a:avLst/>
          </a:prstGeom>
          <a:noFill/>
        </p:spPr>
        <p:txBody>
          <a:bodyPr wrap="square" rtlCol="0">
            <a:spAutoFit/>
          </a:bodyPr>
          <a:lstStyle/>
          <a:p>
            <a:r>
              <a:rPr lang="zh-CN" altLang="en-US" sz="2200" dirty="0">
                <a:latin typeface="黑体" panose="02010609060101010101" pitchFamily="49" charset="-122"/>
                <a:ea typeface="黑体" panose="02010609060101010101" pitchFamily="49" charset="-122"/>
              </a:rPr>
              <a:t>经济：欧洲资本主义萌芽和城市的发展，需要强大王权的保护；</a:t>
            </a:r>
          </a:p>
          <a:p>
            <a:r>
              <a:rPr lang="zh-CN" altLang="en-US" sz="2200" dirty="0">
                <a:latin typeface="黑体" panose="02010609060101010101" pitchFamily="49" charset="-122"/>
                <a:ea typeface="黑体" panose="02010609060101010101" pitchFamily="49" charset="-122"/>
              </a:rPr>
              <a:t>政治：</a:t>
            </a:r>
            <a:r>
              <a:rPr lang="en-US" altLang="zh-CN" sz="2200" dirty="0">
                <a:latin typeface="黑体" panose="02010609060101010101" pitchFamily="49" charset="-122"/>
                <a:ea typeface="黑体" panose="02010609060101010101" pitchFamily="49" charset="-122"/>
              </a:rPr>
              <a:t>15</a:t>
            </a:r>
            <a:r>
              <a:rPr lang="zh-CN" altLang="en-US" sz="2200" dirty="0">
                <a:latin typeface="黑体" panose="02010609060101010101" pitchFamily="49" charset="-122"/>
                <a:ea typeface="黑体" panose="02010609060101010101" pitchFamily="49" charset="-122"/>
              </a:rPr>
              <a:t>世纪前后，西欧国家的封建割据势力遭到削弱，中央</a:t>
            </a:r>
            <a:endParaRPr lang="en-US" altLang="zh-CN" sz="2200" dirty="0">
              <a:latin typeface="黑体" panose="02010609060101010101" pitchFamily="49" charset="-122"/>
              <a:ea typeface="黑体" panose="02010609060101010101" pitchFamily="49" charset="-122"/>
            </a:endParaRPr>
          </a:p>
          <a:p>
            <a:r>
              <a:rPr lang="en-US" altLang="zh-CN" sz="2200" dirty="0">
                <a:latin typeface="黑体" panose="02010609060101010101" pitchFamily="49" charset="-122"/>
                <a:ea typeface="黑体" panose="02010609060101010101" pitchFamily="49" charset="-122"/>
              </a:rPr>
              <a:t>      </a:t>
            </a:r>
            <a:r>
              <a:rPr lang="zh-CN" altLang="en-US" sz="2200" dirty="0">
                <a:latin typeface="黑体" panose="02010609060101010101" pitchFamily="49" charset="-122"/>
                <a:ea typeface="黑体" panose="02010609060101010101" pitchFamily="49" charset="-122"/>
              </a:rPr>
              <a:t>集权得到加强；</a:t>
            </a:r>
          </a:p>
          <a:p>
            <a:r>
              <a:rPr lang="zh-CN" altLang="en-US" sz="2200" dirty="0">
                <a:latin typeface="黑体" panose="02010609060101010101" pitchFamily="49" charset="-122"/>
                <a:ea typeface="黑体" panose="02010609060101010101" pitchFamily="49" charset="-122"/>
              </a:rPr>
              <a:t>思想：宗教改革运动沉重打击教会势力，强化了各国的世俗权</a:t>
            </a:r>
            <a:endParaRPr lang="en-US" altLang="zh-CN" sz="2200" dirty="0">
              <a:latin typeface="黑体" panose="02010609060101010101" pitchFamily="49" charset="-122"/>
              <a:ea typeface="黑体" panose="02010609060101010101" pitchFamily="49" charset="-122"/>
            </a:endParaRPr>
          </a:p>
          <a:p>
            <a:r>
              <a:rPr lang="en-US" altLang="zh-CN" sz="2200" dirty="0">
                <a:latin typeface="黑体" panose="02010609060101010101" pitchFamily="49" charset="-122"/>
                <a:ea typeface="黑体" panose="02010609060101010101" pitchFamily="49" charset="-122"/>
              </a:rPr>
              <a:t>      </a:t>
            </a:r>
            <a:r>
              <a:rPr lang="zh-CN" altLang="en-US" sz="2200" dirty="0">
                <a:latin typeface="黑体" panose="02010609060101010101" pitchFamily="49" charset="-122"/>
                <a:ea typeface="黑体" panose="02010609060101010101" pitchFamily="49" charset="-122"/>
              </a:rPr>
              <a:t>力，国家和民族认同观念日益显现；</a:t>
            </a:r>
            <a:endParaRPr lang="en-US" altLang="zh-CN" sz="2200" dirty="0">
              <a:latin typeface="黑体" panose="02010609060101010101" pitchFamily="49" charset="-122"/>
              <a:ea typeface="黑体" panose="02010609060101010101" pitchFamily="49" charset="-122"/>
            </a:endParaRPr>
          </a:p>
          <a:p>
            <a:r>
              <a:rPr lang="zh-CN" altLang="en-US" sz="2200" dirty="0">
                <a:latin typeface="黑体" panose="02010609060101010101" pitchFamily="49" charset="-122"/>
                <a:ea typeface="黑体" panose="02010609060101010101" pitchFamily="49" charset="-122"/>
              </a:rPr>
              <a:t>      英法百年战争推动了民族意识的觉醒</a:t>
            </a:r>
          </a:p>
        </p:txBody>
      </p:sp>
      <p:sp>
        <p:nvSpPr>
          <p:cNvPr id="38" name="文本框 37">
            <a:extLst>
              <a:ext uri="{FF2B5EF4-FFF2-40B4-BE49-F238E27FC236}">
                <a16:creationId xmlns:a16="http://schemas.microsoft.com/office/drawing/2014/main" id="{13D76973-ACA1-AFD7-2421-14E880569631}"/>
              </a:ext>
            </a:extLst>
          </p:cNvPr>
          <p:cNvSpPr txBox="1"/>
          <p:nvPr>
            <p:custDataLst>
              <p:tags r:id="rId3"/>
            </p:custDataLst>
          </p:nvPr>
        </p:nvSpPr>
        <p:spPr>
          <a:xfrm>
            <a:off x="153103" y="5309188"/>
            <a:ext cx="2998659" cy="895350"/>
          </a:xfrm>
          <a:prstGeom prst="rect">
            <a:avLst/>
          </a:prstGeom>
          <a:solidFill>
            <a:schemeClr val="bg1">
              <a:lumMod val="95000"/>
            </a:schemeClr>
          </a:solidFill>
          <a:ln w="9525">
            <a:solidFill>
              <a:schemeClr val="bg1">
                <a:lumMod val="50000"/>
              </a:schemeClr>
            </a:solidFill>
          </a:ln>
        </p:spPr>
        <p:txBody>
          <a:bodyPr vert="horz" wrap="square" lIns="91440" tIns="45720" rIns="91440" bIns="45720" rtlCol="0" anchor="t" anchorCtr="0">
            <a:noAutofit/>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lgn="ctr">
              <a:lnSpc>
                <a:spcPct val="100000"/>
              </a:lnSpc>
              <a:buClrTx/>
              <a:buSzTx/>
              <a:buFontTx/>
            </a:pPr>
            <a:r>
              <a:rPr lang="zh-CN" altLang="en-US" b="0" spc="0" dirty="0">
                <a:solidFill>
                  <a:srgbClr val="FF0000"/>
                </a:solidFill>
                <a:latin typeface="黑体" panose="02010609060101010101" pitchFamily="49" charset="-122"/>
                <a:ea typeface="黑体" panose="02010609060101010101" pitchFamily="49" charset="-122"/>
                <a:cs typeface="+mn-cs"/>
                <a:sym typeface="+mn-ea"/>
              </a:rPr>
              <a:t>公民之国</a:t>
            </a:r>
            <a:endParaRPr lang="en-US" altLang="zh-CN" b="0" spc="0" dirty="0">
              <a:solidFill>
                <a:srgbClr val="FF0000"/>
              </a:solidFill>
              <a:latin typeface="黑体" panose="02010609060101010101" pitchFamily="49" charset="-122"/>
              <a:ea typeface="黑体" panose="02010609060101010101" pitchFamily="49" charset="-122"/>
              <a:cs typeface="+mn-cs"/>
              <a:sym typeface="+mn-ea"/>
            </a:endParaRPr>
          </a:p>
          <a:p>
            <a:pPr lvl="0" algn="ctr">
              <a:lnSpc>
                <a:spcPct val="100000"/>
              </a:lnSpc>
              <a:buClrTx/>
              <a:buSzTx/>
              <a:buFontTx/>
            </a:pPr>
            <a:r>
              <a:rPr lang="zh-CN" altLang="en-US" b="0" spc="0" dirty="0">
                <a:latin typeface="黑体" panose="02010609060101010101" pitchFamily="49" charset="-122"/>
                <a:ea typeface="黑体" panose="02010609060101010101" pitchFamily="49" charset="-122"/>
                <a:cs typeface="+mn-cs"/>
              </a:rPr>
              <a:t>民族国家形成</a:t>
            </a:r>
            <a:endParaRPr b="0" spc="0" dirty="0">
              <a:latin typeface="黑体" panose="02010609060101010101" pitchFamily="49" charset="-122"/>
              <a:ea typeface="黑体" panose="02010609060101010101" pitchFamily="49" charset="-122"/>
              <a:cs typeface="+mn-cs"/>
              <a:sym typeface="+mn-ea"/>
            </a:endParaRPr>
          </a:p>
        </p:txBody>
      </p:sp>
      <p:sp>
        <p:nvSpPr>
          <p:cNvPr id="39" name="文本框 38">
            <a:extLst>
              <a:ext uri="{FF2B5EF4-FFF2-40B4-BE49-F238E27FC236}">
                <a16:creationId xmlns:a16="http://schemas.microsoft.com/office/drawing/2014/main" id="{A787BFB2-DAB2-28D1-5B4A-687A406E5FE6}"/>
              </a:ext>
            </a:extLst>
          </p:cNvPr>
          <p:cNvSpPr txBox="1"/>
          <p:nvPr/>
        </p:nvSpPr>
        <p:spPr>
          <a:xfrm>
            <a:off x="3151762" y="5266670"/>
            <a:ext cx="9387191" cy="1446550"/>
          </a:xfrm>
          <a:prstGeom prst="rect">
            <a:avLst/>
          </a:prstGeom>
          <a:noFill/>
        </p:spPr>
        <p:txBody>
          <a:bodyPr wrap="square" rtlCol="0">
            <a:spAutoFit/>
          </a:bodyPr>
          <a:lstStyle/>
          <a:p>
            <a:r>
              <a:rPr lang="zh-CN" altLang="en-US" sz="2200" dirty="0">
                <a:latin typeface="黑体" panose="02010609060101010101" pitchFamily="49" charset="-122"/>
                <a:ea typeface="黑体" panose="02010609060101010101" pitchFamily="49" charset="-122"/>
              </a:rPr>
              <a:t>经济：欧洲资本主义发展，要求推翻专制王权对资本主义发展的阻碍；</a:t>
            </a:r>
          </a:p>
          <a:p>
            <a:r>
              <a:rPr lang="zh-CN" altLang="en-US" sz="2200" dirty="0">
                <a:latin typeface="黑体" panose="02010609060101010101" pitchFamily="49" charset="-122"/>
                <a:ea typeface="黑体" panose="02010609060101010101" pitchFamily="49" charset="-122"/>
              </a:rPr>
              <a:t>文化：民族语言的推广，强化了民族认同思想；</a:t>
            </a:r>
            <a:endParaRPr lang="en-US" altLang="zh-CN" sz="2200" dirty="0">
              <a:latin typeface="黑体" panose="02010609060101010101" pitchFamily="49" charset="-122"/>
              <a:ea typeface="黑体" panose="02010609060101010101" pitchFamily="49" charset="-122"/>
            </a:endParaRPr>
          </a:p>
          <a:p>
            <a:r>
              <a:rPr lang="zh-CN" altLang="en-US" sz="2200" dirty="0">
                <a:latin typeface="黑体" panose="02010609060101010101" pitchFamily="49" charset="-122"/>
                <a:ea typeface="黑体" panose="02010609060101010101" pitchFamily="49" charset="-122"/>
              </a:rPr>
              <a:t>思想：启蒙运动了传播民主观念，与民族主权观念相结合；</a:t>
            </a:r>
            <a:endParaRPr lang="en-US" altLang="zh-CN" sz="2200" dirty="0">
              <a:latin typeface="黑体" panose="02010609060101010101" pitchFamily="49" charset="-122"/>
              <a:ea typeface="黑体" panose="02010609060101010101" pitchFamily="49" charset="-122"/>
            </a:endParaRPr>
          </a:p>
          <a:p>
            <a:r>
              <a:rPr lang="zh-CN" altLang="en-US" sz="2200" dirty="0">
                <a:latin typeface="黑体" panose="02010609060101010101" pitchFamily="49" charset="-122"/>
                <a:ea typeface="黑体" panose="02010609060101010101" pitchFamily="49" charset="-122"/>
              </a:rPr>
              <a:t>      法国大革命及拿破仑战争，促进了欧洲各国民族意识的觉醒；</a:t>
            </a:r>
          </a:p>
        </p:txBody>
      </p:sp>
      <p:sp>
        <p:nvSpPr>
          <p:cNvPr id="40" name="文本框 39">
            <a:extLst>
              <a:ext uri="{FF2B5EF4-FFF2-40B4-BE49-F238E27FC236}">
                <a16:creationId xmlns:a16="http://schemas.microsoft.com/office/drawing/2014/main" id="{53687071-34B3-64B0-50E1-5916136BD9CD}"/>
              </a:ext>
            </a:extLst>
          </p:cNvPr>
          <p:cNvSpPr txBox="1"/>
          <p:nvPr>
            <p:custDataLst>
              <p:tags r:id="rId4"/>
            </p:custDataLst>
          </p:nvPr>
        </p:nvSpPr>
        <p:spPr>
          <a:xfrm>
            <a:off x="1753870" y="1168837"/>
            <a:ext cx="9104630" cy="521970"/>
          </a:xfrm>
          <a:prstGeom prst="rect">
            <a:avLst/>
          </a:prstGeom>
          <a:solidFill>
            <a:srgbClr val="C00000"/>
          </a:solidFill>
          <a:ln>
            <a:noFill/>
          </a:ln>
        </p:spPr>
        <p:txBody>
          <a:bodyPr wrap="square" rtlCol="0" anchor="t">
            <a:spAutoFit/>
          </a:bodyPr>
          <a:lstStyle/>
          <a:p>
            <a:pPr indent="0" algn="l" fontAlgn="auto">
              <a:lnSpc>
                <a:spcPct val="100000"/>
              </a:lnSpc>
              <a:buClrTx/>
              <a:buSzTx/>
              <a:buFontTx/>
            </a:pPr>
            <a:r>
              <a:rPr lang="zh-CN" altLang="en-US" sz="2800" dirty="0">
                <a:solidFill>
                  <a:schemeClr val="bg1"/>
                </a:solidFill>
                <a:effectLst/>
                <a:latin typeface="黑体" panose="02010609060101010101" pitchFamily="49" charset="-122"/>
                <a:ea typeface="黑体" panose="02010609060101010101" pitchFamily="49" charset="-122"/>
                <a:sym typeface="+mn-ea"/>
              </a:rPr>
              <a:t>近代民族国家的形成是资本主义发展到一定阶段的产物</a:t>
            </a:r>
          </a:p>
        </p:txBody>
      </p:sp>
      <p:sp>
        <p:nvSpPr>
          <p:cNvPr id="6" name="箭头: 下 5">
            <a:extLst>
              <a:ext uri="{FF2B5EF4-FFF2-40B4-BE49-F238E27FC236}">
                <a16:creationId xmlns:a16="http://schemas.microsoft.com/office/drawing/2014/main" id="{4E064DE9-3999-DE6B-3B80-2FB921A42D0C}"/>
              </a:ext>
            </a:extLst>
          </p:cNvPr>
          <p:cNvSpPr/>
          <p:nvPr/>
        </p:nvSpPr>
        <p:spPr>
          <a:xfrm>
            <a:off x="1487714" y="2841306"/>
            <a:ext cx="152400" cy="516721"/>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箭头: 下 6">
            <a:extLst>
              <a:ext uri="{FF2B5EF4-FFF2-40B4-BE49-F238E27FC236}">
                <a16:creationId xmlns:a16="http://schemas.microsoft.com/office/drawing/2014/main" id="{C410A660-0B7B-22C9-0A19-AD86D288C8DC}"/>
              </a:ext>
            </a:extLst>
          </p:cNvPr>
          <p:cNvSpPr/>
          <p:nvPr/>
        </p:nvSpPr>
        <p:spPr>
          <a:xfrm>
            <a:off x="1500032" y="4567650"/>
            <a:ext cx="152400" cy="516721"/>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47629611"/>
      </p:ext>
    </p:ext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1" animBg="1"/>
      <p:bldP spid="40"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83227-4D54-75ED-ADCF-2A7AC2403EF0}"/>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4A9C96D6-DD12-8C81-BEA5-A7461A97C43D}"/>
              </a:ext>
            </a:extLst>
          </p:cNvPr>
          <p:cNvSpPr/>
          <p:nvPr/>
        </p:nvSpPr>
        <p:spPr>
          <a:xfrm flipV="1">
            <a:off x="-33655" y="6713220"/>
            <a:ext cx="12232005" cy="173990"/>
          </a:xfrm>
          <a:prstGeom prst="rect">
            <a:avLst/>
          </a:prstGeom>
          <a:solidFill>
            <a:schemeClr val="accent2">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026D9120-C6A7-4EB6-1FA8-572053208113}"/>
              </a:ext>
            </a:extLst>
          </p:cNvPr>
          <p:cNvSpPr txBox="1"/>
          <p:nvPr/>
        </p:nvSpPr>
        <p:spPr>
          <a:xfrm>
            <a:off x="-151675" y="1007931"/>
            <a:ext cx="4543793" cy="476669"/>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lvl="0" algn="l">
              <a:lnSpc>
                <a:spcPct val="120000"/>
              </a:lnSpc>
              <a:spcBef>
                <a:spcPts val="0"/>
              </a:spcBef>
              <a:spcAft>
                <a:spcPts val="0"/>
              </a:spcAft>
              <a:buClrTx/>
              <a:buSzTx/>
              <a:buFontTx/>
            </a:pPr>
            <a:r>
              <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rPr>
              <a:t>（四）</a:t>
            </a:r>
            <a:r>
              <a:rPr lang="zh-CN" altLang="en-US" sz="2400" dirty="0">
                <a:latin typeface="黑体" panose="02010609060101010101" pitchFamily="49" charset="-122"/>
                <a:ea typeface="黑体" panose="02010609060101010101" pitchFamily="49" charset="-122"/>
                <a:cs typeface="汉仪劲楷简" panose="00020600040101010101" charset="-122"/>
                <a:sym typeface="+mn-ea"/>
              </a:rPr>
              <a:t>影响</a:t>
            </a:r>
            <a:endPar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endParaRPr>
          </a:p>
        </p:txBody>
      </p:sp>
      <p:sp>
        <p:nvSpPr>
          <p:cNvPr id="4" name="文本框 3">
            <a:extLst>
              <a:ext uri="{FF2B5EF4-FFF2-40B4-BE49-F238E27FC236}">
                <a16:creationId xmlns:a16="http://schemas.microsoft.com/office/drawing/2014/main" id="{145F66D6-3431-7A26-D727-E23A72450AC1}"/>
              </a:ext>
            </a:extLst>
          </p:cNvPr>
          <p:cNvSpPr txBox="1"/>
          <p:nvPr/>
        </p:nvSpPr>
        <p:spPr>
          <a:xfrm>
            <a:off x="-33655" y="60729"/>
            <a:ext cx="10892155" cy="521970"/>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800" dirty="0">
                <a:solidFill>
                  <a:schemeClr val="tx1"/>
                </a:solidFill>
                <a:effectLst/>
                <a:latin typeface="黑体" panose="02010609060101010101" pitchFamily="49" charset="-122"/>
                <a:ea typeface="黑体" panose="02010609060101010101" pitchFamily="49" charset="-122"/>
                <a:cs typeface="汉仪劲楷简" panose="00020600040101010101" charset="-122"/>
                <a:sym typeface="+mn-ea"/>
              </a:rPr>
              <a:t>一、近代西方民族国家的产生</a:t>
            </a:r>
          </a:p>
        </p:txBody>
      </p:sp>
      <p:sp>
        <p:nvSpPr>
          <p:cNvPr id="5" name="文本框 4">
            <a:extLst>
              <a:ext uri="{FF2B5EF4-FFF2-40B4-BE49-F238E27FC236}">
                <a16:creationId xmlns:a16="http://schemas.microsoft.com/office/drawing/2014/main" id="{35AD54D9-B1F1-9A33-FA6A-3D01AF83DFA6}"/>
              </a:ext>
            </a:extLst>
          </p:cNvPr>
          <p:cNvSpPr txBox="1"/>
          <p:nvPr/>
        </p:nvSpPr>
        <p:spPr>
          <a:xfrm>
            <a:off x="-33655" y="632384"/>
            <a:ext cx="8045231" cy="461665"/>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400" dirty="0">
                <a:solidFill>
                  <a:schemeClr val="accent2">
                    <a:lumMod val="75000"/>
                  </a:schemeClr>
                </a:solidFill>
                <a:effectLst/>
                <a:latin typeface="黑体" panose="02010609060101010101" pitchFamily="49" charset="-122"/>
                <a:ea typeface="黑体" panose="02010609060101010101" pitchFamily="49" charset="-122"/>
                <a:cs typeface="汉仪劲楷简" panose="00020600040101010101" charset="-122"/>
                <a:sym typeface="+mn-ea"/>
              </a:rPr>
              <a:t>任务一：了解民族国家形成的背景、发展历程和影响。</a:t>
            </a:r>
          </a:p>
        </p:txBody>
      </p:sp>
      <p:sp>
        <p:nvSpPr>
          <p:cNvPr id="6" name="文本框 5">
            <a:extLst>
              <a:ext uri="{FF2B5EF4-FFF2-40B4-BE49-F238E27FC236}">
                <a16:creationId xmlns:a16="http://schemas.microsoft.com/office/drawing/2014/main" id="{A225A5B5-9990-A802-995C-C3A34F78CBE8}"/>
              </a:ext>
            </a:extLst>
          </p:cNvPr>
          <p:cNvSpPr txBox="1"/>
          <p:nvPr/>
        </p:nvSpPr>
        <p:spPr>
          <a:xfrm>
            <a:off x="328518" y="1519281"/>
            <a:ext cx="10669270" cy="460375"/>
          </a:xfrm>
          <a:prstGeom prst="rect">
            <a:avLst/>
          </a:prstGeom>
          <a:noFill/>
        </p:spPr>
        <p:txBody>
          <a:bodyPr wrap="square" rtlCol="0" anchor="t">
            <a:spAutoFit/>
          </a:bodyPr>
          <a:lstStyle/>
          <a:p>
            <a:r>
              <a:rPr lang="zh-CN" altLang="en-US" sz="2400" dirty="0">
                <a:latin typeface="黑体" panose="02010609060101010101" pitchFamily="49" charset="-122"/>
                <a:ea typeface="黑体" panose="02010609060101010101" pitchFamily="49" charset="-122"/>
                <a:cs typeface="华文中宋" panose="02010600040101010101" charset="-122"/>
                <a:sym typeface="+mn-ea"/>
              </a:rPr>
              <a:t>①经济：有利于资本主义经济的发展，为社会转型奠定物质基础；</a:t>
            </a:r>
          </a:p>
        </p:txBody>
      </p:sp>
      <p:sp>
        <p:nvSpPr>
          <p:cNvPr id="7" name="文本框 6">
            <a:extLst>
              <a:ext uri="{FF2B5EF4-FFF2-40B4-BE49-F238E27FC236}">
                <a16:creationId xmlns:a16="http://schemas.microsoft.com/office/drawing/2014/main" id="{8A05825D-F71A-52E6-5E98-F2237D5B7C54}"/>
              </a:ext>
            </a:extLst>
          </p:cNvPr>
          <p:cNvSpPr txBox="1"/>
          <p:nvPr/>
        </p:nvSpPr>
        <p:spPr>
          <a:xfrm>
            <a:off x="290417" y="2035452"/>
            <a:ext cx="11189240" cy="461665"/>
          </a:xfrm>
          <a:prstGeom prst="rect">
            <a:avLst/>
          </a:prstGeom>
          <a:noFill/>
        </p:spPr>
        <p:txBody>
          <a:bodyPr wrap="square" rtlCol="0" anchor="t">
            <a:spAutoFit/>
          </a:bodyPr>
          <a:lstStyle/>
          <a:p>
            <a:r>
              <a:rPr lang="zh-CN" altLang="en-US" sz="2400" dirty="0">
                <a:latin typeface="黑体" panose="02010609060101010101" pitchFamily="49" charset="-122"/>
                <a:ea typeface="黑体" panose="02010609060101010101" pitchFamily="49" charset="-122"/>
                <a:cs typeface="华文中宋" panose="02010600040101010101" charset="-122"/>
                <a:sym typeface="+mn-ea"/>
              </a:rPr>
              <a:t>②政治：奠定新的欧洲政治格局的基础，推动了现代世界和现代国际关系的形成；</a:t>
            </a:r>
          </a:p>
        </p:txBody>
      </p:sp>
      <p:sp>
        <p:nvSpPr>
          <p:cNvPr id="8" name="文本框 7">
            <a:extLst>
              <a:ext uri="{FF2B5EF4-FFF2-40B4-BE49-F238E27FC236}">
                <a16:creationId xmlns:a16="http://schemas.microsoft.com/office/drawing/2014/main" id="{03DDF44B-E8A2-18C7-0A57-1FDD766E2798}"/>
              </a:ext>
            </a:extLst>
          </p:cNvPr>
          <p:cNvSpPr txBox="1"/>
          <p:nvPr/>
        </p:nvSpPr>
        <p:spPr>
          <a:xfrm>
            <a:off x="290417" y="2555537"/>
            <a:ext cx="11300487" cy="461665"/>
          </a:xfrm>
          <a:prstGeom prst="rect">
            <a:avLst/>
          </a:prstGeom>
          <a:noFill/>
        </p:spPr>
        <p:txBody>
          <a:bodyPr wrap="square" rtlCol="0" anchor="t">
            <a:spAutoFit/>
          </a:bodyPr>
          <a:lstStyle/>
          <a:p>
            <a:pPr algn="l"/>
            <a:r>
              <a:rPr lang="zh-CN" altLang="en-US" sz="2400" dirty="0">
                <a:latin typeface="黑体" panose="02010609060101010101" pitchFamily="49" charset="-122"/>
                <a:ea typeface="黑体" panose="02010609060101010101" pitchFamily="49" charset="-122"/>
                <a:cs typeface="汉仪劲楷简" panose="00020600040101010101" charset="-122"/>
                <a:sym typeface="+mn-ea"/>
              </a:rPr>
              <a:t>③政治：增强国家主权意识，但也加剧国家之间的利益纷争，促进国际法的产生。</a:t>
            </a:r>
          </a:p>
        </p:txBody>
      </p:sp>
      <p:sp>
        <p:nvSpPr>
          <p:cNvPr id="10" name="文本框 9">
            <a:extLst>
              <a:ext uri="{FF2B5EF4-FFF2-40B4-BE49-F238E27FC236}">
                <a16:creationId xmlns:a16="http://schemas.microsoft.com/office/drawing/2014/main" id="{D0EE5B68-1447-7FA0-DA55-DC2C8A6D7252}"/>
              </a:ext>
            </a:extLst>
          </p:cNvPr>
          <p:cNvSpPr txBox="1"/>
          <p:nvPr/>
        </p:nvSpPr>
        <p:spPr>
          <a:xfrm>
            <a:off x="4655084" y="3275932"/>
            <a:ext cx="7083188" cy="3178557"/>
          </a:xfrm>
          <a:prstGeom prst="rect">
            <a:avLst/>
          </a:prstGeom>
          <a:ln>
            <a:solidFill>
              <a:schemeClr val="bg1">
                <a:lumMod val="50000"/>
              </a:schemeClr>
            </a:solidFill>
          </a:ln>
        </p:spPr>
        <p:style>
          <a:lnRef idx="2">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t" anchorCtr="0" forceAA="0" compatLnSpc="1">
            <a:noAutofit/>
          </a:bodyPr>
          <a:lstStyle/>
          <a:p>
            <a:pPr lvl="0"/>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材料：三十年战争（</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1618-1648</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）是由神圣罗马帝国的内战演变而成的一次大规模的欧洲国家混战，也是历史上第一次全欧洲大战。 这场战争是</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欧洲各国争夺利益、树立霸权的矛盾以及宗教纠纷激化的产物</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。这时</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中部欧洲已经成为废墟。据说，死亡人数达</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八百万</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在图林根的一个区里，十九个村庄的</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一千七百一十七</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栋房屋</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只有</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六百二十七</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栋幸存下来；在波希米亚的</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三万五千</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个村庄中，战后还有人居住的不过</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六千个</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，其他人口也从</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二百万</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减少到</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七十万</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。战争期间，</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人类相食</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的现象已不足为奇。</a:t>
            </a:r>
            <a:endParaRPr lang="en-US" altLang="zh-CN" sz="2000" dirty="0">
              <a:latin typeface="楷体" panose="02010609060101010101" pitchFamily="49" charset="-122"/>
              <a:ea typeface="楷体" panose="02010609060101010101" pitchFamily="49" charset="-122"/>
              <a:cs typeface="汉仪劲楷简" panose="00020600040101010101" charset="-122"/>
              <a:sym typeface="+mn-ea"/>
            </a:endParaRPr>
          </a:p>
          <a:p>
            <a:pPr lvl="0"/>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                               ——[</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英</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富勒</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战争指导</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a:t>
            </a:r>
          </a:p>
        </p:txBody>
      </p:sp>
      <p:pic>
        <p:nvPicPr>
          <p:cNvPr id="11" name="图片 10">
            <a:extLst>
              <a:ext uri="{FF2B5EF4-FFF2-40B4-BE49-F238E27FC236}">
                <a16:creationId xmlns:a16="http://schemas.microsoft.com/office/drawing/2014/main" id="{5E5E0877-5231-2162-F2E4-8AC1A5E73935}"/>
              </a:ext>
            </a:extLst>
          </p:cNvPr>
          <p:cNvPicPr>
            <a:picLocks noChangeAspect="1"/>
          </p:cNvPicPr>
          <p:nvPr/>
        </p:nvPicPr>
        <p:blipFill>
          <a:blip r:embed="rId2"/>
          <a:stretch>
            <a:fillRect/>
          </a:stretch>
        </p:blipFill>
        <p:spPr>
          <a:xfrm>
            <a:off x="174607" y="3429000"/>
            <a:ext cx="4314948" cy="2656889"/>
          </a:xfrm>
          <a:prstGeom prst="rect">
            <a:avLst/>
          </a:prstGeom>
        </p:spPr>
      </p:pic>
    </p:spTree>
    <p:extLst>
      <p:ext uri="{BB962C8B-B14F-4D97-AF65-F5344CB8AC3E}">
        <p14:creationId xmlns:p14="http://schemas.microsoft.com/office/powerpoint/2010/main" val="2799414401"/>
      </p:ext>
    </p:ext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1"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P spid="8" grpId="0" bldLvl="0" animBg="1"/>
      <p:bldP spid="8" grpId="1" animBg="1"/>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FAABB-F9DA-F4E8-F435-39FE834C576D}"/>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A51AA7BB-A95F-908D-EA87-B9D5E1CA5ED1}"/>
              </a:ext>
            </a:extLst>
          </p:cNvPr>
          <p:cNvSpPr/>
          <p:nvPr/>
        </p:nvSpPr>
        <p:spPr>
          <a:xfrm flipV="1">
            <a:off x="-33655" y="6713220"/>
            <a:ext cx="12232005" cy="173990"/>
          </a:xfrm>
          <a:prstGeom prst="rect">
            <a:avLst/>
          </a:prstGeom>
          <a:solidFill>
            <a:schemeClr val="accent2">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2140772-546D-57A4-5E0C-D06661B71552}"/>
              </a:ext>
            </a:extLst>
          </p:cNvPr>
          <p:cNvSpPr txBox="1"/>
          <p:nvPr/>
        </p:nvSpPr>
        <p:spPr>
          <a:xfrm>
            <a:off x="-33655" y="60729"/>
            <a:ext cx="10892155" cy="521970"/>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800" dirty="0">
                <a:latin typeface="黑体" panose="02010609060101010101" pitchFamily="49" charset="-122"/>
                <a:ea typeface="黑体" panose="02010609060101010101" pitchFamily="49" charset="-122"/>
                <a:cs typeface="汉仪劲楷简" panose="00020600040101010101" charset="-122"/>
                <a:sym typeface="+mn-ea"/>
              </a:rPr>
              <a:t>二</a:t>
            </a:r>
            <a:r>
              <a:rPr lang="zh-CN" altLang="en-US" sz="2800" dirty="0">
                <a:solidFill>
                  <a:schemeClr val="tx1"/>
                </a:solidFill>
                <a:effectLst/>
                <a:latin typeface="黑体" panose="02010609060101010101" pitchFamily="49" charset="-122"/>
                <a:ea typeface="黑体" panose="02010609060101010101" pitchFamily="49" charset="-122"/>
                <a:cs typeface="汉仪劲楷简" panose="00020600040101010101" charset="-122"/>
                <a:sym typeface="+mn-ea"/>
              </a:rPr>
              <a:t>、国际法与外交制度的形成与发展</a:t>
            </a:r>
          </a:p>
        </p:txBody>
      </p:sp>
      <p:sp>
        <p:nvSpPr>
          <p:cNvPr id="5" name="文本框 4">
            <a:extLst>
              <a:ext uri="{FF2B5EF4-FFF2-40B4-BE49-F238E27FC236}">
                <a16:creationId xmlns:a16="http://schemas.microsoft.com/office/drawing/2014/main" id="{9D794433-B3DA-13D6-3370-A1176854DCBB}"/>
              </a:ext>
            </a:extLst>
          </p:cNvPr>
          <p:cNvSpPr txBox="1"/>
          <p:nvPr/>
        </p:nvSpPr>
        <p:spPr>
          <a:xfrm>
            <a:off x="-33655" y="632384"/>
            <a:ext cx="8045231" cy="461665"/>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400" dirty="0">
                <a:solidFill>
                  <a:schemeClr val="accent2">
                    <a:lumMod val="75000"/>
                  </a:schemeClr>
                </a:solidFill>
                <a:effectLst/>
                <a:latin typeface="黑体" panose="02010609060101010101" pitchFamily="49" charset="-122"/>
                <a:ea typeface="黑体" panose="02010609060101010101" pitchFamily="49" charset="-122"/>
                <a:cs typeface="汉仪劲楷简" panose="00020600040101010101" charset="-122"/>
                <a:sym typeface="+mn-ea"/>
              </a:rPr>
              <a:t>任务</a:t>
            </a:r>
            <a:r>
              <a:rPr lang="zh-CN" altLang="en-US" sz="2400" dirty="0">
                <a:solidFill>
                  <a:schemeClr val="accent2">
                    <a:lumMod val="75000"/>
                  </a:schemeClr>
                </a:solidFill>
                <a:latin typeface="黑体" panose="02010609060101010101" pitchFamily="49" charset="-122"/>
                <a:ea typeface="黑体" panose="02010609060101010101" pitchFamily="49" charset="-122"/>
                <a:cs typeface="汉仪劲楷简" panose="00020600040101010101" charset="-122"/>
                <a:sym typeface="+mn-ea"/>
              </a:rPr>
              <a:t>二</a:t>
            </a:r>
            <a:r>
              <a:rPr lang="zh-CN" altLang="en-US" sz="2400" dirty="0">
                <a:solidFill>
                  <a:schemeClr val="accent2">
                    <a:lumMod val="75000"/>
                  </a:schemeClr>
                </a:solidFill>
                <a:effectLst/>
                <a:latin typeface="黑体" panose="02010609060101010101" pitchFamily="49" charset="-122"/>
                <a:ea typeface="黑体" panose="02010609060101010101" pitchFamily="49" charset="-122"/>
                <a:cs typeface="汉仪劲楷简" panose="00020600040101010101" charset="-122"/>
                <a:sym typeface="+mn-ea"/>
              </a:rPr>
              <a:t>：了解国际法与外交制度的形成与发展过程。</a:t>
            </a:r>
          </a:p>
        </p:txBody>
      </p:sp>
      <p:sp>
        <p:nvSpPr>
          <p:cNvPr id="6" name="文本框 5">
            <a:extLst>
              <a:ext uri="{FF2B5EF4-FFF2-40B4-BE49-F238E27FC236}">
                <a16:creationId xmlns:a16="http://schemas.microsoft.com/office/drawing/2014/main" id="{083C2164-60AF-4571-C4B7-3DB34EC0F335}"/>
              </a:ext>
            </a:extLst>
          </p:cNvPr>
          <p:cNvSpPr txBox="1"/>
          <p:nvPr/>
        </p:nvSpPr>
        <p:spPr>
          <a:xfrm>
            <a:off x="2149358" y="3056052"/>
            <a:ext cx="8224231" cy="430887"/>
          </a:xfrm>
          <a:prstGeom prst="rect">
            <a:avLst/>
          </a:prstGeom>
          <a:noFill/>
        </p:spPr>
        <p:txBody>
          <a:bodyPr wrap="square">
            <a:spAutoFit/>
          </a:bodyPr>
          <a:lstStyle/>
          <a:p>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汉仪劲楷简" panose="00020600040101010101" charset="-122"/>
                <a:sym typeface="+mn-ea"/>
              </a:rPr>
              <a:t>问题</a:t>
            </a:r>
            <a:r>
              <a:rPr kumimoji="0" lang="en-US" altLang="zh-CN"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汉仪劲楷简" panose="00020600040101010101" charset="-122"/>
                <a:sym typeface="+mn-ea"/>
              </a:rPr>
              <a:t>1</a:t>
            </a:r>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汉仪劲楷简" panose="00020600040101010101" charset="-122"/>
                <a:sym typeface="+mn-ea"/>
              </a:rPr>
              <a:t>：</a:t>
            </a:r>
            <a:r>
              <a:rPr lang="zh-CN" altLang="en-US" sz="2200" dirty="0">
                <a:solidFill>
                  <a:prstClr val="black"/>
                </a:solidFill>
                <a:latin typeface="黑体" panose="02010609060101010101" pitchFamily="49" charset="-122"/>
                <a:ea typeface="黑体" panose="02010609060101010101" pitchFamily="49" charset="-122"/>
                <a:cs typeface="汉仪劲楷简" panose="00020600040101010101" charset="-122"/>
                <a:sym typeface="+mn-ea"/>
              </a:rPr>
              <a:t>阅读书本</a:t>
            </a:r>
            <a:r>
              <a:rPr lang="en-US" altLang="zh-CN" sz="2200" dirty="0">
                <a:solidFill>
                  <a:prstClr val="black"/>
                </a:solidFill>
                <a:latin typeface="黑体" panose="02010609060101010101" pitchFamily="49" charset="-122"/>
                <a:ea typeface="黑体" panose="02010609060101010101" pitchFamily="49" charset="-122"/>
                <a:cs typeface="汉仪劲楷简" panose="00020600040101010101" charset="-122"/>
                <a:sym typeface="+mn-ea"/>
              </a:rPr>
              <a:t>p70-73</a:t>
            </a:r>
            <a:r>
              <a:rPr lang="zh-CN" altLang="en-US" sz="2200" dirty="0">
                <a:solidFill>
                  <a:prstClr val="black"/>
                </a:solidFill>
                <a:latin typeface="黑体" panose="02010609060101010101" pitchFamily="49" charset="-122"/>
                <a:ea typeface="黑体" panose="02010609060101010101" pitchFamily="49" charset="-122"/>
                <a:cs typeface="汉仪劲楷简" panose="00020600040101010101" charset="-122"/>
                <a:sym typeface="+mn-ea"/>
              </a:rPr>
              <a:t>，梳理国际法与外交制度发展时间轴。</a:t>
            </a:r>
            <a:endParaRPr lang="zh-CN" altLang="en-US" sz="2200" dirty="0"/>
          </a:p>
        </p:txBody>
      </p:sp>
      <p:cxnSp>
        <p:nvCxnSpPr>
          <p:cNvPr id="8" name="直接箭头连接符 7">
            <a:extLst>
              <a:ext uri="{FF2B5EF4-FFF2-40B4-BE49-F238E27FC236}">
                <a16:creationId xmlns:a16="http://schemas.microsoft.com/office/drawing/2014/main" id="{5FF696FD-45D4-B427-99CA-F6094D42E549}"/>
              </a:ext>
            </a:extLst>
          </p:cNvPr>
          <p:cNvCxnSpPr>
            <a:cxnSpLocks/>
          </p:cNvCxnSpPr>
          <p:nvPr/>
        </p:nvCxnSpPr>
        <p:spPr>
          <a:xfrm>
            <a:off x="183717" y="5276538"/>
            <a:ext cx="11486125" cy="24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F45E9303-33E7-6EEA-DE9E-B526137AB086}"/>
              </a:ext>
            </a:extLst>
          </p:cNvPr>
          <p:cNvCxnSpPr/>
          <p:nvPr/>
        </p:nvCxnSpPr>
        <p:spPr>
          <a:xfrm>
            <a:off x="1162471" y="5052055"/>
            <a:ext cx="0" cy="2398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60260B30-A94B-4881-2ABA-7B53D54A95FE}"/>
              </a:ext>
            </a:extLst>
          </p:cNvPr>
          <p:cNvCxnSpPr/>
          <p:nvPr/>
        </p:nvCxnSpPr>
        <p:spPr>
          <a:xfrm>
            <a:off x="2447706" y="5044626"/>
            <a:ext cx="0" cy="2398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A9A32968-A3A8-4520-B96B-A238E826E550}"/>
              </a:ext>
            </a:extLst>
          </p:cNvPr>
          <p:cNvCxnSpPr/>
          <p:nvPr/>
        </p:nvCxnSpPr>
        <p:spPr>
          <a:xfrm>
            <a:off x="3906317" y="5052055"/>
            <a:ext cx="0" cy="2398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F4833886-4A7B-6499-5D35-85F19BA16387}"/>
              </a:ext>
            </a:extLst>
          </p:cNvPr>
          <p:cNvCxnSpPr/>
          <p:nvPr/>
        </p:nvCxnSpPr>
        <p:spPr>
          <a:xfrm>
            <a:off x="5395772" y="5044626"/>
            <a:ext cx="0" cy="2398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B820257C-7BE5-BB0A-33A7-4E971AA06A36}"/>
              </a:ext>
            </a:extLst>
          </p:cNvPr>
          <p:cNvCxnSpPr>
            <a:cxnSpLocks/>
          </p:cNvCxnSpPr>
          <p:nvPr/>
        </p:nvCxnSpPr>
        <p:spPr>
          <a:xfrm>
            <a:off x="6676410" y="4504099"/>
            <a:ext cx="0" cy="1437806"/>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23943BF3-910C-1667-F34A-A813ABC7281F}"/>
              </a:ext>
            </a:extLst>
          </p:cNvPr>
          <p:cNvCxnSpPr/>
          <p:nvPr/>
        </p:nvCxnSpPr>
        <p:spPr>
          <a:xfrm>
            <a:off x="7500869" y="5033752"/>
            <a:ext cx="0" cy="2398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40A4AC80-A5C3-DA29-85DF-56772C5F0EFF}"/>
              </a:ext>
            </a:extLst>
          </p:cNvPr>
          <p:cNvCxnSpPr/>
          <p:nvPr/>
        </p:nvCxnSpPr>
        <p:spPr>
          <a:xfrm>
            <a:off x="8565719" y="5013765"/>
            <a:ext cx="0" cy="2398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E0CC03C2-6D5A-91A6-B44C-E363AAEBACE9}"/>
              </a:ext>
            </a:extLst>
          </p:cNvPr>
          <p:cNvCxnSpPr/>
          <p:nvPr/>
        </p:nvCxnSpPr>
        <p:spPr>
          <a:xfrm>
            <a:off x="9858716" y="5023455"/>
            <a:ext cx="0" cy="2398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E0661FFE-F0AD-4B5E-100C-5C69C4A00016}"/>
              </a:ext>
            </a:extLst>
          </p:cNvPr>
          <p:cNvCxnSpPr/>
          <p:nvPr/>
        </p:nvCxnSpPr>
        <p:spPr>
          <a:xfrm>
            <a:off x="11074205" y="5023173"/>
            <a:ext cx="0" cy="2398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2E2A3138-0D97-6D79-0572-9C668C5D447F}"/>
              </a:ext>
            </a:extLst>
          </p:cNvPr>
          <p:cNvSpPr txBox="1"/>
          <p:nvPr/>
        </p:nvSpPr>
        <p:spPr>
          <a:xfrm>
            <a:off x="847677" y="5331684"/>
            <a:ext cx="981848" cy="400110"/>
          </a:xfrm>
          <a:prstGeom prst="rect">
            <a:avLst/>
          </a:prstGeom>
          <a:noFill/>
        </p:spPr>
        <p:txBody>
          <a:bodyPr wrap="square" rtlCol="0">
            <a:spAutoFit/>
          </a:bodyPr>
          <a:lstStyle/>
          <a:p>
            <a:r>
              <a:rPr lang="en-US" altLang="zh-CN" sz="2000" dirty="0">
                <a:latin typeface="黑体" panose="02010609060101010101" pitchFamily="49" charset="-122"/>
                <a:ea typeface="黑体" panose="02010609060101010101" pitchFamily="49" charset="-122"/>
              </a:rPr>
              <a:t>1625</a:t>
            </a:r>
            <a:endParaRPr lang="zh-CN" altLang="en-US" sz="2000" dirty="0">
              <a:latin typeface="黑体" panose="02010609060101010101" pitchFamily="49" charset="-122"/>
              <a:ea typeface="黑体" panose="02010609060101010101" pitchFamily="49" charset="-122"/>
            </a:endParaRPr>
          </a:p>
        </p:txBody>
      </p:sp>
      <p:sp>
        <p:nvSpPr>
          <p:cNvPr id="23" name="文本框 22">
            <a:extLst>
              <a:ext uri="{FF2B5EF4-FFF2-40B4-BE49-F238E27FC236}">
                <a16:creationId xmlns:a16="http://schemas.microsoft.com/office/drawing/2014/main" id="{173E2A2E-075A-FB68-0029-74493FB72DE5}"/>
              </a:ext>
            </a:extLst>
          </p:cNvPr>
          <p:cNvSpPr txBox="1"/>
          <p:nvPr/>
        </p:nvSpPr>
        <p:spPr>
          <a:xfrm>
            <a:off x="2051703" y="5337561"/>
            <a:ext cx="981848" cy="400110"/>
          </a:xfrm>
          <a:prstGeom prst="rect">
            <a:avLst/>
          </a:prstGeom>
          <a:noFill/>
        </p:spPr>
        <p:txBody>
          <a:bodyPr wrap="square" rtlCol="0">
            <a:spAutoFit/>
          </a:bodyPr>
          <a:lstStyle/>
          <a:p>
            <a:r>
              <a:rPr lang="en-US" altLang="zh-CN" sz="2000" dirty="0">
                <a:latin typeface="黑体" panose="02010609060101010101" pitchFamily="49" charset="-122"/>
                <a:ea typeface="黑体" panose="02010609060101010101" pitchFamily="49" charset="-122"/>
              </a:rPr>
              <a:t>1648</a:t>
            </a:r>
            <a:endParaRPr lang="zh-CN" altLang="en-US" sz="2000" dirty="0">
              <a:latin typeface="黑体" panose="02010609060101010101" pitchFamily="49" charset="-122"/>
              <a:ea typeface="黑体" panose="02010609060101010101" pitchFamily="49" charset="-122"/>
            </a:endParaRPr>
          </a:p>
        </p:txBody>
      </p:sp>
      <p:sp>
        <p:nvSpPr>
          <p:cNvPr id="24" name="文本框 23">
            <a:extLst>
              <a:ext uri="{FF2B5EF4-FFF2-40B4-BE49-F238E27FC236}">
                <a16:creationId xmlns:a16="http://schemas.microsoft.com/office/drawing/2014/main" id="{D3A86A7F-883F-3675-AF38-C28DC8B8EA73}"/>
              </a:ext>
            </a:extLst>
          </p:cNvPr>
          <p:cNvSpPr txBox="1"/>
          <p:nvPr/>
        </p:nvSpPr>
        <p:spPr>
          <a:xfrm>
            <a:off x="3720984" y="5321256"/>
            <a:ext cx="762912" cy="400110"/>
          </a:xfrm>
          <a:prstGeom prst="rect">
            <a:avLst/>
          </a:prstGeom>
          <a:noFill/>
        </p:spPr>
        <p:txBody>
          <a:bodyPr wrap="square" rtlCol="0">
            <a:spAutoFit/>
          </a:bodyPr>
          <a:lstStyle/>
          <a:p>
            <a:r>
              <a:rPr lang="en-US" altLang="zh-CN" sz="2000" dirty="0">
                <a:latin typeface="黑体" panose="02010609060101010101" pitchFamily="49" charset="-122"/>
                <a:ea typeface="黑体" panose="02010609060101010101" pitchFamily="49" charset="-122"/>
              </a:rPr>
              <a:t>17c</a:t>
            </a:r>
            <a:endParaRPr lang="zh-CN" altLang="en-US" sz="2000" dirty="0">
              <a:latin typeface="黑体" panose="02010609060101010101" pitchFamily="49" charset="-122"/>
              <a:ea typeface="黑体" panose="02010609060101010101" pitchFamily="49" charset="-122"/>
            </a:endParaRPr>
          </a:p>
        </p:txBody>
      </p:sp>
      <p:sp>
        <p:nvSpPr>
          <p:cNvPr id="25" name="文本框 24">
            <a:extLst>
              <a:ext uri="{FF2B5EF4-FFF2-40B4-BE49-F238E27FC236}">
                <a16:creationId xmlns:a16="http://schemas.microsoft.com/office/drawing/2014/main" id="{B7707934-D4A6-0DBA-5ECD-D8479A52BA09}"/>
              </a:ext>
            </a:extLst>
          </p:cNvPr>
          <p:cNvSpPr txBox="1"/>
          <p:nvPr/>
        </p:nvSpPr>
        <p:spPr>
          <a:xfrm>
            <a:off x="5054751" y="5310265"/>
            <a:ext cx="981848" cy="400110"/>
          </a:xfrm>
          <a:prstGeom prst="rect">
            <a:avLst/>
          </a:prstGeom>
          <a:noFill/>
        </p:spPr>
        <p:txBody>
          <a:bodyPr wrap="square" rtlCol="0">
            <a:spAutoFit/>
          </a:bodyPr>
          <a:lstStyle/>
          <a:p>
            <a:r>
              <a:rPr lang="en-US" altLang="zh-CN" sz="2000" dirty="0">
                <a:latin typeface="黑体" panose="02010609060101010101" pitchFamily="49" charset="-122"/>
                <a:ea typeface="黑体" panose="02010609060101010101" pitchFamily="49" charset="-122"/>
              </a:rPr>
              <a:t>1815</a:t>
            </a:r>
            <a:endParaRPr lang="zh-CN" altLang="en-US" sz="2000" dirty="0">
              <a:latin typeface="黑体" panose="02010609060101010101" pitchFamily="49" charset="-122"/>
              <a:ea typeface="黑体" panose="02010609060101010101" pitchFamily="49" charset="-122"/>
            </a:endParaRPr>
          </a:p>
        </p:txBody>
      </p:sp>
      <p:sp>
        <p:nvSpPr>
          <p:cNvPr id="26" name="文本框 25">
            <a:extLst>
              <a:ext uri="{FF2B5EF4-FFF2-40B4-BE49-F238E27FC236}">
                <a16:creationId xmlns:a16="http://schemas.microsoft.com/office/drawing/2014/main" id="{D7294C69-E73A-DFBA-1011-69162A9F9AC4}"/>
              </a:ext>
            </a:extLst>
          </p:cNvPr>
          <p:cNvSpPr txBox="1"/>
          <p:nvPr/>
        </p:nvSpPr>
        <p:spPr>
          <a:xfrm>
            <a:off x="6375355" y="6042653"/>
            <a:ext cx="673311" cy="400110"/>
          </a:xfrm>
          <a:prstGeom prst="rect">
            <a:avLst/>
          </a:prstGeom>
          <a:noFill/>
        </p:spPr>
        <p:txBody>
          <a:bodyPr wrap="square" rtlCol="0">
            <a:spAutoFit/>
          </a:bodyPr>
          <a:lstStyle/>
          <a:p>
            <a:r>
              <a:rPr lang="en-US" altLang="zh-CN" sz="2000" dirty="0">
                <a:solidFill>
                  <a:srgbClr val="FF0000"/>
                </a:solidFill>
                <a:latin typeface="黑体" panose="02010609060101010101" pitchFamily="49" charset="-122"/>
                <a:ea typeface="黑体" panose="02010609060101010101" pitchFamily="49" charset="-122"/>
              </a:rPr>
              <a:t>20c</a:t>
            </a:r>
            <a:endParaRPr lang="zh-CN" altLang="en-US" sz="2000" dirty="0">
              <a:solidFill>
                <a:srgbClr val="FF0000"/>
              </a:solidFill>
              <a:latin typeface="黑体" panose="02010609060101010101" pitchFamily="49" charset="-122"/>
              <a:ea typeface="黑体" panose="02010609060101010101" pitchFamily="49" charset="-122"/>
            </a:endParaRPr>
          </a:p>
        </p:txBody>
      </p:sp>
      <p:sp>
        <p:nvSpPr>
          <p:cNvPr id="27" name="文本框 26">
            <a:extLst>
              <a:ext uri="{FF2B5EF4-FFF2-40B4-BE49-F238E27FC236}">
                <a16:creationId xmlns:a16="http://schemas.microsoft.com/office/drawing/2014/main" id="{1849EC11-DC3B-C61D-1BFE-71C1AA58C6F3}"/>
              </a:ext>
            </a:extLst>
          </p:cNvPr>
          <p:cNvSpPr txBox="1"/>
          <p:nvPr/>
        </p:nvSpPr>
        <p:spPr>
          <a:xfrm>
            <a:off x="7106129" y="5290648"/>
            <a:ext cx="1025368" cy="707886"/>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十月革命后</a:t>
            </a:r>
          </a:p>
        </p:txBody>
      </p:sp>
      <p:sp>
        <p:nvSpPr>
          <p:cNvPr id="28" name="文本框 27">
            <a:extLst>
              <a:ext uri="{FF2B5EF4-FFF2-40B4-BE49-F238E27FC236}">
                <a16:creationId xmlns:a16="http://schemas.microsoft.com/office/drawing/2014/main" id="{D19F8D2A-128B-9ED0-E51D-D09C00E0FA14}"/>
              </a:ext>
            </a:extLst>
          </p:cNvPr>
          <p:cNvSpPr txBox="1"/>
          <p:nvPr/>
        </p:nvSpPr>
        <p:spPr>
          <a:xfrm>
            <a:off x="8182180" y="5331684"/>
            <a:ext cx="1025368"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一战后</a:t>
            </a:r>
          </a:p>
        </p:txBody>
      </p:sp>
      <p:sp>
        <p:nvSpPr>
          <p:cNvPr id="29" name="文本框 28">
            <a:extLst>
              <a:ext uri="{FF2B5EF4-FFF2-40B4-BE49-F238E27FC236}">
                <a16:creationId xmlns:a16="http://schemas.microsoft.com/office/drawing/2014/main" id="{45816021-15C0-734A-9422-9186C0ADB8FA}"/>
              </a:ext>
            </a:extLst>
          </p:cNvPr>
          <p:cNvSpPr txBox="1"/>
          <p:nvPr/>
        </p:nvSpPr>
        <p:spPr>
          <a:xfrm>
            <a:off x="9513524" y="5313892"/>
            <a:ext cx="860065" cy="400110"/>
          </a:xfrm>
          <a:prstGeom prst="rect">
            <a:avLst/>
          </a:prstGeom>
          <a:noFill/>
        </p:spPr>
        <p:txBody>
          <a:bodyPr wrap="square" rtlCol="0">
            <a:spAutoFit/>
          </a:bodyPr>
          <a:lstStyle/>
          <a:p>
            <a:r>
              <a:rPr lang="en-US" altLang="zh-CN" sz="2000" dirty="0">
                <a:latin typeface="黑体" panose="02010609060101010101" pitchFamily="49" charset="-122"/>
                <a:ea typeface="黑体" panose="02010609060101010101" pitchFamily="49" charset="-122"/>
              </a:rPr>
              <a:t>1928</a:t>
            </a:r>
            <a:endParaRPr lang="zh-CN" altLang="en-US" sz="2000" dirty="0">
              <a:latin typeface="黑体" panose="02010609060101010101" pitchFamily="49" charset="-122"/>
              <a:ea typeface="黑体" panose="02010609060101010101" pitchFamily="49" charset="-122"/>
            </a:endParaRPr>
          </a:p>
        </p:txBody>
      </p:sp>
      <p:sp>
        <p:nvSpPr>
          <p:cNvPr id="30" name="文本框 29">
            <a:extLst>
              <a:ext uri="{FF2B5EF4-FFF2-40B4-BE49-F238E27FC236}">
                <a16:creationId xmlns:a16="http://schemas.microsoft.com/office/drawing/2014/main" id="{BC028AAD-3CBE-9E04-0242-8E763F7E0C23}"/>
              </a:ext>
            </a:extLst>
          </p:cNvPr>
          <p:cNvSpPr txBox="1"/>
          <p:nvPr/>
        </p:nvSpPr>
        <p:spPr>
          <a:xfrm>
            <a:off x="10597928" y="5331684"/>
            <a:ext cx="1025368"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二战后</a:t>
            </a:r>
          </a:p>
        </p:txBody>
      </p:sp>
      <p:sp>
        <p:nvSpPr>
          <p:cNvPr id="31" name="文本框 30">
            <a:extLst>
              <a:ext uri="{FF2B5EF4-FFF2-40B4-BE49-F238E27FC236}">
                <a16:creationId xmlns:a16="http://schemas.microsoft.com/office/drawing/2014/main" id="{FF9D5540-4ACA-896D-6C12-23205677A1CD}"/>
              </a:ext>
            </a:extLst>
          </p:cNvPr>
          <p:cNvSpPr txBox="1"/>
          <p:nvPr/>
        </p:nvSpPr>
        <p:spPr>
          <a:xfrm>
            <a:off x="610336" y="4238813"/>
            <a:ext cx="1339120" cy="707886"/>
          </a:xfrm>
          <a:prstGeom prst="rect">
            <a:avLst/>
          </a:prstGeom>
          <a:noFill/>
        </p:spPr>
        <p:txBody>
          <a:bodyPr wrap="square" rtlCol="0">
            <a:spAutoFit/>
          </a:bodyPr>
          <a:lstStyle/>
          <a:p>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战争与和平法</a:t>
            </a:r>
            <a:r>
              <a:rPr lang="en-US" altLang="zh-CN" sz="2000" dirty="0">
                <a:latin typeface="黑体" panose="02010609060101010101" pitchFamily="49" charset="-122"/>
                <a:ea typeface="黑体" panose="02010609060101010101" pitchFamily="49" charset="-122"/>
              </a:rPr>
              <a:t>》</a:t>
            </a:r>
            <a:endParaRPr lang="zh-CN" altLang="en-US" sz="2000" dirty="0">
              <a:latin typeface="黑体" panose="02010609060101010101" pitchFamily="49" charset="-122"/>
              <a:ea typeface="黑体" panose="02010609060101010101" pitchFamily="49" charset="-122"/>
            </a:endParaRPr>
          </a:p>
        </p:txBody>
      </p:sp>
      <p:sp>
        <p:nvSpPr>
          <p:cNvPr id="32" name="文本框 31">
            <a:extLst>
              <a:ext uri="{FF2B5EF4-FFF2-40B4-BE49-F238E27FC236}">
                <a16:creationId xmlns:a16="http://schemas.microsoft.com/office/drawing/2014/main" id="{D8796B1D-F12E-B448-82B2-171503DDAE98}"/>
              </a:ext>
            </a:extLst>
          </p:cNvPr>
          <p:cNvSpPr txBox="1"/>
          <p:nvPr/>
        </p:nvSpPr>
        <p:spPr>
          <a:xfrm>
            <a:off x="1873067" y="4261885"/>
            <a:ext cx="1339120" cy="707886"/>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威斯特伐利亚体系</a:t>
            </a:r>
          </a:p>
        </p:txBody>
      </p:sp>
      <p:sp>
        <p:nvSpPr>
          <p:cNvPr id="33" name="文本框 32">
            <a:extLst>
              <a:ext uri="{FF2B5EF4-FFF2-40B4-BE49-F238E27FC236}">
                <a16:creationId xmlns:a16="http://schemas.microsoft.com/office/drawing/2014/main" id="{30F9F298-A96A-74BF-96E5-9AA23F44BBF4}"/>
              </a:ext>
            </a:extLst>
          </p:cNvPr>
          <p:cNvSpPr txBox="1"/>
          <p:nvPr/>
        </p:nvSpPr>
        <p:spPr>
          <a:xfrm>
            <a:off x="3212187" y="4241409"/>
            <a:ext cx="1526701" cy="707886"/>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外交制度逐渐建立起来</a:t>
            </a:r>
          </a:p>
        </p:txBody>
      </p:sp>
      <p:sp>
        <p:nvSpPr>
          <p:cNvPr id="34" name="文本框 33">
            <a:extLst>
              <a:ext uri="{FF2B5EF4-FFF2-40B4-BE49-F238E27FC236}">
                <a16:creationId xmlns:a16="http://schemas.microsoft.com/office/drawing/2014/main" id="{C2904113-4C18-82D7-E480-F06D4A5434AC}"/>
              </a:ext>
            </a:extLst>
          </p:cNvPr>
          <p:cNvSpPr txBox="1"/>
          <p:nvPr/>
        </p:nvSpPr>
        <p:spPr>
          <a:xfrm>
            <a:off x="4738888" y="3648962"/>
            <a:ext cx="1807368" cy="1323439"/>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维也纳体系；</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外交制度发展；</a:t>
            </a:r>
            <a:endParaRPr lang="en-US" altLang="zh-CN" sz="2000" dirty="0">
              <a:latin typeface="黑体" panose="02010609060101010101" pitchFamily="49" charset="-122"/>
              <a:ea typeface="黑体" panose="02010609060101010101" pitchFamily="49" charset="-122"/>
            </a:endParaRPr>
          </a:p>
          <a:p>
            <a:r>
              <a:rPr lang="zh-CN" altLang="en-US" sz="2000" dirty="0">
                <a:latin typeface="黑体" panose="02010609060101010101" pitchFamily="49" charset="-122"/>
                <a:ea typeface="黑体" panose="02010609060101010101" pitchFamily="49" charset="-122"/>
              </a:rPr>
              <a:t>国际法应用范围扩大</a:t>
            </a:r>
          </a:p>
        </p:txBody>
      </p:sp>
      <p:sp>
        <p:nvSpPr>
          <p:cNvPr id="35" name="文本框 34">
            <a:extLst>
              <a:ext uri="{FF2B5EF4-FFF2-40B4-BE49-F238E27FC236}">
                <a16:creationId xmlns:a16="http://schemas.microsoft.com/office/drawing/2014/main" id="{CE26BC24-B574-FEB8-8535-4188C32FCE66}"/>
              </a:ext>
            </a:extLst>
          </p:cNvPr>
          <p:cNvSpPr txBox="1"/>
          <p:nvPr/>
        </p:nvSpPr>
        <p:spPr>
          <a:xfrm>
            <a:off x="7021455" y="4237696"/>
            <a:ext cx="1110042" cy="707886"/>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不兼并不赔偿</a:t>
            </a:r>
          </a:p>
        </p:txBody>
      </p:sp>
      <p:sp>
        <p:nvSpPr>
          <p:cNvPr id="36" name="文本框 35">
            <a:extLst>
              <a:ext uri="{FF2B5EF4-FFF2-40B4-BE49-F238E27FC236}">
                <a16:creationId xmlns:a16="http://schemas.microsoft.com/office/drawing/2014/main" id="{93DFF013-4943-5F13-5BA9-F8A1A7698E19}"/>
              </a:ext>
            </a:extLst>
          </p:cNvPr>
          <p:cNvSpPr txBox="1"/>
          <p:nvPr/>
        </p:nvSpPr>
        <p:spPr>
          <a:xfrm>
            <a:off x="8025189" y="4531802"/>
            <a:ext cx="1401872"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国际联盟</a:t>
            </a:r>
          </a:p>
        </p:txBody>
      </p:sp>
      <p:sp>
        <p:nvSpPr>
          <p:cNvPr id="37" name="文本框 36">
            <a:extLst>
              <a:ext uri="{FF2B5EF4-FFF2-40B4-BE49-F238E27FC236}">
                <a16:creationId xmlns:a16="http://schemas.microsoft.com/office/drawing/2014/main" id="{9F5A1CC6-70E0-4470-ECB2-C0C6A4511C55}"/>
              </a:ext>
            </a:extLst>
          </p:cNvPr>
          <p:cNvSpPr txBox="1"/>
          <p:nvPr/>
        </p:nvSpPr>
        <p:spPr>
          <a:xfrm>
            <a:off x="9095365" y="4523345"/>
            <a:ext cx="1526701" cy="400110"/>
          </a:xfrm>
          <a:prstGeom prst="rect">
            <a:avLst/>
          </a:prstGeom>
          <a:noFill/>
        </p:spPr>
        <p:txBody>
          <a:bodyPr wrap="square" rtlCol="0">
            <a:spAutoFit/>
          </a:bodyPr>
          <a:lstStyle/>
          <a:p>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非战公约</a:t>
            </a:r>
            <a:r>
              <a:rPr lang="en-US" altLang="zh-CN" sz="2000" dirty="0">
                <a:latin typeface="黑体" panose="02010609060101010101" pitchFamily="49" charset="-122"/>
                <a:ea typeface="黑体" panose="02010609060101010101" pitchFamily="49" charset="-122"/>
              </a:rPr>
              <a:t>》</a:t>
            </a:r>
            <a:endParaRPr lang="zh-CN" altLang="en-US" sz="2000" dirty="0">
              <a:latin typeface="黑体" panose="02010609060101010101" pitchFamily="49" charset="-122"/>
              <a:ea typeface="黑体" panose="02010609060101010101" pitchFamily="49" charset="-122"/>
            </a:endParaRPr>
          </a:p>
        </p:txBody>
      </p:sp>
      <p:sp>
        <p:nvSpPr>
          <p:cNvPr id="38" name="文本框 37">
            <a:extLst>
              <a:ext uri="{FF2B5EF4-FFF2-40B4-BE49-F238E27FC236}">
                <a16:creationId xmlns:a16="http://schemas.microsoft.com/office/drawing/2014/main" id="{AAF747B4-617F-5C36-6283-26AAD016B824}"/>
              </a:ext>
            </a:extLst>
          </p:cNvPr>
          <p:cNvSpPr txBox="1"/>
          <p:nvPr/>
        </p:nvSpPr>
        <p:spPr>
          <a:xfrm>
            <a:off x="10671550" y="4565708"/>
            <a:ext cx="1221816" cy="400110"/>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rPr>
              <a:t>联合国</a:t>
            </a:r>
          </a:p>
        </p:txBody>
      </p:sp>
      <p:sp>
        <p:nvSpPr>
          <p:cNvPr id="41" name="文本框 40">
            <a:extLst>
              <a:ext uri="{FF2B5EF4-FFF2-40B4-BE49-F238E27FC236}">
                <a16:creationId xmlns:a16="http://schemas.microsoft.com/office/drawing/2014/main" id="{1E7A3777-7996-6836-1913-4866B1CE98E7}"/>
              </a:ext>
            </a:extLst>
          </p:cNvPr>
          <p:cNvSpPr txBox="1"/>
          <p:nvPr/>
        </p:nvSpPr>
        <p:spPr>
          <a:xfrm>
            <a:off x="183717" y="1558248"/>
            <a:ext cx="11709649" cy="1107996"/>
          </a:xfrm>
          <a:prstGeom prst="rect">
            <a:avLst/>
          </a:prstGeom>
          <a:noFill/>
        </p:spPr>
        <p:txBody>
          <a:bodyPr wrap="square">
            <a:spAutoFit/>
          </a:bodyPr>
          <a:lstStyle/>
          <a:p>
            <a:r>
              <a:rPr lang="zh-CN" altLang="en-US" sz="2200" dirty="0">
                <a:latin typeface="黑体" panose="02010609060101010101" pitchFamily="49" charset="-122"/>
                <a:ea typeface="黑体" panose="02010609060101010101" pitchFamily="49" charset="-122"/>
              </a:rPr>
              <a:t>即国际社会之法，或者是在国家之间的相互交往关系中所接受的具有法律约束力的习惯和条约规则。简单说来，是</a:t>
            </a:r>
            <a:r>
              <a:rPr lang="zh-CN" altLang="en-US" sz="2200" dirty="0">
                <a:solidFill>
                  <a:srgbClr val="FF0000"/>
                </a:solidFill>
                <a:latin typeface="黑体" panose="02010609060101010101" pitchFamily="49" charset="-122"/>
                <a:ea typeface="黑体" panose="02010609060101010101" pitchFamily="49" charset="-122"/>
              </a:rPr>
              <a:t>有关国家之间的法律</a:t>
            </a:r>
            <a:r>
              <a:rPr lang="zh-CN" altLang="en-US" sz="2200" dirty="0">
                <a:latin typeface="黑体" panose="02010609060101010101" pitchFamily="49" charset="-122"/>
                <a:ea typeface="黑体" panose="02010609060101010101" pitchFamily="49" charset="-122"/>
              </a:rPr>
              <a:t>，是调节两个以上国家之间相互关系、有一定均束力的法律系统。                                                    </a:t>
            </a:r>
            <a:r>
              <a:rPr lang="en-US" altLang="zh-CN" sz="2200" dirty="0">
                <a:latin typeface="黑体" panose="02010609060101010101" pitchFamily="49" charset="-122"/>
                <a:ea typeface="黑体" panose="02010609060101010101" pitchFamily="49" charset="-122"/>
              </a:rPr>
              <a:t>——</a:t>
            </a:r>
            <a:r>
              <a:rPr lang="zh-CN" altLang="en-US" sz="2200" dirty="0">
                <a:latin typeface="黑体" panose="02010609060101010101" pitchFamily="49" charset="-122"/>
                <a:ea typeface="黑体" panose="02010609060101010101" pitchFamily="49" charset="-122"/>
              </a:rPr>
              <a:t>牛津法律大辞典</a:t>
            </a:r>
          </a:p>
        </p:txBody>
      </p:sp>
      <p:sp>
        <p:nvSpPr>
          <p:cNvPr id="42" name="文本框 41">
            <a:extLst>
              <a:ext uri="{FF2B5EF4-FFF2-40B4-BE49-F238E27FC236}">
                <a16:creationId xmlns:a16="http://schemas.microsoft.com/office/drawing/2014/main" id="{D44AB9FC-2D99-2F4B-CF95-C127D9D1BAA7}"/>
              </a:ext>
            </a:extLst>
          </p:cNvPr>
          <p:cNvSpPr txBox="1"/>
          <p:nvPr/>
        </p:nvSpPr>
        <p:spPr>
          <a:xfrm>
            <a:off x="-151675" y="1007931"/>
            <a:ext cx="4543793" cy="476669"/>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lvl="0" algn="l">
              <a:lnSpc>
                <a:spcPct val="120000"/>
              </a:lnSpc>
              <a:spcBef>
                <a:spcPts val="0"/>
              </a:spcBef>
              <a:spcAft>
                <a:spcPts val="0"/>
              </a:spcAft>
              <a:buClrTx/>
              <a:buSzTx/>
              <a:buFontTx/>
            </a:pPr>
            <a:r>
              <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rPr>
              <a:t>（</a:t>
            </a:r>
            <a:r>
              <a:rPr lang="zh-CN" altLang="en-US" sz="2400" dirty="0">
                <a:latin typeface="黑体" panose="02010609060101010101" pitchFamily="49" charset="-122"/>
                <a:ea typeface="黑体" panose="02010609060101010101" pitchFamily="49" charset="-122"/>
                <a:cs typeface="汉仪劲楷简" panose="00020600040101010101" charset="-122"/>
                <a:sym typeface="+mn-ea"/>
              </a:rPr>
              <a:t>一</a:t>
            </a:r>
            <a:r>
              <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rPr>
              <a:t>）含义</a:t>
            </a:r>
          </a:p>
        </p:txBody>
      </p:sp>
      <p:sp>
        <p:nvSpPr>
          <p:cNvPr id="43" name="文本框 42">
            <a:extLst>
              <a:ext uri="{FF2B5EF4-FFF2-40B4-BE49-F238E27FC236}">
                <a16:creationId xmlns:a16="http://schemas.microsoft.com/office/drawing/2014/main" id="{FA8E29E1-7A0B-506B-6765-84F959D81720}"/>
              </a:ext>
            </a:extLst>
          </p:cNvPr>
          <p:cNvSpPr txBox="1"/>
          <p:nvPr/>
        </p:nvSpPr>
        <p:spPr>
          <a:xfrm>
            <a:off x="-134891" y="2638645"/>
            <a:ext cx="4543793" cy="476669"/>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lvl="0" algn="l">
              <a:lnSpc>
                <a:spcPct val="120000"/>
              </a:lnSpc>
              <a:spcBef>
                <a:spcPts val="0"/>
              </a:spcBef>
              <a:spcAft>
                <a:spcPts val="0"/>
              </a:spcAft>
              <a:buClrTx/>
              <a:buSzTx/>
              <a:buFontTx/>
            </a:pPr>
            <a:r>
              <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rPr>
              <a:t>（二）历程</a:t>
            </a:r>
          </a:p>
        </p:txBody>
      </p:sp>
    </p:spTree>
    <p:extLst>
      <p:ext uri="{BB962C8B-B14F-4D97-AF65-F5344CB8AC3E}">
        <p14:creationId xmlns:p14="http://schemas.microsoft.com/office/powerpoint/2010/main" val="999965577"/>
      </p:ext>
    </p:ext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7">
                                            <p:txEl>
                                              <p:pRg st="0" end="0"/>
                                            </p:txEl>
                                          </p:spTgt>
                                        </p:tgtEl>
                                        <p:attrNameLst>
                                          <p:attrName>style.visibility</p:attrName>
                                        </p:attrNameLst>
                                      </p:cBhvr>
                                      <p:to>
                                        <p:strVal val="visible"/>
                                      </p:to>
                                    </p:set>
                                    <p:anim calcmode="lin" valueType="num">
                                      <p:cBhvr additive="base">
                                        <p:cTn id="43"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fill="hold"/>
                                        <p:tgtEl>
                                          <p:spTgt spid="38"/>
                                        </p:tgtEl>
                                        <p:attrNameLst>
                                          <p:attrName>ppt_x</p:attrName>
                                        </p:attrNameLst>
                                      </p:cBhvr>
                                      <p:tavLst>
                                        <p:tav tm="0">
                                          <p:val>
                                            <p:strVal val="#ppt_x"/>
                                          </p:val>
                                        </p:tav>
                                        <p:tav tm="100000">
                                          <p:val>
                                            <p:strVal val="#ppt_x"/>
                                          </p:val>
                                        </p:tav>
                                      </p:tavLst>
                                    </p:anim>
                                    <p:anim calcmode="lin" valueType="num">
                                      <p:cBhvr additive="base">
                                        <p:cTn id="5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4B33-ECEF-8EFE-F823-E909BFDC5C15}"/>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52E56B8C-94E2-E0DD-BB3E-CA20E6187CDD}"/>
              </a:ext>
            </a:extLst>
          </p:cNvPr>
          <p:cNvSpPr/>
          <p:nvPr/>
        </p:nvSpPr>
        <p:spPr>
          <a:xfrm flipV="1">
            <a:off x="-33655" y="6713220"/>
            <a:ext cx="12232005" cy="173990"/>
          </a:xfrm>
          <a:prstGeom prst="rect">
            <a:avLst/>
          </a:prstGeom>
          <a:solidFill>
            <a:schemeClr val="accent2">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BA037EFD-08C1-1C8B-182D-B98E1807621E}"/>
              </a:ext>
            </a:extLst>
          </p:cNvPr>
          <p:cNvSpPr txBox="1"/>
          <p:nvPr/>
        </p:nvSpPr>
        <p:spPr>
          <a:xfrm>
            <a:off x="-33655" y="60729"/>
            <a:ext cx="10892155" cy="521970"/>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800" dirty="0">
                <a:latin typeface="黑体" panose="02010609060101010101" pitchFamily="49" charset="-122"/>
                <a:ea typeface="黑体" panose="02010609060101010101" pitchFamily="49" charset="-122"/>
                <a:cs typeface="汉仪劲楷简" panose="00020600040101010101" charset="-122"/>
                <a:sym typeface="+mn-ea"/>
              </a:rPr>
              <a:t>二</a:t>
            </a:r>
            <a:r>
              <a:rPr lang="zh-CN" altLang="en-US" sz="2800" dirty="0">
                <a:solidFill>
                  <a:schemeClr val="tx1"/>
                </a:solidFill>
                <a:effectLst/>
                <a:latin typeface="黑体" panose="02010609060101010101" pitchFamily="49" charset="-122"/>
                <a:ea typeface="黑体" panose="02010609060101010101" pitchFamily="49" charset="-122"/>
                <a:cs typeface="汉仪劲楷简" panose="00020600040101010101" charset="-122"/>
                <a:sym typeface="+mn-ea"/>
              </a:rPr>
              <a:t>、国际法与外交制度的形成与发展</a:t>
            </a:r>
          </a:p>
        </p:txBody>
      </p:sp>
      <p:sp>
        <p:nvSpPr>
          <p:cNvPr id="7" name="文本框 6">
            <a:extLst>
              <a:ext uri="{FF2B5EF4-FFF2-40B4-BE49-F238E27FC236}">
                <a16:creationId xmlns:a16="http://schemas.microsoft.com/office/drawing/2014/main" id="{4BA34CB1-F957-C127-2DC1-FA9E63F7F57E}"/>
              </a:ext>
            </a:extLst>
          </p:cNvPr>
          <p:cNvSpPr txBox="1"/>
          <p:nvPr/>
        </p:nvSpPr>
        <p:spPr>
          <a:xfrm>
            <a:off x="-33655" y="632384"/>
            <a:ext cx="8045231" cy="461665"/>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400" dirty="0">
                <a:solidFill>
                  <a:schemeClr val="accent2">
                    <a:lumMod val="75000"/>
                  </a:schemeClr>
                </a:solidFill>
                <a:effectLst/>
                <a:latin typeface="黑体" panose="02010609060101010101" pitchFamily="49" charset="-122"/>
                <a:ea typeface="黑体" panose="02010609060101010101" pitchFamily="49" charset="-122"/>
                <a:cs typeface="汉仪劲楷简" panose="00020600040101010101" charset="-122"/>
                <a:sym typeface="+mn-ea"/>
              </a:rPr>
              <a:t>任务</a:t>
            </a:r>
            <a:r>
              <a:rPr lang="zh-CN" altLang="en-US" sz="2400" dirty="0">
                <a:solidFill>
                  <a:schemeClr val="accent2">
                    <a:lumMod val="75000"/>
                  </a:schemeClr>
                </a:solidFill>
                <a:latin typeface="黑体" panose="02010609060101010101" pitchFamily="49" charset="-122"/>
                <a:ea typeface="黑体" panose="02010609060101010101" pitchFamily="49" charset="-122"/>
                <a:cs typeface="汉仪劲楷简" panose="00020600040101010101" charset="-122"/>
                <a:sym typeface="+mn-ea"/>
              </a:rPr>
              <a:t>二</a:t>
            </a:r>
            <a:r>
              <a:rPr lang="zh-CN" altLang="en-US" sz="2400" dirty="0">
                <a:solidFill>
                  <a:schemeClr val="accent2">
                    <a:lumMod val="75000"/>
                  </a:schemeClr>
                </a:solidFill>
                <a:effectLst/>
                <a:latin typeface="黑体" panose="02010609060101010101" pitchFamily="49" charset="-122"/>
                <a:ea typeface="黑体" panose="02010609060101010101" pitchFamily="49" charset="-122"/>
                <a:cs typeface="汉仪劲楷简" panose="00020600040101010101" charset="-122"/>
                <a:sym typeface="+mn-ea"/>
              </a:rPr>
              <a:t>：了解国际法与外交制度的形成与发展过程。</a:t>
            </a:r>
          </a:p>
        </p:txBody>
      </p:sp>
      <p:pic>
        <p:nvPicPr>
          <p:cNvPr id="30" name="图片 29">
            <a:extLst>
              <a:ext uri="{FF2B5EF4-FFF2-40B4-BE49-F238E27FC236}">
                <a16:creationId xmlns:a16="http://schemas.microsoft.com/office/drawing/2014/main" id="{4DCD6C9C-ECE0-EC36-1BDB-D7246BD22C85}"/>
              </a:ext>
            </a:extLst>
          </p:cNvPr>
          <p:cNvPicPr>
            <a:picLocks noChangeAspect="1"/>
          </p:cNvPicPr>
          <p:nvPr/>
        </p:nvPicPr>
        <p:blipFill>
          <a:blip r:embed="rId3"/>
          <a:stretch>
            <a:fillRect/>
          </a:stretch>
        </p:blipFill>
        <p:spPr>
          <a:xfrm>
            <a:off x="272667" y="1143734"/>
            <a:ext cx="11479621" cy="1906764"/>
          </a:xfrm>
          <a:prstGeom prst="rect">
            <a:avLst/>
          </a:prstGeom>
        </p:spPr>
      </p:pic>
      <p:pic>
        <p:nvPicPr>
          <p:cNvPr id="31" name="图片 30">
            <a:extLst>
              <a:ext uri="{FF2B5EF4-FFF2-40B4-BE49-F238E27FC236}">
                <a16:creationId xmlns:a16="http://schemas.microsoft.com/office/drawing/2014/main" id="{9EF5FDBB-2B32-7D55-2935-05DE5CE156CC}"/>
              </a:ext>
            </a:extLst>
          </p:cNvPr>
          <p:cNvPicPr>
            <a:picLocks noChangeAspect="1"/>
          </p:cNvPicPr>
          <p:nvPr>
            <p:custDataLst>
              <p:tags r:id="rId1"/>
            </p:custDataLst>
          </p:nvPr>
        </p:nvPicPr>
        <p:blipFill>
          <a:blip r:embed="rId4"/>
          <a:srcRect r="10082" b="1303"/>
          <a:stretch>
            <a:fillRect/>
          </a:stretch>
        </p:blipFill>
        <p:spPr>
          <a:xfrm>
            <a:off x="161817" y="2947798"/>
            <a:ext cx="3827143" cy="2595245"/>
          </a:xfrm>
          <a:custGeom>
            <a:avLst/>
            <a:gdLst/>
            <a:ahLst/>
            <a:cxnLst>
              <a:cxn ang="3">
                <a:pos x="hc" y="t"/>
              </a:cxn>
              <a:cxn ang="cd2">
                <a:pos x="l" y="vc"/>
              </a:cxn>
              <a:cxn ang="cd4">
                <a:pos x="hc" y="b"/>
              </a:cxn>
              <a:cxn ang="0">
                <a:pos x="r" y="vc"/>
              </a:cxn>
            </a:cxnLst>
            <a:rect l="l" t="t" r="r" b="b"/>
            <a:pathLst>
              <a:path w="3273" h="2196">
                <a:moveTo>
                  <a:pt x="0" y="0"/>
                </a:moveTo>
                <a:lnTo>
                  <a:pt x="3273" y="0"/>
                </a:lnTo>
                <a:lnTo>
                  <a:pt x="3273" y="2196"/>
                </a:lnTo>
                <a:lnTo>
                  <a:pt x="0" y="2196"/>
                </a:lnTo>
                <a:lnTo>
                  <a:pt x="0" y="0"/>
                </a:lnTo>
                <a:close/>
              </a:path>
            </a:pathLst>
          </a:custGeom>
        </p:spPr>
      </p:pic>
      <p:sp>
        <p:nvSpPr>
          <p:cNvPr id="32" name="文本框 31">
            <a:extLst>
              <a:ext uri="{FF2B5EF4-FFF2-40B4-BE49-F238E27FC236}">
                <a16:creationId xmlns:a16="http://schemas.microsoft.com/office/drawing/2014/main" id="{A7C49BAB-97EC-AD45-D4F2-6FCC9D2BDE4E}"/>
              </a:ext>
            </a:extLst>
          </p:cNvPr>
          <p:cNvSpPr txBox="1"/>
          <p:nvPr/>
        </p:nvSpPr>
        <p:spPr>
          <a:xfrm>
            <a:off x="5081665" y="2992174"/>
            <a:ext cx="6542888" cy="461665"/>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国际法的主体是主权国家，主权属于君主；</a:t>
            </a:r>
          </a:p>
        </p:txBody>
      </p:sp>
      <p:sp>
        <p:nvSpPr>
          <p:cNvPr id="33" name="文本框 32">
            <a:extLst>
              <a:ext uri="{FF2B5EF4-FFF2-40B4-BE49-F238E27FC236}">
                <a16:creationId xmlns:a16="http://schemas.microsoft.com/office/drawing/2014/main" id="{58E5D638-C0CE-8B5F-2E68-CA466F0F90FD}"/>
              </a:ext>
            </a:extLst>
          </p:cNvPr>
          <p:cNvSpPr txBox="1"/>
          <p:nvPr/>
        </p:nvSpPr>
        <p:spPr>
          <a:xfrm>
            <a:off x="5081665" y="3607448"/>
            <a:ext cx="6542888" cy="461665"/>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国家之间的分歧应通过和平方式解决；</a:t>
            </a:r>
          </a:p>
        </p:txBody>
      </p:sp>
      <p:sp>
        <p:nvSpPr>
          <p:cNvPr id="34" name="文本框 33">
            <a:extLst>
              <a:ext uri="{FF2B5EF4-FFF2-40B4-BE49-F238E27FC236}">
                <a16:creationId xmlns:a16="http://schemas.microsoft.com/office/drawing/2014/main" id="{5259CE8B-1774-5D56-C1C3-7697547D68EA}"/>
              </a:ext>
            </a:extLst>
          </p:cNvPr>
          <p:cNvSpPr txBox="1"/>
          <p:nvPr/>
        </p:nvSpPr>
        <p:spPr>
          <a:xfrm>
            <a:off x="5081665" y="4142973"/>
            <a:ext cx="6542888" cy="1569660"/>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如果发生战争，则应当遵循国际法的规定，如不能不宣而战，要坚持人道主义原则，保护非战人员，坚持公海航行自由，保护交战国双方代表的安全。</a:t>
            </a:r>
          </a:p>
        </p:txBody>
      </p:sp>
      <p:sp>
        <p:nvSpPr>
          <p:cNvPr id="35" name="文本框 34">
            <a:extLst>
              <a:ext uri="{FF2B5EF4-FFF2-40B4-BE49-F238E27FC236}">
                <a16:creationId xmlns:a16="http://schemas.microsoft.com/office/drawing/2014/main" id="{9B72C2DA-2B1A-DE66-8697-FE9CD6B4BDB2}"/>
              </a:ext>
            </a:extLst>
          </p:cNvPr>
          <p:cNvSpPr txBox="1"/>
          <p:nvPr/>
        </p:nvSpPr>
        <p:spPr>
          <a:xfrm>
            <a:off x="716293" y="5714266"/>
            <a:ext cx="3194226" cy="400110"/>
          </a:xfrm>
          <a:prstGeom prst="rect">
            <a:avLst/>
          </a:prstGeom>
          <a:noFill/>
        </p:spPr>
        <p:txBody>
          <a:bodyPr wrap="square" rtlCol="0">
            <a:spAutoFit/>
          </a:bodyPr>
          <a:lstStyle/>
          <a:p>
            <a:r>
              <a:rPr lang="zh-CN" altLang="en-US" sz="2000" dirty="0">
                <a:latin typeface="楷体" panose="02010609060101010101" pitchFamily="49" charset="-122"/>
                <a:ea typeface="楷体" panose="02010609060101010101" pitchFamily="49" charset="-122"/>
              </a:rPr>
              <a:t>格劳秀斯（</a:t>
            </a:r>
            <a:r>
              <a:rPr lang="en-US" altLang="zh-CN" sz="2000" dirty="0">
                <a:latin typeface="楷体" panose="02010609060101010101" pitchFamily="49" charset="-122"/>
                <a:ea typeface="楷体" panose="02010609060101010101" pitchFamily="49" charset="-122"/>
              </a:rPr>
              <a:t>1583-1645</a:t>
            </a:r>
            <a:r>
              <a:rPr lang="zh-CN" altLang="en-US" sz="2000" dirty="0">
                <a:latin typeface="楷体" panose="02010609060101010101" pitchFamily="49" charset="-122"/>
                <a:ea typeface="楷体" panose="02010609060101010101" pitchFamily="49" charset="-122"/>
              </a:rPr>
              <a:t>）</a:t>
            </a:r>
          </a:p>
        </p:txBody>
      </p:sp>
      <p:sp>
        <p:nvSpPr>
          <p:cNvPr id="36" name="矩形 35">
            <a:extLst>
              <a:ext uri="{FF2B5EF4-FFF2-40B4-BE49-F238E27FC236}">
                <a16:creationId xmlns:a16="http://schemas.microsoft.com/office/drawing/2014/main" id="{FB210DDC-42A5-EF65-EDEB-83BCADF152CC}"/>
              </a:ext>
            </a:extLst>
          </p:cNvPr>
          <p:cNvSpPr/>
          <p:nvPr/>
        </p:nvSpPr>
        <p:spPr>
          <a:xfrm>
            <a:off x="6012477" y="5914417"/>
            <a:ext cx="4110613" cy="742216"/>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黑体" panose="02010609060101010101" pitchFamily="49" charset="-122"/>
                <a:ea typeface="黑体" panose="02010609060101010101" pitchFamily="49" charset="-122"/>
              </a:rPr>
              <a:t>奠定了国际法的基础</a:t>
            </a:r>
          </a:p>
        </p:txBody>
      </p:sp>
    </p:spTree>
    <p:extLst>
      <p:ext uri="{BB962C8B-B14F-4D97-AF65-F5344CB8AC3E}">
        <p14:creationId xmlns:p14="http://schemas.microsoft.com/office/powerpoint/2010/main" val="741622004"/>
      </p:ext>
    </p:ext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xEl>
                                              <p:pRg st="0" end="0"/>
                                            </p:txEl>
                                          </p:spTgt>
                                        </p:tgtEl>
                                        <p:attrNameLst>
                                          <p:attrName>style.visibility</p:attrName>
                                        </p:attrNameLst>
                                      </p:cBhvr>
                                      <p:to>
                                        <p:strVal val="visible"/>
                                      </p:to>
                                    </p:set>
                                    <p:anim calcmode="lin" valueType="num">
                                      <p:cBhvr additive="base">
                                        <p:cTn id="15"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5" grpId="0"/>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27D97-A0CB-2915-DA13-0E53CF3245CB}"/>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10C5B3EC-97D5-C326-4E96-0AA516FB8852}"/>
              </a:ext>
            </a:extLst>
          </p:cNvPr>
          <p:cNvSpPr/>
          <p:nvPr/>
        </p:nvSpPr>
        <p:spPr>
          <a:xfrm flipV="1">
            <a:off x="-33655" y="6713220"/>
            <a:ext cx="12232005" cy="173990"/>
          </a:xfrm>
          <a:prstGeom prst="rect">
            <a:avLst/>
          </a:prstGeom>
          <a:solidFill>
            <a:schemeClr val="accent2">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7D3BD511-ABD0-722A-B87C-A81B3B410E19}"/>
              </a:ext>
            </a:extLst>
          </p:cNvPr>
          <p:cNvSpPr txBox="1"/>
          <p:nvPr/>
        </p:nvSpPr>
        <p:spPr>
          <a:xfrm>
            <a:off x="-33655" y="60729"/>
            <a:ext cx="10892155" cy="521970"/>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800" dirty="0">
                <a:latin typeface="黑体" panose="02010609060101010101" pitchFamily="49" charset="-122"/>
                <a:ea typeface="黑体" panose="02010609060101010101" pitchFamily="49" charset="-122"/>
                <a:cs typeface="汉仪劲楷简" panose="00020600040101010101" charset="-122"/>
                <a:sym typeface="+mn-ea"/>
              </a:rPr>
              <a:t>二</a:t>
            </a:r>
            <a:r>
              <a:rPr lang="zh-CN" altLang="en-US" sz="2800" dirty="0">
                <a:solidFill>
                  <a:schemeClr val="tx1"/>
                </a:solidFill>
                <a:effectLst/>
                <a:latin typeface="黑体" panose="02010609060101010101" pitchFamily="49" charset="-122"/>
                <a:ea typeface="黑体" panose="02010609060101010101" pitchFamily="49" charset="-122"/>
                <a:cs typeface="汉仪劲楷简" panose="00020600040101010101" charset="-122"/>
                <a:sym typeface="+mn-ea"/>
              </a:rPr>
              <a:t>、国际法与外交制度的形成与发展</a:t>
            </a:r>
          </a:p>
        </p:txBody>
      </p:sp>
      <p:sp>
        <p:nvSpPr>
          <p:cNvPr id="7" name="文本框 6">
            <a:extLst>
              <a:ext uri="{FF2B5EF4-FFF2-40B4-BE49-F238E27FC236}">
                <a16:creationId xmlns:a16="http://schemas.microsoft.com/office/drawing/2014/main" id="{30D8761F-D70A-217B-E037-D824CA25E94C}"/>
              </a:ext>
            </a:extLst>
          </p:cNvPr>
          <p:cNvSpPr txBox="1"/>
          <p:nvPr/>
        </p:nvSpPr>
        <p:spPr>
          <a:xfrm>
            <a:off x="-33655" y="632384"/>
            <a:ext cx="8045231" cy="461665"/>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400" dirty="0">
                <a:solidFill>
                  <a:schemeClr val="accent2">
                    <a:lumMod val="75000"/>
                  </a:schemeClr>
                </a:solidFill>
                <a:effectLst/>
                <a:latin typeface="黑体" panose="02010609060101010101" pitchFamily="49" charset="-122"/>
                <a:ea typeface="黑体" panose="02010609060101010101" pitchFamily="49" charset="-122"/>
                <a:cs typeface="汉仪劲楷简" panose="00020600040101010101" charset="-122"/>
                <a:sym typeface="+mn-ea"/>
              </a:rPr>
              <a:t>任务</a:t>
            </a:r>
            <a:r>
              <a:rPr lang="zh-CN" altLang="en-US" sz="2400" dirty="0">
                <a:solidFill>
                  <a:schemeClr val="accent2">
                    <a:lumMod val="75000"/>
                  </a:schemeClr>
                </a:solidFill>
                <a:latin typeface="黑体" panose="02010609060101010101" pitchFamily="49" charset="-122"/>
                <a:ea typeface="黑体" panose="02010609060101010101" pitchFamily="49" charset="-122"/>
                <a:cs typeface="汉仪劲楷简" panose="00020600040101010101" charset="-122"/>
                <a:sym typeface="+mn-ea"/>
              </a:rPr>
              <a:t>二</a:t>
            </a:r>
            <a:r>
              <a:rPr lang="zh-CN" altLang="en-US" sz="2400" dirty="0">
                <a:solidFill>
                  <a:schemeClr val="accent2">
                    <a:lumMod val="75000"/>
                  </a:schemeClr>
                </a:solidFill>
                <a:effectLst/>
                <a:latin typeface="黑体" panose="02010609060101010101" pitchFamily="49" charset="-122"/>
                <a:ea typeface="黑体" panose="02010609060101010101" pitchFamily="49" charset="-122"/>
                <a:cs typeface="汉仪劲楷简" panose="00020600040101010101" charset="-122"/>
                <a:sym typeface="+mn-ea"/>
              </a:rPr>
              <a:t>：了解国际法与外交制度的形成与发展过程。</a:t>
            </a:r>
          </a:p>
        </p:txBody>
      </p:sp>
      <p:pic>
        <p:nvPicPr>
          <p:cNvPr id="3" name="图片 2">
            <a:extLst>
              <a:ext uri="{FF2B5EF4-FFF2-40B4-BE49-F238E27FC236}">
                <a16:creationId xmlns:a16="http://schemas.microsoft.com/office/drawing/2014/main" id="{7238EA7C-14F9-E464-A242-02AAF156CD24}"/>
              </a:ext>
            </a:extLst>
          </p:cNvPr>
          <p:cNvPicPr>
            <a:picLocks noChangeAspect="1"/>
          </p:cNvPicPr>
          <p:nvPr/>
        </p:nvPicPr>
        <p:blipFill>
          <a:blip r:embed="rId2"/>
          <a:stretch>
            <a:fillRect/>
          </a:stretch>
        </p:blipFill>
        <p:spPr>
          <a:xfrm>
            <a:off x="207604" y="1143734"/>
            <a:ext cx="11601694" cy="1813475"/>
          </a:xfrm>
          <a:prstGeom prst="rect">
            <a:avLst/>
          </a:prstGeom>
        </p:spPr>
      </p:pic>
      <p:pic>
        <p:nvPicPr>
          <p:cNvPr id="4" name="图片 3">
            <a:extLst>
              <a:ext uri="{FF2B5EF4-FFF2-40B4-BE49-F238E27FC236}">
                <a16:creationId xmlns:a16="http://schemas.microsoft.com/office/drawing/2014/main" id="{B3E1863E-80D2-4AC3-7CA3-3E3FB18CF9AB}"/>
              </a:ext>
            </a:extLst>
          </p:cNvPr>
          <p:cNvPicPr>
            <a:picLocks noChangeAspect="1"/>
          </p:cNvPicPr>
          <p:nvPr/>
        </p:nvPicPr>
        <p:blipFill>
          <a:blip r:embed="rId3"/>
          <a:stretch>
            <a:fillRect/>
          </a:stretch>
        </p:blipFill>
        <p:spPr>
          <a:xfrm>
            <a:off x="207604" y="2617632"/>
            <a:ext cx="3868285" cy="3889627"/>
          </a:xfrm>
          <a:prstGeom prst="rect">
            <a:avLst/>
          </a:prstGeom>
        </p:spPr>
      </p:pic>
      <p:sp>
        <p:nvSpPr>
          <p:cNvPr id="5" name="文本框 4">
            <a:extLst>
              <a:ext uri="{FF2B5EF4-FFF2-40B4-BE49-F238E27FC236}">
                <a16:creationId xmlns:a16="http://schemas.microsoft.com/office/drawing/2014/main" id="{EBD4155C-12B2-FE0E-C11F-0D7E5033F1B9}"/>
              </a:ext>
            </a:extLst>
          </p:cNvPr>
          <p:cNvSpPr txBox="1"/>
          <p:nvPr/>
        </p:nvSpPr>
        <p:spPr>
          <a:xfrm>
            <a:off x="4664747" y="3507713"/>
            <a:ext cx="6902731" cy="830997"/>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开创了以国际会议和通过谈判达成协议的形式解决国际争端、结束国际战争的先例；</a:t>
            </a:r>
          </a:p>
        </p:txBody>
      </p:sp>
      <p:sp>
        <p:nvSpPr>
          <p:cNvPr id="8" name="文本框 7">
            <a:extLst>
              <a:ext uri="{FF2B5EF4-FFF2-40B4-BE49-F238E27FC236}">
                <a16:creationId xmlns:a16="http://schemas.microsoft.com/office/drawing/2014/main" id="{F7EB0504-1DDD-3508-5B35-3D4A8CD9493C}"/>
              </a:ext>
            </a:extLst>
          </p:cNvPr>
          <p:cNvSpPr txBox="1"/>
          <p:nvPr/>
        </p:nvSpPr>
        <p:spPr>
          <a:xfrm>
            <a:off x="4664747" y="2942732"/>
            <a:ext cx="6902731" cy="461665"/>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确立了国际关系中国家领土、主权与独立等原则；</a:t>
            </a:r>
          </a:p>
        </p:txBody>
      </p:sp>
      <p:sp>
        <p:nvSpPr>
          <p:cNvPr id="9" name="文本框 8">
            <a:extLst>
              <a:ext uri="{FF2B5EF4-FFF2-40B4-BE49-F238E27FC236}">
                <a16:creationId xmlns:a16="http://schemas.microsoft.com/office/drawing/2014/main" id="{5ADD1E6D-2690-F785-A0CB-7D43C9BA1A2B}"/>
              </a:ext>
            </a:extLst>
          </p:cNvPr>
          <p:cNvSpPr txBox="1"/>
          <p:nvPr/>
        </p:nvSpPr>
        <p:spPr>
          <a:xfrm>
            <a:off x="4671149" y="4408384"/>
            <a:ext cx="6542888" cy="830997"/>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确认了缔约国必须遵守条约、各缔约国可以对违约国集体制裁的国际法基本原则。</a:t>
            </a:r>
          </a:p>
        </p:txBody>
      </p:sp>
      <p:sp>
        <p:nvSpPr>
          <p:cNvPr id="10" name="矩形 9">
            <a:extLst>
              <a:ext uri="{FF2B5EF4-FFF2-40B4-BE49-F238E27FC236}">
                <a16:creationId xmlns:a16="http://schemas.microsoft.com/office/drawing/2014/main" id="{6B168195-6ED7-AEBD-A8B8-4C07F6F82AB4}"/>
              </a:ext>
            </a:extLst>
          </p:cNvPr>
          <p:cNvSpPr/>
          <p:nvPr/>
        </p:nvSpPr>
        <p:spPr>
          <a:xfrm>
            <a:off x="6008451" y="5523816"/>
            <a:ext cx="4110613" cy="742216"/>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黑体" panose="02010609060101010101" pitchFamily="49" charset="-122"/>
                <a:ea typeface="黑体" panose="02010609060101010101" pitchFamily="49" charset="-122"/>
              </a:rPr>
              <a:t>国际法的开端</a:t>
            </a:r>
          </a:p>
        </p:txBody>
      </p:sp>
    </p:spTree>
    <p:extLst>
      <p:ext uri="{BB962C8B-B14F-4D97-AF65-F5344CB8AC3E}">
        <p14:creationId xmlns:p14="http://schemas.microsoft.com/office/powerpoint/2010/main" val="344516579"/>
      </p:ext>
    </p:ext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39881-856D-C575-D68A-CF75D7542C21}"/>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20EFFD71-252E-69AC-DA5A-A43B77242ED7}"/>
              </a:ext>
            </a:extLst>
          </p:cNvPr>
          <p:cNvSpPr/>
          <p:nvPr/>
        </p:nvSpPr>
        <p:spPr>
          <a:xfrm flipV="1">
            <a:off x="-33655" y="6713220"/>
            <a:ext cx="12232005" cy="173990"/>
          </a:xfrm>
          <a:prstGeom prst="rect">
            <a:avLst/>
          </a:prstGeom>
          <a:solidFill>
            <a:schemeClr val="accent2">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1E774CFF-E499-A845-35A5-319CF3B13CF9}"/>
              </a:ext>
            </a:extLst>
          </p:cNvPr>
          <p:cNvSpPr txBox="1"/>
          <p:nvPr/>
        </p:nvSpPr>
        <p:spPr>
          <a:xfrm>
            <a:off x="-33655" y="60729"/>
            <a:ext cx="10892155" cy="521970"/>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800" dirty="0">
                <a:latin typeface="黑体" panose="02010609060101010101" pitchFamily="49" charset="-122"/>
                <a:ea typeface="黑体" panose="02010609060101010101" pitchFamily="49" charset="-122"/>
                <a:cs typeface="汉仪劲楷简" panose="00020600040101010101" charset="-122"/>
                <a:sym typeface="+mn-ea"/>
              </a:rPr>
              <a:t>二</a:t>
            </a:r>
            <a:r>
              <a:rPr lang="zh-CN" altLang="en-US" sz="2800" dirty="0">
                <a:solidFill>
                  <a:schemeClr val="tx1"/>
                </a:solidFill>
                <a:effectLst/>
                <a:latin typeface="黑体" panose="02010609060101010101" pitchFamily="49" charset="-122"/>
                <a:ea typeface="黑体" panose="02010609060101010101" pitchFamily="49" charset="-122"/>
                <a:cs typeface="汉仪劲楷简" panose="00020600040101010101" charset="-122"/>
                <a:sym typeface="+mn-ea"/>
              </a:rPr>
              <a:t>、国际法与外交制度的形成与发展</a:t>
            </a:r>
          </a:p>
        </p:txBody>
      </p:sp>
      <p:sp>
        <p:nvSpPr>
          <p:cNvPr id="7" name="文本框 6">
            <a:extLst>
              <a:ext uri="{FF2B5EF4-FFF2-40B4-BE49-F238E27FC236}">
                <a16:creationId xmlns:a16="http://schemas.microsoft.com/office/drawing/2014/main" id="{C9C2AE59-5296-12F7-0F69-25CB5E68471C}"/>
              </a:ext>
            </a:extLst>
          </p:cNvPr>
          <p:cNvSpPr txBox="1"/>
          <p:nvPr/>
        </p:nvSpPr>
        <p:spPr>
          <a:xfrm>
            <a:off x="-33655" y="632384"/>
            <a:ext cx="8045231" cy="461665"/>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400" dirty="0">
                <a:solidFill>
                  <a:schemeClr val="accent2">
                    <a:lumMod val="75000"/>
                  </a:schemeClr>
                </a:solidFill>
                <a:effectLst/>
                <a:latin typeface="黑体" panose="02010609060101010101" pitchFamily="49" charset="-122"/>
                <a:ea typeface="黑体" panose="02010609060101010101" pitchFamily="49" charset="-122"/>
                <a:cs typeface="汉仪劲楷简" panose="00020600040101010101" charset="-122"/>
                <a:sym typeface="+mn-ea"/>
              </a:rPr>
              <a:t>任务</a:t>
            </a:r>
            <a:r>
              <a:rPr lang="zh-CN" altLang="en-US" sz="2400" dirty="0">
                <a:solidFill>
                  <a:schemeClr val="accent2">
                    <a:lumMod val="75000"/>
                  </a:schemeClr>
                </a:solidFill>
                <a:latin typeface="黑体" panose="02010609060101010101" pitchFamily="49" charset="-122"/>
                <a:ea typeface="黑体" panose="02010609060101010101" pitchFamily="49" charset="-122"/>
                <a:cs typeface="汉仪劲楷简" panose="00020600040101010101" charset="-122"/>
                <a:sym typeface="+mn-ea"/>
              </a:rPr>
              <a:t>二</a:t>
            </a:r>
            <a:r>
              <a:rPr lang="zh-CN" altLang="en-US" sz="2400" dirty="0">
                <a:solidFill>
                  <a:schemeClr val="accent2">
                    <a:lumMod val="75000"/>
                  </a:schemeClr>
                </a:solidFill>
                <a:effectLst/>
                <a:latin typeface="黑体" panose="02010609060101010101" pitchFamily="49" charset="-122"/>
                <a:ea typeface="黑体" panose="02010609060101010101" pitchFamily="49" charset="-122"/>
                <a:cs typeface="汉仪劲楷简" panose="00020600040101010101" charset="-122"/>
                <a:sym typeface="+mn-ea"/>
              </a:rPr>
              <a:t>：了解国际法与外交制度的形成与发展过程。</a:t>
            </a:r>
          </a:p>
        </p:txBody>
      </p:sp>
      <p:pic>
        <p:nvPicPr>
          <p:cNvPr id="31" name="图片 30">
            <a:extLst>
              <a:ext uri="{FF2B5EF4-FFF2-40B4-BE49-F238E27FC236}">
                <a16:creationId xmlns:a16="http://schemas.microsoft.com/office/drawing/2014/main" id="{832C861B-E877-A153-98B4-2580C6A59D94}"/>
              </a:ext>
            </a:extLst>
          </p:cNvPr>
          <p:cNvPicPr>
            <a:picLocks noChangeAspect="1"/>
          </p:cNvPicPr>
          <p:nvPr/>
        </p:nvPicPr>
        <p:blipFill>
          <a:blip r:embed="rId2"/>
          <a:stretch>
            <a:fillRect/>
          </a:stretch>
        </p:blipFill>
        <p:spPr>
          <a:xfrm>
            <a:off x="281500" y="1094049"/>
            <a:ext cx="11601694" cy="2213355"/>
          </a:xfrm>
          <a:prstGeom prst="rect">
            <a:avLst/>
          </a:prstGeom>
        </p:spPr>
      </p:pic>
      <p:pic>
        <p:nvPicPr>
          <p:cNvPr id="1026" name="Picture 2">
            <a:extLst>
              <a:ext uri="{FF2B5EF4-FFF2-40B4-BE49-F238E27FC236}">
                <a16:creationId xmlns:a16="http://schemas.microsoft.com/office/drawing/2014/main" id="{4E77DB92-4BBB-92B6-6048-33E7CB9776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744" y="3006586"/>
            <a:ext cx="4895705" cy="3442853"/>
          </a:xfrm>
          <a:prstGeom prst="rect">
            <a:avLst/>
          </a:prstGeom>
          <a:noFill/>
          <a:extLst>
            <a:ext uri="{909E8E84-426E-40DD-AFC4-6F175D3DCCD1}">
              <a14:hiddenFill xmlns:a14="http://schemas.microsoft.com/office/drawing/2010/main">
                <a:solidFill>
                  <a:srgbClr val="FFFFFF"/>
                </a:solidFill>
              </a14:hiddenFill>
            </a:ext>
          </a:extLst>
        </p:spPr>
      </p:pic>
      <p:sp>
        <p:nvSpPr>
          <p:cNvPr id="32" name="文本框 31">
            <a:extLst>
              <a:ext uri="{FF2B5EF4-FFF2-40B4-BE49-F238E27FC236}">
                <a16:creationId xmlns:a16="http://schemas.microsoft.com/office/drawing/2014/main" id="{11DDFF96-6E0F-B1E5-403F-7DF7FF20D527}"/>
              </a:ext>
            </a:extLst>
          </p:cNvPr>
          <p:cNvSpPr txBox="1"/>
          <p:nvPr/>
        </p:nvSpPr>
        <p:spPr>
          <a:xfrm>
            <a:off x="5939071" y="3317131"/>
            <a:ext cx="5092095" cy="461665"/>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确定了大国协调、欧洲均势的原则；</a:t>
            </a:r>
          </a:p>
        </p:txBody>
      </p:sp>
      <p:sp>
        <p:nvSpPr>
          <p:cNvPr id="33" name="文本框 32">
            <a:extLst>
              <a:ext uri="{FF2B5EF4-FFF2-40B4-BE49-F238E27FC236}">
                <a16:creationId xmlns:a16="http://schemas.microsoft.com/office/drawing/2014/main" id="{D755887F-7B3A-EE2F-5C29-63573087E75A}"/>
              </a:ext>
            </a:extLst>
          </p:cNvPr>
          <p:cNvSpPr txBox="1"/>
          <p:nvPr/>
        </p:nvSpPr>
        <p:spPr>
          <a:xfrm>
            <a:off x="5939071" y="4047927"/>
            <a:ext cx="5734121" cy="830997"/>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国际法的应用范围逐渐从欧洲扩大到美洲、亚洲等其他许多地方。</a:t>
            </a:r>
          </a:p>
        </p:txBody>
      </p:sp>
      <p:sp>
        <p:nvSpPr>
          <p:cNvPr id="34" name="矩形 33">
            <a:extLst>
              <a:ext uri="{FF2B5EF4-FFF2-40B4-BE49-F238E27FC236}">
                <a16:creationId xmlns:a16="http://schemas.microsoft.com/office/drawing/2014/main" id="{B9BB246A-925E-1E09-2668-97FB3352C743}"/>
              </a:ext>
            </a:extLst>
          </p:cNvPr>
          <p:cNvSpPr/>
          <p:nvPr/>
        </p:nvSpPr>
        <p:spPr>
          <a:xfrm>
            <a:off x="6750824" y="5707223"/>
            <a:ext cx="4110613" cy="742216"/>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黑体" panose="02010609060101010101" pitchFamily="49" charset="-122"/>
                <a:ea typeface="黑体" panose="02010609060101010101" pitchFamily="49" charset="-122"/>
              </a:rPr>
              <a:t>国际法进一步发展</a:t>
            </a:r>
          </a:p>
        </p:txBody>
      </p:sp>
    </p:spTree>
    <p:extLst>
      <p:ext uri="{BB962C8B-B14F-4D97-AF65-F5344CB8AC3E}">
        <p14:creationId xmlns:p14="http://schemas.microsoft.com/office/powerpoint/2010/main" val="1199433656"/>
      </p:ext>
    </p:ext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58953-434A-BDF4-E829-93370B42BD2C}"/>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A7309967-7BA9-5731-EEAA-363E1B0B98C7}"/>
              </a:ext>
            </a:extLst>
          </p:cNvPr>
          <p:cNvSpPr/>
          <p:nvPr/>
        </p:nvSpPr>
        <p:spPr>
          <a:xfrm flipV="1">
            <a:off x="-33655" y="6713220"/>
            <a:ext cx="12232005" cy="173990"/>
          </a:xfrm>
          <a:prstGeom prst="rect">
            <a:avLst/>
          </a:prstGeom>
          <a:solidFill>
            <a:schemeClr val="accent2">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4597E449-9283-C930-C707-8AAD8881AA7A}"/>
              </a:ext>
            </a:extLst>
          </p:cNvPr>
          <p:cNvSpPr txBox="1"/>
          <p:nvPr/>
        </p:nvSpPr>
        <p:spPr>
          <a:xfrm>
            <a:off x="-33655" y="60729"/>
            <a:ext cx="10892155" cy="521970"/>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800" dirty="0">
                <a:latin typeface="黑体" panose="02010609060101010101" pitchFamily="49" charset="-122"/>
                <a:ea typeface="黑体" panose="02010609060101010101" pitchFamily="49" charset="-122"/>
                <a:cs typeface="汉仪劲楷简" panose="00020600040101010101" charset="-122"/>
                <a:sym typeface="+mn-ea"/>
              </a:rPr>
              <a:t>二</a:t>
            </a:r>
            <a:r>
              <a:rPr lang="zh-CN" altLang="en-US" sz="2800" dirty="0">
                <a:solidFill>
                  <a:schemeClr val="tx1"/>
                </a:solidFill>
                <a:effectLst/>
                <a:latin typeface="黑体" panose="02010609060101010101" pitchFamily="49" charset="-122"/>
                <a:ea typeface="黑体" panose="02010609060101010101" pitchFamily="49" charset="-122"/>
                <a:cs typeface="汉仪劲楷简" panose="00020600040101010101" charset="-122"/>
                <a:sym typeface="+mn-ea"/>
              </a:rPr>
              <a:t>、国际法与外交制度的形成与发展</a:t>
            </a:r>
          </a:p>
        </p:txBody>
      </p:sp>
      <p:sp>
        <p:nvSpPr>
          <p:cNvPr id="7" name="文本框 6">
            <a:extLst>
              <a:ext uri="{FF2B5EF4-FFF2-40B4-BE49-F238E27FC236}">
                <a16:creationId xmlns:a16="http://schemas.microsoft.com/office/drawing/2014/main" id="{4D0460ED-E8A0-340B-7AA0-348297544E29}"/>
              </a:ext>
            </a:extLst>
          </p:cNvPr>
          <p:cNvSpPr txBox="1"/>
          <p:nvPr/>
        </p:nvSpPr>
        <p:spPr>
          <a:xfrm>
            <a:off x="-33655" y="632384"/>
            <a:ext cx="8045231" cy="461665"/>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400" dirty="0">
                <a:solidFill>
                  <a:schemeClr val="accent2">
                    <a:lumMod val="75000"/>
                  </a:schemeClr>
                </a:solidFill>
                <a:effectLst/>
                <a:latin typeface="黑体" panose="02010609060101010101" pitchFamily="49" charset="-122"/>
                <a:ea typeface="黑体" panose="02010609060101010101" pitchFamily="49" charset="-122"/>
                <a:cs typeface="汉仪劲楷简" panose="00020600040101010101" charset="-122"/>
                <a:sym typeface="+mn-ea"/>
              </a:rPr>
              <a:t>任务</a:t>
            </a:r>
            <a:r>
              <a:rPr lang="zh-CN" altLang="en-US" sz="2400" dirty="0">
                <a:solidFill>
                  <a:schemeClr val="accent2">
                    <a:lumMod val="75000"/>
                  </a:schemeClr>
                </a:solidFill>
                <a:latin typeface="黑体" panose="02010609060101010101" pitchFamily="49" charset="-122"/>
                <a:ea typeface="黑体" panose="02010609060101010101" pitchFamily="49" charset="-122"/>
                <a:cs typeface="汉仪劲楷简" panose="00020600040101010101" charset="-122"/>
                <a:sym typeface="+mn-ea"/>
              </a:rPr>
              <a:t>二</a:t>
            </a:r>
            <a:r>
              <a:rPr lang="zh-CN" altLang="en-US" sz="2400" dirty="0">
                <a:solidFill>
                  <a:schemeClr val="accent2">
                    <a:lumMod val="75000"/>
                  </a:schemeClr>
                </a:solidFill>
                <a:effectLst/>
                <a:latin typeface="黑体" panose="02010609060101010101" pitchFamily="49" charset="-122"/>
                <a:ea typeface="黑体" panose="02010609060101010101" pitchFamily="49" charset="-122"/>
                <a:cs typeface="汉仪劲楷简" panose="00020600040101010101" charset="-122"/>
                <a:sym typeface="+mn-ea"/>
              </a:rPr>
              <a:t>：了解国际法与外交制度的形成与发展过程。</a:t>
            </a:r>
          </a:p>
        </p:txBody>
      </p:sp>
      <p:pic>
        <p:nvPicPr>
          <p:cNvPr id="3" name="图片 2">
            <a:extLst>
              <a:ext uri="{FF2B5EF4-FFF2-40B4-BE49-F238E27FC236}">
                <a16:creationId xmlns:a16="http://schemas.microsoft.com/office/drawing/2014/main" id="{60864C4A-9768-3AB0-4861-D3C5836A8799}"/>
              </a:ext>
            </a:extLst>
          </p:cNvPr>
          <p:cNvPicPr>
            <a:picLocks noChangeAspect="1"/>
          </p:cNvPicPr>
          <p:nvPr/>
        </p:nvPicPr>
        <p:blipFill>
          <a:blip r:embed="rId2"/>
          <a:stretch>
            <a:fillRect/>
          </a:stretch>
        </p:blipFill>
        <p:spPr>
          <a:xfrm>
            <a:off x="392429" y="1094049"/>
            <a:ext cx="11601694" cy="2261993"/>
          </a:xfrm>
          <a:prstGeom prst="rect">
            <a:avLst/>
          </a:prstGeom>
        </p:spPr>
      </p:pic>
      <p:pic>
        <p:nvPicPr>
          <p:cNvPr id="4" name="图片 3">
            <a:extLst>
              <a:ext uri="{FF2B5EF4-FFF2-40B4-BE49-F238E27FC236}">
                <a16:creationId xmlns:a16="http://schemas.microsoft.com/office/drawing/2014/main" id="{0439E1A6-8A91-25F3-ED4B-85208D309CCD}"/>
              </a:ext>
            </a:extLst>
          </p:cNvPr>
          <p:cNvPicPr>
            <a:picLocks noChangeAspect="1"/>
          </p:cNvPicPr>
          <p:nvPr/>
        </p:nvPicPr>
        <p:blipFill>
          <a:blip r:embed="rId3"/>
          <a:srcRect l="15859" r="16269"/>
          <a:stretch/>
        </p:blipFill>
        <p:spPr>
          <a:xfrm>
            <a:off x="197877" y="2791838"/>
            <a:ext cx="3871609" cy="3793382"/>
          </a:xfrm>
          <a:prstGeom prst="rect">
            <a:avLst/>
          </a:prstGeom>
        </p:spPr>
      </p:pic>
      <p:sp>
        <p:nvSpPr>
          <p:cNvPr id="5" name="文本框 4">
            <a:extLst>
              <a:ext uri="{FF2B5EF4-FFF2-40B4-BE49-F238E27FC236}">
                <a16:creationId xmlns:a16="http://schemas.microsoft.com/office/drawing/2014/main" id="{F62A4C76-356A-9782-13B6-00F694EE57F6}"/>
              </a:ext>
            </a:extLst>
          </p:cNvPr>
          <p:cNvSpPr txBox="1"/>
          <p:nvPr/>
        </p:nvSpPr>
        <p:spPr>
          <a:xfrm>
            <a:off x="4756826" y="3608961"/>
            <a:ext cx="6741267" cy="461665"/>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世界上第一个由主权国家参加的政治性国际组织；</a:t>
            </a:r>
          </a:p>
        </p:txBody>
      </p:sp>
      <p:sp>
        <p:nvSpPr>
          <p:cNvPr id="8" name="文本框 7">
            <a:extLst>
              <a:ext uri="{FF2B5EF4-FFF2-40B4-BE49-F238E27FC236}">
                <a16:creationId xmlns:a16="http://schemas.microsoft.com/office/drawing/2014/main" id="{691D204A-B61E-3E76-9D50-C5ECD4854C06}"/>
              </a:ext>
            </a:extLst>
          </p:cNvPr>
          <p:cNvSpPr txBox="1"/>
          <p:nvPr/>
        </p:nvSpPr>
        <p:spPr>
          <a:xfrm>
            <a:off x="4781993" y="4187533"/>
            <a:ext cx="5092095" cy="461665"/>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缺乏普遍性和权威性；</a:t>
            </a:r>
          </a:p>
        </p:txBody>
      </p:sp>
      <p:sp>
        <p:nvSpPr>
          <p:cNvPr id="9" name="文本框 8">
            <a:extLst>
              <a:ext uri="{FF2B5EF4-FFF2-40B4-BE49-F238E27FC236}">
                <a16:creationId xmlns:a16="http://schemas.microsoft.com/office/drawing/2014/main" id="{9F81811D-6BEA-4AB1-2FA3-F4432D50C47B}"/>
              </a:ext>
            </a:extLst>
          </p:cNvPr>
          <p:cNvSpPr txBox="1"/>
          <p:nvPr/>
        </p:nvSpPr>
        <p:spPr>
          <a:xfrm>
            <a:off x="4781993" y="4766105"/>
            <a:ext cx="6076507" cy="461665"/>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“全体一致”原则难以制止战争的发生。</a:t>
            </a:r>
          </a:p>
        </p:txBody>
      </p:sp>
    </p:spTree>
    <p:extLst>
      <p:ext uri="{BB962C8B-B14F-4D97-AF65-F5344CB8AC3E}">
        <p14:creationId xmlns:p14="http://schemas.microsoft.com/office/powerpoint/2010/main" val="74091876"/>
      </p:ext>
    </p:ext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92AA8-7F5A-A12A-8B31-7DDBE5FE3290}"/>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8EFFAE1F-E37B-CC70-1A9D-7A628CA3C95D}"/>
              </a:ext>
            </a:extLst>
          </p:cNvPr>
          <p:cNvSpPr/>
          <p:nvPr/>
        </p:nvSpPr>
        <p:spPr>
          <a:xfrm flipV="1">
            <a:off x="-33655" y="6713220"/>
            <a:ext cx="12232005" cy="173990"/>
          </a:xfrm>
          <a:prstGeom prst="rect">
            <a:avLst/>
          </a:prstGeom>
          <a:solidFill>
            <a:schemeClr val="accent2">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38C2390-33DC-C564-F6B1-2FDBAE0F8597}"/>
              </a:ext>
            </a:extLst>
          </p:cNvPr>
          <p:cNvSpPr txBox="1"/>
          <p:nvPr/>
        </p:nvSpPr>
        <p:spPr>
          <a:xfrm>
            <a:off x="-33655" y="60729"/>
            <a:ext cx="10892155" cy="521970"/>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800" dirty="0">
                <a:latin typeface="黑体" panose="02010609060101010101" pitchFamily="49" charset="-122"/>
                <a:ea typeface="黑体" panose="02010609060101010101" pitchFamily="49" charset="-122"/>
                <a:cs typeface="汉仪劲楷简" panose="00020600040101010101" charset="-122"/>
                <a:sym typeface="+mn-ea"/>
              </a:rPr>
              <a:t>二</a:t>
            </a:r>
            <a:r>
              <a:rPr lang="zh-CN" altLang="en-US" sz="2800" dirty="0">
                <a:solidFill>
                  <a:schemeClr val="tx1"/>
                </a:solidFill>
                <a:effectLst/>
                <a:latin typeface="黑体" panose="02010609060101010101" pitchFamily="49" charset="-122"/>
                <a:ea typeface="黑体" panose="02010609060101010101" pitchFamily="49" charset="-122"/>
                <a:cs typeface="汉仪劲楷简" panose="00020600040101010101" charset="-122"/>
                <a:sym typeface="+mn-ea"/>
              </a:rPr>
              <a:t>、国际法与外交制度的形成与发展</a:t>
            </a:r>
          </a:p>
        </p:txBody>
      </p:sp>
      <p:sp>
        <p:nvSpPr>
          <p:cNvPr id="7" name="文本框 6">
            <a:extLst>
              <a:ext uri="{FF2B5EF4-FFF2-40B4-BE49-F238E27FC236}">
                <a16:creationId xmlns:a16="http://schemas.microsoft.com/office/drawing/2014/main" id="{2D712AF4-7996-549C-9CB0-356A9B7F3CAB}"/>
              </a:ext>
            </a:extLst>
          </p:cNvPr>
          <p:cNvSpPr txBox="1"/>
          <p:nvPr/>
        </p:nvSpPr>
        <p:spPr>
          <a:xfrm>
            <a:off x="-33655" y="632384"/>
            <a:ext cx="8045231" cy="461665"/>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400" dirty="0">
                <a:solidFill>
                  <a:schemeClr val="accent2">
                    <a:lumMod val="75000"/>
                  </a:schemeClr>
                </a:solidFill>
                <a:effectLst/>
                <a:latin typeface="黑体" panose="02010609060101010101" pitchFamily="49" charset="-122"/>
                <a:ea typeface="黑体" panose="02010609060101010101" pitchFamily="49" charset="-122"/>
                <a:cs typeface="汉仪劲楷简" panose="00020600040101010101" charset="-122"/>
                <a:sym typeface="+mn-ea"/>
              </a:rPr>
              <a:t>任务</a:t>
            </a:r>
            <a:r>
              <a:rPr lang="zh-CN" altLang="en-US" sz="2400" dirty="0">
                <a:solidFill>
                  <a:schemeClr val="accent2">
                    <a:lumMod val="75000"/>
                  </a:schemeClr>
                </a:solidFill>
                <a:latin typeface="黑体" panose="02010609060101010101" pitchFamily="49" charset="-122"/>
                <a:ea typeface="黑体" panose="02010609060101010101" pitchFamily="49" charset="-122"/>
                <a:cs typeface="汉仪劲楷简" panose="00020600040101010101" charset="-122"/>
                <a:sym typeface="+mn-ea"/>
              </a:rPr>
              <a:t>二</a:t>
            </a:r>
            <a:r>
              <a:rPr lang="zh-CN" altLang="en-US" sz="2400" dirty="0">
                <a:solidFill>
                  <a:schemeClr val="accent2">
                    <a:lumMod val="75000"/>
                  </a:schemeClr>
                </a:solidFill>
                <a:effectLst/>
                <a:latin typeface="黑体" panose="02010609060101010101" pitchFamily="49" charset="-122"/>
                <a:ea typeface="黑体" panose="02010609060101010101" pitchFamily="49" charset="-122"/>
                <a:cs typeface="汉仪劲楷简" panose="00020600040101010101" charset="-122"/>
                <a:sym typeface="+mn-ea"/>
              </a:rPr>
              <a:t>：了解国际法与外交制度的形成与发展过程。</a:t>
            </a:r>
          </a:p>
        </p:txBody>
      </p:sp>
      <p:pic>
        <p:nvPicPr>
          <p:cNvPr id="32" name="图片 31">
            <a:extLst>
              <a:ext uri="{FF2B5EF4-FFF2-40B4-BE49-F238E27FC236}">
                <a16:creationId xmlns:a16="http://schemas.microsoft.com/office/drawing/2014/main" id="{43F2DE9E-5D5B-AE19-B44F-ED810F7E6556}"/>
              </a:ext>
            </a:extLst>
          </p:cNvPr>
          <p:cNvPicPr>
            <a:picLocks noChangeAspect="1"/>
          </p:cNvPicPr>
          <p:nvPr/>
        </p:nvPicPr>
        <p:blipFill>
          <a:blip r:embed="rId2"/>
          <a:stretch>
            <a:fillRect/>
          </a:stretch>
        </p:blipFill>
        <p:spPr>
          <a:xfrm>
            <a:off x="226631" y="1094049"/>
            <a:ext cx="11711431" cy="2135534"/>
          </a:xfrm>
          <a:prstGeom prst="rect">
            <a:avLst/>
          </a:prstGeom>
        </p:spPr>
      </p:pic>
      <p:pic>
        <p:nvPicPr>
          <p:cNvPr id="33" name="图片 32">
            <a:extLst>
              <a:ext uri="{FF2B5EF4-FFF2-40B4-BE49-F238E27FC236}">
                <a16:creationId xmlns:a16="http://schemas.microsoft.com/office/drawing/2014/main" id="{E8602CDF-4255-5E53-5029-78969EA849F0}"/>
              </a:ext>
            </a:extLst>
          </p:cNvPr>
          <p:cNvPicPr>
            <a:picLocks noChangeAspect="1"/>
          </p:cNvPicPr>
          <p:nvPr/>
        </p:nvPicPr>
        <p:blipFill>
          <a:blip r:embed="rId3"/>
          <a:stretch>
            <a:fillRect/>
          </a:stretch>
        </p:blipFill>
        <p:spPr>
          <a:xfrm>
            <a:off x="483288" y="3319631"/>
            <a:ext cx="2878100" cy="2444320"/>
          </a:xfrm>
          <a:prstGeom prst="rect">
            <a:avLst/>
          </a:prstGeom>
        </p:spPr>
      </p:pic>
      <p:sp>
        <p:nvSpPr>
          <p:cNvPr id="34" name="文本框 33">
            <a:extLst>
              <a:ext uri="{FF2B5EF4-FFF2-40B4-BE49-F238E27FC236}">
                <a16:creationId xmlns:a16="http://schemas.microsoft.com/office/drawing/2014/main" id="{F54D48B3-B456-E1E3-27DD-2A79935DC15F}"/>
              </a:ext>
            </a:extLst>
          </p:cNvPr>
          <p:cNvSpPr txBox="1"/>
          <p:nvPr/>
        </p:nvSpPr>
        <p:spPr>
          <a:xfrm>
            <a:off x="4484451" y="3835197"/>
            <a:ext cx="6741267" cy="461665"/>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确定了和平解决国际争端和制裁侵略的机制；</a:t>
            </a:r>
          </a:p>
        </p:txBody>
      </p:sp>
      <p:sp>
        <p:nvSpPr>
          <p:cNvPr id="35" name="文本框 34">
            <a:extLst>
              <a:ext uri="{FF2B5EF4-FFF2-40B4-BE49-F238E27FC236}">
                <a16:creationId xmlns:a16="http://schemas.microsoft.com/office/drawing/2014/main" id="{929094B0-6F30-351E-E6AC-3A79868945A5}"/>
              </a:ext>
            </a:extLst>
          </p:cNvPr>
          <p:cNvSpPr txBox="1"/>
          <p:nvPr/>
        </p:nvSpPr>
        <p:spPr>
          <a:xfrm>
            <a:off x="4484451" y="4351069"/>
            <a:ext cx="6741267" cy="461665"/>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赋予了安理会制裁的权力；</a:t>
            </a:r>
          </a:p>
        </p:txBody>
      </p:sp>
      <p:sp>
        <p:nvSpPr>
          <p:cNvPr id="36" name="文本框 35">
            <a:extLst>
              <a:ext uri="{FF2B5EF4-FFF2-40B4-BE49-F238E27FC236}">
                <a16:creationId xmlns:a16="http://schemas.microsoft.com/office/drawing/2014/main" id="{17EC8405-4674-846D-1FCF-CAF867E790B3}"/>
              </a:ext>
            </a:extLst>
          </p:cNvPr>
          <p:cNvSpPr txBox="1"/>
          <p:nvPr/>
        </p:nvSpPr>
        <p:spPr>
          <a:xfrm>
            <a:off x="4484451" y="4862419"/>
            <a:ext cx="6741267" cy="461665"/>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确定了“大国一致”的原则。</a:t>
            </a:r>
          </a:p>
        </p:txBody>
      </p:sp>
      <p:sp>
        <p:nvSpPr>
          <p:cNvPr id="37" name="矩形 36">
            <a:extLst>
              <a:ext uri="{FF2B5EF4-FFF2-40B4-BE49-F238E27FC236}">
                <a16:creationId xmlns:a16="http://schemas.microsoft.com/office/drawing/2014/main" id="{186BEECB-E56A-51B5-9C2C-1C4F4FABFBA6}"/>
              </a:ext>
            </a:extLst>
          </p:cNvPr>
          <p:cNvSpPr/>
          <p:nvPr/>
        </p:nvSpPr>
        <p:spPr>
          <a:xfrm>
            <a:off x="5029028" y="5708682"/>
            <a:ext cx="4110613" cy="742216"/>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黑体" panose="02010609060101010101" pitchFamily="49" charset="-122"/>
                <a:ea typeface="黑体" panose="02010609060101010101" pitchFamily="49" charset="-122"/>
              </a:rPr>
              <a:t>国际法不断发展</a:t>
            </a:r>
          </a:p>
        </p:txBody>
      </p:sp>
      <p:sp>
        <p:nvSpPr>
          <p:cNvPr id="38" name="矩形 37">
            <a:extLst>
              <a:ext uri="{FF2B5EF4-FFF2-40B4-BE49-F238E27FC236}">
                <a16:creationId xmlns:a16="http://schemas.microsoft.com/office/drawing/2014/main" id="{1399B9A7-2458-1A53-784B-4BD02BF248DC}"/>
              </a:ext>
            </a:extLst>
          </p:cNvPr>
          <p:cNvSpPr/>
          <p:nvPr/>
        </p:nvSpPr>
        <p:spPr>
          <a:xfrm>
            <a:off x="4078706" y="1138686"/>
            <a:ext cx="6115881" cy="436189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tx1"/>
                </a:solidFill>
                <a:latin typeface="黑体" panose="02010609060101010101" pitchFamily="49" charset="-122"/>
                <a:ea typeface="黑体" panose="02010609060101010101" pitchFamily="49" charset="-122"/>
              </a:rPr>
              <a:t>1.1945-1946</a:t>
            </a:r>
            <a:r>
              <a:rPr lang="zh-CN" altLang="en-US" sz="2400" dirty="0">
                <a:solidFill>
                  <a:schemeClr val="tx1"/>
                </a:solidFill>
                <a:latin typeface="黑体" panose="02010609060101010101" pitchFamily="49" charset="-122"/>
                <a:ea typeface="黑体" panose="02010609060101010101" pitchFamily="49" charset="-122"/>
              </a:rPr>
              <a:t>年，针对欧洲轴心国战犯进行纽伦堡审判；</a:t>
            </a:r>
          </a:p>
          <a:p>
            <a:r>
              <a:rPr lang="en-US" altLang="zh-CN" sz="2400" dirty="0">
                <a:solidFill>
                  <a:schemeClr val="tx1"/>
                </a:solidFill>
                <a:latin typeface="黑体" panose="02010609060101010101" pitchFamily="49" charset="-122"/>
                <a:ea typeface="黑体" panose="02010609060101010101" pitchFamily="49" charset="-122"/>
              </a:rPr>
              <a:t>2.1946-1948</a:t>
            </a:r>
            <a:r>
              <a:rPr lang="zh-CN" altLang="en-US" sz="2400" dirty="0">
                <a:solidFill>
                  <a:schemeClr val="tx1"/>
                </a:solidFill>
                <a:latin typeface="黑体" panose="02010609060101010101" pitchFamily="49" charset="-122"/>
                <a:ea typeface="黑体" panose="02010609060101010101" pitchFamily="49" charset="-122"/>
              </a:rPr>
              <a:t>年，针对远东轴心国战犯进行东京审判；</a:t>
            </a:r>
            <a:endParaRPr lang="en-US" altLang="zh-CN" sz="2400" dirty="0">
              <a:solidFill>
                <a:schemeClr val="tx1"/>
              </a:solidFill>
              <a:latin typeface="黑体" panose="02010609060101010101" pitchFamily="49" charset="-122"/>
              <a:ea typeface="黑体" panose="02010609060101010101" pitchFamily="49" charset="-122"/>
            </a:endParaRPr>
          </a:p>
          <a:p>
            <a:r>
              <a:rPr lang="en-US" altLang="zh-CN" sz="2400" dirty="0">
                <a:solidFill>
                  <a:schemeClr val="tx1"/>
                </a:solidFill>
                <a:latin typeface="黑体" panose="02010609060101010101" pitchFamily="49" charset="-122"/>
                <a:ea typeface="黑体" panose="02010609060101010101" pitchFamily="49" charset="-122"/>
              </a:rPr>
              <a:t>3.1946</a:t>
            </a:r>
            <a:r>
              <a:rPr lang="zh-CN" altLang="en-US" sz="2400" dirty="0">
                <a:solidFill>
                  <a:schemeClr val="tx1"/>
                </a:solidFill>
                <a:latin typeface="黑体" panose="02010609060101010101" pitchFamily="49" charset="-122"/>
                <a:ea typeface="黑体" panose="02010609060101010101" pitchFamily="49" charset="-122"/>
              </a:rPr>
              <a:t>年国际公约成立国际邮联；</a:t>
            </a:r>
            <a:endParaRPr lang="en-US" altLang="zh-CN" sz="2400" dirty="0">
              <a:solidFill>
                <a:schemeClr val="tx1"/>
              </a:solidFill>
              <a:latin typeface="黑体" panose="02010609060101010101" pitchFamily="49" charset="-122"/>
              <a:ea typeface="黑体" panose="02010609060101010101" pitchFamily="49" charset="-122"/>
            </a:endParaRPr>
          </a:p>
          <a:p>
            <a:r>
              <a:rPr lang="en-US" altLang="zh-CN" sz="2400" dirty="0">
                <a:solidFill>
                  <a:schemeClr val="tx1"/>
                </a:solidFill>
                <a:latin typeface="黑体" panose="02010609060101010101" pitchFamily="49" charset="-122"/>
                <a:ea typeface="黑体" panose="02010609060101010101" pitchFamily="49" charset="-122"/>
              </a:rPr>
              <a:t>4.1970</a:t>
            </a:r>
            <a:r>
              <a:rPr lang="zh-CN" altLang="en-US" sz="2400" dirty="0">
                <a:solidFill>
                  <a:schemeClr val="tx1"/>
                </a:solidFill>
                <a:latin typeface="黑体" panose="02010609060101010101" pitchFamily="49" charset="-122"/>
                <a:ea typeface="黑体" panose="02010609060101010101" pitchFamily="49" charset="-122"/>
              </a:rPr>
              <a:t>年保护文物相关公约出台；</a:t>
            </a:r>
            <a:endParaRPr lang="en-US" altLang="zh-CN" sz="2400" dirty="0">
              <a:solidFill>
                <a:schemeClr val="tx1"/>
              </a:solidFill>
              <a:latin typeface="黑体" panose="02010609060101010101" pitchFamily="49" charset="-122"/>
              <a:ea typeface="黑体" panose="02010609060101010101" pitchFamily="49" charset="-122"/>
            </a:endParaRPr>
          </a:p>
          <a:p>
            <a:r>
              <a:rPr lang="en-US" altLang="zh-CN" sz="2400" dirty="0">
                <a:solidFill>
                  <a:schemeClr val="tx1"/>
                </a:solidFill>
                <a:latin typeface="黑体" panose="02010609060101010101" pitchFamily="49" charset="-122"/>
                <a:ea typeface="黑体" panose="02010609060101010101" pitchFamily="49" charset="-122"/>
              </a:rPr>
              <a:t>5.1973</a:t>
            </a:r>
            <a:r>
              <a:rPr lang="zh-CN" altLang="en-US" sz="2400" dirty="0">
                <a:solidFill>
                  <a:schemeClr val="tx1"/>
                </a:solidFill>
                <a:latin typeface="黑体" panose="02010609060101010101" pitchFamily="49" charset="-122"/>
                <a:ea typeface="黑体" panose="02010609060101010101" pitchFamily="49" charset="-122"/>
              </a:rPr>
              <a:t>年限制濒危动物交易的公约出台；</a:t>
            </a:r>
            <a:endParaRPr lang="en-US" altLang="zh-CN" sz="2400" dirty="0">
              <a:solidFill>
                <a:schemeClr val="tx1"/>
              </a:solidFill>
              <a:latin typeface="黑体" panose="02010609060101010101" pitchFamily="49" charset="-122"/>
              <a:ea typeface="黑体" panose="02010609060101010101" pitchFamily="49" charset="-122"/>
            </a:endParaRPr>
          </a:p>
          <a:p>
            <a:r>
              <a:rPr lang="en-US" altLang="zh-CN" sz="2400" dirty="0">
                <a:solidFill>
                  <a:schemeClr val="tx1"/>
                </a:solidFill>
                <a:latin typeface="黑体" panose="02010609060101010101" pitchFamily="49" charset="-122"/>
                <a:ea typeface="黑体" panose="02010609060101010101" pitchFamily="49" charset="-122"/>
              </a:rPr>
              <a:t>6.1884</a:t>
            </a:r>
            <a:r>
              <a:rPr lang="zh-CN" altLang="en-US" sz="2400" dirty="0">
                <a:solidFill>
                  <a:schemeClr val="tx1"/>
                </a:solidFill>
                <a:latin typeface="黑体" panose="02010609060101010101" pitchFamily="49" charset="-122"/>
                <a:ea typeface="黑体" panose="02010609060101010101" pitchFamily="49" charset="-122"/>
              </a:rPr>
              <a:t>年国际公约确定了格林威治时间作为世界的标准时间；</a:t>
            </a:r>
            <a:endParaRPr lang="en-US" altLang="zh-CN" sz="2400" dirty="0">
              <a:solidFill>
                <a:schemeClr val="tx1"/>
              </a:solidFill>
              <a:latin typeface="黑体" panose="02010609060101010101" pitchFamily="49" charset="-122"/>
              <a:ea typeface="黑体" panose="02010609060101010101" pitchFamily="49" charset="-122"/>
            </a:endParaRPr>
          </a:p>
          <a:p>
            <a:r>
              <a:rPr lang="en-US" altLang="zh-CN" sz="2400" dirty="0">
                <a:solidFill>
                  <a:schemeClr val="tx1"/>
                </a:solidFill>
                <a:latin typeface="黑体" panose="02010609060101010101" pitchFamily="49" charset="-122"/>
                <a:ea typeface="黑体" panose="02010609060101010101" pitchFamily="49" charset="-122"/>
              </a:rPr>
              <a:t>7.1998</a:t>
            </a:r>
            <a:r>
              <a:rPr lang="zh-CN" altLang="en-US" sz="2400" dirty="0">
                <a:solidFill>
                  <a:schemeClr val="tx1"/>
                </a:solidFill>
                <a:latin typeface="黑体" panose="02010609060101010101" pitchFamily="49" charset="-122"/>
                <a:ea typeface="黑体" panose="02010609060101010101" pitchFamily="49" charset="-122"/>
              </a:rPr>
              <a:t>年国际公约确定了全球汽车安全标准。</a:t>
            </a:r>
            <a:endParaRPr lang="en-US" altLang="zh-CN" sz="2400" dirty="0">
              <a:solidFill>
                <a:schemeClr val="tx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731496450"/>
      </p:ext>
    </p:ext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33C67-4569-6AFC-589E-80246FC4B09F}"/>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D905C0BA-1A61-A667-ED39-A1622BACFD1E}"/>
              </a:ext>
            </a:extLst>
          </p:cNvPr>
          <p:cNvSpPr/>
          <p:nvPr/>
        </p:nvSpPr>
        <p:spPr>
          <a:xfrm flipV="1">
            <a:off x="-33655" y="6713220"/>
            <a:ext cx="12232005" cy="173990"/>
          </a:xfrm>
          <a:prstGeom prst="rect">
            <a:avLst/>
          </a:prstGeom>
          <a:solidFill>
            <a:schemeClr val="accent2">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0C9E8928-1755-6442-0644-0A4F5EFC2806}"/>
              </a:ext>
            </a:extLst>
          </p:cNvPr>
          <p:cNvSpPr txBox="1"/>
          <p:nvPr/>
        </p:nvSpPr>
        <p:spPr>
          <a:xfrm>
            <a:off x="-33655" y="60729"/>
            <a:ext cx="10892155" cy="521970"/>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800" dirty="0">
                <a:solidFill>
                  <a:schemeClr val="tx1"/>
                </a:solidFill>
                <a:effectLst/>
                <a:latin typeface="黑体" panose="02010609060101010101" pitchFamily="49" charset="-122"/>
                <a:ea typeface="黑体" panose="02010609060101010101" pitchFamily="49" charset="-122"/>
                <a:cs typeface="汉仪劲楷简" panose="00020600040101010101" charset="-122"/>
                <a:sym typeface="+mn-ea"/>
              </a:rPr>
              <a:t>三、民族国家与国际法</a:t>
            </a:r>
          </a:p>
        </p:txBody>
      </p:sp>
      <p:sp>
        <p:nvSpPr>
          <p:cNvPr id="7" name="文本框 6">
            <a:extLst>
              <a:ext uri="{FF2B5EF4-FFF2-40B4-BE49-F238E27FC236}">
                <a16:creationId xmlns:a16="http://schemas.microsoft.com/office/drawing/2014/main" id="{96F80AB2-18E5-4278-49F2-8E1AD4DA0926}"/>
              </a:ext>
            </a:extLst>
          </p:cNvPr>
          <p:cNvSpPr txBox="1"/>
          <p:nvPr/>
        </p:nvSpPr>
        <p:spPr>
          <a:xfrm>
            <a:off x="-33655" y="632384"/>
            <a:ext cx="8045231" cy="461665"/>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400" dirty="0">
                <a:solidFill>
                  <a:schemeClr val="accent2">
                    <a:lumMod val="75000"/>
                  </a:schemeClr>
                </a:solidFill>
                <a:effectLst/>
                <a:latin typeface="黑体" panose="02010609060101010101" pitchFamily="49" charset="-122"/>
                <a:ea typeface="黑体" panose="02010609060101010101" pitchFamily="49" charset="-122"/>
                <a:cs typeface="汉仪劲楷简" panose="00020600040101010101" charset="-122"/>
                <a:sym typeface="+mn-ea"/>
              </a:rPr>
              <a:t>任务三：探究民族国家与国际法之间的关系。</a:t>
            </a:r>
          </a:p>
        </p:txBody>
      </p:sp>
      <p:sp>
        <p:nvSpPr>
          <p:cNvPr id="3" name="文本框 2">
            <a:extLst>
              <a:ext uri="{FF2B5EF4-FFF2-40B4-BE49-F238E27FC236}">
                <a16:creationId xmlns:a16="http://schemas.microsoft.com/office/drawing/2014/main" id="{01FA931A-B6D7-5338-26AF-D992B82DABEA}"/>
              </a:ext>
            </a:extLst>
          </p:cNvPr>
          <p:cNvSpPr txBox="1"/>
          <p:nvPr/>
        </p:nvSpPr>
        <p:spPr>
          <a:xfrm>
            <a:off x="295072" y="1217525"/>
            <a:ext cx="11896928" cy="769441"/>
          </a:xfrm>
          <a:prstGeom prst="rect">
            <a:avLst/>
          </a:prstGeom>
          <a:noFill/>
        </p:spPr>
        <p:txBody>
          <a:bodyPr wrap="square">
            <a:spAutoFit/>
          </a:bodyPr>
          <a:lstStyle/>
          <a:p>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汉仪劲楷简" panose="00020600040101010101" charset="-122"/>
                <a:sym typeface="+mn-ea"/>
              </a:rPr>
              <a:t>问题</a:t>
            </a:r>
            <a:r>
              <a:rPr kumimoji="0" lang="en-US" altLang="zh-CN"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汉仪劲楷简" panose="00020600040101010101" charset="-122"/>
                <a:sym typeface="+mn-ea"/>
              </a:rPr>
              <a:t>1</a:t>
            </a:r>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汉仪劲楷简" panose="00020600040101010101" charset="-122"/>
                <a:sym typeface="+mn-ea"/>
              </a:rPr>
              <a:t>：以小组为单位进行合作探究，根据本节课所学知识，以“民族国家与国际法”为主题，写一篇历史小论文</a:t>
            </a:r>
            <a:r>
              <a:rPr lang="zh-CN" altLang="en-US" sz="2200" dirty="0">
                <a:solidFill>
                  <a:prstClr val="black"/>
                </a:solidFill>
                <a:latin typeface="黑体" panose="02010609060101010101" pitchFamily="49" charset="-122"/>
                <a:ea typeface="黑体" panose="02010609060101010101" pitchFamily="49" charset="-122"/>
                <a:cs typeface="汉仪劲楷简" panose="00020600040101010101" charset="-122"/>
                <a:sym typeface="+mn-ea"/>
              </a:rPr>
              <a:t>。（要求观点明确，史论结合，逻辑清晰，表达流畅）</a:t>
            </a:r>
            <a:endParaRPr lang="zh-CN" altLang="en-US" sz="2200" dirty="0"/>
          </a:p>
        </p:txBody>
      </p:sp>
      <p:sp>
        <p:nvSpPr>
          <p:cNvPr id="5" name="矩形 4">
            <a:extLst>
              <a:ext uri="{FF2B5EF4-FFF2-40B4-BE49-F238E27FC236}">
                <a16:creationId xmlns:a16="http://schemas.microsoft.com/office/drawing/2014/main" id="{50604B2D-B63B-6019-9723-35B369FCD32E}"/>
              </a:ext>
            </a:extLst>
          </p:cNvPr>
          <p:cNvSpPr/>
          <p:nvPr/>
        </p:nvSpPr>
        <p:spPr>
          <a:xfrm>
            <a:off x="529474" y="2110441"/>
            <a:ext cx="11105745" cy="4484911"/>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tx1"/>
                </a:solidFill>
                <a:latin typeface="黑体" panose="02010609060101010101" pitchFamily="49" charset="-122"/>
                <a:ea typeface="黑体" panose="02010609060101010101" pitchFamily="49" charset="-122"/>
              </a:rPr>
              <a:t>观点总结：</a:t>
            </a:r>
            <a:endParaRPr lang="en-US" altLang="zh-CN" sz="2400" dirty="0">
              <a:solidFill>
                <a:schemeClr val="tx1"/>
              </a:solidFill>
              <a:latin typeface="黑体" panose="02010609060101010101" pitchFamily="49" charset="-122"/>
              <a:ea typeface="黑体" panose="02010609060101010101" pitchFamily="49" charset="-122"/>
            </a:endParaRPr>
          </a:p>
          <a:p>
            <a:r>
              <a:rPr lang="zh-CN" altLang="en-US" sz="2400" dirty="0">
                <a:solidFill>
                  <a:schemeClr val="tx1"/>
                </a:solidFill>
                <a:latin typeface="黑体" panose="02010609060101010101" pitchFamily="49" charset="-122"/>
                <a:ea typeface="黑体" panose="02010609060101010101" pitchFamily="49" charset="-122"/>
              </a:rPr>
              <a:t>民族国家对国际法：</a:t>
            </a:r>
            <a:endParaRPr lang="en-US" altLang="zh-CN" sz="2400" dirty="0">
              <a:solidFill>
                <a:schemeClr val="tx1"/>
              </a:solidFill>
              <a:latin typeface="黑体" panose="02010609060101010101" pitchFamily="49" charset="-122"/>
              <a:ea typeface="黑体" panose="02010609060101010101" pitchFamily="49" charset="-122"/>
            </a:endParaRPr>
          </a:p>
          <a:p>
            <a:r>
              <a:rPr lang="en-US" altLang="zh-CN" sz="2400" dirty="0">
                <a:solidFill>
                  <a:schemeClr val="tx1"/>
                </a:solidFill>
                <a:latin typeface="黑体" panose="02010609060101010101" pitchFamily="49" charset="-122"/>
                <a:ea typeface="黑体" panose="02010609060101010101" pitchFamily="49" charset="-122"/>
              </a:rPr>
              <a:t>1.</a:t>
            </a:r>
            <a:r>
              <a:rPr lang="zh-CN" altLang="en-US" sz="2400" dirty="0">
                <a:solidFill>
                  <a:schemeClr val="tx1"/>
                </a:solidFill>
                <a:latin typeface="黑体" panose="02010609060101010101" pitchFamily="49" charset="-122"/>
                <a:ea typeface="黑体" panose="02010609060101010101" pitchFamily="49" charset="-122"/>
              </a:rPr>
              <a:t>民族国家的出现推动国际法的发展；</a:t>
            </a:r>
            <a:endParaRPr lang="en-US" altLang="zh-CN" sz="2400" dirty="0">
              <a:solidFill>
                <a:schemeClr val="tx1"/>
              </a:solidFill>
              <a:latin typeface="黑体" panose="02010609060101010101" pitchFamily="49" charset="-122"/>
              <a:ea typeface="黑体" panose="02010609060101010101" pitchFamily="49" charset="-122"/>
            </a:endParaRPr>
          </a:p>
          <a:p>
            <a:r>
              <a:rPr lang="en-US" altLang="zh-CN" sz="2400" dirty="0">
                <a:solidFill>
                  <a:schemeClr val="tx1"/>
                </a:solidFill>
                <a:latin typeface="黑体" panose="02010609060101010101" pitchFamily="49" charset="-122"/>
                <a:ea typeface="黑体" panose="02010609060101010101" pitchFamily="49" charset="-122"/>
              </a:rPr>
              <a:t>2.</a:t>
            </a:r>
            <a:r>
              <a:rPr lang="zh-CN" altLang="en-US" sz="2400" dirty="0">
                <a:solidFill>
                  <a:schemeClr val="tx1"/>
                </a:solidFill>
                <a:latin typeface="黑体" panose="02010609060101010101" pitchFamily="49" charset="-122"/>
                <a:ea typeface="黑体" panose="02010609060101010101" pitchFamily="49" charset="-122"/>
              </a:rPr>
              <a:t>民族国家在国际法和国际秩序的构建过程中发挥重要作用；</a:t>
            </a:r>
            <a:endParaRPr lang="en-US" altLang="zh-CN" sz="2400" dirty="0">
              <a:solidFill>
                <a:schemeClr val="tx1"/>
              </a:solidFill>
              <a:latin typeface="黑体" panose="02010609060101010101" pitchFamily="49" charset="-122"/>
              <a:ea typeface="黑体" panose="02010609060101010101" pitchFamily="49" charset="-122"/>
            </a:endParaRPr>
          </a:p>
          <a:p>
            <a:r>
              <a:rPr lang="en-US" altLang="zh-CN" sz="2400" dirty="0">
                <a:solidFill>
                  <a:schemeClr val="tx1"/>
                </a:solidFill>
                <a:latin typeface="黑体" panose="02010609060101010101" pitchFamily="49" charset="-122"/>
                <a:ea typeface="黑体" panose="02010609060101010101" pitchFamily="49" charset="-122"/>
              </a:rPr>
              <a:t>3.</a:t>
            </a:r>
            <a:r>
              <a:rPr lang="zh-CN" altLang="en-US" sz="2400" dirty="0">
                <a:solidFill>
                  <a:schemeClr val="tx1"/>
                </a:solidFill>
                <a:latin typeface="黑体" panose="02010609060101010101" pitchFamily="49" charset="-122"/>
                <a:ea typeface="黑体" panose="02010609060101010101" pitchFamily="49" charset="-122"/>
              </a:rPr>
              <a:t>近代西方民族国家基于民族利益的双重标准决定了当今国际法和国际秩序中的大国色彩。</a:t>
            </a:r>
            <a:endParaRPr lang="en-US" altLang="zh-CN" sz="2400" dirty="0">
              <a:solidFill>
                <a:schemeClr val="tx1"/>
              </a:solidFill>
              <a:latin typeface="黑体" panose="02010609060101010101" pitchFamily="49" charset="-122"/>
              <a:ea typeface="黑体" panose="02010609060101010101" pitchFamily="49" charset="-122"/>
            </a:endParaRPr>
          </a:p>
          <a:p>
            <a:r>
              <a:rPr lang="zh-CN" altLang="en-US" sz="2400" dirty="0">
                <a:solidFill>
                  <a:schemeClr val="tx1"/>
                </a:solidFill>
                <a:latin typeface="黑体" panose="02010609060101010101" pitchFamily="49" charset="-122"/>
                <a:ea typeface="黑体" panose="02010609060101010101" pitchFamily="49" charset="-122"/>
              </a:rPr>
              <a:t>国际法对民族国家：</a:t>
            </a:r>
            <a:endParaRPr lang="en-US" altLang="zh-CN" sz="2400" dirty="0">
              <a:solidFill>
                <a:schemeClr val="tx1"/>
              </a:solidFill>
              <a:latin typeface="黑体" panose="02010609060101010101" pitchFamily="49" charset="-122"/>
              <a:ea typeface="黑体" panose="02010609060101010101" pitchFamily="49" charset="-122"/>
            </a:endParaRPr>
          </a:p>
          <a:p>
            <a:r>
              <a:rPr lang="en-US" altLang="zh-CN" sz="2400" dirty="0">
                <a:solidFill>
                  <a:schemeClr val="tx1"/>
                </a:solidFill>
                <a:latin typeface="黑体" panose="02010609060101010101" pitchFamily="49" charset="-122"/>
                <a:ea typeface="黑体" panose="02010609060101010101" pitchFamily="49" charset="-122"/>
              </a:rPr>
              <a:t>1.</a:t>
            </a:r>
            <a:r>
              <a:rPr lang="zh-CN" altLang="en-US" sz="2400" dirty="0">
                <a:solidFill>
                  <a:schemeClr val="tx1"/>
                </a:solidFill>
                <a:latin typeface="黑体" panose="02010609060101010101" pitchFamily="49" charset="-122"/>
                <a:ea typeface="黑体" panose="02010609060101010101" pitchFamily="49" charset="-122"/>
              </a:rPr>
              <a:t>国际法成为民族国家对外行为和对外关系的基本规范；</a:t>
            </a:r>
            <a:endParaRPr lang="en-US" altLang="zh-CN" sz="2400" dirty="0">
              <a:solidFill>
                <a:schemeClr val="tx1"/>
              </a:solidFill>
              <a:latin typeface="黑体" panose="02010609060101010101" pitchFamily="49" charset="-122"/>
              <a:ea typeface="黑体" panose="02010609060101010101" pitchFamily="49" charset="-122"/>
            </a:endParaRPr>
          </a:p>
          <a:p>
            <a:r>
              <a:rPr lang="en-US" altLang="zh-CN" sz="2400" dirty="0">
                <a:solidFill>
                  <a:schemeClr val="tx1"/>
                </a:solidFill>
                <a:latin typeface="黑体" panose="02010609060101010101" pitchFamily="49" charset="-122"/>
                <a:ea typeface="黑体" panose="02010609060101010101" pitchFamily="49" charset="-122"/>
              </a:rPr>
              <a:t>2.</a:t>
            </a:r>
            <a:r>
              <a:rPr lang="zh-CN" altLang="en-US" sz="2400" dirty="0">
                <a:solidFill>
                  <a:schemeClr val="tx1"/>
                </a:solidFill>
                <a:latin typeface="黑体" panose="02010609060101010101" pitchFamily="49" charset="-122"/>
                <a:ea typeface="黑体" panose="02010609060101010101" pitchFamily="49" charset="-122"/>
              </a:rPr>
              <a:t>国际法成为民族国家维护其国家权益和民族利益的重要武器；</a:t>
            </a:r>
            <a:endParaRPr lang="en-US" altLang="zh-CN" sz="2400" dirty="0">
              <a:solidFill>
                <a:schemeClr val="tx1"/>
              </a:solidFill>
              <a:latin typeface="黑体" panose="02010609060101010101" pitchFamily="49" charset="-122"/>
              <a:ea typeface="黑体" panose="02010609060101010101" pitchFamily="49" charset="-122"/>
            </a:endParaRPr>
          </a:p>
          <a:p>
            <a:r>
              <a:rPr lang="en-US" altLang="zh-CN" sz="2400" dirty="0">
                <a:solidFill>
                  <a:schemeClr val="tx1"/>
                </a:solidFill>
                <a:latin typeface="黑体" panose="02010609060101010101" pitchFamily="49" charset="-122"/>
                <a:ea typeface="黑体" panose="02010609060101010101" pitchFamily="49" charset="-122"/>
              </a:rPr>
              <a:t>3.</a:t>
            </a:r>
            <a:r>
              <a:rPr lang="zh-CN" altLang="en-US" sz="2400" dirty="0">
                <a:solidFill>
                  <a:schemeClr val="tx1"/>
                </a:solidFill>
                <a:latin typeface="黑体" panose="02010609060101010101" pitchFamily="49" charset="-122"/>
                <a:ea typeface="黑体" panose="02010609060101010101" pitchFamily="49" charset="-122"/>
              </a:rPr>
              <a:t>国际法的发展有利于推动国际关系的民主化进程，构建有利于民族国家发展的国际秩序。</a:t>
            </a:r>
            <a:endParaRPr lang="en-US" altLang="zh-CN" sz="2400" dirty="0">
              <a:solidFill>
                <a:schemeClr val="tx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241153989"/>
      </p:ext>
    </p:ext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35DB34C-C9A5-7141-40E3-777F89E69B59}"/>
              </a:ext>
            </a:extLst>
          </p:cNvPr>
          <p:cNvSpPr/>
          <p:nvPr/>
        </p:nvSpPr>
        <p:spPr>
          <a:xfrm flipV="1">
            <a:off x="-33655" y="6713220"/>
            <a:ext cx="12232005" cy="173990"/>
          </a:xfrm>
          <a:prstGeom prst="rect">
            <a:avLst/>
          </a:prstGeom>
          <a:solidFill>
            <a:schemeClr val="accent2">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57F3D0AD-1F9C-119E-C872-C76EC0F7DC59}"/>
              </a:ext>
            </a:extLst>
          </p:cNvPr>
          <p:cNvPicPr>
            <a:picLocks noChangeAspect="1"/>
          </p:cNvPicPr>
          <p:nvPr/>
        </p:nvPicPr>
        <p:blipFill>
          <a:blip r:embed="rId2"/>
          <a:stretch>
            <a:fillRect/>
          </a:stretch>
        </p:blipFill>
        <p:spPr>
          <a:xfrm>
            <a:off x="382621" y="1427635"/>
            <a:ext cx="6146709" cy="3319463"/>
          </a:xfrm>
          <a:prstGeom prst="rect">
            <a:avLst/>
          </a:prstGeom>
        </p:spPr>
      </p:pic>
      <p:pic>
        <p:nvPicPr>
          <p:cNvPr id="5" name="图片 4">
            <a:extLst>
              <a:ext uri="{FF2B5EF4-FFF2-40B4-BE49-F238E27FC236}">
                <a16:creationId xmlns:a16="http://schemas.microsoft.com/office/drawing/2014/main" id="{7652AC88-0C9C-5931-E717-09516F93397D}"/>
              </a:ext>
            </a:extLst>
          </p:cNvPr>
          <p:cNvPicPr>
            <a:picLocks noChangeAspect="1"/>
          </p:cNvPicPr>
          <p:nvPr/>
        </p:nvPicPr>
        <p:blipFill>
          <a:blip r:embed="rId3"/>
          <a:stretch>
            <a:fillRect/>
          </a:stretch>
        </p:blipFill>
        <p:spPr>
          <a:xfrm>
            <a:off x="7581971" y="503305"/>
            <a:ext cx="3979783" cy="5972783"/>
          </a:xfrm>
          <a:prstGeom prst="rect">
            <a:avLst/>
          </a:prstGeom>
        </p:spPr>
      </p:pic>
    </p:spTree>
    <p:extLst>
      <p:ext uri="{BB962C8B-B14F-4D97-AF65-F5344CB8AC3E}">
        <p14:creationId xmlns:p14="http://schemas.microsoft.com/office/powerpoint/2010/main" val="1395466504"/>
      </p:ext>
    </p:ext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160" y="1209040"/>
            <a:ext cx="2711450" cy="2570480"/>
          </a:xfrm>
          <a:prstGeom prst="rect">
            <a:avLst/>
          </a:prstGeom>
          <a:solidFill>
            <a:schemeClr val="accent2">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p:nvSpPr>
        <p:spPr>
          <a:xfrm>
            <a:off x="2698750" y="1223010"/>
            <a:ext cx="9495790" cy="2557780"/>
          </a:xfrm>
          <a:prstGeom prst="rect">
            <a:avLst/>
          </a:prstGeom>
          <a:solidFill>
            <a:srgbClr val="59678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p:nvSpPr>
        <p:spPr>
          <a:xfrm>
            <a:off x="2982595" y="1694180"/>
            <a:ext cx="7933690" cy="1624484"/>
          </a:xfrm>
          <a:prstGeom prst="rect">
            <a:avLst/>
          </a:prstGeom>
          <a:noFill/>
        </p:spPr>
        <p:txBody>
          <a:bodyPr wrap="square" rtlCol="0" anchor="t">
            <a:spAutoFit/>
          </a:bodyPr>
          <a:lstStyle/>
          <a:p>
            <a:pPr>
              <a:lnSpc>
                <a:spcPct val="150000"/>
              </a:lnSpc>
            </a:pPr>
            <a:r>
              <a:rPr lang="zh-CN" sz="3600" dirty="0">
                <a:solidFill>
                  <a:schemeClr val="bg1"/>
                </a:solidFill>
                <a:effectLst/>
                <a:latin typeface="黑体" panose="02010609060101010101" pitchFamily="49" charset="-122"/>
                <a:ea typeface="黑体" panose="02010609060101010101" pitchFamily="49" charset="-122"/>
                <a:cs typeface="汉仪劲楷简" panose="00020600040101010101" charset="-122"/>
                <a:sym typeface="+mn-ea"/>
              </a:rPr>
              <a:t>第</a:t>
            </a:r>
            <a:r>
              <a:rPr lang="en-US" altLang="zh-CN" sz="3600" dirty="0">
                <a:solidFill>
                  <a:schemeClr val="bg1"/>
                </a:solidFill>
                <a:effectLst/>
                <a:latin typeface="黑体" panose="02010609060101010101" pitchFamily="49" charset="-122"/>
                <a:ea typeface="黑体" panose="02010609060101010101" pitchFamily="49" charset="-122"/>
                <a:cs typeface="汉仪劲楷简" panose="00020600040101010101" charset="-122"/>
                <a:sym typeface="+mn-ea"/>
              </a:rPr>
              <a:t>12</a:t>
            </a:r>
            <a:r>
              <a:rPr lang="zh-CN" altLang="en-US" sz="3600" dirty="0">
                <a:solidFill>
                  <a:schemeClr val="bg1"/>
                </a:solidFill>
                <a:effectLst/>
                <a:latin typeface="黑体" panose="02010609060101010101" pitchFamily="49" charset="-122"/>
                <a:ea typeface="黑体" panose="02010609060101010101" pitchFamily="49" charset="-122"/>
                <a:cs typeface="汉仪劲楷简" panose="00020600040101010101" charset="-122"/>
                <a:sym typeface="+mn-ea"/>
              </a:rPr>
              <a:t>课</a:t>
            </a:r>
          </a:p>
          <a:p>
            <a:pPr>
              <a:lnSpc>
                <a:spcPct val="150000"/>
              </a:lnSpc>
            </a:pPr>
            <a:r>
              <a:rPr lang="zh-CN" altLang="en-US" sz="3600" dirty="0">
                <a:solidFill>
                  <a:schemeClr val="bg1"/>
                </a:solidFill>
                <a:effectLst/>
                <a:latin typeface="黑体" panose="02010609060101010101" pitchFamily="49" charset="-122"/>
                <a:ea typeface="黑体" panose="02010609060101010101" pitchFamily="49" charset="-122"/>
                <a:cs typeface="汉仪劲楷简" panose="00020600040101010101" charset="-122"/>
                <a:sym typeface="+mn-ea"/>
              </a:rPr>
              <a:t>近代西方民族国家与国际法的发展</a:t>
            </a:r>
          </a:p>
        </p:txBody>
      </p:sp>
      <p:sp>
        <p:nvSpPr>
          <p:cNvPr id="4" name="文本框 3"/>
          <p:cNvSpPr txBox="1"/>
          <p:nvPr/>
        </p:nvSpPr>
        <p:spPr>
          <a:xfrm>
            <a:off x="694690" y="4462145"/>
            <a:ext cx="8250555" cy="1050290"/>
          </a:xfrm>
          <a:prstGeom prst="rect">
            <a:avLst/>
          </a:prstGeom>
          <a:noFill/>
        </p:spPr>
        <p:txBody>
          <a:bodyPr wrap="square" rtlCol="0" anchor="t">
            <a:spAutoFit/>
          </a:bodyPr>
          <a:lstStyle/>
          <a:p>
            <a:pPr indent="0" fontAlgn="auto">
              <a:lnSpc>
                <a:spcPct val="130000"/>
              </a:lnSpc>
            </a:pPr>
            <a:r>
              <a:rPr lang="zh-CN" sz="2400">
                <a:effectLst/>
                <a:latin typeface="楷体" panose="02010609060101010101" charset="-122"/>
                <a:ea typeface="楷体" panose="02010609060101010101" charset="-122"/>
                <a:cs typeface="楷体" panose="02010609060101010101" charset="-122"/>
                <a:sym typeface="+mn-ea"/>
              </a:rPr>
              <a:t>课标要求：</a:t>
            </a:r>
          </a:p>
          <a:p>
            <a:pPr indent="0" fontAlgn="auto">
              <a:lnSpc>
                <a:spcPct val="130000"/>
              </a:lnSpc>
            </a:pPr>
            <a:r>
              <a:rPr lang="zh-CN" altLang="en-US" sz="2400">
                <a:effectLst/>
                <a:latin typeface="楷体" panose="02010609060101010101" charset="-122"/>
                <a:ea typeface="楷体" panose="02010609060101010101" charset="-122"/>
                <a:cs typeface="楷体" panose="02010609060101010101" charset="-122"/>
                <a:sym typeface="+mn-ea"/>
              </a:rPr>
              <a:t>了解近代西方民族国家的形成情况，以及国际法的发展</a:t>
            </a:r>
          </a:p>
        </p:txBody>
      </p:sp>
      <p:pic>
        <p:nvPicPr>
          <p:cNvPr id="26" name="http://photo-static-api.fotomore.com/creative/vcg/veer/400/new/VCG41N471699153.jpg?uid=386&amp;timestamp=1694693655&amp;sign=fe93eb1150ecc27c2906d9e2b13ee3c6" descr="templates\picture_hover\&amp;pky280_sjzg_VCG41N471699153&amp;"/>
          <p:cNvPicPr>
            <a:picLocks noChangeAspect="1"/>
          </p:cNvPicPr>
          <p:nvPr/>
        </p:nvPicPr>
        <p:blipFill>
          <a:blip r:embed="rId2">
            <a:clrChange>
              <a:clrFrom>
                <a:srgbClr val="FCFCFC">
                  <a:alpha val="100000"/>
                </a:srgbClr>
              </a:clrFrom>
              <a:clrTo>
                <a:srgbClr val="FCFCFC">
                  <a:alpha val="100000"/>
                  <a:alpha val="0"/>
                </a:srgbClr>
              </a:clrTo>
            </a:clrChange>
          </a:blip>
          <a:stretch>
            <a:fillRect/>
          </a:stretch>
        </p:blipFill>
        <p:spPr>
          <a:xfrm flipH="1">
            <a:off x="9093835" y="2988310"/>
            <a:ext cx="3139440" cy="36290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D6C36-969C-D15B-7148-C714FB1A521B}"/>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57799029-4D2B-ACA3-86AA-F356A1C47327}"/>
              </a:ext>
            </a:extLst>
          </p:cNvPr>
          <p:cNvSpPr/>
          <p:nvPr/>
        </p:nvSpPr>
        <p:spPr>
          <a:xfrm flipV="1">
            <a:off x="-33655" y="6713220"/>
            <a:ext cx="12232005" cy="173990"/>
          </a:xfrm>
          <a:prstGeom prst="rect">
            <a:avLst/>
          </a:prstGeom>
          <a:solidFill>
            <a:schemeClr val="accent2">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D1A8C812-BA33-B853-0D1C-BC3A3A556C71}"/>
              </a:ext>
            </a:extLst>
          </p:cNvPr>
          <p:cNvSpPr txBox="1"/>
          <p:nvPr/>
        </p:nvSpPr>
        <p:spPr>
          <a:xfrm>
            <a:off x="6536986" y="1512358"/>
            <a:ext cx="5318018" cy="3922536"/>
          </a:xfrm>
          <a:prstGeom prst="rect">
            <a:avLst/>
          </a:prstGeom>
          <a:ln>
            <a:solidFill>
              <a:schemeClr val="bg1">
                <a:lumMod val="50000"/>
              </a:schemeClr>
            </a:solidFill>
          </a:ln>
        </p:spPr>
        <p:style>
          <a:lnRef idx="2">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t" anchorCtr="0" forceAA="0" compatLnSpc="1">
            <a:noAutofit/>
          </a:bodyPr>
          <a:lstStyle/>
          <a:p>
            <a:pPr lvl="0" indent="457200"/>
            <a:r>
              <a:rPr lang="zh-CN" altLang="en-US" sz="2400" dirty="0">
                <a:latin typeface="楷体" panose="02010609060101010101" pitchFamily="49" charset="-122"/>
                <a:ea typeface="楷体" panose="02010609060101010101" pitchFamily="49" charset="-122"/>
                <a:cs typeface="汉仪劲楷简" panose="00020600040101010101" charset="-122"/>
                <a:sym typeface="+mn-ea"/>
              </a:rPr>
              <a:t>从顺应历史潮流、增进人类福祉出发，我提出推动</a:t>
            </a:r>
            <a:r>
              <a:rPr lang="zh-CN" altLang="en-US" sz="24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构建人类命运共同体</a:t>
            </a:r>
            <a:r>
              <a:rPr lang="zh-CN" altLang="en-US" sz="2400" dirty="0">
                <a:latin typeface="楷体" panose="02010609060101010101" pitchFamily="49" charset="-122"/>
                <a:ea typeface="楷体" panose="02010609060101010101" pitchFamily="49" charset="-122"/>
                <a:cs typeface="汉仪劲楷简" panose="00020600040101010101" charset="-122"/>
                <a:sym typeface="+mn-ea"/>
              </a:rPr>
              <a:t>的倡议，并同有关各方多次深入交换意见。我高兴地看到，这一倡议得到越来越多国家和人民欢迎和认同，并被写进了联合国重要文件。我希望，各国人民同心协力、携手前行，努力构建人类命运共同体，共创和平、安宁、繁荣、开放、美丽的亚洲和世界。</a:t>
            </a:r>
            <a:endParaRPr lang="en-US" altLang="zh-CN" sz="2400" dirty="0">
              <a:latin typeface="楷体" panose="02010609060101010101" pitchFamily="49" charset="-122"/>
              <a:ea typeface="楷体" panose="02010609060101010101" pitchFamily="49" charset="-122"/>
              <a:cs typeface="汉仪劲楷简" panose="00020600040101010101" charset="-122"/>
              <a:sym typeface="+mn-ea"/>
            </a:endParaRPr>
          </a:p>
          <a:p>
            <a:pPr lvl="0" indent="457200"/>
            <a:r>
              <a:rPr lang="en-US" altLang="zh-CN" sz="24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400" dirty="0">
                <a:latin typeface="楷体" panose="02010609060101010101" pitchFamily="49" charset="-122"/>
                <a:ea typeface="楷体" panose="02010609060101010101" pitchFamily="49" charset="-122"/>
                <a:cs typeface="汉仪劲楷简" panose="00020600040101010101" charset="-122"/>
                <a:sym typeface="+mn-ea"/>
              </a:rPr>
              <a:t>习近平在博鳌亚洲论坛地演讲</a:t>
            </a:r>
          </a:p>
        </p:txBody>
      </p:sp>
      <p:pic>
        <p:nvPicPr>
          <p:cNvPr id="8" name="图片 7">
            <a:extLst>
              <a:ext uri="{FF2B5EF4-FFF2-40B4-BE49-F238E27FC236}">
                <a16:creationId xmlns:a16="http://schemas.microsoft.com/office/drawing/2014/main" id="{14BD4AB4-9AB9-1099-C50E-7EBDD43CA1FB}"/>
              </a:ext>
            </a:extLst>
          </p:cNvPr>
          <p:cNvPicPr>
            <a:picLocks noChangeAspect="1"/>
          </p:cNvPicPr>
          <p:nvPr/>
        </p:nvPicPr>
        <p:blipFill>
          <a:blip r:embed="rId2"/>
          <a:srcRect b="32659"/>
          <a:stretch/>
        </p:blipFill>
        <p:spPr>
          <a:xfrm>
            <a:off x="336996" y="1512358"/>
            <a:ext cx="5418699" cy="3643301"/>
          </a:xfrm>
          <a:prstGeom prst="rect">
            <a:avLst/>
          </a:prstGeom>
        </p:spPr>
      </p:pic>
    </p:spTree>
    <p:extLst>
      <p:ext uri="{BB962C8B-B14F-4D97-AF65-F5344CB8AC3E}">
        <p14:creationId xmlns:p14="http://schemas.microsoft.com/office/powerpoint/2010/main" val="2003273153"/>
      </p:ext>
    </p:ext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flipV="1">
            <a:off x="-33655" y="6713220"/>
            <a:ext cx="12232005" cy="173990"/>
          </a:xfrm>
          <a:prstGeom prst="rect">
            <a:avLst/>
          </a:prstGeom>
          <a:solidFill>
            <a:schemeClr val="accent2">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p:cNvSpPr txBox="1"/>
          <p:nvPr/>
        </p:nvSpPr>
        <p:spPr>
          <a:xfrm>
            <a:off x="-35560" y="208280"/>
            <a:ext cx="2126615" cy="521970"/>
          </a:xfrm>
          <a:prstGeom prst="rect">
            <a:avLst/>
          </a:prstGeom>
          <a:solidFill>
            <a:srgbClr val="3B4B87"/>
          </a:solidFill>
        </p:spPr>
        <p:style>
          <a:lnRef idx="0">
            <a:srgbClr val="FFFFFF"/>
          </a:lnRef>
          <a:fillRef idx="1">
            <a:schemeClr val="accent1"/>
          </a:fillRef>
          <a:effectRef idx="0">
            <a:srgbClr val="FFFFFF"/>
          </a:effectRef>
          <a:fontRef idx="minor">
            <a:schemeClr val="lt1"/>
          </a:fontRef>
        </p:style>
        <p:txBody>
          <a:bodyPr wrap="square" rtlCol="0" anchor="t">
            <a:spAutoFit/>
          </a:bodyPr>
          <a:lstStyle/>
          <a:p>
            <a:pPr algn="ctr"/>
            <a:r>
              <a:rPr lang="zh-CN" altLang="en-US" sz="2800" dirty="0">
                <a:solidFill>
                  <a:schemeClr val="bg1"/>
                </a:solidFill>
                <a:effectLst/>
                <a:latin typeface="黑体" panose="02010609060101010101" pitchFamily="49" charset="-122"/>
                <a:ea typeface="黑体" panose="02010609060101010101" pitchFamily="49" charset="-122"/>
                <a:cs typeface="汉仪劲楷简" panose="00020600040101010101" charset="-122"/>
                <a:sym typeface="+mn-ea"/>
              </a:rPr>
              <a:t>课堂练习</a:t>
            </a:r>
          </a:p>
        </p:txBody>
      </p:sp>
      <p:sp>
        <p:nvSpPr>
          <p:cNvPr id="6" name="文本框 5"/>
          <p:cNvSpPr txBox="1"/>
          <p:nvPr/>
        </p:nvSpPr>
        <p:spPr>
          <a:xfrm>
            <a:off x="284480" y="1007745"/>
            <a:ext cx="11633200" cy="2306320"/>
          </a:xfrm>
          <a:prstGeom prst="rect">
            <a:avLst/>
          </a:prstGeom>
          <a:noFill/>
          <a:ln>
            <a:noFill/>
            <a:prstDash val="dash"/>
          </a:ln>
        </p:spPr>
        <p:txBody>
          <a:bodyPr wrap="square">
            <a:spAutoFit/>
          </a:bodyPr>
          <a:lstStyle/>
          <a:p>
            <a:pPr indent="0" fontAlgn="auto">
              <a:lnSpc>
                <a:spcPct val="120000"/>
              </a:lnSpc>
            </a:pPr>
            <a:r>
              <a:rPr lang="en-US" sz="2400" dirty="0">
                <a:solidFill>
                  <a:srgbClr val="FF0000"/>
                </a:solidFill>
                <a:latin typeface="黑体" panose="02010609060101010101" pitchFamily="49" charset="-122"/>
                <a:ea typeface="黑体" panose="02010609060101010101" pitchFamily="49" charset="-122"/>
                <a:cs typeface="汉仪劲楷简" panose="00020600040101010101" charset="-122"/>
              </a:rPr>
              <a:t>（2023·绵阳一模·33）15 </a:t>
            </a:r>
            <a:r>
              <a:rPr lang="en-US" sz="2400" dirty="0">
                <a:solidFill>
                  <a:schemeClr val="tx1"/>
                </a:solidFill>
                <a:latin typeface="黑体" panose="02010609060101010101" pitchFamily="49" charset="-122"/>
                <a:ea typeface="黑体" panose="02010609060101010101" pitchFamily="49" charset="-122"/>
                <a:cs typeface="汉仪劲楷简" panose="00020600040101010101" charset="-122"/>
              </a:rPr>
              <a:t>世纪40年代后，欧洲各国纷纷发行本国纸币。“它在16世纪时在很大程度上还是小心翼翼，但到17世纪时，它的出现己咄咄逼人，成为金银不可缺少的伴随物，这是18世纪凯歌高奏的前夕”。这一过程，反映出当时欧洲</a:t>
            </a:r>
          </a:p>
          <a:p>
            <a:pPr indent="0" fontAlgn="auto">
              <a:lnSpc>
                <a:spcPct val="120000"/>
              </a:lnSpc>
            </a:pPr>
            <a:r>
              <a:rPr lang="en-US" sz="2400" dirty="0">
                <a:solidFill>
                  <a:schemeClr val="tx1"/>
                </a:solidFill>
                <a:latin typeface="黑体" panose="02010609060101010101" pitchFamily="49" charset="-122"/>
                <a:ea typeface="黑体" panose="02010609060101010101" pitchFamily="49" charset="-122"/>
                <a:cs typeface="汉仪劲楷简" panose="00020600040101010101" charset="-122"/>
              </a:rPr>
              <a:t>A．近代民族国家的形成与发展       B．金银逐渐失去货币功能</a:t>
            </a:r>
          </a:p>
          <a:p>
            <a:pPr indent="0" fontAlgn="auto">
              <a:lnSpc>
                <a:spcPct val="120000"/>
              </a:lnSpc>
            </a:pPr>
            <a:r>
              <a:rPr lang="en-US" sz="2400" dirty="0">
                <a:solidFill>
                  <a:schemeClr val="tx1"/>
                </a:solidFill>
                <a:latin typeface="黑体" panose="02010609060101010101" pitchFamily="49" charset="-122"/>
                <a:ea typeface="黑体" panose="02010609060101010101" pitchFamily="49" charset="-122"/>
                <a:cs typeface="汉仪劲楷简" panose="00020600040101010101" charset="-122"/>
              </a:rPr>
              <a:t>C．资产阶级代议制的广泛建立       D．价格革命影响币种变革</a:t>
            </a:r>
          </a:p>
        </p:txBody>
      </p:sp>
      <p:sp>
        <p:nvSpPr>
          <p:cNvPr id="2" name="文本框 1"/>
          <p:cNvSpPr txBox="1"/>
          <p:nvPr/>
        </p:nvSpPr>
        <p:spPr>
          <a:xfrm>
            <a:off x="327025" y="3759835"/>
            <a:ext cx="11480800" cy="2306320"/>
          </a:xfrm>
          <a:prstGeom prst="rect">
            <a:avLst/>
          </a:prstGeom>
          <a:noFill/>
          <a:ln>
            <a:noFill/>
            <a:prstDash val="dash"/>
          </a:ln>
        </p:spPr>
        <p:txBody>
          <a:bodyPr wrap="square">
            <a:spAutoFit/>
          </a:bodyPr>
          <a:lstStyle/>
          <a:p>
            <a:pPr indent="0" fontAlgn="auto">
              <a:lnSpc>
                <a:spcPct val="120000"/>
              </a:lnSpc>
            </a:pPr>
            <a:r>
              <a:rPr lang="en-US" sz="2400" dirty="0">
                <a:solidFill>
                  <a:srgbClr val="FF0000"/>
                </a:solidFill>
                <a:latin typeface="黑体" panose="02010609060101010101" pitchFamily="49" charset="-122"/>
                <a:ea typeface="黑体" panose="02010609060101010101" pitchFamily="49" charset="-122"/>
                <a:cs typeface="汉仪劲楷简" panose="00020600040101010101" charset="-122"/>
              </a:rPr>
              <a:t>（2023·浙江名校新高考高三联考·7）</a:t>
            </a:r>
            <a:r>
              <a:rPr lang="en-US" sz="2400" dirty="0">
                <a:solidFill>
                  <a:schemeClr val="tx1"/>
                </a:solidFill>
                <a:latin typeface="黑体" panose="02010609060101010101" pitchFamily="49" charset="-122"/>
                <a:ea typeface="黑体" panose="02010609060101010101" pitchFamily="49" charset="-122"/>
                <a:cs typeface="汉仪劲楷简" panose="00020600040101010101" charset="-122"/>
              </a:rPr>
              <a:t>1902年，梁启超在《论中国学术思想变迁之大势》一文中，首次使用“中华民族”一词，此后他还指出：近代西方社会崛起的重要因素之一就是民族主义。这些思想</a:t>
            </a:r>
          </a:p>
          <a:p>
            <a:pPr indent="0" fontAlgn="auto">
              <a:lnSpc>
                <a:spcPct val="120000"/>
              </a:lnSpc>
            </a:pPr>
            <a:r>
              <a:rPr lang="en-US" sz="2400" dirty="0">
                <a:solidFill>
                  <a:schemeClr val="tx1"/>
                </a:solidFill>
                <a:latin typeface="黑体" panose="02010609060101010101" pitchFamily="49" charset="-122"/>
                <a:ea typeface="黑体" panose="02010609060101010101" pitchFamily="49" charset="-122"/>
                <a:cs typeface="汉仪劲楷简" panose="00020600040101010101" charset="-122"/>
              </a:rPr>
              <a:t>A．使华夏民族认同感开始形成         B．为维新变法营造了舆论氛围</a:t>
            </a:r>
          </a:p>
          <a:p>
            <a:pPr indent="0" fontAlgn="auto">
              <a:lnSpc>
                <a:spcPct val="120000"/>
              </a:lnSpc>
            </a:pPr>
            <a:r>
              <a:rPr lang="en-US" sz="2400" dirty="0">
                <a:solidFill>
                  <a:schemeClr val="tx1"/>
                </a:solidFill>
                <a:latin typeface="黑体" panose="02010609060101010101" pitchFamily="49" charset="-122"/>
                <a:ea typeface="黑体" panose="02010609060101010101" pitchFamily="49" charset="-122"/>
                <a:cs typeface="汉仪劲楷简" panose="00020600040101010101" charset="-122"/>
              </a:rPr>
              <a:t>C．抵制了西方殖民者文化侵略         D．激发了国人救亡图存的意识</a:t>
            </a:r>
          </a:p>
        </p:txBody>
      </p:sp>
      <p:sp>
        <p:nvSpPr>
          <p:cNvPr id="3" name="矩形 2"/>
          <p:cNvSpPr/>
          <p:nvPr>
            <p:custDataLst>
              <p:tags r:id="rId1"/>
            </p:custDataLst>
          </p:nvPr>
        </p:nvSpPr>
        <p:spPr>
          <a:xfrm>
            <a:off x="10475913" y="2145665"/>
            <a:ext cx="737235" cy="1198880"/>
          </a:xfrm>
          <a:prstGeom prst="rect">
            <a:avLst/>
          </a:prstGeom>
          <a:noFill/>
          <a:ln>
            <a:noFill/>
          </a:ln>
        </p:spPr>
        <p:txBody>
          <a:bodyPr wrap="none" rtlCol="0" anchor="t">
            <a:spAutoFit/>
          </a:bodyPr>
          <a:lstStyle/>
          <a:p>
            <a:pPr algn="ctr"/>
            <a:r>
              <a:rPr lang="en-US" altLang="zh-CN" sz="7200" b="1">
                <a:solidFill>
                  <a:srgbClr val="C00000"/>
                </a:solidFill>
                <a:effectLst>
                  <a:outerShdw blurRad="38100" dist="19050" dir="2700000" algn="tl" rotWithShape="0">
                    <a:schemeClr val="dk1">
                      <a:alpha val="40000"/>
                    </a:schemeClr>
                  </a:outerShdw>
                </a:effectLst>
              </a:rPr>
              <a:t>A</a:t>
            </a:r>
          </a:p>
        </p:txBody>
      </p:sp>
      <p:sp>
        <p:nvSpPr>
          <p:cNvPr id="7" name="矩形 6"/>
          <p:cNvSpPr/>
          <p:nvPr>
            <p:custDataLst>
              <p:tags r:id="rId2"/>
            </p:custDataLst>
          </p:nvPr>
        </p:nvSpPr>
        <p:spPr>
          <a:xfrm>
            <a:off x="10560685" y="4806315"/>
            <a:ext cx="759460" cy="1198880"/>
          </a:xfrm>
          <a:prstGeom prst="rect">
            <a:avLst/>
          </a:prstGeom>
          <a:noFill/>
          <a:ln>
            <a:noFill/>
          </a:ln>
        </p:spPr>
        <p:txBody>
          <a:bodyPr wrap="none" rtlCol="0" anchor="t">
            <a:spAutoFit/>
          </a:bodyPr>
          <a:lstStyle/>
          <a:p>
            <a:pPr algn="ctr"/>
            <a:r>
              <a:rPr lang="en-US" altLang="zh-CN" sz="7200" b="1">
                <a:solidFill>
                  <a:srgbClr val="C00000"/>
                </a:solidFill>
                <a:effectLst>
                  <a:outerShdw blurRad="38100" dist="19050" dir="2700000" algn="tl" rotWithShape="0">
                    <a:schemeClr val="dk1">
                      <a:alpha val="40000"/>
                    </a:schemeClr>
                  </a:outerShdw>
                </a:effectLst>
              </a:rPr>
              <a:t>D</a:t>
            </a:r>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flipV="1">
            <a:off x="-33655" y="6713220"/>
            <a:ext cx="12232005" cy="173990"/>
          </a:xfrm>
          <a:prstGeom prst="rect">
            <a:avLst/>
          </a:prstGeom>
          <a:solidFill>
            <a:schemeClr val="accent2">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p:cNvSpPr txBox="1"/>
          <p:nvPr/>
        </p:nvSpPr>
        <p:spPr>
          <a:xfrm>
            <a:off x="-35560" y="208280"/>
            <a:ext cx="2126615" cy="521970"/>
          </a:xfrm>
          <a:prstGeom prst="rect">
            <a:avLst/>
          </a:prstGeom>
          <a:solidFill>
            <a:srgbClr val="3B4B87"/>
          </a:solidFill>
        </p:spPr>
        <p:style>
          <a:lnRef idx="0">
            <a:srgbClr val="FFFFFF"/>
          </a:lnRef>
          <a:fillRef idx="1">
            <a:schemeClr val="accent1"/>
          </a:fillRef>
          <a:effectRef idx="0">
            <a:srgbClr val="FFFFFF"/>
          </a:effectRef>
          <a:fontRef idx="minor">
            <a:schemeClr val="lt1"/>
          </a:fontRef>
        </p:style>
        <p:txBody>
          <a:bodyPr wrap="square" rtlCol="0" anchor="t">
            <a:spAutoFit/>
          </a:bodyPr>
          <a:lstStyle/>
          <a:p>
            <a:pPr algn="ctr"/>
            <a:r>
              <a:rPr lang="zh-CN" altLang="en-US" sz="2800">
                <a:solidFill>
                  <a:schemeClr val="bg1"/>
                </a:solidFill>
                <a:effectLst/>
                <a:latin typeface="汉仪劲楷简" panose="00020600040101010101" charset="-122"/>
                <a:ea typeface="汉仪劲楷简" panose="00020600040101010101" charset="-122"/>
                <a:cs typeface="汉仪劲楷简" panose="00020600040101010101" charset="-122"/>
                <a:sym typeface="+mn-ea"/>
              </a:rPr>
              <a:t>课堂练习</a:t>
            </a:r>
          </a:p>
        </p:txBody>
      </p:sp>
      <p:sp>
        <p:nvSpPr>
          <p:cNvPr id="6" name="文本框 5"/>
          <p:cNvSpPr txBox="1"/>
          <p:nvPr>
            <p:custDataLst>
              <p:tags r:id="rId1"/>
            </p:custDataLst>
          </p:nvPr>
        </p:nvSpPr>
        <p:spPr>
          <a:xfrm>
            <a:off x="327025" y="709035"/>
            <a:ext cx="11633200" cy="2692660"/>
          </a:xfrm>
          <a:prstGeom prst="rect">
            <a:avLst/>
          </a:prstGeom>
          <a:noFill/>
          <a:ln>
            <a:noFill/>
            <a:prstDash val="dash"/>
          </a:ln>
        </p:spPr>
        <p:txBody>
          <a:bodyPr wrap="square">
            <a:spAutoFit/>
          </a:bodyPr>
          <a:lstStyle/>
          <a:p>
            <a:pPr indent="0" fontAlgn="auto">
              <a:lnSpc>
                <a:spcPct val="120000"/>
              </a:lnSpc>
            </a:pPr>
            <a:r>
              <a:rPr lang="en-US" sz="2400" dirty="0">
                <a:solidFill>
                  <a:srgbClr val="FF0000"/>
                </a:solidFill>
                <a:latin typeface="黑体" panose="02010609060101010101" pitchFamily="49" charset="-122"/>
                <a:ea typeface="黑体" panose="02010609060101010101" pitchFamily="49" charset="-122"/>
                <a:cs typeface="汉仪劲楷简" panose="00020600040101010101" charset="-122"/>
              </a:rPr>
              <a:t>（2022·天津一模·10）</a:t>
            </a:r>
            <a:r>
              <a:rPr lang="en-US" sz="2400" dirty="0">
                <a:latin typeface="黑体" panose="02010609060101010101" pitchFamily="49" charset="-122"/>
                <a:ea typeface="黑体" panose="02010609060101010101" pitchFamily="49" charset="-122"/>
                <a:cs typeface="汉仪劲楷简" panose="00020600040101010101" charset="-122"/>
              </a:rPr>
              <a:t>1648年，几乎所有的欧洲国家都参与了《威斯特伐利亚和约》的起草，和约承认彼此的主权和平等，认为政治和外交事务应由各个国家按照自己的方式进行，而不是服从想象中的帝国、教皇，或是任何其他至高无上的权力。这表明</a:t>
            </a:r>
          </a:p>
          <a:p>
            <a:pPr indent="0" fontAlgn="auto">
              <a:lnSpc>
                <a:spcPct val="120000"/>
              </a:lnSpc>
            </a:pPr>
            <a:r>
              <a:rPr lang="en-US" sz="2400" dirty="0">
                <a:latin typeface="黑体" panose="02010609060101010101" pitchFamily="49" charset="-122"/>
                <a:ea typeface="黑体" panose="02010609060101010101" pitchFamily="49" charset="-122"/>
                <a:cs typeface="汉仪劲楷简" panose="00020600040101010101" charset="-122"/>
              </a:rPr>
              <a:t>A．国际争端通过谈判来彻底解决          B．近代外交制度得以建立</a:t>
            </a:r>
          </a:p>
          <a:p>
            <a:pPr indent="0" fontAlgn="auto">
              <a:lnSpc>
                <a:spcPct val="120000"/>
              </a:lnSpc>
            </a:pPr>
            <a:r>
              <a:rPr lang="en-US" sz="2400" dirty="0">
                <a:latin typeface="黑体" panose="02010609060101010101" pitchFamily="49" charset="-122"/>
                <a:ea typeface="黑体" panose="02010609060101010101" pitchFamily="49" charset="-122"/>
                <a:cs typeface="汉仪劲楷简" panose="00020600040101010101" charset="-122"/>
              </a:rPr>
              <a:t>C．主权国家成为国际关系的主体          D．“大国一致”原则确立</a:t>
            </a:r>
          </a:p>
        </p:txBody>
      </p:sp>
      <p:sp>
        <p:nvSpPr>
          <p:cNvPr id="2" name="文本框 1"/>
          <p:cNvSpPr txBox="1"/>
          <p:nvPr>
            <p:custDataLst>
              <p:tags r:id="rId2"/>
            </p:custDataLst>
          </p:nvPr>
        </p:nvSpPr>
        <p:spPr>
          <a:xfrm>
            <a:off x="327025" y="3336925"/>
            <a:ext cx="11480800" cy="3192780"/>
          </a:xfrm>
          <a:prstGeom prst="rect">
            <a:avLst/>
          </a:prstGeom>
          <a:noFill/>
          <a:ln>
            <a:noFill/>
            <a:prstDash val="dash"/>
          </a:ln>
        </p:spPr>
        <p:txBody>
          <a:bodyPr wrap="square">
            <a:spAutoFit/>
          </a:bodyPr>
          <a:lstStyle/>
          <a:p>
            <a:pPr indent="0" fontAlgn="auto">
              <a:lnSpc>
                <a:spcPct val="120000"/>
              </a:lnSpc>
            </a:pPr>
            <a:r>
              <a:rPr lang="en-US" sz="2400" dirty="0">
                <a:solidFill>
                  <a:srgbClr val="FF0000"/>
                </a:solidFill>
                <a:latin typeface="黑体" panose="02010609060101010101" pitchFamily="49" charset="-122"/>
                <a:ea typeface="黑体" panose="02010609060101010101" pitchFamily="49" charset="-122"/>
                <a:cs typeface="汉仪劲楷简" panose="00020600040101010101" charset="-122"/>
              </a:rPr>
              <a:t>（2022·山东高考·5）</a:t>
            </a:r>
            <a:r>
              <a:rPr lang="en-US" sz="2400" dirty="0">
                <a:solidFill>
                  <a:schemeClr val="tx1"/>
                </a:solidFill>
                <a:latin typeface="黑体" panose="02010609060101010101" pitchFamily="49" charset="-122"/>
                <a:ea typeface="黑体" panose="02010609060101010101" pitchFamily="49" charset="-122"/>
                <a:cs typeface="汉仪劲楷简" panose="00020600040101010101" charset="-122"/>
              </a:rPr>
              <a:t>1863年，学者张斯桂在为《万国公法》所作的序言中说：“间尝观天下大局，中华为首善之区、四海会同、万国来王，遐畿勿可及已，此外诸国，一春秋时大列国也。——今美利坚教师丁韪良器译此书，其望我中华之曲体其情而俯从其议也。——则是书亦大有裨于中华用。储之以备筹边之一助云尔。”这反映了当时部分中国人</a:t>
            </a:r>
          </a:p>
          <a:p>
            <a:pPr indent="0" fontAlgn="auto">
              <a:lnSpc>
                <a:spcPct val="120000"/>
              </a:lnSpc>
            </a:pPr>
            <a:r>
              <a:rPr lang="en-US" sz="2400" dirty="0">
                <a:solidFill>
                  <a:schemeClr val="tx1"/>
                </a:solidFill>
                <a:latin typeface="黑体" panose="02010609060101010101" pitchFamily="49" charset="-122"/>
                <a:ea typeface="黑体" panose="02010609060101010101" pitchFamily="49" charset="-122"/>
                <a:cs typeface="汉仪劲楷简" panose="00020600040101010101" charset="-122"/>
              </a:rPr>
              <a:t>A．否定传统宗藩体制                    B．力主融入国际社会</a:t>
            </a:r>
          </a:p>
          <a:p>
            <a:pPr indent="0" fontAlgn="auto">
              <a:lnSpc>
                <a:spcPct val="120000"/>
              </a:lnSpc>
            </a:pPr>
            <a:r>
              <a:rPr lang="en-US" sz="2400" dirty="0">
                <a:solidFill>
                  <a:schemeClr val="tx1"/>
                </a:solidFill>
                <a:latin typeface="黑体" panose="02010609060101010101" pitchFamily="49" charset="-122"/>
                <a:ea typeface="黑体" panose="02010609060101010101" pitchFamily="49" charset="-122"/>
                <a:cs typeface="汉仪劲楷简" panose="00020600040101010101" charset="-122"/>
              </a:rPr>
              <a:t>C．倡导采用西方外交制度                D．主张选择性吸收国际法原则</a:t>
            </a:r>
          </a:p>
        </p:txBody>
      </p:sp>
      <p:sp>
        <p:nvSpPr>
          <p:cNvPr id="3" name="矩形 2"/>
          <p:cNvSpPr/>
          <p:nvPr>
            <p:custDataLst>
              <p:tags r:id="rId3"/>
            </p:custDataLst>
          </p:nvPr>
        </p:nvSpPr>
        <p:spPr>
          <a:xfrm>
            <a:off x="10678160" y="2055365"/>
            <a:ext cx="666750" cy="1198880"/>
          </a:xfrm>
          <a:prstGeom prst="rect">
            <a:avLst/>
          </a:prstGeom>
          <a:noFill/>
          <a:ln>
            <a:noFill/>
          </a:ln>
        </p:spPr>
        <p:txBody>
          <a:bodyPr wrap="none" rtlCol="0" anchor="t">
            <a:spAutoFit/>
          </a:bodyPr>
          <a:lstStyle/>
          <a:p>
            <a:pPr algn="ctr"/>
            <a:r>
              <a:rPr lang="en-US" altLang="zh-CN" sz="7200" b="1" dirty="0">
                <a:solidFill>
                  <a:srgbClr val="C00000"/>
                </a:solidFill>
                <a:effectLst>
                  <a:outerShdw blurRad="38100" dist="19050" dir="2700000" algn="tl" rotWithShape="0">
                    <a:schemeClr val="dk1">
                      <a:alpha val="40000"/>
                    </a:schemeClr>
                  </a:outerShdw>
                </a:effectLst>
              </a:rPr>
              <a:t>C</a:t>
            </a:r>
          </a:p>
        </p:txBody>
      </p:sp>
      <p:sp>
        <p:nvSpPr>
          <p:cNvPr id="7" name="矩形 6"/>
          <p:cNvSpPr/>
          <p:nvPr>
            <p:custDataLst>
              <p:tags r:id="rId4"/>
            </p:custDataLst>
          </p:nvPr>
        </p:nvSpPr>
        <p:spPr>
          <a:xfrm>
            <a:off x="10631805" y="5336540"/>
            <a:ext cx="759460" cy="1198880"/>
          </a:xfrm>
          <a:prstGeom prst="rect">
            <a:avLst/>
          </a:prstGeom>
          <a:noFill/>
          <a:ln>
            <a:noFill/>
          </a:ln>
        </p:spPr>
        <p:txBody>
          <a:bodyPr wrap="none" rtlCol="0" anchor="t">
            <a:spAutoFit/>
          </a:bodyPr>
          <a:lstStyle/>
          <a:p>
            <a:pPr algn="ctr"/>
            <a:r>
              <a:rPr lang="en-US" altLang="zh-CN" sz="7200" b="1">
                <a:solidFill>
                  <a:srgbClr val="C00000"/>
                </a:solidFill>
                <a:effectLst>
                  <a:outerShdw blurRad="38100" dist="19050" dir="2700000" algn="tl" rotWithShape="0">
                    <a:schemeClr val="dk1">
                      <a:alpha val="40000"/>
                    </a:schemeClr>
                  </a:outerShdw>
                </a:effectLst>
              </a:rPr>
              <a:t>D</a:t>
            </a:r>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290830"/>
            <a:ext cx="2350135" cy="521970"/>
          </a:xfrm>
          <a:prstGeom prst="rect">
            <a:avLst/>
          </a:prstGeom>
          <a:solidFill>
            <a:srgbClr val="FEB008"/>
          </a:solidFill>
          <a:ln>
            <a:noFill/>
          </a:ln>
        </p:spPr>
        <p:style>
          <a:lnRef idx="2">
            <a:schemeClr val="lt1"/>
          </a:lnRef>
          <a:fillRef idx="1">
            <a:schemeClr val="accent1"/>
          </a:fillRef>
          <a:effectRef idx="1">
            <a:schemeClr val="accent1"/>
          </a:effectRef>
          <a:fontRef idx="minor">
            <a:schemeClr val="lt1"/>
          </a:fontRef>
        </p:style>
        <p:txBody>
          <a:bodyPr wrap="square" rtlCol="0" anchor="t">
            <a:spAutoFit/>
          </a:bodyPr>
          <a:lstStyle/>
          <a:p>
            <a:pPr algn="ctr"/>
            <a:r>
              <a:rPr lang="zh-CN" altLang="en-US" sz="2800" dirty="0">
                <a:solidFill>
                  <a:schemeClr val="tx1"/>
                </a:solidFill>
                <a:effectLst/>
                <a:latin typeface="黑体" panose="02010609060101010101" pitchFamily="49" charset="-122"/>
                <a:ea typeface="黑体" panose="02010609060101010101" pitchFamily="49" charset="-122"/>
                <a:cs typeface="汉仪劲楷简" panose="00020600040101010101" charset="-122"/>
                <a:sym typeface="+mn-ea"/>
              </a:rPr>
              <a:t>本课线索</a:t>
            </a:r>
          </a:p>
        </p:txBody>
      </p:sp>
      <p:grpSp>
        <p:nvGrpSpPr>
          <p:cNvPr id="74" name="组合 73"/>
          <p:cNvGrpSpPr/>
          <p:nvPr/>
        </p:nvGrpSpPr>
        <p:grpSpPr>
          <a:xfrm>
            <a:off x="83185" y="4977765"/>
            <a:ext cx="1417320" cy="1468120"/>
            <a:chOff x="509" y="6345"/>
            <a:chExt cx="2232" cy="2312"/>
          </a:xfrm>
        </p:grpSpPr>
        <p:cxnSp>
          <p:nvCxnSpPr>
            <p:cNvPr id="21" name="直接连接符 20"/>
            <p:cNvCxnSpPr/>
            <p:nvPr/>
          </p:nvCxnSpPr>
          <p:spPr>
            <a:xfrm flipV="1">
              <a:off x="1925" y="6345"/>
              <a:ext cx="0" cy="913"/>
            </a:xfrm>
            <a:prstGeom prst="line">
              <a:avLst/>
            </a:prstGeom>
            <a:ln w="12700" cap="flat" cmpd="sng" algn="ctr">
              <a:solidFill>
                <a:srgbClr val="596784"/>
              </a:solidFill>
              <a:prstDash val="dash"/>
              <a:miter lim="800000"/>
            </a:ln>
          </p:spPr>
          <p:style>
            <a:lnRef idx="0">
              <a:schemeClr val="accent1"/>
            </a:lnRef>
            <a:fillRef idx="0">
              <a:srgbClr val="FFFFFF"/>
            </a:fillRef>
            <a:effectRef idx="0">
              <a:srgbClr val="FFFFFF"/>
            </a:effectRef>
            <a:fontRef idx="minor">
              <a:schemeClr val="tx1"/>
            </a:fontRef>
          </p:style>
        </p:cxnSp>
        <p:sp>
          <p:nvSpPr>
            <p:cNvPr id="22" name="文本框 21"/>
            <p:cNvSpPr txBox="1"/>
            <p:nvPr/>
          </p:nvSpPr>
          <p:spPr>
            <a:xfrm>
              <a:off x="509" y="7350"/>
              <a:ext cx="2232" cy="1307"/>
            </a:xfrm>
            <a:prstGeom prst="rect">
              <a:avLst/>
            </a:prstGeom>
            <a:solidFill>
              <a:schemeClr val="accent2">
                <a:lumMod val="20000"/>
                <a:lumOff val="80000"/>
              </a:schemeClr>
            </a:solidFill>
            <a:ln w="12700" cap="flat" cmpd="sng" algn="ctr">
              <a:noFill/>
              <a:prstDash val="dash"/>
              <a:miter lim="800000"/>
            </a:ln>
          </p:spPr>
          <p:style>
            <a:lnRef idx="0">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t" anchorCtr="0" forceAA="0" compatLnSpc="1">
              <a:spAutoFit/>
            </a:bodyPr>
            <a:lstStyle/>
            <a:p>
              <a:pPr lvl="0" algn="ctr">
                <a:buClrTx/>
                <a:buSzTx/>
                <a:buFontTx/>
              </a:pPr>
              <a:r>
                <a:rPr lang="en-US" altLang="zh-CN" sz="2400">
                  <a:effectLst/>
                  <a:latin typeface="黑体" panose="02010609060101010101" pitchFamily="49" charset="-122"/>
                  <a:ea typeface="黑体" panose="02010609060101010101" pitchFamily="49" charset="-122"/>
                  <a:cs typeface="汉仪劲楷简" panose="00020600040101010101" charset="-122"/>
                  <a:sym typeface="+mn-ea"/>
                </a:rPr>
                <a:t>《战争与和平法》</a:t>
              </a:r>
            </a:p>
          </p:txBody>
        </p:sp>
      </p:grpSp>
      <p:grpSp>
        <p:nvGrpSpPr>
          <p:cNvPr id="2" name="组合 1"/>
          <p:cNvGrpSpPr/>
          <p:nvPr/>
        </p:nvGrpSpPr>
        <p:grpSpPr>
          <a:xfrm>
            <a:off x="9525" y="4101465"/>
            <a:ext cx="12196445" cy="1059815"/>
            <a:chOff x="17" y="5076"/>
            <a:chExt cx="19207" cy="1669"/>
          </a:xfrm>
        </p:grpSpPr>
        <p:sp>
          <p:nvSpPr>
            <p:cNvPr id="61" name="右箭头 60"/>
            <p:cNvSpPr/>
            <p:nvPr/>
          </p:nvSpPr>
          <p:spPr>
            <a:xfrm>
              <a:off x="17" y="5076"/>
              <a:ext cx="19207" cy="1669"/>
            </a:xfrm>
            <a:prstGeom prst="rightArrow">
              <a:avLst/>
            </a:prstGeom>
            <a:gradFill>
              <a:gsLst>
                <a:gs pos="0">
                  <a:schemeClr val="accent1">
                    <a:lumMod val="5000"/>
                    <a:lumOff val="95000"/>
                  </a:schemeClr>
                </a:gs>
                <a:gs pos="82000">
                  <a:schemeClr val="tx2">
                    <a:lumMod val="60000"/>
                    <a:lumOff val="40000"/>
                  </a:schemeClr>
                </a:gs>
              </a:gsLst>
              <a:lin ang="37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黑体" panose="02010609060101010101" pitchFamily="49" charset="-122"/>
                <a:ea typeface="黑体" panose="02010609060101010101" pitchFamily="49" charset="-122"/>
              </a:endParaRPr>
            </a:p>
          </p:txBody>
        </p:sp>
        <p:sp>
          <p:nvSpPr>
            <p:cNvPr id="62" name="文本框 61"/>
            <p:cNvSpPr txBox="1"/>
            <p:nvPr/>
          </p:nvSpPr>
          <p:spPr>
            <a:xfrm>
              <a:off x="193" y="5573"/>
              <a:ext cx="18470" cy="628"/>
            </a:xfrm>
            <a:prstGeom prst="rect">
              <a:avLst/>
            </a:prstGeom>
            <a:noFill/>
          </p:spPr>
          <p:txBody>
            <a:bodyPr wrap="square" rtlCol="0" anchor="t">
              <a:spAutoFit/>
              <a:scene3d>
                <a:camera prst="orthographicFront"/>
                <a:lightRig rig="threePt" dir="t"/>
              </a:scene3d>
            </a:bodyPr>
            <a:lstStyle/>
            <a:p>
              <a:r>
                <a:rPr lang="en-US" sz="2000">
                  <a:solidFill>
                    <a:schemeClr val="tx1"/>
                  </a:solidFill>
                  <a:effectLst/>
                  <a:latin typeface="黑体" panose="02010609060101010101" pitchFamily="49" charset="-122"/>
                  <a:ea typeface="黑体" panose="02010609060101010101" pitchFamily="49" charset="-122"/>
                  <a:cs typeface="汉仪劲楷简" panose="00020600040101010101" charset="-122"/>
                  <a:sym typeface="+mn-ea"/>
                </a:rPr>
                <a:t>    1625      1648           1815           1917       1920    1928    1945     1946</a:t>
              </a:r>
            </a:p>
          </p:txBody>
        </p:sp>
      </p:grpSp>
      <p:grpSp>
        <p:nvGrpSpPr>
          <p:cNvPr id="54" name="组合 53"/>
          <p:cNvGrpSpPr/>
          <p:nvPr/>
        </p:nvGrpSpPr>
        <p:grpSpPr>
          <a:xfrm>
            <a:off x="1280160" y="1042670"/>
            <a:ext cx="9227185" cy="916940"/>
            <a:chOff x="1962" y="1534"/>
            <a:chExt cx="14531" cy="1444"/>
          </a:xfrm>
        </p:grpSpPr>
        <p:sp>
          <p:nvSpPr>
            <p:cNvPr id="3" name="文本框 2"/>
            <p:cNvSpPr txBox="1"/>
            <p:nvPr/>
          </p:nvSpPr>
          <p:spPr>
            <a:xfrm>
              <a:off x="1962" y="1558"/>
              <a:ext cx="2828" cy="1420"/>
            </a:xfrm>
            <a:prstGeom prst="rect">
              <a:avLst/>
            </a:prstGeom>
            <a:solidFill>
              <a:schemeClr val="accent2">
                <a:lumMod val="20000"/>
                <a:lumOff val="80000"/>
              </a:schemeClr>
            </a:solidFill>
            <a:ln w="12700" cap="flat" cmpd="sng" algn="ctr">
              <a:noFill/>
              <a:prstDash val="dash"/>
              <a:miter lim="800000"/>
            </a:ln>
          </p:spPr>
          <p:style>
            <a:lnRef idx="0">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t" anchorCtr="0" forceAA="0" compatLnSpc="1">
              <a:noAutofit/>
            </a:bodyPr>
            <a:lstStyle/>
            <a:p>
              <a:pPr lvl="0" algn="ctr">
                <a:buClrTx/>
                <a:buSzTx/>
                <a:buFontTx/>
              </a:pPr>
              <a:r>
                <a:rPr lang="zh-CN" altLang="en-US" sz="2400">
                  <a:effectLst/>
                  <a:latin typeface="黑体" panose="02010609060101010101" pitchFamily="49" charset="-122"/>
                  <a:ea typeface="黑体" panose="02010609060101010101" pitchFamily="49" charset="-122"/>
                  <a:cs typeface="汉仪劲楷简" panose="00020600040101010101" charset="-122"/>
                  <a:sym typeface="+mn-ea"/>
                </a:rPr>
                <a:t>中世纪封建神权国家</a:t>
              </a:r>
            </a:p>
          </p:txBody>
        </p:sp>
        <p:sp>
          <p:nvSpPr>
            <p:cNvPr id="5" name="文本框 4"/>
            <p:cNvSpPr txBox="1"/>
            <p:nvPr/>
          </p:nvSpPr>
          <p:spPr>
            <a:xfrm>
              <a:off x="5960" y="1556"/>
              <a:ext cx="4143" cy="1383"/>
            </a:xfrm>
            <a:prstGeom prst="rect">
              <a:avLst/>
            </a:prstGeom>
            <a:solidFill>
              <a:schemeClr val="accent2">
                <a:lumMod val="20000"/>
                <a:lumOff val="80000"/>
              </a:schemeClr>
            </a:solidFill>
            <a:ln w="12700" cap="flat" cmpd="sng" algn="ctr">
              <a:noFill/>
              <a:prstDash val="dash"/>
              <a:miter lim="800000"/>
            </a:ln>
          </p:spPr>
          <p:style>
            <a:lnRef idx="0">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t" anchorCtr="0" forceAA="0" compatLnSpc="1">
              <a:noAutofit/>
            </a:bodyPr>
            <a:lstStyle/>
            <a:p>
              <a:pPr lvl="0" algn="ctr">
                <a:buClrTx/>
                <a:buSzTx/>
                <a:buFontTx/>
              </a:pPr>
              <a:r>
                <a:rPr lang="zh-CN" altLang="en-US" sz="2400">
                  <a:effectLst/>
                  <a:latin typeface="黑体" panose="02010609060101010101" pitchFamily="49" charset="-122"/>
                  <a:ea typeface="黑体" panose="02010609060101010101" pitchFamily="49" charset="-122"/>
                  <a:cs typeface="汉仪劲楷简" panose="00020600040101010101" charset="-122"/>
                  <a:sym typeface="+mn-ea"/>
                </a:rPr>
                <a:t>近代以来西方民族国家兴起</a:t>
              </a:r>
            </a:p>
          </p:txBody>
        </p:sp>
        <p:sp>
          <p:nvSpPr>
            <p:cNvPr id="6" name="文本框 5"/>
            <p:cNvSpPr txBox="1"/>
            <p:nvPr/>
          </p:nvSpPr>
          <p:spPr>
            <a:xfrm>
              <a:off x="11609" y="1534"/>
              <a:ext cx="4885" cy="1383"/>
            </a:xfrm>
            <a:prstGeom prst="rect">
              <a:avLst/>
            </a:prstGeom>
            <a:solidFill>
              <a:schemeClr val="accent2">
                <a:lumMod val="20000"/>
                <a:lumOff val="80000"/>
              </a:schemeClr>
            </a:solidFill>
            <a:ln w="12700" cap="flat" cmpd="sng" algn="ctr">
              <a:noFill/>
              <a:prstDash val="dash"/>
              <a:miter lim="800000"/>
            </a:ln>
          </p:spPr>
          <p:style>
            <a:lnRef idx="0">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t" anchorCtr="0" forceAA="0" compatLnSpc="1">
              <a:noAutofit/>
            </a:bodyPr>
            <a:lstStyle/>
            <a:p>
              <a:pPr lvl="0" algn="ctr">
                <a:buClrTx/>
                <a:buSzTx/>
                <a:buFontTx/>
              </a:pPr>
              <a:r>
                <a:rPr lang="zh-CN" altLang="en-US" sz="2400">
                  <a:effectLst/>
                  <a:latin typeface="黑体" panose="02010609060101010101" pitchFamily="49" charset="-122"/>
                  <a:ea typeface="黑体" panose="02010609060101010101" pitchFamily="49" charset="-122"/>
                  <a:cs typeface="汉仪劲楷简" panose="00020600040101010101" charset="-122"/>
                  <a:sym typeface="+mn-ea"/>
                </a:rPr>
                <a:t>二战后大批新兴民族独立国家出现</a:t>
              </a:r>
            </a:p>
          </p:txBody>
        </p:sp>
        <p:cxnSp>
          <p:nvCxnSpPr>
            <p:cNvPr id="7" name="直接箭头连接符 6"/>
            <p:cNvCxnSpPr/>
            <p:nvPr/>
          </p:nvCxnSpPr>
          <p:spPr>
            <a:xfrm flipV="1">
              <a:off x="4920" y="2007"/>
              <a:ext cx="900" cy="2"/>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cxnSp>
          <p:nvCxnSpPr>
            <p:cNvPr id="8" name="直接箭头连接符 7"/>
            <p:cNvCxnSpPr/>
            <p:nvPr/>
          </p:nvCxnSpPr>
          <p:spPr>
            <a:xfrm flipV="1">
              <a:off x="10241" y="2019"/>
              <a:ext cx="1168" cy="4"/>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grpSp>
      <p:sp>
        <p:nvSpPr>
          <p:cNvPr id="10" name="文本框 9"/>
          <p:cNvSpPr txBox="1"/>
          <p:nvPr/>
        </p:nvSpPr>
        <p:spPr>
          <a:xfrm>
            <a:off x="9312275" y="347980"/>
            <a:ext cx="2748915" cy="521970"/>
          </a:xfrm>
          <a:prstGeom prst="rect">
            <a:avLst/>
          </a:prstGeom>
          <a:noFill/>
        </p:spPr>
        <p:txBody>
          <a:bodyPr wrap="square" rtlCol="0" anchor="t">
            <a:spAutoFit/>
          </a:bodyPr>
          <a:lstStyle/>
          <a:p>
            <a:pPr algn="ctr"/>
            <a:r>
              <a:rPr lang="zh-CN" altLang="en-US" sz="2800" u="sng" dirty="0">
                <a:solidFill>
                  <a:srgbClr val="FF0000"/>
                </a:solidFill>
                <a:effectLst/>
                <a:latin typeface="黑体" panose="02010609060101010101" pitchFamily="49" charset="-122"/>
                <a:ea typeface="黑体" panose="02010609060101010101" pitchFamily="49" charset="-122"/>
                <a:cs typeface="汉仪劲楷简" panose="00020600040101010101" charset="-122"/>
                <a:sym typeface="+mn-ea"/>
              </a:rPr>
              <a:t>民族国家的发展</a:t>
            </a:r>
          </a:p>
        </p:txBody>
      </p:sp>
      <p:sp>
        <p:nvSpPr>
          <p:cNvPr id="11" name="文本框 10"/>
          <p:cNvSpPr txBox="1"/>
          <p:nvPr/>
        </p:nvSpPr>
        <p:spPr>
          <a:xfrm>
            <a:off x="9357995" y="2044700"/>
            <a:ext cx="2666365" cy="521970"/>
          </a:xfrm>
          <a:prstGeom prst="rect">
            <a:avLst/>
          </a:prstGeom>
          <a:noFill/>
        </p:spPr>
        <p:txBody>
          <a:bodyPr wrap="square" rtlCol="0" anchor="t">
            <a:spAutoFit/>
          </a:bodyPr>
          <a:lstStyle/>
          <a:p>
            <a:pPr algn="ctr"/>
            <a:r>
              <a:rPr lang="zh-CN" altLang="en-US" sz="2800" u="sng">
                <a:solidFill>
                  <a:srgbClr val="FF0000"/>
                </a:solidFill>
                <a:effectLst/>
                <a:latin typeface="黑体" panose="02010609060101010101" pitchFamily="49" charset="-122"/>
                <a:ea typeface="黑体" panose="02010609060101010101" pitchFamily="49" charset="-122"/>
                <a:cs typeface="汉仪劲楷简" panose="00020600040101010101" charset="-122"/>
                <a:sym typeface="+mn-ea"/>
              </a:rPr>
              <a:t>国际法的发展</a:t>
            </a:r>
          </a:p>
        </p:txBody>
      </p:sp>
      <p:grpSp>
        <p:nvGrpSpPr>
          <p:cNvPr id="13" name="组合 12"/>
          <p:cNvGrpSpPr/>
          <p:nvPr/>
        </p:nvGrpSpPr>
        <p:grpSpPr>
          <a:xfrm>
            <a:off x="1544320" y="4951730"/>
            <a:ext cx="1734185" cy="1468120"/>
            <a:chOff x="653" y="6345"/>
            <a:chExt cx="2731" cy="2312"/>
          </a:xfrm>
        </p:grpSpPr>
        <p:cxnSp>
          <p:nvCxnSpPr>
            <p:cNvPr id="14" name="直接连接符 13"/>
            <p:cNvCxnSpPr/>
            <p:nvPr/>
          </p:nvCxnSpPr>
          <p:spPr>
            <a:xfrm flipV="1">
              <a:off x="1925" y="6345"/>
              <a:ext cx="0" cy="913"/>
            </a:xfrm>
            <a:prstGeom prst="line">
              <a:avLst/>
            </a:prstGeom>
            <a:ln w="12700" cap="flat" cmpd="sng" algn="ctr">
              <a:solidFill>
                <a:srgbClr val="596784"/>
              </a:solidFill>
              <a:prstDash val="dash"/>
              <a:miter lim="800000"/>
            </a:ln>
          </p:spPr>
          <p:style>
            <a:lnRef idx="0">
              <a:schemeClr val="accent1"/>
            </a:lnRef>
            <a:fillRef idx="0">
              <a:srgbClr val="FFFFFF"/>
            </a:fillRef>
            <a:effectRef idx="0">
              <a:srgbClr val="FFFFFF"/>
            </a:effectRef>
            <a:fontRef idx="minor">
              <a:schemeClr val="tx1"/>
            </a:fontRef>
          </p:style>
        </p:cxnSp>
        <p:sp>
          <p:nvSpPr>
            <p:cNvPr id="15" name="文本框 14"/>
            <p:cNvSpPr txBox="1"/>
            <p:nvPr/>
          </p:nvSpPr>
          <p:spPr>
            <a:xfrm>
              <a:off x="653" y="7350"/>
              <a:ext cx="2731" cy="1307"/>
            </a:xfrm>
            <a:prstGeom prst="rect">
              <a:avLst/>
            </a:prstGeom>
            <a:solidFill>
              <a:schemeClr val="accent2">
                <a:lumMod val="20000"/>
                <a:lumOff val="80000"/>
              </a:schemeClr>
            </a:solidFill>
            <a:ln w="12700" cap="flat" cmpd="sng" algn="ctr">
              <a:noFill/>
              <a:prstDash val="dash"/>
              <a:miter lim="800000"/>
            </a:ln>
          </p:spPr>
          <p:style>
            <a:lnRef idx="0">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t" anchorCtr="0" forceAA="0" compatLnSpc="1">
              <a:spAutoFit/>
            </a:bodyPr>
            <a:lstStyle/>
            <a:p>
              <a:pPr lvl="0" algn="ctr">
                <a:buClrTx/>
                <a:buSzTx/>
                <a:buFontTx/>
              </a:pPr>
              <a:r>
                <a:rPr lang="en-US" altLang="zh-CN" sz="2400">
                  <a:effectLst/>
                  <a:latin typeface="黑体" panose="02010609060101010101" pitchFamily="49" charset="-122"/>
                  <a:ea typeface="黑体" panose="02010609060101010101" pitchFamily="49" charset="-122"/>
                  <a:cs typeface="汉仪劲楷简" panose="00020600040101010101" charset="-122"/>
                  <a:sym typeface="+mn-ea"/>
                </a:rPr>
                <a:t>《威斯特伐利亚条约》</a:t>
              </a:r>
            </a:p>
          </p:txBody>
        </p:sp>
      </p:grpSp>
      <p:grpSp>
        <p:nvGrpSpPr>
          <p:cNvPr id="16" name="组合 15"/>
          <p:cNvGrpSpPr/>
          <p:nvPr/>
        </p:nvGrpSpPr>
        <p:grpSpPr>
          <a:xfrm>
            <a:off x="3571240" y="4961890"/>
            <a:ext cx="1228090" cy="1468120"/>
            <a:chOff x="797" y="6345"/>
            <a:chExt cx="1934" cy="2312"/>
          </a:xfrm>
        </p:grpSpPr>
        <p:cxnSp>
          <p:nvCxnSpPr>
            <p:cNvPr id="17" name="直接连接符 16"/>
            <p:cNvCxnSpPr/>
            <p:nvPr/>
          </p:nvCxnSpPr>
          <p:spPr>
            <a:xfrm flipV="1">
              <a:off x="1925" y="6345"/>
              <a:ext cx="0" cy="913"/>
            </a:xfrm>
            <a:prstGeom prst="line">
              <a:avLst/>
            </a:prstGeom>
            <a:ln w="12700" cap="flat" cmpd="sng" algn="ctr">
              <a:solidFill>
                <a:srgbClr val="596784"/>
              </a:solidFill>
              <a:prstDash val="dash"/>
              <a:miter lim="800000"/>
            </a:ln>
          </p:spPr>
          <p:style>
            <a:lnRef idx="0">
              <a:schemeClr val="accent1"/>
            </a:lnRef>
            <a:fillRef idx="0">
              <a:srgbClr val="FFFFFF"/>
            </a:fillRef>
            <a:effectRef idx="0">
              <a:srgbClr val="FFFFFF"/>
            </a:effectRef>
            <a:fontRef idx="minor">
              <a:schemeClr val="tx1"/>
            </a:fontRef>
          </p:style>
        </p:cxnSp>
        <p:sp>
          <p:nvSpPr>
            <p:cNvPr id="18" name="文本框 17"/>
            <p:cNvSpPr txBox="1"/>
            <p:nvPr/>
          </p:nvSpPr>
          <p:spPr>
            <a:xfrm>
              <a:off x="797" y="7350"/>
              <a:ext cx="1934" cy="1307"/>
            </a:xfrm>
            <a:prstGeom prst="rect">
              <a:avLst/>
            </a:prstGeom>
            <a:solidFill>
              <a:schemeClr val="accent2">
                <a:lumMod val="20000"/>
                <a:lumOff val="80000"/>
              </a:schemeClr>
            </a:solidFill>
            <a:ln w="12700" cap="flat" cmpd="sng" algn="ctr">
              <a:noFill/>
              <a:prstDash val="dash"/>
              <a:miter lim="800000"/>
            </a:ln>
          </p:spPr>
          <p:style>
            <a:lnRef idx="0">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t" anchorCtr="0" forceAA="0" compatLnSpc="1">
              <a:spAutoFit/>
            </a:bodyPr>
            <a:lstStyle/>
            <a:p>
              <a:pPr lvl="0" algn="ctr">
                <a:buClrTx/>
                <a:buSzTx/>
                <a:buFontTx/>
              </a:pPr>
              <a:r>
                <a:rPr lang="en-US" altLang="zh-CN" sz="2400">
                  <a:effectLst/>
                  <a:latin typeface="黑体" panose="02010609060101010101" pitchFamily="49" charset="-122"/>
                  <a:ea typeface="黑体" panose="02010609060101010101" pitchFamily="49" charset="-122"/>
                  <a:cs typeface="汉仪劲楷简" panose="00020600040101010101" charset="-122"/>
                  <a:sym typeface="+mn-ea"/>
                </a:rPr>
                <a:t>维也纳体系</a:t>
              </a:r>
            </a:p>
          </p:txBody>
        </p:sp>
      </p:grpSp>
      <p:grpSp>
        <p:nvGrpSpPr>
          <p:cNvPr id="28" name="组合 27"/>
          <p:cNvGrpSpPr/>
          <p:nvPr/>
        </p:nvGrpSpPr>
        <p:grpSpPr>
          <a:xfrm>
            <a:off x="594995" y="2799715"/>
            <a:ext cx="2336800" cy="1542415"/>
            <a:chOff x="937" y="3527"/>
            <a:chExt cx="3680" cy="2429"/>
          </a:xfrm>
        </p:grpSpPr>
        <p:sp>
          <p:nvSpPr>
            <p:cNvPr id="20" name="文本框 19"/>
            <p:cNvSpPr txBox="1"/>
            <p:nvPr>
              <p:custDataLst>
                <p:tags r:id="rId5"/>
              </p:custDataLst>
            </p:nvPr>
          </p:nvSpPr>
          <p:spPr>
            <a:xfrm>
              <a:off x="937" y="3527"/>
              <a:ext cx="3680" cy="1888"/>
            </a:xfrm>
            <a:prstGeom prst="rect">
              <a:avLst/>
            </a:prstGeom>
            <a:solidFill>
              <a:schemeClr val="accent1">
                <a:lumMod val="20000"/>
                <a:lumOff val="80000"/>
              </a:schemeClr>
            </a:solidFill>
            <a:ln w="9525" cmpd="sng">
              <a:noFill/>
              <a:prstDash val="solid"/>
            </a:ln>
          </p:spPr>
          <p:txBody>
            <a:bodyPr wrap="square" rtlCol="0">
              <a:spAutoFit/>
            </a:bodyPr>
            <a:lstStyle/>
            <a:p>
              <a:pPr algn="l"/>
              <a:r>
                <a:rPr lang="en-US" altLang="zh-CN" sz="2400" b="1">
                  <a:latin typeface="黑体" panose="02010609060101010101" pitchFamily="49" charset="-122"/>
                  <a:ea typeface="黑体" panose="02010609060101010101" pitchFamily="49" charset="-122"/>
                  <a:cs typeface="楷体" panose="02010609060101010101" charset="-122"/>
                </a:rPr>
                <a:t>17</a:t>
              </a:r>
              <a:r>
                <a:rPr lang="zh-CN" altLang="en-US" sz="2400" b="1">
                  <a:latin typeface="黑体" panose="02010609060101010101" pitchFamily="49" charset="-122"/>
                  <a:ea typeface="黑体" panose="02010609060101010101" pitchFamily="49" charset="-122"/>
                  <a:cs typeface="楷体" panose="02010609060101010101" charset="-122"/>
                </a:rPr>
                <a:t>世纪近代国际法形成，近代外交制度建立</a:t>
              </a:r>
            </a:p>
          </p:txBody>
        </p:sp>
        <p:cxnSp>
          <p:nvCxnSpPr>
            <p:cNvPr id="25" name="直接箭头连接符 24"/>
            <p:cNvCxnSpPr/>
            <p:nvPr/>
          </p:nvCxnSpPr>
          <p:spPr>
            <a:xfrm flipV="1">
              <a:off x="2650" y="5492"/>
              <a:ext cx="0" cy="464"/>
            </a:xfrm>
            <a:prstGeom prst="straightConnector1">
              <a:avLst/>
            </a:prstGeom>
            <a:ln>
              <a:solidFill>
                <a:schemeClr val="tx1">
                  <a:lumMod val="95000"/>
                  <a:lumOff val="5000"/>
                </a:schemeClr>
              </a:solidFill>
              <a:tailEnd type="arrow"/>
            </a:ln>
          </p:spPr>
          <p:style>
            <a:lnRef idx="2">
              <a:schemeClr val="accent1"/>
            </a:lnRef>
            <a:fillRef idx="0">
              <a:srgbClr val="FFFFFF"/>
            </a:fillRef>
            <a:effectRef idx="0">
              <a:srgbClr val="FFFFFF"/>
            </a:effectRef>
            <a:fontRef idx="minor">
              <a:schemeClr val="tx1"/>
            </a:fontRef>
          </p:style>
        </p:cxnSp>
      </p:grpSp>
      <p:grpSp>
        <p:nvGrpSpPr>
          <p:cNvPr id="27" name="组合 26"/>
          <p:cNvGrpSpPr/>
          <p:nvPr/>
        </p:nvGrpSpPr>
        <p:grpSpPr>
          <a:xfrm>
            <a:off x="3032125" y="2785110"/>
            <a:ext cx="2381885" cy="1507490"/>
            <a:chOff x="4775" y="3504"/>
            <a:chExt cx="3751" cy="2374"/>
          </a:xfrm>
        </p:grpSpPr>
        <p:sp>
          <p:nvSpPr>
            <p:cNvPr id="24" name="文本框 23"/>
            <p:cNvSpPr txBox="1"/>
            <p:nvPr>
              <p:custDataLst>
                <p:tags r:id="rId4"/>
              </p:custDataLst>
            </p:nvPr>
          </p:nvSpPr>
          <p:spPr>
            <a:xfrm>
              <a:off x="4775" y="3504"/>
              <a:ext cx="3751" cy="1888"/>
            </a:xfrm>
            <a:prstGeom prst="rect">
              <a:avLst/>
            </a:prstGeom>
            <a:solidFill>
              <a:schemeClr val="accent1">
                <a:lumMod val="20000"/>
                <a:lumOff val="80000"/>
              </a:schemeClr>
            </a:solidFill>
            <a:ln w="9525" cmpd="sng">
              <a:noFill/>
              <a:prstDash val="solid"/>
            </a:ln>
          </p:spPr>
          <p:txBody>
            <a:bodyPr wrap="square" rtlCol="0">
              <a:spAutoFit/>
            </a:bodyPr>
            <a:lstStyle/>
            <a:p>
              <a:pPr algn="l"/>
              <a:r>
                <a:rPr sz="2400" b="1">
                  <a:latin typeface="黑体" panose="02010609060101010101" pitchFamily="49" charset="-122"/>
                  <a:ea typeface="黑体" panose="02010609060101010101" pitchFamily="49" charset="-122"/>
                  <a:cs typeface="楷体" panose="02010609060101010101" charset="-122"/>
                </a:rPr>
                <a:t>外交制度进一步发展，国际法应用范围扩大。</a:t>
              </a:r>
            </a:p>
          </p:txBody>
        </p:sp>
        <p:cxnSp>
          <p:nvCxnSpPr>
            <p:cNvPr id="26" name="直接箭头连接符 25"/>
            <p:cNvCxnSpPr/>
            <p:nvPr/>
          </p:nvCxnSpPr>
          <p:spPr>
            <a:xfrm flipV="1">
              <a:off x="6729" y="5414"/>
              <a:ext cx="0" cy="464"/>
            </a:xfrm>
            <a:prstGeom prst="straightConnector1">
              <a:avLst/>
            </a:prstGeom>
            <a:ln>
              <a:solidFill>
                <a:schemeClr val="tx1">
                  <a:lumMod val="95000"/>
                  <a:lumOff val="5000"/>
                </a:schemeClr>
              </a:solidFill>
              <a:tailEnd type="arrow"/>
            </a:ln>
          </p:spPr>
          <p:style>
            <a:lnRef idx="2">
              <a:schemeClr val="accent1"/>
            </a:lnRef>
            <a:fillRef idx="0">
              <a:srgbClr val="FFFFFF"/>
            </a:fillRef>
            <a:effectRef idx="0">
              <a:srgbClr val="FFFFFF"/>
            </a:effectRef>
            <a:fontRef idx="minor">
              <a:schemeClr val="tx1"/>
            </a:fontRef>
          </p:style>
        </p:cxnSp>
      </p:grpSp>
      <p:grpSp>
        <p:nvGrpSpPr>
          <p:cNvPr id="29" name="组合 28"/>
          <p:cNvGrpSpPr/>
          <p:nvPr/>
        </p:nvGrpSpPr>
        <p:grpSpPr>
          <a:xfrm>
            <a:off x="5523865" y="4971415"/>
            <a:ext cx="1228090" cy="1468120"/>
            <a:chOff x="797" y="6345"/>
            <a:chExt cx="1934" cy="2312"/>
          </a:xfrm>
        </p:grpSpPr>
        <p:cxnSp>
          <p:nvCxnSpPr>
            <p:cNvPr id="30" name="直接连接符 29"/>
            <p:cNvCxnSpPr/>
            <p:nvPr/>
          </p:nvCxnSpPr>
          <p:spPr>
            <a:xfrm flipV="1">
              <a:off x="1925" y="6345"/>
              <a:ext cx="0" cy="913"/>
            </a:xfrm>
            <a:prstGeom prst="line">
              <a:avLst/>
            </a:prstGeom>
            <a:ln w="12700" cap="flat" cmpd="sng" algn="ctr">
              <a:solidFill>
                <a:srgbClr val="596784"/>
              </a:solidFill>
              <a:prstDash val="dash"/>
              <a:miter lim="800000"/>
            </a:ln>
          </p:spPr>
          <p:style>
            <a:lnRef idx="0">
              <a:schemeClr val="accent1"/>
            </a:lnRef>
            <a:fillRef idx="0">
              <a:srgbClr val="FFFFFF"/>
            </a:fillRef>
            <a:effectRef idx="0">
              <a:srgbClr val="FFFFFF"/>
            </a:effectRef>
            <a:fontRef idx="minor">
              <a:schemeClr val="tx1"/>
            </a:fontRef>
          </p:style>
        </p:cxnSp>
        <p:sp>
          <p:nvSpPr>
            <p:cNvPr id="31" name="文本框 30"/>
            <p:cNvSpPr txBox="1"/>
            <p:nvPr/>
          </p:nvSpPr>
          <p:spPr>
            <a:xfrm>
              <a:off x="797" y="7350"/>
              <a:ext cx="1934" cy="1307"/>
            </a:xfrm>
            <a:prstGeom prst="rect">
              <a:avLst/>
            </a:prstGeom>
            <a:solidFill>
              <a:schemeClr val="accent2">
                <a:lumMod val="20000"/>
                <a:lumOff val="80000"/>
              </a:schemeClr>
            </a:solidFill>
            <a:ln w="12700" cap="flat" cmpd="sng" algn="ctr">
              <a:noFill/>
              <a:prstDash val="dash"/>
              <a:miter lim="800000"/>
            </a:ln>
          </p:spPr>
          <p:style>
            <a:lnRef idx="0">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t" anchorCtr="0" forceAA="0" compatLnSpc="1">
              <a:spAutoFit/>
            </a:bodyPr>
            <a:lstStyle/>
            <a:p>
              <a:pPr lvl="0" algn="ctr">
                <a:buClrTx/>
                <a:buSzTx/>
                <a:buFontTx/>
              </a:pPr>
              <a:r>
                <a:rPr lang="zh-CN" altLang="en-US" sz="2400">
                  <a:effectLst/>
                  <a:latin typeface="黑体" panose="02010609060101010101" pitchFamily="49" charset="-122"/>
                  <a:ea typeface="黑体" panose="02010609060101010101" pitchFamily="49" charset="-122"/>
                  <a:cs typeface="汉仪劲楷简" panose="00020600040101010101" charset="-122"/>
                  <a:sym typeface="+mn-ea"/>
                </a:rPr>
                <a:t>十月</a:t>
              </a:r>
            </a:p>
            <a:p>
              <a:pPr lvl="0" algn="ctr">
                <a:buClrTx/>
                <a:buSzTx/>
                <a:buFontTx/>
              </a:pPr>
              <a:r>
                <a:rPr lang="zh-CN" altLang="en-US" sz="2400">
                  <a:effectLst/>
                  <a:latin typeface="黑体" panose="02010609060101010101" pitchFamily="49" charset="-122"/>
                  <a:ea typeface="黑体" panose="02010609060101010101" pitchFamily="49" charset="-122"/>
                  <a:cs typeface="汉仪劲楷简" panose="00020600040101010101" charset="-122"/>
                  <a:sym typeface="+mn-ea"/>
                </a:rPr>
                <a:t>革命</a:t>
              </a:r>
            </a:p>
          </p:txBody>
        </p:sp>
      </p:grpSp>
      <p:grpSp>
        <p:nvGrpSpPr>
          <p:cNvPr id="32" name="组合 31"/>
          <p:cNvGrpSpPr/>
          <p:nvPr/>
        </p:nvGrpSpPr>
        <p:grpSpPr>
          <a:xfrm>
            <a:off x="5473065" y="2773045"/>
            <a:ext cx="1581785" cy="1506855"/>
            <a:chOff x="5524" y="3541"/>
            <a:chExt cx="2491" cy="2373"/>
          </a:xfrm>
        </p:grpSpPr>
        <p:sp>
          <p:nvSpPr>
            <p:cNvPr id="33" name="文本框 32"/>
            <p:cNvSpPr txBox="1"/>
            <p:nvPr>
              <p:custDataLst>
                <p:tags r:id="rId3"/>
              </p:custDataLst>
            </p:nvPr>
          </p:nvSpPr>
          <p:spPr>
            <a:xfrm>
              <a:off x="5524" y="3541"/>
              <a:ext cx="2491" cy="1901"/>
            </a:xfrm>
            <a:prstGeom prst="rect">
              <a:avLst/>
            </a:prstGeom>
            <a:solidFill>
              <a:schemeClr val="accent1">
                <a:lumMod val="20000"/>
                <a:lumOff val="80000"/>
              </a:schemeClr>
            </a:solidFill>
            <a:ln w="9525" cmpd="sng">
              <a:noFill/>
              <a:prstDash val="solid"/>
            </a:ln>
          </p:spPr>
          <p:txBody>
            <a:bodyPr wrap="square" rtlCol="0">
              <a:noAutofit/>
            </a:bodyPr>
            <a:lstStyle/>
            <a:p>
              <a:pPr algn="l"/>
              <a:r>
                <a:rPr sz="2400" b="1">
                  <a:latin typeface="黑体" panose="02010609060101010101" pitchFamily="49" charset="-122"/>
                  <a:ea typeface="黑体" panose="02010609060101010101" pitchFamily="49" charset="-122"/>
                  <a:cs typeface="楷体" panose="02010609060101010101" charset="-122"/>
                </a:rPr>
                <a:t>开辟国际法新阶段</a:t>
              </a:r>
            </a:p>
          </p:txBody>
        </p:sp>
        <p:cxnSp>
          <p:nvCxnSpPr>
            <p:cNvPr id="34" name="直接箭头连接符 33"/>
            <p:cNvCxnSpPr/>
            <p:nvPr/>
          </p:nvCxnSpPr>
          <p:spPr>
            <a:xfrm flipV="1">
              <a:off x="6729" y="5450"/>
              <a:ext cx="0" cy="464"/>
            </a:xfrm>
            <a:prstGeom prst="straightConnector1">
              <a:avLst/>
            </a:prstGeom>
            <a:ln>
              <a:solidFill>
                <a:schemeClr val="tx1">
                  <a:lumMod val="95000"/>
                  <a:lumOff val="5000"/>
                </a:schemeClr>
              </a:solidFill>
              <a:tailEnd type="arrow"/>
            </a:ln>
          </p:spPr>
          <p:style>
            <a:lnRef idx="2">
              <a:schemeClr val="accent1"/>
            </a:lnRef>
            <a:fillRef idx="0">
              <a:srgbClr val="FFFFFF"/>
            </a:fillRef>
            <a:effectRef idx="0">
              <a:srgbClr val="FFFFFF"/>
            </a:effectRef>
            <a:fontRef idx="minor">
              <a:schemeClr val="tx1"/>
            </a:fontRef>
          </p:style>
        </p:cxnSp>
      </p:grpSp>
      <p:grpSp>
        <p:nvGrpSpPr>
          <p:cNvPr id="35" name="组合 34"/>
          <p:cNvGrpSpPr/>
          <p:nvPr/>
        </p:nvGrpSpPr>
        <p:grpSpPr>
          <a:xfrm>
            <a:off x="7071360" y="4980305"/>
            <a:ext cx="1040130" cy="1468120"/>
            <a:chOff x="1049" y="6345"/>
            <a:chExt cx="1638" cy="2312"/>
          </a:xfrm>
        </p:grpSpPr>
        <p:cxnSp>
          <p:nvCxnSpPr>
            <p:cNvPr id="36" name="直接连接符 35"/>
            <p:cNvCxnSpPr/>
            <p:nvPr/>
          </p:nvCxnSpPr>
          <p:spPr>
            <a:xfrm flipV="1">
              <a:off x="1925" y="6345"/>
              <a:ext cx="0" cy="913"/>
            </a:xfrm>
            <a:prstGeom prst="line">
              <a:avLst/>
            </a:prstGeom>
            <a:ln w="12700" cap="flat" cmpd="sng" algn="ctr">
              <a:solidFill>
                <a:srgbClr val="596784"/>
              </a:solidFill>
              <a:prstDash val="dash"/>
              <a:miter lim="800000"/>
            </a:ln>
          </p:spPr>
          <p:style>
            <a:lnRef idx="0">
              <a:schemeClr val="accent1"/>
            </a:lnRef>
            <a:fillRef idx="0">
              <a:srgbClr val="FFFFFF"/>
            </a:fillRef>
            <a:effectRef idx="0">
              <a:srgbClr val="FFFFFF"/>
            </a:effectRef>
            <a:fontRef idx="minor">
              <a:schemeClr val="tx1"/>
            </a:fontRef>
          </p:style>
        </p:cxnSp>
        <p:sp>
          <p:nvSpPr>
            <p:cNvPr id="37" name="文本框 36"/>
            <p:cNvSpPr txBox="1"/>
            <p:nvPr/>
          </p:nvSpPr>
          <p:spPr>
            <a:xfrm>
              <a:off x="1049" y="7350"/>
              <a:ext cx="1638" cy="1307"/>
            </a:xfrm>
            <a:prstGeom prst="rect">
              <a:avLst/>
            </a:prstGeom>
            <a:solidFill>
              <a:schemeClr val="accent2">
                <a:lumMod val="20000"/>
                <a:lumOff val="80000"/>
              </a:schemeClr>
            </a:solidFill>
            <a:ln w="12700" cap="flat" cmpd="sng" algn="ctr">
              <a:noFill/>
              <a:prstDash val="dash"/>
              <a:miter lim="800000"/>
            </a:ln>
          </p:spPr>
          <p:style>
            <a:lnRef idx="0">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t" anchorCtr="0" forceAA="0" compatLnSpc="1">
              <a:spAutoFit/>
            </a:bodyPr>
            <a:lstStyle/>
            <a:p>
              <a:pPr lvl="0" algn="ctr">
                <a:buClrTx/>
                <a:buSzTx/>
                <a:buFontTx/>
              </a:pPr>
              <a:r>
                <a:rPr lang="zh-CN" altLang="en-US" sz="2400">
                  <a:effectLst/>
                  <a:latin typeface="黑体" panose="02010609060101010101" pitchFamily="49" charset="-122"/>
                  <a:ea typeface="黑体" panose="02010609060101010101" pitchFamily="49" charset="-122"/>
                  <a:cs typeface="汉仪劲楷简" panose="00020600040101010101" charset="-122"/>
                  <a:sym typeface="+mn-ea"/>
                </a:rPr>
                <a:t>国联</a:t>
              </a:r>
            </a:p>
            <a:p>
              <a:pPr lvl="0" algn="ctr">
                <a:buClrTx/>
                <a:buSzTx/>
                <a:buFontTx/>
              </a:pPr>
              <a:r>
                <a:rPr lang="zh-CN" altLang="en-US" sz="2400">
                  <a:effectLst/>
                  <a:latin typeface="黑体" panose="02010609060101010101" pitchFamily="49" charset="-122"/>
                  <a:ea typeface="黑体" panose="02010609060101010101" pitchFamily="49" charset="-122"/>
                  <a:cs typeface="汉仪劲楷简" panose="00020600040101010101" charset="-122"/>
                  <a:sym typeface="+mn-ea"/>
                </a:rPr>
                <a:t>建立</a:t>
              </a:r>
            </a:p>
          </p:txBody>
        </p:sp>
      </p:grpSp>
      <p:grpSp>
        <p:nvGrpSpPr>
          <p:cNvPr id="38" name="组合 37"/>
          <p:cNvGrpSpPr/>
          <p:nvPr/>
        </p:nvGrpSpPr>
        <p:grpSpPr>
          <a:xfrm>
            <a:off x="8218170" y="4977765"/>
            <a:ext cx="1052195" cy="1468120"/>
            <a:chOff x="1074" y="6345"/>
            <a:chExt cx="1657" cy="2312"/>
          </a:xfrm>
        </p:grpSpPr>
        <p:cxnSp>
          <p:nvCxnSpPr>
            <p:cNvPr id="39" name="直接连接符 38"/>
            <p:cNvCxnSpPr/>
            <p:nvPr/>
          </p:nvCxnSpPr>
          <p:spPr>
            <a:xfrm flipV="1">
              <a:off x="1925" y="6345"/>
              <a:ext cx="0" cy="913"/>
            </a:xfrm>
            <a:prstGeom prst="line">
              <a:avLst/>
            </a:prstGeom>
            <a:ln w="12700" cap="flat" cmpd="sng" algn="ctr">
              <a:solidFill>
                <a:srgbClr val="596784"/>
              </a:solidFill>
              <a:prstDash val="dash"/>
              <a:miter lim="800000"/>
            </a:ln>
          </p:spPr>
          <p:style>
            <a:lnRef idx="0">
              <a:schemeClr val="accent1"/>
            </a:lnRef>
            <a:fillRef idx="0">
              <a:srgbClr val="FFFFFF"/>
            </a:fillRef>
            <a:effectRef idx="0">
              <a:srgbClr val="FFFFFF"/>
            </a:effectRef>
            <a:fontRef idx="minor">
              <a:schemeClr val="tx1"/>
            </a:fontRef>
          </p:style>
        </p:cxnSp>
        <p:sp>
          <p:nvSpPr>
            <p:cNvPr id="40" name="文本框 39"/>
            <p:cNvSpPr txBox="1"/>
            <p:nvPr/>
          </p:nvSpPr>
          <p:spPr>
            <a:xfrm>
              <a:off x="1074" y="7350"/>
              <a:ext cx="1657" cy="1307"/>
            </a:xfrm>
            <a:prstGeom prst="rect">
              <a:avLst/>
            </a:prstGeom>
            <a:solidFill>
              <a:schemeClr val="accent2">
                <a:lumMod val="20000"/>
                <a:lumOff val="80000"/>
              </a:schemeClr>
            </a:solidFill>
            <a:ln w="12700" cap="flat" cmpd="sng" algn="ctr">
              <a:noFill/>
              <a:prstDash val="dash"/>
              <a:miter lim="800000"/>
            </a:ln>
          </p:spPr>
          <p:style>
            <a:lnRef idx="0">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t" anchorCtr="0" forceAA="0" compatLnSpc="1">
              <a:spAutoFit/>
            </a:bodyPr>
            <a:lstStyle/>
            <a:p>
              <a:pPr lvl="0" algn="ctr">
                <a:buClrTx/>
                <a:buSzTx/>
                <a:buFontTx/>
              </a:pPr>
              <a:r>
                <a:rPr lang="zh-CN" altLang="en-US" sz="2400">
                  <a:effectLst/>
                  <a:latin typeface="黑体" panose="02010609060101010101" pitchFamily="49" charset="-122"/>
                  <a:ea typeface="黑体" panose="02010609060101010101" pitchFamily="49" charset="-122"/>
                  <a:cs typeface="汉仪劲楷简" panose="00020600040101010101" charset="-122"/>
                  <a:sym typeface="+mn-ea"/>
                </a:rPr>
                <a:t>非战公约</a:t>
              </a:r>
            </a:p>
          </p:txBody>
        </p:sp>
      </p:grpSp>
      <p:grpSp>
        <p:nvGrpSpPr>
          <p:cNvPr id="41" name="组合 40"/>
          <p:cNvGrpSpPr/>
          <p:nvPr/>
        </p:nvGrpSpPr>
        <p:grpSpPr>
          <a:xfrm>
            <a:off x="7438390" y="2738755"/>
            <a:ext cx="1781175" cy="1541145"/>
            <a:chOff x="5524" y="3559"/>
            <a:chExt cx="2805" cy="2427"/>
          </a:xfrm>
        </p:grpSpPr>
        <p:sp>
          <p:nvSpPr>
            <p:cNvPr id="43" name="文本框 42"/>
            <p:cNvSpPr txBox="1"/>
            <p:nvPr>
              <p:custDataLst>
                <p:tags r:id="rId2"/>
              </p:custDataLst>
            </p:nvPr>
          </p:nvSpPr>
          <p:spPr>
            <a:xfrm>
              <a:off x="5524" y="3559"/>
              <a:ext cx="2805" cy="1901"/>
            </a:xfrm>
            <a:prstGeom prst="rect">
              <a:avLst/>
            </a:prstGeom>
            <a:solidFill>
              <a:schemeClr val="accent1">
                <a:lumMod val="20000"/>
                <a:lumOff val="80000"/>
              </a:schemeClr>
            </a:solidFill>
            <a:ln w="9525" cmpd="sng">
              <a:noFill/>
              <a:prstDash val="solid"/>
            </a:ln>
          </p:spPr>
          <p:txBody>
            <a:bodyPr wrap="square" rtlCol="0">
              <a:noAutofit/>
            </a:bodyPr>
            <a:lstStyle/>
            <a:p>
              <a:pPr algn="l"/>
              <a:r>
                <a:rPr lang="zh-CN" sz="2400" b="1">
                  <a:latin typeface="黑体" panose="02010609060101010101" pitchFamily="49" charset="-122"/>
                  <a:ea typeface="黑体" panose="02010609060101010101" pitchFamily="49" charset="-122"/>
                  <a:cs typeface="楷体" panose="02010609060101010101" charset="-122"/>
                </a:rPr>
                <a:t>一战后国际法发展，但效果有限</a:t>
              </a:r>
            </a:p>
          </p:txBody>
        </p:sp>
        <p:cxnSp>
          <p:nvCxnSpPr>
            <p:cNvPr id="44" name="直接箭头连接符 43"/>
            <p:cNvCxnSpPr/>
            <p:nvPr/>
          </p:nvCxnSpPr>
          <p:spPr>
            <a:xfrm flipV="1">
              <a:off x="6729" y="5522"/>
              <a:ext cx="0" cy="464"/>
            </a:xfrm>
            <a:prstGeom prst="straightConnector1">
              <a:avLst/>
            </a:prstGeom>
            <a:ln>
              <a:solidFill>
                <a:schemeClr val="tx1">
                  <a:lumMod val="95000"/>
                  <a:lumOff val="5000"/>
                </a:schemeClr>
              </a:solidFill>
              <a:tailEnd type="arrow"/>
            </a:ln>
          </p:spPr>
          <p:style>
            <a:lnRef idx="2">
              <a:schemeClr val="accent1"/>
            </a:lnRef>
            <a:fillRef idx="0">
              <a:srgbClr val="FFFFFF"/>
            </a:fillRef>
            <a:effectRef idx="0">
              <a:srgbClr val="FFFFFF"/>
            </a:effectRef>
            <a:fontRef idx="minor">
              <a:schemeClr val="tx1"/>
            </a:fontRef>
          </p:style>
        </p:cxnSp>
      </p:grpSp>
      <p:grpSp>
        <p:nvGrpSpPr>
          <p:cNvPr id="45" name="组合 44"/>
          <p:cNvGrpSpPr/>
          <p:nvPr/>
        </p:nvGrpSpPr>
        <p:grpSpPr>
          <a:xfrm>
            <a:off x="9342755" y="4987290"/>
            <a:ext cx="1170305" cy="1468120"/>
            <a:chOff x="1074" y="6345"/>
            <a:chExt cx="1843" cy="2312"/>
          </a:xfrm>
        </p:grpSpPr>
        <p:cxnSp>
          <p:nvCxnSpPr>
            <p:cNvPr id="46" name="直接连接符 45"/>
            <p:cNvCxnSpPr/>
            <p:nvPr/>
          </p:nvCxnSpPr>
          <p:spPr>
            <a:xfrm flipV="1">
              <a:off x="1925" y="6345"/>
              <a:ext cx="0" cy="913"/>
            </a:xfrm>
            <a:prstGeom prst="line">
              <a:avLst/>
            </a:prstGeom>
            <a:ln w="12700" cap="flat" cmpd="sng" algn="ctr">
              <a:solidFill>
                <a:srgbClr val="596784"/>
              </a:solidFill>
              <a:prstDash val="dash"/>
              <a:miter lim="800000"/>
            </a:ln>
          </p:spPr>
          <p:style>
            <a:lnRef idx="0">
              <a:schemeClr val="accent1"/>
            </a:lnRef>
            <a:fillRef idx="0">
              <a:srgbClr val="FFFFFF"/>
            </a:fillRef>
            <a:effectRef idx="0">
              <a:srgbClr val="FFFFFF"/>
            </a:effectRef>
            <a:fontRef idx="minor">
              <a:schemeClr val="tx1"/>
            </a:fontRef>
          </p:style>
        </p:cxnSp>
        <p:sp>
          <p:nvSpPr>
            <p:cNvPr id="47" name="文本框 46"/>
            <p:cNvSpPr txBox="1"/>
            <p:nvPr/>
          </p:nvSpPr>
          <p:spPr>
            <a:xfrm>
              <a:off x="1074" y="7350"/>
              <a:ext cx="1843" cy="1307"/>
            </a:xfrm>
            <a:prstGeom prst="rect">
              <a:avLst/>
            </a:prstGeom>
            <a:solidFill>
              <a:schemeClr val="accent2">
                <a:lumMod val="20000"/>
                <a:lumOff val="80000"/>
              </a:schemeClr>
            </a:solidFill>
            <a:ln w="12700" cap="flat" cmpd="sng" algn="ctr">
              <a:noFill/>
              <a:prstDash val="dash"/>
              <a:miter lim="800000"/>
            </a:ln>
          </p:spPr>
          <p:style>
            <a:lnRef idx="0">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t" anchorCtr="0" forceAA="0" compatLnSpc="1">
              <a:spAutoFit/>
            </a:bodyPr>
            <a:lstStyle/>
            <a:p>
              <a:pPr lvl="0" algn="ctr">
                <a:buClrTx/>
                <a:buSzTx/>
                <a:buFontTx/>
              </a:pPr>
              <a:r>
                <a:rPr lang="zh-CN" altLang="en-US" sz="2400">
                  <a:effectLst/>
                  <a:latin typeface="黑体" panose="02010609060101010101" pitchFamily="49" charset="-122"/>
                  <a:ea typeface="黑体" panose="02010609060101010101" pitchFamily="49" charset="-122"/>
                  <a:cs typeface="汉仪劲楷简" panose="00020600040101010101" charset="-122"/>
                  <a:sym typeface="+mn-ea"/>
                </a:rPr>
                <a:t>《联合国宪章》</a:t>
              </a:r>
            </a:p>
          </p:txBody>
        </p:sp>
      </p:grpSp>
      <p:grpSp>
        <p:nvGrpSpPr>
          <p:cNvPr id="48" name="组合 47"/>
          <p:cNvGrpSpPr/>
          <p:nvPr/>
        </p:nvGrpSpPr>
        <p:grpSpPr>
          <a:xfrm>
            <a:off x="10577195" y="4960620"/>
            <a:ext cx="1170305" cy="1468120"/>
            <a:chOff x="1074" y="6345"/>
            <a:chExt cx="1843" cy="2312"/>
          </a:xfrm>
        </p:grpSpPr>
        <p:cxnSp>
          <p:nvCxnSpPr>
            <p:cNvPr id="49" name="直接连接符 48"/>
            <p:cNvCxnSpPr/>
            <p:nvPr/>
          </p:nvCxnSpPr>
          <p:spPr>
            <a:xfrm flipV="1">
              <a:off x="1925" y="6345"/>
              <a:ext cx="0" cy="913"/>
            </a:xfrm>
            <a:prstGeom prst="line">
              <a:avLst/>
            </a:prstGeom>
            <a:ln w="12700" cap="flat" cmpd="sng" algn="ctr">
              <a:solidFill>
                <a:srgbClr val="596784"/>
              </a:solidFill>
              <a:prstDash val="dash"/>
              <a:miter lim="800000"/>
            </a:ln>
          </p:spPr>
          <p:style>
            <a:lnRef idx="0">
              <a:schemeClr val="accent1"/>
            </a:lnRef>
            <a:fillRef idx="0">
              <a:srgbClr val="FFFFFF"/>
            </a:fillRef>
            <a:effectRef idx="0">
              <a:srgbClr val="FFFFFF"/>
            </a:effectRef>
            <a:fontRef idx="minor">
              <a:schemeClr val="tx1"/>
            </a:fontRef>
          </p:style>
        </p:cxnSp>
        <p:sp>
          <p:nvSpPr>
            <p:cNvPr id="50" name="文本框 49"/>
            <p:cNvSpPr txBox="1"/>
            <p:nvPr/>
          </p:nvSpPr>
          <p:spPr>
            <a:xfrm>
              <a:off x="1074" y="7350"/>
              <a:ext cx="1843" cy="1307"/>
            </a:xfrm>
            <a:prstGeom prst="rect">
              <a:avLst/>
            </a:prstGeom>
            <a:solidFill>
              <a:schemeClr val="accent2">
                <a:lumMod val="20000"/>
                <a:lumOff val="80000"/>
              </a:schemeClr>
            </a:solidFill>
            <a:ln w="12700" cap="flat" cmpd="sng" algn="ctr">
              <a:noFill/>
              <a:prstDash val="dash"/>
              <a:miter lim="800000"/>
            </a:ln>
          </p:spPr>
          <p:style>
            <a:lnRef idx="0">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t" anchorCtr="0" forceAA="0" compatLnSpc="1">
              <a:spAutoFit/>
            </a:bodyPr>
            <a:lstStyle/>
            <a:p>
              <a:pPr lvl="0" algn="ctr">
                <a:buClrTx/>
                <a:buSzTx/>
                <a:buFontTx/>
              </a:pPr>
              <a:r>
                <a:rPr lang="zh-CN" altLang="en-US" sz="2400">
                  <a:effectLst/>
                  <a:latin typeface="黑体" panose="02010609060101010101" pitchFamily="49" charset="-122"/>
                  <a:ea typeface="黑体" panose="02010609060101010101" pitchFamily="49" charset="-122"/>
                  <a:cs typeface="汉仪劲楷简" panose="00020600040101010101" charset="-122"/>
                  <a:sym typeface="+mn-ea"/>
                </a:rPr>
                <a:t>国际</a:t>
              </a:r>
            </a:p>
            <a:p>
              <a:pPr lvl="0" algn="ctr">
                <a:buClrTx/>
                <a:buSzTx/>
                <a:buFontTx/>
              </a:pPr>
              <a:r>
                <a:rPr lang="zh-CN" altLang="en-US" sz="2400">
                  <a:effectLst/>
                  <a:latin typeface="黑体" panose="02010609060101010101" pitchFamily="49" charset="-122"/>
                  <a:ea typeface="黑体" panose="02010609060101010101" pitchFamily="49" charset="-122"/>
                  <a:cs typeface="汉仪劲楷简" panose="00020600040101010101" charset="-122"/>
                  <a:sym typeface="+mn-ea"/>
                </a:rPr>
                <a:t>法院</a:t>
              </a:r>
            </a:p>
          </p:txBody>
        </p:sp>
      </p:grpSp>
      <p:grpSp>
        <p:nvGrpSpPr>
          <p:cNvPr id="51" name="组合 50"/>
          <p:cNvGrpSpPr/>
          <p:nvPr/>
        </p:nvGrpSpPr>
        <p:grpSpPr>
          <a:xfrm>
            <a:off x="9639300" y="2728595"/>
            <a:ext cx="1781175" cy="1541145"/>
            <a:chOff x="5524" y="3559"/>
            <a:chExt cx="2805" cy="2427"/>
          </a:xfrm>
        </p:grpSpPr>
        <p:sp>
          <p:nvSpPr>
            <p:cNvPr id="52" name="文本框 51"/>
            <p:cNvSpPr txBox="1"/>
            <p:nvPr>
              <p:custDataLst>
                <p:tags r:id="rId1"/>
              </p:custDataLst>
            </p:nvPr>
          </p:nvSpPr>
          <p:spPr>
            <a:xfrm>
              <a:off x="5524" y="3559"/>
              <a:ext cx="2805" cy="1901"/>
            </a:xfrm>
            <a:prstGeom prst="rect">
              <a:avLst/>
            </a:prstGeom>
            <a:solidFill>
              <a:schemeClr val="accent1">
                <a:lumMod val="20000"/>
                <a:lumOff val="80000"/>
              </a:schemeClr>
            </a:solidFill>
            <a:ln w="9525" cmpd="sng">
              <a:noFill/>
              <a:prstDash val="solid"/>
            </a:ln>
          </p:spPr>
          <p:txBody>
            <a:bodyPr wrap="square" rtlCol="0">
              <a:noAutofit/>
            </a:bodyPr>
            <a:lstStyle/>
            <a:p>
              <a:pPr algn="l"/>
              <a:r>
                <a:rPr lang="zh-CN" sz="2400" b="1">
                  <a:latin typeface="黑体" panose="02010609060101010101" pitchFamily="49" charset="-122"/>
                  <a:ea typeface="黑体" panose="02010609060101010101" pitchFamily="49" charset="-122"/>
                  <a:cs typeface="楷体" panose="02010609060101010101" charset="-122"/>
                </a:rPr>
                <a:t>二战后国际法不断完善，</a:t>
              </a:r>
            </a:p>
            <a:p>
              <a:pPr algn="l"/>
              <a:r>
                <a:rPr lang="zh-CN" sz="2400" b="1">
                  <a:latin typeface="黑体" panose="02010609060101010101" pitchFamily="49" charset="-122"/>
                  <a:ea typeface="黑体" panose="02010609060101010101" pitchFamily="49" charset="-122"/>
                  <a:cs typeface="楷体" panose="02010609060101010101" charset="-122"/>
                </a:rPr>
                <a:t>体系化</a:t>
              </a:r>
            </a:p>
          </p:txBody>
        </p:sp>
        <p:cxnSp>
          <p:nvCxnSpPr>
            <p:cNvPr id="53" name="直接箭头连接符 52"/>
            <p:cNvCxnSpPr/>
            <p:nvPr/>
          </p:nvCxnSpPr>
          <p:spPr>
            <a:xfrm flipV="1">
              <a:off x="6729" y="5522"/>
              <a:ext cx="0" cy="464"/>
            </a:xfrm>
            <a:prstGeom prst="straightConnector1">
              <a:avLst/>
            </a:prstGeom>
            <a:ln>
              <a:solidFill>
                <a:schemeClr val="tx1">
                  <a:lumMod val="95000"/>
                  <a:lumOff val="5000"/>
                </a:schemeClr>
              </a:solidFill>
              <a:tailEnd type="arrow"/>
            </a:ln>
          </p:spPr>
          <p:style>
            <a:lnRef idx="2">
              <a:schemeClr val="accent1"/>
            </a:lnRef>
            <a:fillRef idx="0">
              <a:srgbClr val="FFFFFF"/>
            </a:fillRef>
            <a:effectRef idx="0">
              <a:srgbClr val="FFFFFF"/>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nvSpPr>
        <p:spPr>
          <a:xfrm>
            <a:off x="-33655" y="60729"/>
            <a:ext cx="10892155" cy="521970"/>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800" dirty="0">
                <a:solidFill>
                  <a:schemeClr val="tx1"/>
                </a:solidFill>
                <a:effectLst/>
                <a:latin typeface="黑体" panose="02010609060101010101" pitchFamily="49" charset="-122"/>
                <a:ea typeface="黑体" panose="02010609060101010101" pitchFamily="49" charset="-122"/>
                <a:cs typeface="汉仪劲楷简" panose="00020600040101010101" charset="-122"/>
                <a:sym typeface="+mn-ea"/>
              </a:rPr>
              <a:t>一、近代西方民族国家的产生</a:t>
            </a:r>
          </a:p>
        </p:txBody>
      </p:sp>
      <p:sp>
        <p:nvSpPr>
          <p:cNvPr id="17" name="矩形 16"/>
          <p:cNvSpPr/>
          <p:nvPr/>
        </p:nvSpPr>
        <p:spPr>
          <a:xfrm flipV="1">
            <a:off x="-33655" y="6713220"/>
            <a:ext cx="12232005" cy="173990"/>
          </a:xfrm>
          <a:prstGeom prst="rect">
            <a:avLst/>
          </a:prstGeom>
          <a:solidFill>
            <a:schemeClr val="accent2">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p:cNvSpPr txBox="1"/>
          <p:nvPr/>
        </p:nvSpPr>
        <p:spPr>
          <a:xfrm>
            <a:off x="-164828" y="1143734"/>
            <a:ext cx="3863934" cy="476669"/>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lvl="0" algn="l">
              <a:lnSpc>
                <a:spcPct val="120000"/>
              </a:lnSpc>
              <a:spcBef>
                <a:spcPts val="0"/>
              </a:spcBef>
              <a:spcAft>
                <a:spcPts val="0"/>
              </a:spcAft>
              <a:buClrTx/>
              <a:buSzTx/>
              <a:buFontTx/>
            </a:pPr>
            <a:r>
              <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rPr>
              <a:t>（一）含义</a:t>
            </a:r>
            <a:endParaRPr lang="en-US" altLang="zh-CN" sz="2400" dirty="0">
              <a:effectLst/>
              <a:latin typeface="黑体" panose="02010609060101010101" pitchFamily="49" charset="-122"/>
              <a:ea typeface="黑体" panose="02010609060101010101" pitchFamily="49" charset="-122"/>
              <a:cs typeface="汉仪劲楷简" panose="00020600040101010101" charset="-122"/>
              <a:sym typeface="+mn-ea"/>
            </a:endParaRPr>
          </a:p>
        </p:txBody>
      </p:sp>
      <p:sp>
        <p:nvSpPr>
          <p:cNvPr id="5" name="文本框 4"/>
          <p:cNvSpPr txBox="1"/>
          <p:nvPr/>
        </p:nvSpPr>
        <p:spPr>
          <a:xfrm>
            <a:off x="279544" y="4606654"/>
            <a:ext cx="11509375" cy="1525905"/>
          </a:xfrm>
          <a:prstGeom prst="rect">
            <a:avLst/>
          </a:prstGeom>
          <a:ln>
            <a:solidFill>
              <a:schemeClr val="bg1">
                <a:lumMod val="50000"/>
              </a:schemeClr>
            </a:solidFill>
          </a:ln>
        </p:spPr>
        <p:style>
          <a:lnRef idx="2">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t" anchorCtr="0" forceAA="0" compatLnSpc="1">
            <a:noAutofit/>
          </a:bodyPr>
          <a:lstStyle/>
          <a:p>
            <a:pPr lvl="0">
              <a:lnSpc>
                <a:spcPct val="120000"/>
              </a:lnSpc>
            </a:pPr>
            <a:r>
              <a:rPr lang="zh-CN" altLang="en-US" sz="2400" dirty="0">
                <a:latin typeface="楷体" panose="02010609060101010101" pitchFamily="49" charset="-122"/>
                <a:ea typeface="楷体" panose="02010609060101010101" pitchFamily="49" charset="-122"/>
                <a:cs typeface="汉仪劲楷简" panose="00020600040101010101" charset="-122"/>
                <a:sym typeface="+mn-ea"/>
              </a:rPr>
              <a:t>所谓民族国家是欧洲中世纪后期出现并在资产阶级时代普遍形成的国家形式，是以民族为基础的主权国家，它必须具备两个重要的因素，即</a:t>
            </a:r>
            <a:r>
              <a:rPr lang="zh-CN" altLang="en-US" sz="24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国家主权</a:t>
            </a:r>
            <a:r>
              <a:rPr lang="zh-CN" altLang="en-US" sz="2400" dirty="0">
                <a:latin typeface="楷体" panose="02010609060101010101" pitchFamily="49" charset="-122"/>
                <a:ea typeface="楷体" panose="02010609060101010101" pitchFamily="49" charset="-122"/>
                <a:cs typeface="汉仪劲楷简" panose="00020600040101010101" charset="-122"/>
                <a:sym typeface="+mn-ea"/>
              </a:rPr>
              <a:t>与</a:t>
            </a:r>
            <a:r>
              <a:rPr lang="zh-CN" altLang="en-US" sz="24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民族一体性</a:t>
            </a:r>
            <a:r>
              <a:rPr lang="zh-CN" altLang="en-US" sz="2400" dirty="0">
                <a:latin typeface="楷体" panose="02010609060101010101" pitchFamily="49" charset="-122"/>
                <a:ea typeface="楷体" panose="02010609060101010101" pitchFamily="49" charset="-122"/>
                <a:cs typeface="汉仪劲楷简" panose="00020600040101010101" charset="-122"/>
                <a:sym typeface="+mn-ea"/>
              </a:rPr>
              <a:t>。 </a:t>
            </a:r>
          </a:p>
          <a:p>
            <a:pPr lvl="0">
              <a:lnSpc>
                <a:spcPct val="120000"/>
              </a:lnSpc>
            </a:pPr>
            <a:r>
              <a:rPr lang="zh-CN" altLang="en-US" sz="2400" dirty="0">
                <a:latin typeface="楷体" panose="02010609060101010101" pitchFamily="49" charset="-122"/>
                <a:ea typeface="楷体" panose="02010609060101010101" pitchFamily="49" charset="-122"/>
                <a:cs typeface="汉仪劲楷简" panose="00020600040101010101" charset="-122"/>
                <a:sym typeface="+mn-ea"/>
              </a:rPr>
              <a:t>                                        </a:t>
            </a:r>
            <a:r>
              <a:rPr lang="en-US" altLang="zh-CN" sz="24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400" dirty="0">
                <a:latin typeface="楷体" panose="02010609060101010101" pitchFamily="49" charset="-122"/>
                <a:ea typeface="楷体" panose="02010609060101010101" pitchFamily="49" charset="-122"/>
                <a:cs typeface="汉仪劲楷简" panose="00020600040101010101" charset="-122"/>
                <a:sym typeface="+mn-ea"/>
              </a:rPr>
              <a:t>钱乘旦</a:t>
            </a:r>
            <a:r>
              <a:rPr lang="en-US" altLang="zh-CN" sz="24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400" dirty="0">
                <a:latin typeface="楷体" panose="02010609060101010101" pitchFamily="49" charset="-122"/>
                <a:ea typeface="楷体" panose="02010609060101010101" pitchFamily="49" charset="-122"/>
                <a:cs typeface="汉仪劲楷简" panose="00020600040101010101" charset="-122"/>
                <a:sym typeface="+mn-ea"/>
              </a:rPr>
              <a:t>现代文明的起源与演进</a:t>
            </a:r>
            <a:r>
              <a:rPr lang="en-US" altLang="zh-CN" sz="2400" dirty="0">
                <a:latin typeface="楷体" panose="02010609060101010101" pitchFamily="49" charset="-122"/>
                <a:ea typeface="楷体" panose="02010609060101010101" pitchFamily="49" charset="-122"/>
                <a:cs typeface="汉仪劲楷简" panose="00020600040101010101" charset="-122"/>
                <a:sym typeface="+mn-ea"/>
              </a:rPr>
              <a:t>》</a:t>
            </a:r>
            <a:endParaRPr lang="zh-CN" altLang="en-US" sz="2400" dirty="0">
              <a:latin typeface="楷体" panose="02010609060101010101" pitchFamily="49" charset="-122"/>
              <a:ea typeface="楷体" panose="02010609060101010101" pitchFamily="49" charset="-122"/>
              <a:cs typeface="汉仪劲楷简" panose="00020600040101010101" charset="-122"/>
              <a:sym typeface="+mn-ea"/>
            </a:endParaRPr>
          </a:p>
        </p:txBody>
      </p:sp>
      <p:sp>
        <p:nvSpPr>
          <p:cNvPr id="15" name="文本框 14">
            <a:extLst>
              <a:ext uri="{FF2B5EF4-FFF2-40B4-BE49-F238E27FC236}">
                <a16:creationId xmlns:a16="http://schemas.microsoft.com/office/drawing/2014/main" id="{E25A9DEB-518B-636D-0112-3D020E383518}"/>
              </a:ext>
            </a:extLst>
          </p:cNvPr>
          <p:cNvSpPr txBox="1"/>
          <p:nvPr/>
        </p:nvSpPr>
        <p:spPr>
          <a:xfrm>
            <a:off x="279544" y="1849835"/>
            <a:ext cx="11728941" cy="1308050"/>
          </a:xfrm>
          <a:prstGeom prst="rect">
            <a:avLst/>
          </a:prstGeom>
          <a:noFill/>
        </p:spPr>
        <p:txBody>
          <a:bodyPr wrap="square" rtlCol="0">
            <a:spAutoFit/>
          </a:bodyPr>
          <a:lstStyle/>
          <a:p>
            <a:pPr>
              <a:lnSpc>
                <a:spcPts val="3300"/>
              </a:lnSpc>
            </a:pPr>
            <a:r>
              <a:rPr lang="zh-CN" altLang="en-US" sz="2400" dirty="0">
                <a:solidFill>
                  <a:srgbClr val="FF0000"/>
                </a:solidFill>
                <a:latin typeface="黑体" panose="02010609060101010101" pitchFamily="49" charset="-122"/>
                <a:ea typeface="黑体" panose="02010609060101010101" pitchFamily="49" charset="-122"/>
              </a:rPr>
              <a:t>民族国家（</a:t>
            </a:r>
            <a:r>
              <a:rPr lang="en-US" altLang="zh-CN" sz="2400" dirty="0">
                <a:solidFill>
                  <a:srgbClr val="FF0000"/>
                </a:solidFill>
                <a:latin typeface="黑体" panose="02010609060101010101" pitchFamily="49" charset="-122"/>
                <a:ea typeface="黑体" panose="02010609060101010101" pitchFamily="49" charset="-122"/>
              </a:rPr>
              <a:t>Nation state</a:t>
            </a:r>
            <a:r>
              <a:rPr lang="zh-CN" altLang="en-US" sz="2400" dirty="0">
                <a:solidFill>
                  <a:srgbClr val="FF0000"/>
                </a:solidFill>
                <a:latin typeface="黑体" panose="02010609060101010101" pitchFamily="49" charset="-122"/>
                <a:ea typeface="黑体" panose="02010609060101010101" pitchFamily="49" charset="-122"/>
              </a:rPr>
              <a:t>）</a:t>
            </a:r>
            <a:endParaRPr lang="en-US" altLang="zh-CN" sz="2400" dirty="0">
              <a:solidFill>
                <a:srgbClr val="FF0000"/>
              </a:solidFill>
              <a:latin typeface="黑体" panose="02010609060101010101" pitchFamily="49" charset="-122"/>
              <a:ea typeface="黑体" panose="02010609060101010101" pitchFamily="49" charset="-122"/>
            </a:endParaRPr>
          </a:p>
          <a:p>
            <a:pPr>
              <a:lnSpc>
                <a:spcPts val="3300"/>
              </a:lnSpc>
            </a:pPr>
            <a:r>
              <a:rPr lang="en-US" altLang="zh-CN" sz="2400" dirty="0">
                <a:latin typeface="黑体" panose="02010609060101010101" pitchFamily="49" charset="-122"/>
                <a:ea typeface="黑体" panose="02010609060101010101" pitchFamily="49" charset="-122"/>
              </a:rPr>
              <a:t>state</a:t>
            </a:r>
            <a:r>
              <a:rPr lang="zh-CN" altLang="en-US" sz="2400" dirty="0">
                <a:latin typeface="黑体" panose="02010609060101010101" pitchFamily="49" charset="-122"/>
                <a:ea typeface="黑体" panose="02010609060101010101" pitchFamily="49" charset="-122"/>
              </a:rPr>
              <a:t>指在一定范围内</a:t>
            </a:r>
            <a:r>
              <a:rPr lang="zh-CN" altLang="en-US" sz="2400" dirty="0">
                <a:solidFill>
                  <a:srgbClr val="FF0000"/>
                </a:solidFill>
                <a:latin typeface="黑体" panose="02010609060101010101" pitchFamily="49" charset="-122"/>
                <a:ea typeface="黑体" panose="02010609060101010101" pitchFamily="49" charset="-122"/>
              </a:rPr>
              <a:t>实行合法统治的权力机构</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政府</a:t>
            </a:r>
            <a:endParaRPr lang="en-US" altLang="zh-CN" sz="2400" dirty="0">
              <a:latin typeface="黑体" panose="02010609060101010101" pitchFamily="49" charset="-122"/>
              <a:ea typeface="黑体" panose="02010609060101010101" pitchFamily="49" charset="-122"/>
            </a:endParaRPr>
          </a:p>
          <a:p>
            <a:pPr>
              <a:lnSpc>
                <a:spcPts val="3300"/>
              </a:lnSpc>
            </a:pPr>
            <a:r>
              <a:rPr lang="en-US" altLang="zh-CN" sz="2400" dirty="0">
                <a:latin typeface="黑体" panose="02010609060101010101" pitchFamily="49" charset="-122"/>
                <a:ea typeface="黑体" panose="02010609060101010101" pitchFamily="49" charset="-122"/>
              </a:rPr>
              <a:t>nation</a:t>
            </a:r>
            <a:r>
              <a:rPr lang="zh-CN" altLang="en-US" sz="2400" dirty="0">
                <a:latin typeface="黑体" panose="02010609060101010101" pitchFamily="49" charset="-122"/>
                <a:ea typeface="黑体" panose="02010609060101010101" pitchFamily="49" charset="-122"/>
              </a:rPr>
              <a:t>指在同一政府治理下，</a:t>
            </a:r>
            <a:r>
              <a:rPr lang="zh-CN" altLang="en-US" sz="2400" dirty="0">
                <a:solidFill>
                  <a:srgbClr val="FF0000"/>
                </a:solidFill>
                <a:latin typeface="黑体" panose="02010609060101010101" pitchFamily="49" charset="-122"/>
                <a:ea typeface="黑体" panose="02010609060101010101" pitchFamily="49" charset="-122"/>
              </a:rPr>
              <a:t>有共同历史、文化和生活习惯</a:t>
            </a:r>
            <a:r>
              <a:rPr lang="zh-CN" altLang="en-US" sz="2400" dirty="0">
                <a:latin typeface="黑体" panose="02010609060101010101" pitchFamily="49" charset="-122"/>
                <a:ea typeface="黑体" panose="02010609060101010101" pitchFamily="49" charset="-122"/>
              </a:rPr>
              <a:t>的一国人民。</a:t>
            </a:r>
          </a:p>
        </p:txBody>
      </p:sp>
      <p:sp>
        <p:nvSpPr>
          <p:cNvPr id="7" name="文本框 6">
            <a:extLst>
              <a:ext uri="{FF2B5EF4-FFF2-40B4-BE49-F238E27FC236}">
                <a16:creationId xmlns:a16="http://schemas.microsoft.com/office/drawing/2014/main" id="{7B101575-01C6-961B-F674-A017B0DC7894}"/>
              </a:ext>
            </a:extLst>
          </p:cNvPr>
          <p:cNvSpPr txBox="1"/>
          <p:nvPr/>
        </p:nvSpPr>
        <p:spPr>
          <a:xfrm>
            <a:off x="-33655" y="632384"/>
            <a:ext cx="8045231" cy="461665"/>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400" dirty="0">
                <a:solidFill>
                  <a:schemeClr val="accent2">
                    <a:lumMod val="75000"/>
                  </a:schemeClr>
                </a:solidFill>
                <a:effectLst/>
                <a:latin typeface="黑体" panose="02010609060101010101" pitchFamily="49" charset="-122"/>
                <a:ea typeface="黑体" panose="02010609060101010101" pitchFamily="49" charset="-122"/>
                <a:cs typeface="汉仪劲楷简" panose="00020600040101010101" charset="-122"/>
                <a:sym typeface="+mn-ea"/>
              </a:rPr>
              <a:t>任务一：了解民族国家形成的背景、发展历程和影响。</a:t>
            </a:r>
          </a:p>
        </p:txBody>
      </p:sp>
      <p:sp>
        <p:nvSpPr>
          <p:cNvPr id="8" name="矩形 7">
            <a:extLst>
              <a:ext uri="{FF2B5EF4-FFF2-40B4-BE49-F238E27FC236}">
                <a16:creationId xmlns:a16="http://schemas.microsoft.com/office/drawing/2014/main" id="{F8FD36FF-C174-E090-80AA-3BB2F2BDD661}"/>
              </a:ext>
            </a:extLst>
          </p:cNvPr>
          <p:cNvSpPr/>
          <p:nvPr/>
        </p:nvSpPr>
        <p:spPr>
          <a:xfrm>
            <a:off x="350272" y="3467462"/>
            <a:ext cx="3044769" cy="585009"/>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黑体" panose="02010609060101010101" pitchFamily="49" charset="-122"/>
                <a:ea typeface="黑体" panose="02010609060101010101" pitchFamily="49" charset="-122"/>
              </a:rPr>
              <a:t>政治条件：主权国家</a:t>
            </a:r>
          </a:p>
        </p:txBody>
      </p:sp>
      <p:sp>
        <p:nvSpPr>
          <p:cNvPr id="9" name="矩形 8">
            <a:extLst>
              <a:ext uri="{FF2B5EF4-FFF2-40B4-BE49-F238E27FC236}">
                <a16:creationId xmlns:a16="http://schemas.microsoft.com/office/drawing/2014/main" id="{DEA44A54-408D-24EC-D212-261DB7AA3840}"/>
              </a:ext>
            </a:extLst>
          </p:cNvPr>
          <p:cNvSpPr/>
          <p:nvPr/>
        </p:nvSpPr>
        <p:spPr>
          <a:xfrm>
            <a:off x="4723654" y="3467462"/>
            <a:ext cx="3109710" cy="585009"/>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黑体" panose="02010609060101010101" pitchFamily="49" charset="-122"/>
                <a:ea typeface="黑体" panose="02010609060101010101" pitchFamily="49" charset="-122"/>
              </a:rPr>
              <a:t>文化条件：民族认同</a:t>
            </a:r>
          </a:p>
        </p:txBody>
      </p:sp>
      <p:sp>
        <p:nvSpPr>
          <p:cNvPr id="10" name="加号 9">
            <a:extLst>
              <a:ext uri="{FF2B5EF4-FFF2-40B4-BE49-F238E27FC236}">
                <a16:creationId xmlns:a16="http://schemas.microsoft.com/office/drawing/2014/main" id="{B4E3D276-38AA-796C-E4B6-46F378CBC016}"/>
              </a:ext>
            </a:extLst>
          </p:cNvPr>
          <p:cNvSpPr/>
          <p:nvPr/>
        </p:nvSpPr>
        <p:spPr>
          <a:xfrm>
            <a:off x="3757211" y="3506950"/>
            <a:ext cx="602343" cy="585009"/>
          </a:xfrm>
          <a:prstGeom prst="mathPlus">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号 10">
            <a:extLst>
              <a:ext uri="{FF2B5EF4-FFF2-40B4-BE49-F238E27FC236}">
                <a16:creationId xmlns:a16="http://schemas.microsoft.com/office/drawing/2014/main" id="{522EEC46-8296-3E0C-B1ED-A1E3C47F9500}"/>
              </a:ext>
            </a:extLst>
          </p:cNvPr>
          <p:cNvSpPr/>
          <p:nvPr/>
        </p:nvSpPr>
        <p:spPr>
          <a:xfrm>
            <a:off x="8092499" y="3580407"/>
            <a:ext cx="732972" cy="408668"/>
          </a:xfrm>
          <a:prstGeom prst="mathEqual">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矩形 11">
            <a:extLst>
              <a:ext uri="{FF2B5EF4-FFF2-40B4-BE49-F238E27FC236}">
                <a16:creationId xmlns:a16="http://schemas.microsoft.com/office/drawing/2014/main" id="{87251619-AB94-4960-D5E1-9CEFCCB64B17}"/>
              </a:ext>
            </a:extLst>
          </p:cNvPr>
          <p:cNvSpPr/>
          <p:nvPr/>
        </p:nvSpPr>
        <p:spPr>
          <a:xfrm>
            <a:off x="9084606" y="3440984"/>
            <a:ext cx="2467428" cy="585009"/>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黑体" panose="02010609060101010101" pitchFamily="49" charset="-122"/>
                <a:ea typeface="黑体" panose="02010609060101010101" pitchFamily="49" charset="-122"/>
              </a:rPr>
              <a:t>民族国家</a:t>
            </a:r>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a14="http://schemas.microsoft.com/office/drawing/2010/main"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2"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5" grpId="1" animBg="1"/>
      <p:bldP spid="5" grpId="2" animBg="1"/>
      <p:bldP spid="8" grpId="0" animBg="1"/>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flipV="1">
            <a:off x="-33655" y="6713220"/>
            <a:ext cx="12232005" cy="173990"/>
          </a:xfrm>
          <a:prstGeom prst="rect">
            <a:avLst/>
          </a:prstGeom>
          <a:solidFill>
            <a:schemeClr val="accent2">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3" name="组合 12"/>
          <p:cNvGrpSpPr/>
          <p:nvPr/>
        </p:nvGrpSpPr>
        <p:grpSpPr>
          <a:xfrm>
            <a:off x="368935" y="1922145"/>
            <a:ext cx="11383010" cy="2341880"/>
            <a:chOff x="372" y="2775"/>
            <a:chExt cx="17926" cy="3688"/>
          </a:xfrm>
        </p:grpSpPr>
        <p:grpSp>
          <p:nvGrpSpPr>
            <p:cNvPr id="21" name="组合 20"/>
            <p:cNvGrpSpPr/>
            <p:nvPr/>
          </p:nvGrpSpPr>
          <p:grpSpPr>
            <a:xfrm>
              <a:off x="372" y="5736"/>
              <a:ext cx="17926" cy="727"/>
              <a:chOff x="6425" y="6760"/>
              <a:chExt cx="12488" cy="727"/>
            </a:xfrm>
          </p:grpSpPr>
          <p:cxnSp>
            <p:nvCxnSpPr>
              <p:cNvPr id="9" name="直接箭头连接符 8"/>
              <p:cNvCxnSpPr/>
              <p:nvPr>
                <p:custDataLst>
                  <p:tags r:id="rId7"/>
                </p:custDataLst>
              </p:nvPr>
            </p:nvCxnSpPr>
            <p:spPr>
              <a:xfrm>
                <a:off x="6425" y="6760"/>
                <a:ext cx="12488" cy="0"/>
              </a:xfrm>
              <a:prstGeom prst="straightConnector1">
                <a:avLst/>
              </a:prstGeom>
              <a:ln>
                <a:solidFill>
                  <a:schemeClr val="tx1">
                    <a:lumMod val="95000"/>
                    <a:lumOff val="5000"/>
                  </a:schemeClr>
                </a:solidFill>
                <a:tailEnd type="arrow"/>
              </a:ln>
            </p:spPr>
            <p:style>
              <a:lnRef idx="2">
                <a:schemeClr val="accent1"/>
              </a:lnRef>
              <a:fillRef idx="0">
                <a:srgbClr val="FFFFFF"/>
              </a:fillRef>
              <a:effectRef idx="0">
                <a:srgbClr val="FFFFFF"/>
              </a:effectRef>
              <a:fontRef idx="minor">
                <a:schemeClr val="tx1"/>
              </a:fontRef>
            </p:style>
          </p:cxnSp>
          <p:sp>
            <p:nvSpPr>
              <p:cNvPr id="14" name="文本框 13"/>
              <p:cNvSpPr txBox="1"/>
              <p:nvPr/>
            </p:nvSpPr>
            <p:spPr>
              <a:xfrm>
                <a:off x="6645" y="6762"/>
                <a:ext cx="12101" cy="725"/>
              </a:xfrm>
              <a:prstGeom prst="rect">
                <a:avLst/>
              </a:prstGeom>
              <a:noFill/>
            </p:spPr>
            <p:txBody>
              <a:bodyPr wrap="square" rtlCol="0" anchor="t">
                <a:spAutoFit/>
              </a:bodyPr>
              <a:lstStyle/>
              <a:p>
                <a:r>
                  <a:rPr lang="en-US" altLang="zh-CN" sz="2400" dirty="0">
                    <a:latin typeface="黑体" panose="02010609060101010101" pitchFamily="49" charset="-122"/>
                    <a:ea typeface="黑体" panose="02010609060101010101" pitchFamily="49" charset="-122"/>
                    <a:cs typeface="楷体" panose="02010609060101010101" charset="-122"/>
                    <a:sym typeface="+mn-ea"/>
                  </a:rPr>
                  <a:t>     </a:t>
                </a:r>
                <a:r>
                  <a:rPr lang="zh-CN" sz="2400" dirty="0">
                    <a:latin typeface="黑体" panose="02010609060101010101" pitchFamily="49" charset="-122"/>
                    <a:ea typeface="黑体" panose="02010609060101010101" pitchFamily="49" charset="-122"/>
                    <a:cs typeface="楷体" panose="02010609060101010101" charset="-122"/>
                    <a:sym typeface="+mn-ea"/>
                  </a:rPr>
                  <a:t>中古时期</a:t>
                </a:r>
                <a:r>
                  <a:rPr lang="en-US" altLang="zh-CN" sz="2400" dirty="0">
                    <a:latin typeface="黑体" panose="02010609060101010101" pitchFamily="49" charset="-122"/>
                    <a:ea typeface="黑体" panose="02010609060101010101" pitchFamily="49" charset="-122"/>
                    <a:cs typeface="楷体" panose="02010609060101010101" charset="-122"/>
                    <a:sym typeface="+mn-ea"/>
                  </a:rPr>
                  <a:t>                 </a:t>
                </a:r>
                <a:r>
                  <a:rPr lang="en-US" sz="2400" dirty="0">
                    <a:latin typeface="黑体" panose="02010609060101010101" pitchFamily="49" charset="-122"/>
                    <a:ea typeface="黑体" panose="02010609060101010101" pitchFamily="49" charset="-122"/>
                    <a:cs typeface="楷体" panose="02010609060101010101" charset="-122"/>
                    <a:sym typeface="+mn-ea"/>
                  </a:rPr>
                  <a:t>15-17</a:t>
                </a:r>
                <a:r>
                  <a:rPr lang="zh-CN" altLang="en-US" sz="2400" dirty="0">
                    <a:latin typeface="黑体" panose="02010609060101010101" pitchFamily="49" charset="-122"/>
                    <a:ea typeface="黑体" panose="02010609060101010101" pitchFamily="49" charset="-122"/>
                    <a:cs typeface="楷体" panose="02010609060101010101" charset="-122"/>
                    <a:sym typeface="+mn-ea"/>
                  </a:rPr>
                  <a:t>世纪</a:t>
                </a:r>
                <a:r>
                  <a:rPr lang="en-US" altLang="zh-CN" sz="2400" dirty="0">
                    <a:latin typeface="黑体" panose="02010609060101010101" pitchFamily="49" charset="-122"/>
                    <a:ea typeface="黑体" panose="02010609060101010101" pitchFamily="49" charset="-122"/>
                    <a:cs typeface="楷体" panose="02010609060101010101" charset="-122"/>
                    <a:sym typeface="+mn-ea"/>
                  </a:rPr>
                  <a:t>             16-19</a:t>
                </a:r>
                <a:r>
                  <a:rPr lang="zh-CN" altLang="en-US" sz="2400" dirty="0">
                    <a:latin typeface="黑体" panose="02010609060101010101" pitchFamily="49" charset="-122"/>
                    <a:ea typeface="黑体" panose="02010609060101010101" pitchFamily="49" charset="-122"/>
                    <a:cs typeface="楷体" panose="02010609060101010101" charset="-122"/>
                    <a:sym typeface="+mn-ea"/>
                  </a:rPr>
                  <a:t>世纪</a:t>
                </a:r>
              </a:p>
            </p:txBody>
          </p:sp>
        </p:grpSp>
        <p:grpSp>
          <p:nvGrpSpPr>
            <p:cNvPr id="18" name="组合 17"/>
            <p:cNvGrpSpPr/>
            <p:nvPr/>
          </p:nvGrpSpPr>
          <p:grpSpPr>
            <a:xfrm>
              <a:off x="507" y="2795"/>
              <a:ext cx="5254" cy="2894"/>
              <a:chOff x="630" y="2549"/>
              <a:chExt cx="5254" cy="2894"/>
            </a:xfrm>
          </p:grpSpPr>
          <p:cxnSp>
            <p:nvCxnSpPr>
              <p:cNvPr id="19" name="直接连接符 18"/>
              <p:cNvCxnSpPr/>
              <p:nvPr>
                <p:custDataLst>
                  <p:tags r:id="rId5"/>
                </p:custDataLst>
              </p:nvPr>
            </p:nvCxnSpPr>
            <p:spPr>
              <a:xfrm flipV="1">
                <a:off x="3127" y="3646"/>
                <a:ext cx="0" cy="1797"/>
              </a:xfrm>
              <a:prstGeom prst="line">
                <a:avLst/>
              </a:prstGeom>
              <a:ln w="6350" cap="flat" cmpd="sng" algn="ctr">
                <a:solidFill>
                  <a:schemeClr val="tx1">
                    <a:lumMod val="95000"/>
                    <a:lumOff val="5000"/>
                  </a:schemeClr>
                </a:solidFill>
                <a:prstDash val="dash"/>
                <a:miter lim="800000"/>
              </a:ln>
            </p:spPr>
            <p:style>
              <a:lnRef idx="0">
                <a:schemeClr val="accent1"/>
              </a:lnRef>
              <a:fillRef idx="0">
                <a:srgbClr val="FFFFFF"/>
              </a:fillRef>
              <a:effectRef idx="0">
                <a:srgbClr val="FFFFFF"/>
              </a:effectRef>
              <a:fontRef idx="minor">
                <a:schemeClr val="tx1"/>
              </a:fontRef>
            </p:style>
          </p:cxnSp>
          <p:sp>
            <p:nvSpPr>
              <p:cNvPr id="20" name="文本框 19"/>
              <p:cNvSpPr txBox="1"/>
              <p:nvPr>
                <p:custDataLst>
                  <p:tags r:id="rId6"/>
                </p:custDataLst>
              </p:nvPr>
            </p:nvSpPr>
            <p:spPr>
              <a:xfrm>
                <a:off x="630" y="2549"/>
                <a:ext cx="5254" cy="1425"/>
              </a:xfrm>
              <a:prstGeom prst="rect">
                <a:avLst/>
              </a:prstGeom>
              <a:solidFill>
                <a:schemeClr val="bg1">
                  <a:lumMod val="95000"/>
                </a:schemeClr>
              </a:solidFill>
              <a:ln w="9525">
                <a:solidFill>
                  <a:schemeClr val="bg1">
                    <a:lumMod val="50000"/>
                  </a:schemeClr>
                </a:solidFill>
              </a:ln>
            </p:spPr>
            <p:txBody>
              <a:bodyPr vert="horz" wrap="square" lIns="91440" tIns="45720" rIns="91440" bIns="45720" rtlCol="0" anchor="t" anchorCtr="0">
                <a:noAutofit/>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lgn="ctr">
                  <a:lnSpc>
                    <a:spcPct val="100000"/>
                  </a:lnSpc>
                  <a:buClrTx/>
                  <a:buSzTx/>
                  <a:buFontTx/>
                </a:pPr>
                <a:r>
                  <a:rPr lang="zh-CN" altLang="en-US" b="0" spc="0" dirty="0">
                    <a:solidFill>
                      <a:srgbClr val="FF0000"/>
                    </a:solidFill>
                    <a:latin typeface="黑体" panose="02010609060101010101" pitchFamily="49" charset="-122"/>
                    <a:ea typeface="黑体" panose="02010609060101010101" pitchFamily="49" charset="-122"/>
                    <a:cs typeface="+mn-cs"/>
                    <a:sym typeface="+mn-ea"/>
                  </a:rPr>
                  <a:t>不知有国</a:t>
                </a:r>
                <a:endParaRPr lang="en-US" altLang="zh-CN" b="0" spc="0" dirty="0">
                  <a:solidFill>
                    <a:srgbClr val="FF0000"/>
                  </a:solidFill>
                  <a:latin typeface="黑体" panose="02010609060101010101" pitchFamily="49" charset="-122"/>
                  <a:ea typeface="黑体" panose="02010609060101010101" pitchFamily="49" charset="-122"/>
                  <a:cs typeface="+mn-cs"/>
                  <a:sym typeface="+mn-ea"/>
                </a:endParaRPr>
              </a:p>
              <a:p>
                <a:pPr lvl="0" algn="ctr">
                  <a:lnSpc>
                    <a:spcPct val="100000"/>
                  </a:lnSpc>
                  <a:buClrTx/>
                  <a:buSzTx/>
                  <a:buFontTx/>
                </a:pPr>
                <a:r>
                  <a:rPr lang="zh-CN" altLang="en-US" b="0" spc="0" dirty="0">
                    <a:latin typeface="黑体" panose="02010609060101010101" pitchFamily="49" charset="-122"/>
                    <a:ea typeface="黑体" panose="02010609060101010101" pitchFamily="49" charset="-122"/>
                    <a:cs typeface="+mn-cs"/>
                  </a:rPr>
                  <a:t>民族国家难以形成</a:t>
                </a:r>
                <a:endParaRPr b="0" spc="0" dirty="0">
                  <a:latin typeface="黑体" panose="02010609060101010101" pitchFamily="49" charset="-122"/>
                  <a:ea typeface="黑体" panose="02010609060101010101" pitchFamily="49" charset="-122"/>
                  <a:cs typeface="+mn-cs"/>
                  <a:sym typeface="+mn-ea"/>
                </a:endParaRPr>
              </a:p>
            </p:txBody>
          </p:sp>
        </p:grpSp>
        <p:grpSp>
          <p:nvGrpSpPr>
            <p:cNvPr id="10" name="组合 9"/>
            <p:cNvGrpSpPr/>
            <p:nvPr/>
          </p:nvGrpSpPr>
          <p:grpSpPr>
            <a:xfrm>
              <a:off x="6164" y="2775"/>
              <a:ext cx="5422" cy="2947"/>
              <a:chOff x="353" y="2568"/>
              <a:chExt cx="5422" cy="2947"/>
            </a:xfrm>
          </p:grpSpPr>
          <p:cxnSp>
            <p:nvCxnSpPr>
              <p:cNvPr id="11" name="直接连接符 10"/>
              <p:cNvCxnSpPr/>
              <p:nvPr>
                <p:custDataLst>
                  <p:tags r:id="rId3"/>
                </p:custDataLst>
              </p:nvPr>
            </p:nvCxnSpPr>
            <p:spPr>
              <a:xfrm flipV="1">
                <a:off x="3127" y="3718"/>
                <a:ext cx="0" cy="1797"/>
              </a:xfrm>
              <a:prstGeom prst="line">
                <a:avLst/>
              </a:prstGeom>
              <a:ln w="6350" cap="flat" cmpd="sng" algn="ctr">
                <a:solidFill>
                  <a:schemeClr val="tx1">
                    <a:lumMod val="95000"/>
                    <a:lumOff val="5000"/>
                  </a:schemeClr>
                </a:solidFill>
                <a:prstDash val="dash"/>
                <a:miter lim="800000"/>
              </a:ln>
            </p:spPr>
            <p:style>
              <a:lnRef idx="0">
                <a:schemeClr val="accent1"/>
              </a:lnRef>
              <a:fillRef idx="0">
                <a:srgbClr val="FFFFFF"/>
              </a:fillRef>
              <a:effectRef idx="0">
                <a:srgbClr val="FFFFFF"/>
              </a:effectRef>
              <a:fontRef idx="minor">
                <a:schemeClr val="tx1"/>
              </a:fontRef>
            </p:style>
          </p:cxnSp>
          <p:sp>
            <p:nvSpPr>
              <p:cNvPr id="12" name="文本框 11"/>
              <p:cNvSpPr txBox="1"/>
              <p:nvPr>
                <p:custDataLst>
                  <p:tags r:id="rId4"/>
                </p:custDataLst>
              </p:nvPr>
            </p:nvSpPr>
            <p:spPr>
              <a:xfrm>
                <a:off x="353" y="2568"/>
                <a:ext cx="5422" cy="1444"/>
              </a:xfrm>
              <a:prstGeom prst="rect">
                <a:avLst/>
              </a:prstGeom>
              <a:solidFill>
                <a:schemeClr val="bg1">
                  <a:lumMod val="95000"/>
                </a:schemeClr>
              </a:solidFill>
              <a:ln w="9525">
                <a:solidFill>
                  <a:schemeClr val="bg1">
                    <a:lumMod val="50000"/>
                  </a:schemeClr>
                </a:solidFill>
              </a:ln>
            </p:spPr>
            <p:txBody>
              <a:bodyPr vert="horz" wrap="square" lIns="91440" tIns="45720" rIns="91440" bIns="45720" rtlCol="0" anchor="t" anchorCtr="0">
                <a:noAutofit/>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lgn="ctr">
                  <a:lnSpc>
                    <a:spcPct val="100000"/>
                  </a:lnSpc>
                  <a:buClrTx/>
                  <a:buSzTx/>
                  <a:buFontTx/>
                </a:pPr>
                <a:r>
                  <a:rPr lang="zh-CN" altLang="en-US" b="0" spc="0" dirty="0">
                    <a:solidFill>
                      <a:srgbClr val="FF0000"/>
                    </a:solidFill>
                    <a:latin typeface="黑体" panose="02010609060101010101" pitchFamily="49" charset="-122"/>
                    <a:ea typeface="黑体" panose="02010609060101010101" pitchFamily="49" charset="-122"/>
                    <a:cs typeface="+mn-cs"/>
                    <a:sym typeface="+mn-ea"/>
                  </a:rPr>
                  <a:t>君主之国</a:t>
                </a:r>
                <a:endParaRPr lang="en-US" altLang="zh-CN" b="0" spc="0" dirty="0">
                  <a:solidFill>
                    <a:srgbClr val="FF0000"/>
                  </a:solidFill>
                  <a:latin typeface="黑体" panose="02010609060101010101" pitchFamily="49" charset="-122"/>
                  <a:ea typeface="黑体" panose="02010609060101010101" pitchFamily="49" charset="-122"/>
                  <a:cs typeface="+mn-cs"/>
                  <a:sym typeface="+mn-ea"/>
                </a:endParaRPr>
              </a:p>
              <a:p>
                <a:pPr lvl="0" algn="ctr">
                  <a:lnSpc>
                    <a:spcPct val="100000"/>
                  </a:lnSpc>
                  <a:buClrTx/>
                  <a:buSzTx/>
                  <a:buFontTx/>
                </a:pPr>
                <a:r>
                  <a:rPr lang="zh-CN" altLang="en-US" b="0" spc="0" dirty="0">
                    <a:latin typeface="黑体" panose="02010609060101010101" pitchFamily="49" charset="-122"/>
                    <a:ea typeface="黑体" panose="02010609060101010101" pitchFamily="49" charset="-122"/>
                    <a:cs typeface="+mn-cs"/>
                    <a:sym typeface="+mn-ea"/>
                  </a:rPr>
                  <a:t>专制王权国家建立</a:t>
                </a:r>
                <a:endParaRPr b="0" spc="0" dirty="0">
                  <a:latin typeface="黑体" panose="02010609060101010101" pitchFamily="49" charset="-122"/>
                  <a:ea typeface="黑体" panose="02010609060101010101" pitchFamily="49" charset="-122"/>
                  <a:cs typeface="+mn-cs"/>
                  <a:sym typeface="+mn-ea"/>
                </a:endParaRPr>
              </a:p>
            </p:txBody>
          </p:sp>
        </p:grpSp>
        <p:grpSp>
          <p:nvGrpSpPr>
            <p:cNvPr id="15" name="组合 14"/>
            <p:cNvGrpSpPr/>
            <p:nvPr/>
          </p:nvGrpSpPr>
          <p:grpSpPr>
            <a:xfrm>
              <a:off x="11948" y="2806"/>
              <a:ext cx="5961" cy="2859"/>
              <a:chOff x="500" y="2566"/>
              <a:chExt cx="5961" cy="2859"/>
            </a:xfrm>
          </p:grpSpPr>
          <p:cxnSp>
            <p:nvCxnSpPr>
              <p:cNvPr id="16" name="直接连接符 15"/>
              <p:cNvCxnSpPr/>
              <p:nvPr>
                <p:custDataLst>
                  <p:tags r:id="rId1"/>
                </p:custDataLst>
              </p:nvPr>
            </p:nvCxnSpPr>
            <p:spPr>
              <a:xfrm flipV="1">
                <a:off x="3127" y="3628"/>
                <a:ext cx="0" cy="1797"/>
              </a:xfrm>
              <a:prstGeom prst="line">
                <a:avLst/>
              </a:prstGeom>
              <a:ln w="6350" cap="flat" cmpd="sng" algn="ctr">
                <a:solidFill>
                  <a:schemeClr val="tx1">
                    <a:lumMod val="95000"/>
                    <a:lumOff val="5000"/>
                  </a:schemeClr>
                </a:solidFill>
                <a:prstDash val="dash"/>
                <a:miter lim="800000"/>
              </a:ln>
            </p:spPr>
            <p:style>
              <a:lnRef idx="0">
                <a:schemeClr val="accent1"/>
              </a:lnRef>
              <a:fillRef idx="0">
                <a:srgbClr val="FFFFFF"/>
              </a:fillRef>
              <a:effectRef idx="0">
                <a:srgbClr val="FFFFFF"/>
              </a:effectRef>
              <a:fontRef idx="minor">
                <a:schemeClr val="tx1"/>
              </a:fontRef>
            </p:style>
          </p:cxnSp>
          <p:sp>
            <p:nvSpPr>
              <p:cNvPr id="22" name="文本框 21"/>
              <p:cNvSpPr txBox="1"/>
              <p:nvPr>
                <p:custDataLst>
                  <p:tags r:id="rId2"/>
                </p:custDataLst>
              </p:nvPr>
            </p:nvSpPr>
            <p:spPr>
              <a:xfrm>
                <a:off x="500" y="2566"/>
                <a:ext cx="5961" cy="1410"/>
              </a:xfrm>
              <a:prstGeom prst="rect">
                <a:avLst/>
              </a:prstGeom>
              <a:solidFill>
                <a:schemeClr val="bg1">
                  <a:lumMod val="95000"/>
                </a:schemeClr>
              </a:solidFill>
              <a:ln w="9525">
                <a:solidFill>
                  <a:schemeClr val="bg1">
                    <a:lumMod val="50000"/>
                  </a:schemeClr>
                </a:solidFill>
              </a:ln>
            </p:spPr>
            <p:txBody>
              <a:bodyPr vert="horz" wrap="square" lIns="91440" tIns="45720" rIns="91440" bIns="45720" rtlCol="0" anchor="t" anchorCtr="0">
                <a:noAutofit/>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lgn="ctr">
                  <a:lnSpc>
                    <a:spcPct val="100000"/>
                  </a:lnSpc>
                  <a:buClrTx/>
                  <a:buSzTx/>
                  <a:buFontTx/>
                </a:pPr>
                <a:r>
                  <a:rPr lang="zh-CN" altLang="en-US" b="0" spc="0" dirty="0">
                    <a:solidFill>
                      <a:srgbClr val="FF0000"/>
                    </a:solidFill>
                    <a:latin typeface="黑体" panose="02010609060101010101" pitchFamily="49" charset="-122"/>
                    <a:ea typeface="黑体" panose="02010609060101010101" pitchFamily="49" charset="-122"/>
                    <a:cs typeface="+mn-cs"/>
                    <a:sym typeface="+mn-ea"/>
                  </a:rPr>
                  <a:t>公民之国</a:t>
                </a:r>
                <a:endParaRPr lang="en-US" altLang="zh-CN" b="0" spc="0" dirty="0">
                  <a:solidFill>
                    <a:srgbClr val="FF0000"/>
                  </a:solidFill>
                  <a:latin typeface="黑体" panose="02010609060101010101" pitchFamily="49" charset="-122"/>
                  <a:ea typeface="黑体" panose="02010609060101010101" pitchFamily="49" charset="-122"/>
                  <a:cs typeface="+mn-cs"/>
                  <a:sym typeface="+mn-ea"/>
                </a:endParaRPr>
              </a:p>
              <a:p>
                <a:pPr lvl="0" algn="ctr">
                  <a:lnSpc>
                    <a:spcPct val="100000"/>
                  </a:lnSpc>
                  <a:buClrTx/>
                  <a:buSzTx/>
                  <a:buFontTx/>
                </a:pPr>
                <a:r>
                  <a:rPr lang="zh-CN" altLang="en-US" b="0" spc="0" dirty="0">
                    <a:latin typeface="黑体" panose="02010609060101010101" pitchFamily="49" charset="-122"/>
                    <a:ea typeface="黑体" panose="02010609060101010101" pitchFamily="49" charset="-122"/>
                    <a:cs typeface="+mn-cs"/>
                  </a:rPr>
                  <a:t>民族国家形成</a:t>
                </a:r>
                <a:endParaRPr b="0" spc="0" dirty="0">
                  <a:latin typeface="黑体" panose="02010609060101010101" pitchFamily="49" charset="-122"/>
                  <a:ea typeface="黑体" panose="02010609060101010101" pitchFamily="49" charset="-122"/>
                  <a:cs typeface="+mn-cs"/>
                  <a:sym typeface="+mn-ea"/>
                </a:endParaRPr>
              </a:p>
            </p:txBody>
          </p:sp>
        </p:grpSp>
      </p:grpSp>
      <p:sp>
        <p:nvSpPr>
          <p:cNvPr id="5" name="文本框 4"/>
          <p:cNvSpPr txBox="1"/>
          <p:nvPr/>
        </p:nvSpPr>
        <p:spPr>
          <a:xfrm>
            <a:off x="184785" y="4643755"/>
            <a:ext cx="3927475" cy="1198880"/>
          </a:xfrm>
          <a:prstGeom prst="rect">
            <a:avLst/>
          </a:prstGeom>
          <a:noFill/>
        </p:spPr>
        <p:txBody>
          <a:bodyPr wrap="square" rtlCol="0" anchor="t">
            <a:spAutoFit/>
          </a:bodyPr>
          <a:lstStyle/>
          <a:p>
            <a:pPr algn="ctr"/>
            <a:r>
              <a:rPr lang="zh-CN" altLang="en-US" sz="2400">
                <a:solidFill>
                  <a:srgbClr val="FF0000"/>
                </a:solidFill>
                <a:latin typeface="黑体" panose="02010609060101010101" pitchFamily="49" charset="-122"/>
                <a:ea typeface="黑体" panose="02010609060101010101" pitchFamily="49" charset="-122"/>
                <a:cs typeface="汉仪劲楷简" panose="00020600040101010101" charset="-122"/>
                <a:sym typeface="+mn-ea"/>
              </a:rPr>
              <a:t>基督教的神权控制</a:t>
            </a:r>
          </a:p>
          <a:p>
            <a:pPr algn="ctr"/>
            <a:r>
              <a:rPr lang="zh-CN" altLang="en-US" sz="2400">
                <a:solidFill>
                  <a:srgbClr val="FF0000"/>
                </a:solidFill>
                <a:latin typeface="黑体" panose="02010609060101010101" pitchFamily="49" charset="-122"/>
                <a:ea typeface="黑体" panose="02010609060101010101" pitchFamily="49" charset="-122"/>
                <a:cs typeface="汉仪劲楷简" panose="00020600040101010101" charset="-122"/>
                <a:sym typeface="+mn-ea"/>
              </a:rPr>
              <a:t>封君封臣下的国家分裂</a:t>
            </a:r>
          </a:p>
          <a:p>
            <a:pPr algn="ctr"/>
            <a:r>
              <a:rPr lang="zh-CN" altLang="en-US" sz="2400">
                <a:solidFill>
                  <a:srgbClr val="FF0000"/>
                </a:solidFill>
                <a:latin typeface="黑体" panose="02010609060101010101" pitchFamily="49" charset="-122"/>
                <a:ea typeface="黑体" panose="02010609060101010101" pitchFamily="49" charset="-122"/>
                <a:cs typeface="汉仪劲楷简" panose="00020600040101010101" charset="-122"/>
                <a:sym typeface="+mn-ea"/>
              </a:rPr>
              <a:t>国家意识、民族意识淡薄</a:t>
            </a:r>
          </a:p>
        </p:txBody>
      </p:sp>
      <p:sp>
        <p:nvSpPr>
          <p:cNvPr id="7" name="文本框 6"/>
          <p:cNvSpPr txBox="1"/>
          <p:nvPr/>
        </p:nvSpPr>
        <p:spPr>
          <a:xfrm>
            <a:off x="3866515" y="4631690"/>
            <a:ext cx="3927475" cy="1198880"/>
          </a:xfrm>
          <a:prstGeom prst="rect">
            <a:avLst/>
          </a:prstGeom>
          <a:noFill/>
        </p:spPr>
        <p:txBody>
          <a:bodyPr wrap="square" rtlCol="0" anchor="t">
            <a:spAutoFit/>
          </a:bodyPr>
          <a:lstStyle/>
          <a:p>
            <a:pPr algn="ctr"/>
            <a:r>
              <a:rPr lang="zh-CN" altLang="en-US" sz="2400">
                <a:solidFill>
                  <a:srgbClr val="FF0000"/>
                </a:solidFill>
                <a:latin typeface="黑体" panose="02010609060101010101" pitchFamily="49" charset="-122"/>
                <a:ea typeface="黑体" panose="02010609060101010101" pitchFamily="49" charset="-122"/>
                <a:cs typeface="汉仪劲楷简" panose="00020600040101010101" charset="-122"/>
                <a:sym typeface="+mn-ea"/>
              </a:rPr>
              <a:t>王权的强大</a:t>
            </a:r>
          </a:p>
          <a:p>
            <a:pPr algn="ctr"/>
            <a:r>
              <a:rPr lang="zh-CN" altLang="en-US" sz="2400">
                <a:solidFill>
                  <a:srgbClr val="FF0000"/>
                </a:solidFill>
                <a:latin typeface="黑体" panose="02010609060101010101" pitchFamily="49" charset="-122"/>
                <a:ea typeface="黑体" panose="02010609060101010101" pitchFamily="49" charset="-122"/>
                <a:cs typeface="汉仪劲楷简" panose="00020600040101010101" charset="-122"/>
                <a:sym typeface="+mn-ea"/>
              </a:rPr>
              <a:t>国王化身民族代表</a:t>
            </a:r>
          </a:p>
          <a:p>
            <a:pPr algn="ctr"/>
            <a:r>
              <a:rPr lang="zh-CN" altLang="en-US" sz="2400">
                <a:solidFill>
                  <a:srgbClr val="FF0000"/>
                </a:solidFill>
                <a:latin typeface="黑体" panose="02010609060101010101" pitchFamily="49" charset="-122"/>
                <a:ea typeface="黑体" panose="02010609060101010101" pitchFamily="49" charset="-122"/>
                <a:cs typeface="汉仪劲楷简" panose="00020600040101010101" charset="-122"/>
                <a:sym typeface="+mn-ea"/>
              </a:rPr>
              <a:t>教权神权被削弱</a:t>
            </a:r>
          </a:p>
        </p:txBody>
      </p:sp>
      <p:sp>
        <p:nvSpPr>
          <p:cNvPr id="8" name="文本框 7"/>
          <p:cNvSpPr txBox="1"/>
          <p:nvPr/>
        </p:nvSpPr>
        <p:spPr>
          <a:xfrm>
            <a:off x="7642860" y="4652010"/>
            <a:ext cx="3927475" cy="1198880"/>
          </a:xfrm>
          <a:prstGeom prst="rect">
            <a:avLst/>
          </a:prstGeom>
          <a:noFill/>
        </p:spPr>
        <p:txBody>
          <a:bodyPr wrap="square" rtlCol="0" anchor="t">
            <a:spAutoFit/>
          </a:bodyPr>
          <a:lstStyle/>
          <a:p>
            <a:pPr algn="ctr"/>
            <a:r>
              <a:rPr lang="zh-CN" altLang="en-US" sz="2400">
                <a:solidFill>
                  <a:srgbClr val="FF0000"/>
                </a:solidFill>
                <a:latin typeface="黑体" panose="02010609060101010101" pitchFamily="49" charset="-122"/>
                <a:ea typeface="黑体" panose="02010609060101010101" pitchFamily="49" charset="-122"/>
                <a:cs typeface="汉仪劲楷简" panose="00020600040101010101" charset="-122"/>
                <a:sym typeface="+mn-ea"/>
              </a:rPr>
              <a:t>资产阶级革命爆发</a:t>
            </a:r>
          </a:p>
          <a:p>
            <a:pPr algn="ctr"/>
            <a:r>
              <a:rPr lang="zh-CN" altLang="en-US" sz="2400">
                <a:solidFill>
                  <a:srgbClr val="FF0000"/>
                </a:solidFill>
                <a:latin typeface="黑体" panose="02010609060101010101" pitchFamily="49" charset="-122"/>
                <a:ea typeface="黑体" panose="02010609060101010101" pitchFamily="49" charset="-122"/>
                <a:cs typeface="汉仪劲楷简" panose="00020600040101010101" charset="-122"/>
                <a:sym typeface="+mn-ea"/>
              </a:rPr>
              <a:t>民主启蒙思想的传播</a:t>
            </a:r>
          </a:p>
          <a:p>
            <a:pPr algn="ctr"/>
            <a:r>
              <a:rPr lang="zh-CN" altLang="en-US" sz="2400">
                <a:solidFill>
                  <a:srgbClr val="FF0000"/>
                </a:solidFill>
                <a:latin typeface="黑体" panose="02010609060101010101" pitchFamily="49" charset="-122"/>
                <a:ea typeface="黑体" panose="02010609060101010101" pitchFamily="49" charset="-122"/>
                <a:cs typeface="汉仪劲楷简" panose="00020600040101010101" charset="-122"/>
                <a:sym typeface="+mn-ea"/>
              </a:rPr>
              <a:t>民族利益取代王朝利益</a:t>
            </a:r>
          </a:p>
        </p:txBody>
      </p:sp>
      <p:sp>
        <p:nvSpPr>
          <p:cNvPr id="23" name="文本框 22">
            <a:extLst>
              <a:ext uri="{FF2B5EF4-FFF2-40B4-BE49-F238E27FC236}">
                <a16:creationId xmlns:a16="http://schemas.microsoft.com/office/drawing/2014/main" id="{4B96A946-6462-5CAC-F1CC-BC3242E9BDEA}"/>
              </a:ext>
            </a:extLst>
          </p:cNvPr>
          <p:cNvSpPr txBox="1"/>
          <p:nvPr/>
        </p:nvSpPr>
        <p:spPr>
          <a:xfrm>
            <a:off x="-33655" y="60729"/>
            <a:ext cx="10892155" cy="521970"/>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800" dirty="0">
                <a:solidFill>
                  <a:schemeClr val="tx1"/>
                </a:solidFill>
                <a:effectLst/>
                <a:latin typeface="黑体" panose="02010609060101010101" pitchFamily="49" charset="-122"/>
                <a:ea typeface="黑体" panose="02010609060101010101" pitchFamily="49" charset="-122"/>
                <a:cs typeface="汉仪劲楷简" panose="00020600040101010101" charset="-122"/>
                <a:sym typeface="+mn-ea"/>
              </a:rPr>
              <a:t>一、近代西方民族国家的产生</a:t>
            </a:r>
          </a:p>
        </p:txBody>
      </p:sp>
      <p:sp>
        <p:nvSpPr>
          <p:cNvPr id="24" name="文本框 23">
            <a:extLst>
              <a:ext uri="{FF2B5EF4-FFF2-40B4-BE49-F238E27FC236}">
                <a16:creationId xmlns:a16="http://schemas.microsoft.com/office/drawing/2014/main" id="{4497BB01-3661-9F31-9CBB-747E00542AB8}"/>
              </a:ext>
            </a:extLst>
          </p:cNvPr>
          <p:cNvSpPr txBox="1"/>
          <p:nvPr/>
        </p:nvSpPr>
        <p:spPr>
          <a:xfrm>
            <a:off x="-164828" y="1143734"/>
            <a:ext cx="2632257" cy="476669"/>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lvl="0" algn="l">
              <a:lnSpc>
                <a:spcPct val="120000"/>
              </a:lnSpc>
              <a:spcBef>
                <a:spcPts val="0"/>
              </a:spcBef>
              <a:spcAft>
                <a:spcPts val="0"/>
              </a:spcAft>
              <a:buClrTx/>
              <a:buSzTx/>
              <a:buFontTx/>
            </a:pPr>
            <a:r>
              <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rPr>
              <a:t>（</a:t>
            </a:r>
            <a:r>
              <a:rPr lang="zh-CN" altLang="en-US" sz="2400" dirty="0">
                <a:latin typeface="黑体" panose="02010609060101010101" pitchFamily="49" charset="-122"/>
                <a:ea typeface="黑体" panose="02010609060101010101" pitchFamily="49" charset="-122"/>
                <a:cs typeface="汉仪劲楷简" panose="00020600040101010101" charset="-122"/>
                <a:sym typeface="+mn-ea"/>
              </a:rPr>
              <a:t>二</a:t>
            </a:r>
            <a:r>
              <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rPr>
              <a:t>）历程</a:t>
            </a:r>
            <a:endParaRPr lang="en-US" altLang="zh-CN" sz="2400" dirty="0">
              <a:effectLst/>
              <a:latin typeface="黑体" panose="02010609060101010101" pitchFamily="49" charset="-122"/>
              <a:ea typeface="黑体" panose="02010609060101010101" pitchFamily="49" charset="-122"/>
              <a:cs typeface="汉仪劲楷简" panose="00020600040101010101" charset="-122"/>
              <a:sym typeface="+mn-ea"/>
            </a:endParaRPr>
          </a:p>
        </p:txBody>
      </p:sp>
      <p:sp>
        <p:nvSpPr>
          <p:cNvPr id="25" name="文本框 24">
            <a:extLst>
              <a:ext uri="{FF2B5EF4-FFF2-40B4-BE49-F238E27FC236}">
                <a16:creationId xmlns:a16="http://schemas.microsoft.com/office/drawing/2014/main" id="{5A6ED7BD-576C-6419-859A-91C43E3ABEA9}"/>
              </a:ext>
            </a:extLst>
          </p:cNvPr>
          <p:cNvSpPr txBox="1"/>
          <p:nvPr/>
        </p:nvSpPr>
        <p:spPr>
          <a:xfrm>
            <a:off x="-33655" y="632384"/>
            <a:ext cx="8045231" cy="461665"/>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400" dirty="0">
                <a:solidFill>
                  <a:schemeClr val="accent2">
                    <a:lumMod val="75000"/>
                  </a:schemeClr>
                </a:solidFill>
                <a:effectLst/>
                <a:latin typeface="黑体" panose="02010609060101010101" pitchFamily="49" charset="-122"/>
                <a:ea typeface="黑体" panose="02010609060101010101" pitchFamily="49" charset="-122"/>
                <a:cs typeface="汉仪劲楷简" panose="00020600040101010101" charset="-122"/>
                <a:sym typeface="+mn-ea"/>
              </a:rPr>
              <a:t>任务一：了解民族国家形成的背景、发展历程和影响。</a:t>
            </a:r>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a14="http://schemas.microsoft.com/office/drawing/2010/main" xmlns="">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1FAB2-9A4F-91AF-10D3-E3A475FD58FE}"/>
            </a:ext>
          </a:extLst>
        </p:cNvPr>
        <p:cNvGrpSpPr/>
        <p:nvPr/>
      </p:nvGrpSpPr>
      <p:grpSpPr>
        <a:xfrm>
          <a:off x="0" y="0"/>
          <a:ext cx="0" cy="0"/>
          <a:chOff x="0" y="0"/>
          <a:chExt cx="0" cy="0"/>
        </a:xfrm>
      </p:grpSpPr>
      <p:sp>
        <p:nvSpPr>
          <p:cNvPr id="17" name="矩形 16">
            <a:extLst>
              <a:ext uri="{FF2B5EF4-FFF2-40B4-BE49-F238E27FC236}">
                <a16:creationId xmlns:a16="http://schemas.microsoft.com/office/drawing/2014/main" id="{44CFBB91-137D-5946-AD36-9919C8E5F750}"/>
              </a:ext>
            </a:extLst>
          </p:cNvPr>
          <p:cNvSpPr/>
          <p:nvPr/>
        </p:nvSpPr>
        <p:spPr>
          <a:xfrm flipV="1">
            <a:off x="-33655" y="6713220"/>
            <a:ext cx="12232005" cy="173990"/>
          </a:xfrm>
          <a:prstGeom prst="rect">
            <a:avLst/>
          </a:prstGeom>
          <a:solidFill>
            <a:schemeClr val="accent2">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BC4F763B-B04E-7BA2-3B68-4E8517709E36}"/>
              </a:ext>
            </a:extLst>
          </p:cNvPr>
          <p:cNvSpPr txBox="1"/>
          <p:nvPr/>
        </p:nvSpPr>
        <p:spPr>
          <a:xfrm>
            <a:off x="-151675" y="1007931"/>
            <a:ext cx="11509375" cy="919867"/>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lvl="0" algn="l">
              <a:lnSpc>
                <a:spcPct val="120000"/>
              </a:lnSpc>
              <a:spcBef>
                <a:spcPts val="0"/>
              </a:spcBef>
              <a:spcAft>
                <a:spcPts val="0"/>
              </a:spcAft>
              <a:buClrTx/>
              <a:buSzTx/>
              <a:buFontTx/>
            </a:pPr>
            <a:r>
              <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rPr>
              <a:t>（</a:t>
            </a:r>
            <a:r>
              <a:rPr lang="zh-CN" altLang="en-US" sz="2400" dirty="0">
                <a:latin typeface="黑体" panose="02010609060101010101" pitchFamily="49" charset="-122"/>
                <a:ea typeface="黑体" panose="02010609060101010101" pitchFamily="49" charset="-122"/>
                <a:cs typeface="汉仪劲楷简" panose="00020600040101010101" charset="-122"/>
                <a:sym typeface="+mn-ea"/>
              </a:rPr>
              <a:t>三</a:t>
            </a:r>
            <a:r>
              <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rPr>
              <a:t>）</a:t>
            </a:r>
            <a:r>
              <a:rPr lang="zh-CN" altLang="en-US" sz="2400" dirty="0">
                <a:latin typeface="黑体" panose="02010609060101010101" pitchFamily="49" charset="-122"/>
                <a:ea typeface="黑体" panose="02010609060101010101" pitchFamily="49" charset="-122"/>
                <a:cs typeface="汉仪劲楷简" panose="00020600040101010101" charset="-122"/>
                <a:sym typeface="+mn-ea"/>
              </a:rPr>
              <a:t>背景</a:t>
            </a:r>
            <a:endPar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endParaRPr>
          </a:p>
          <a:p>
            <a:pPr lvl="0" algn="l">
              <a:lnSpc>
                <a:spcPct val="120000"/>
              </a:lnSpc>
              <a:spcBef>
                <a:spcPts val="0"/>
              </a:spcBef>
              <a:spcAft>
                <a:spcPts val="0"/>
              </a:spcAft>
              <a:buClrTx/>
              <a:buSzTx/>
              <a:buFontTx/>
            </a:pPr>
            <a:r>
              <a:rPr lang="en-US" altLang="zh-CN" sz="2400" dirty="0">
                <a:effectLst/>
                <a:latin typeface="黑体" panose="02010609060101010101" pitchFamily="49" charset="-122"/>
                <a:ea typeface="黑体" panose="02010609060101010101" pitchFamily="49" charset="-122"/>
                <a:cs typeface="汉仪劲楷简" panose="00020600040101010101" charset="-122"/>
                <a:sym typeface="+mn-ea"/>
              </a:rPr>
              <a:t> 1</a:t>
            </a:r>
            <a:r>
              <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rPr>
              <a:t>、中世纪：不知有国</a:t>
            </a:r>
            <a:endParaRPr lang="en-US" altLang="zh-CN" sz="2400" dirty="0">
              <a:effectLst/>
              <a:latin typeface="黑体" panose="02010609060101010101" pitchFamily="49" charset="-122"/>
              <a:ea typeface="黑体" panose="02010609060101010101" pitchFamily="49" charset="-122"/>
              <a:cs typeface="汉仪劲楷简" panose="00020600040101010101" charset="-122"/>
              <a:sym typeface="+mn-ea"/>
            </a:endParaRPr>
          </a:p>
        </p:txBody>
      </p:sp>
      <p:sp>
        <p:nvSpPr>
          <p:cNvPr id="28" name="文本框 27">
            <a:extLst>
              <a:ext uri="{FF2B5EF4-FFF2-40B4-BE49-F238E27FC236}">
                <a16:creationId xmlns:a16="http://schemas.microsoft.com/office/drawing/2014/main" id="{3A6877AA-6274-2EE5-1CEC-BB8B7D43ACF5}"/>
              </a:ext>
            </a:extLst>
          </p:cNvPr>
          <p:cNvSpPr txBox="1"/>
          <p:nvPr/>
        </p:nvSpPr>
        <p:spPr>
          <a:xfrm>
            <a:off x="327659" y="1937709"/>
            <a:ext cx="11509375" cy="2310502"/>
          </a:xfrm>
          <a:prstGeom prst="rect">
            <a:avLst/>
          </a:prstGeom>
          <a:ln>
            <a:solidFill>
              <a:schemeClr val="bg1">
                <a:lumMod val="50000"/>
              </a:schemeClr>
            </a:solidFill>
          </a:ln>
        </p:spPr>
        <p:style>
          <a:lnRef idx="2">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t" anchorCtr="0" forceAA="0" compatLnSpc="1">
            <a:noAutofit/>
          </a:bodyPr>
          <a:lstStyle/>
          <a:p>
            <a:pPr lvl="0">
              <a:lnSpc>
                <a:spcPct val="120000"/>
              </a:lnSpc>
            </a:pP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材料： 就反映这种社会组织结构的社会观念来说，广大民众毫无民族情感而言，他们的忠诚</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要么是对封建领主或生长于斯的地方集团的忠诚</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要么是对基督教的顶礼膜拜</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。博伊德</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·C·</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沙夫尔指出，人民</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首先认为自己是基督教徒</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其次是某一地区</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如勃艮第或康沃尔</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的居民</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只是最后</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如果实在要说的话</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才是法兰西人或英吉利人</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。因此，占据中世纪西欧社会主导观念的是地方主义和普世主义，而这两种观念则</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极大地压抑和阻挡着民族情感、民族意识的产生</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a:t>
            </a:r>
          </a:p>
          <a:p>
            <a:pPr lvl="0">
              <a:lnSpc>
                <a:spcPct val="120000"/>
              </a:lnSpc>
            </a:pP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                                                </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李宏图</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论近代西欧民族主义和民族国家</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a:t>
            </a:r>
            <a:endParaRPr lang="zh-CN" altLang="en-US" sz="2000" dirty="0">
              <a:latin typeface="楷体" panose="02010609060101010101" pitchFamily="49" charset="-122"/>
              <a:ea typeface="楷体" panose="02010609060101010101" pitchFamily="49" charset="-122"/>
              <a:cs typeface="汉仪劲楷简" panose="00020600040101010101" charset="-122"/>
              <a:sym typeface="+mn-ea"/>
            </a:endParaRPr>
          </a:p>
        </p:txBody>
      </p:sp>
      <p:sp>
        <p:nvSpPr>
          <p:cNvPr id="8" name="文本框 7">
            <a:extLst>
              <a:ext uri="{FF2B5EF4-FFF2-40B4-BE49-F238E27FC236}">
                <a16:creationId xmlns:a16="http://schemas.microsoft.com/office/drawing/2014/main" id="{65D17A9C-A45D-9AF1-CA35-318A37E3E09C}"/>
              </a:ext>
            </a:extLst>
          </p:cNvPr>
          <p:cNvSpPr txBox="1"/>
          <p:nvPr/>
        </p:nvSpPr>
        <p:spPr>
          <a:xfrm>
            <a:off x="-33655" y="60729"/>
            <a:ext cx="10892155" cy="521970"/>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800" dirty="0">
                <a:solidFill>
                  <a:schemeClr val="tx1"/>
                </a:solidFill>
                <a:effectLst/>
                <a:latin typeface="黑体" panose="02010609060101010101" pitchFamily="49" charset="-122"/>
                <a:ea typeface="黑体" panose="02010609060101010101" pitchFamily="49" charset="-122"/>
                <a:cs typeface="汉仪劲楷简" panose="00020600040101010101" charset="-122"/>
                <a:sym typeface="+mn-ea"/>
              </a:rPr>
              <a:t>一、近代西方民族国家的产生</a:t>
            </a:r>
          </a:p>
        </p:txBody>
      </p:sp>
      <p:sp>
        <p:nvSpPr>
          <p:cNvPr id="9" name="文本框 8">
            <a:extLst>
              <a:ext uri="{FF2B5EF4-FFF2-40B4-BE49-F238E27FC236}">
                <a16:creationId xmlns:a16="http://schemas.microsoft.com/office/drawing/2014/main" id="{B78BE5A8-1B30-AD63-53F8-6E2426E5FB25}"/>
              </a:ext>
            </a:extLst>
          </p:cNvPr>
          <p:cNvSpPr txBox="1"/>
          <p:nvPr/>
        </p:nvSpPr>
        <p:spPr>
          <a:xfrm>
            <a:off x="-33655" y="632384"/>
            <a:ext cx="8045231" cy="461665"/>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400" dirty="0">
                <a:solidFill>
                  <a:schemeClr val="accent2">
                    <a:lumMod val="75000"/>
                  </a:schemeClr>
                </a:solidFill>
                <a:effectLst/>
                <a:latin typeface="黑体" panose="02010609060101010101" pitchFamily="49" charset="-122"/>
                <a:ea typeface="黑体" panose="02010609060101010101" pitchFamily="49" charset="-122"/>
                <a:cs typeface="汉仪劲楷简" panose="00020600040101010101" charset="-122"/>
                <a:sym typeface="+mn-ea"/>
              </a:rPr>
              <a:t>任务一：了解民族国家形成的背景、发展历程和影响。</a:t>
            </a:r>
          </a:p>
        </p:txBody>
      </p:sp>
      <p:sp>
        <p:nvSpPr>
          <p:cNvPr id="11" name="文本框 10">
            <a:extLst>
              <a:ext uri="{FF2B5EF4-FFF2-40B4-BE49-F238E27FC236}">
                <a16:creationId xmlns:a16="http://schemas.microsoft.com/office/drawing/2014/main" id="{865E186D-F351-04E5-600C-0EDA23513473}"/>
              </a:ext>
            </a:extLst>
          </p:cNvPr>
          <p:cNvSpPr txBox="1"/>
          <p:nvPr/>
        </p:nvSpPr>
        <p:spPr>
          <a:xfrm>
            <a:off x="327658" y="4281376"/>
            <a:ext cx="11509375" cy="769441"/>
          </a:xfrm>
          <a:prstGeom prst="rect">
            <a:avLst/>
          </a:prstGeom>
          <a:noFill/>
        </p:spPr>
        <p:txBody>
          <a:bodyPr wrap="square">
            <a:spAutoFit/>
          </a:bodyPr>
          <a:lstStyle/>
          <a:p>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汉仪劲楷简" panose="00020600040101010101" charset="-122"/>
                <a:sym typeface="+mn-ea"/>
              </a:rPr>
              <a:t>问题</a:t>
            </a:r>
            <a:r>
              <a:rPr kumimoji="0" lang="en-US" altLang="zh-CN"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汉仪劲楷简" panose="00020600040101010101" charset="-122"/>
                <a:sym typeface="+mn-ea"/>
              </a:rPr>
              <a:t>1</a:t>
            </a:r>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汉仪劲楷简" panose="00020600040101010101" charset="-122"/>
                <a:sym typeface="+mn-ea"/>
              </a:rPr>
              <a:t>：</a:t>
            </a:r>
            <a:r>
              <a:rPr lang="zh-CN" altLang="en-US" sz="2200" dirty="0">
                <a:solidFill>
                  <a:prstClr val="black"/>
                </a:solidFill>
                <a:latin typeface="黑体" panose="02010609060101010101" pitchFamily="49" charset="-122"/>
                <a:ea typeface="黑体" panose="02010609060101010101" pitchFamily="49" charset="-122"/>
                <a:cs typeface="汉仪劲楷简" panose="00020600040101010101" charset="-122"/>
                <a:sym typeface="+mn-ea"/>
              </a:rPr>
              <a:t>据材料，指出</a:t>
            </a:r>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汉仪劲楷简" panose="00020600040101010101" charset="-122"/>
                <a:sym typeface="+mn-ea"/>
              </a:rPr>
              <a:t>中世纪西欧人如何认识自己的身份？从中反映了其怎样的“民族观”？结合所学，从中世纪西欧的经济、政治和精神生活等方面，分析出现这种民族观的原因。</a:t>
            </a:r>
            <a:endParaRPr lang="zh-CN" altLang="en-US" sz="2200" dirty="0"/>
          </a:p>
        </p:txBody>
      </p:sp>
      <p:sp>
        <p:nvSpPr>
          <p:cNvPr id="12" name="文本框 11">
            <a:extLst>
              <a:ext uri="{FF2B5EF4-FFF2-40B4-BE49-F238E27FC236}">
                <a16:creationId xmlns:a16="http://schemas.microsoft.com/office/drawing/2014/main" id="{7BD6B7DB-C44C-34A4-5FDB-C686B4B78C40}"/>
              </a:ext>
            </a:extLst>
          </p:cNvPr>
          <p:cNvSpPr txBox="1"/>
          <p:nvPr/>
        </p:nvSpPr>
        <p:spPr>
          <a:xfrm>
            <a:off x="323620" y="5049950"/>
            <a:ext cx="7687956" cy="400110"/>
          </a:xfrm>
          <a:prstGeom prst="rect">
            <a:avLst/>
          </a:prstGeom>
          <a:solidFill>
            <a:schemeClr val="accent2">
              <a:lumMod val="20000"/>
              <a:lumOff val="80000"/>
            </a:schemeClr>
          </a:solidFill>
        </p:spPr>
        <p:txBody>
          <a:bodyPr wrap="square" rtlCol="0">
            <a:spAutoFit/>
          </a:bodyPr>
          <a:lstStyle/>
          <a:p>
            <a:r>
              <a:rPr lang="zh-CN" altLang="en-US" sz="2000" dirty="0">
                <a:latin typeface="黑体" panose="02010609060101010101" pitchFamily="49" charset="-122"/>
                <a:ea typeface="黑体" panose="02010609060101010101" pitchFamily="49" charset="-122"/>
              </a:rPr>
              <a:t>身份：按“宗教身份</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地域身份</a:t>
            </a:r>
            <a:r>
              <a:rPr lang="en-US" altLang="zh-CN" sz="2000" dirty="0">
                <a:latin typeface="黑体" panose="02010609060101010101" pitchFamily="49" charset="-122"/>
                <a:ea typeface="黑体" panose="02010609060101010101" pitchFamily="49" charset="-122"/>
              </a:rPr>
              <a:t>——</a:t>
            </a:r>
            <a:r>
              <a:rPr lang="zh-CN" altLang="en-US" sz="2000" dirty="0">
                <a:latin typeface="黑体" panose="02010609060101010101" pitchFamily="49" charset="-122"/>
                <a:ea typeface="黑体" panose="02010609060101010101" pitchFamily="49" charset="-122"/>
              </a:rPr>
              <a:t>民族身份”的身份认同次序</a:t>
            </a:r>
            <a:endParaRPr lang="en-US" altLang="zh-CN" sz="2000" dirty="0">
              <a:latin typeface="黑体" panose="02010609060101010101" pitchFamily="49" charset="-122"/>
              <a:ea typeface="黑体" panose="02010609060101010101" pitchFamily="49" charset="-122"/>
            </a:endParaRPr>
          </a:p>
        </p:txBody>
      </p:sp>
      <p:sp>
        <p:nvSpPr>
          <p:cNvPr id="13" name="文本框 12">
            <a:extLst>
              <a:ext uri="{FF2B5EF4-FFF2-40B4-BE49-F238E27FC236}">
                <a16:creationId xmlns:a16="http://schemas.microsoft.com/office/drawing/2014/main" id="{BC89E68A-6842-F10D-37B1-3941D2AB1843}"/>
              </a:ext>
            </a:extLst>
          </p:cNvPr>
          <p:cNvSpPr txBox="1"/>
          <p:nvPr/>
        </p:nvSpPr>
        <p:spPr>
          <a:xfrm>
            <a:off x="323620" y="5440667"/>
            <a:ext cx="7687956" cy="400110"/>
          </a:xfrm>
          <a:prstGeom prst="rect">
            <a:avLst/>
          </a:prstGeom>
          <a:solidFill>
            <a:schemeClr val="accent2">
              <a:lumMod val="20000"/>
              <a:lumOff val="80000"/>
            </a:schemeClr>
          </a:solidFill>
        </p:spPr>
        <p:txBody>
          <a:bodyPr wrap="square" rtlCol="0">
            <a:spAutoFit/>
          </a:bodyPr>
          <a:lstStyle/>
          <a:p>
            <a:r>
              <a:rPr lang="zh-CN" altLang="en-US" sz="2000" dirty="0">
                <a:latin typeface="黑体" panose="02010609060101010101" pitchFamily="49" charset="-122"/>
                <a:ea typeface="黑体" panose="02010609060101010101" pitchFamily="49" charset="-122"/>
              </a:rPr>
              <a:t>民族观：民族观念淡薄</a:t>
            </a:r>
            <a:endParaRPr lang="en-US" altLang="zh-CN" sz="2000" dirty="0">
              <a:latin typeface="黑体" panose="02010609060101010101" pitchFamily="49" charset="-122"/>
              <a:ea typeface="黑体" panose="02010609060101010101" pitchFamily="49" charset="-122"/>
            </a:endParaRPr>
          </a:p>
        </p:txBody>
      </p:sp>
      <p:sp>
        <p:nvSpPr>
          <p:cNvPr id="14" name="文本框 13">
            <a:extLst>
              <a:ext uri="{FF2B5EF4-FFF2-40B4-BE49-F238E27FC236}">
                <a16:creationId xmlns:a16="http://schemas.microsoft.com/office/drawing/2014/main" id="{D907FDD5-AA0C-5DA1-1A92-6B1EC5F843B2}"/>
              </a:ext>
            </a:extLst>
          </p:cNvPr>
          <p:cNvSpPr txBox="1"/>
          <p:nvPr/>
        </p:nvSpPr>
        <p:spPr>
          <a:xfrm>
            <a:off x="323620" y="5826908"/>
            <a:ext cx="7687956" cy="1015663"/>
          </a:xfrm>
          <a:prstGeom prst="rect">
            <a:avLst/>
          </a:prstGeom>
          <a:solidFill>
            <a:schemeClr val="accent2">
              <a:lumMod val="20000"/>
              <a:lumOff val="80000"/>
            </a:schemeClr>
          </a:solidFill>
        </p:spPr>
        <p:txBody>
          <a:bodyPr wrap="square" rtlCol="0">
            <a:spAutoFit/>
          </a:bodyPr>
          <a:lstStyle/>
          <a:p>
            <a:r>
              <a:rPr lang="zh-CN" altLang="en-US" sz="2000" dirty="0">
                <a:latin typeface="黑体" panose="02010609060101010101" pitchFamily="49" charset="-122"/>
                <a:ea typeface="黑体" panose="02010609060101010101" pitchFamily="49" charset="-122"/>
              </a:rPr>
              <a:t>原因：经济：自给自足的庄园经济；</a:t>
            </a:r>
            <a:endParaRPr lang="en-US" altLang="zh-CN" sz="2000" dirty="0">
              <a:latin typeface="黑体" panose="02010609060101010101" pitchFamily="49" charset="-122"/>
              <a:ea typeface="黑体" panose="02010609060101010101" pitchFamily="49" charset="-122"/>
            </a:endParaRPr>
          </a:p>
          <a:p>
            <a:r>
              <a:rPr lang="en-US" altLang="zh-CN" sz="2000" dirty="0">
                <a:latin typeface="黑体" panose="02010609060101010101" pitchFamily="49" charset="-122"/>
                <a:ea typeface="黑体" panose="02010609060101010101" pitchFamily="49" charset="-122"/>
              </a:rPr>
              <a:t>      </a:t>
            </a:r>
            <a:r>
              <a:rPr lang="zh-CN" altLang="en-US" sz="2000" dirty="0">
                <a:latin typeface="黑体" panose="02010609060101010101" pitchFamily="49" charset="-122"/>
                <a:ea typeface="黑体" panose="02010609060101010101" pitchFamily="49" charset="-122"/>
              </a:rPr>
              <a:t>政治：封君封臣制；</a:t>
            </a:r>
            <a:endParaRPr lang="en-US" altLang="zh-CN" sz="2000" dirty="0">
              <a:latin typeface="黑体" panose="02010609060101010101" pitchFamily="49" charset="-122"/>
              <a:ea typeface="黑体" panose="02010609060101010101" pitchFamily="49" charset="-122"/>
            </a:endParaRPr>
          </a:p>
          <a:p>
            <a:r>
              <a:rPr lang="en-US" altLang="zh-CN" sz="2000" dirty="0">
                <a:latin typeface="黑体" panose="02010609060101010101" pitchFamily="49" charset="-122"/>
                <a:ea typeface="黑体" panose="02010609060101010101" pitchFamily="49" charset="-122"/>
              </a:rPr>
              <a:t>      </a:t>
            </a:r>
            <a:r>
              <a:rPr lang="zh-CN" altLang="en-US" sz="2000" dirty="0">
                <a:latin typeface="黑体" panose="02010609060101010101" pitchFamily="49" charset="-122"/>
                <a:ea typeface="黑体" panose="02010609060101010101" pitchFamily="49" charset="-122"/>
              </a:rPr>
              <a:t>精神：基督教会影响力巨大。</a:t>
            </a:r>
            <a:endParaRPr lang="en-US" altLang="zh-CN" sz="2000" dirty="0">
              <a:latin typeface="黑体" panose="02010609060101010101" pitchFamily="49" charset="-122"/>
              <a:ea typeface="黑体" panose="02010609060101010101" pitchFamily="49" charset="-122"/>
            </a:endParaRPr>
          </a:p>
        </p:txBody>
      </p:sp>
      <p:sp>
        <p:nvSpPr>
          <p:cNvPr id="15" name="右大括号 14">
            <a:extLst>
              <a:ext uri="{FF2B5EF4-FFF2-40B4-BE49-F238E27FC236}">
                <a16:creationId xmlns:a16="http://schemas.microsoft.com/office/drawing/2014/main" id="{E57F15F4-78BE-607B-C1F1-E8F1660D70D7}"/>
              </a:ext>
            </a:extLst>
          </p:cNvPr>
          <p:cNvSpPr/>
          <p:nvPr/>
        </p:nvSpPr>
        <p:spPr>
          <a:xfrm>
            <a:off x="4399236" y="6000763"/>
            <a:ext cx="206420" cy="463029"/>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accent2">
                  <a:lumMod val="75000"/>
                </a:schemeClr>
              </a:solidFill>
            </a:endParaRPr>
          </a:p>
        </p:txBody>
      </p:sp>
      <p:sp>
        <p:nvSpPr>
          <p:cNvPr id="16" name="矩形 15">
            <a:extLst>
              <a:ext uri="{FF2B5EF4-FFF2-40B4-BE49-F238E27FC236}">
                <a16:creationId xmlns:a16="http://schemas.microsoft.com/office/drawing/2014/main" id="{502F9D0D-32BE-CCF7-5C69-8D06F735A3DC}"/>
              </a:ext>
            </a:extLst>
          </p:cNvPr>
          <p:cNvSpPr/>
          <p:nvPr/>
        </p:nvSpPr>
        <p:spPr>
          <a:xfrm>
            <a:off x="4677625" y="6009643"/>
            <a:ext cx="3936604" cy="42658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200" dirty="0">
                <a:solidFill>
                  <a:srgbClr val="C00000"/>
                </a:solidFill>
                <a:latin typeface="黑体" panose="02010609060101010101" pitchFamily="49" charset="-122"/>
                <a:ea typeface="黑体" panose="02010609060101010101" pitchFamily="49" charset="-122"/>
              </a:rPr>
              <a:t>政治条件：分裂割据势力强大</a:t>
            </a:r>
          </a:p>
        </p:txBody>
      </p:sp>
      <p:cxnSp>
        <p:nvCxnSpPr>
          <p:cNvPr id="19" name="直接连接符 18">
            <a:extLst>
              <a:ext uri="{FF2B5EF4-FFF2-40B4-BE49-F238E27FC236}">
                <a16:creationId xmlns:a16="http://schemas.microsoft.com/office/drawing/2014/main" id="{E4CB2EE5-8EF4-1F7E-050D-85238DAE22E9}"/>
              </a:ext>
            </a:extLst>
          </p:cNvPr>
          <p:cNvCxnSpPr/>
          <p:nvPr/>
        </p:nvCxnSpPr>
        <p:spPr>
          <a:xfrm>
            <a:off x="4399236" y="6693885"/>
            <a:ext cx="44127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F31E700A-7278-BED4-C85B-8CBDE6F4BBE7}"/>
              </a:ext>
            </a:extLst>
          </p:cNvPr>
          <p:cNvSpPr/>
          <p:nvPr/>
        </p:nvSpPr>
        <p:spPr>
          <a:xfrm>
            <a:off x="4955541" y="6452367"/>
            <a:ext cx="3658688" cy="42658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200" dirty="0">
                <a:solidFill>
                  <a:srgbClr val="C00000"/>
                </a:solidFill>
                <a:latin typeface="黑体" panose="02010609060101010101" pitchFamily="49" charset="-122"/>
                <a:ea typeface="黑体" panose="02010609060101010101" pitchFamily="49" charset="-122"/>
              </a:rPr>
              <a:t>文化条件：无民族认同感</a:t>
            </a:r>
          </a:p>
        </p:txBody>
      </p:sp>
      <p:sp>
        <p:nvSpPr>
          <p:cNvPr id="21" name="矩形 20">
            <a:extLst>
              <a:ext uri="{FF2B5EF4-FFF2-40B4-BE49-F238E27FC236}">
                <a16:creationId xmlns:a16="http://schemas.microsoft.com/office/drawing/2014/main" id="{4CD85504-7AA2-A80A-9D88-1FE664DF2EFB}"/>
              </a:ext>
            </a:extLst>
          </p:cNvPr>
          <p:cNvSpPr/>
          <p:nvPr/>
        </p:nvSpPr>
        <p:spPr>
          <a:xfrm>
            <a:off x="9206905" y="5243760"/>
            <a:ext cx="1854672" cy="1015663"/>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黑体" panose="02010609060101010101" pitchFamily="49" charset="-122"/>
                <a:ea typeface="黑体" panose="02010609060101010101" pitchFamily="49" charset="-122"/>
              </a:rPr>
              <a:t>民族国家难以形成</a:t>
            </a:r>
          </a:p>
        </p:txBody>
      </p:sp>
    </p:spTree>
    <p:extLst>
      <p:ext uri="{BB962C8B-B14F-4D97-AF65-F5344CB8AC3E}">
        <p14:creationId xmlns:p14="http://schemas.microsoft.com/office/powerpoint/2010/main" val="3449747098"/>
      </p:ext>
    </p:extLst>
  </p:cSld>
  <p:clrMapOvr>
    <a:masterClrMapping/>
  </p:clrMapOvr>
  <mc:AlternateContent xmlns:mc="http://schemas.openxmlformats.org/markup-compatibility/2006" xmlns:p14="http://schemas.microsoft.com/office/powerpoint/2010/main">
    <mc:Choice Requires="p14">
      <p:transition spd="slow">
        <p:wipe/>
      </p:transition>
    </mc:Choice>
    <mc:Fallback xmlns:a14="http://schemas.microsoft.com/office/drawing/2010/main"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2" grpId="0" animBg="1"/>
      <p:bldP spid="13" grpId="0" animBg="1"/>
      <p:bldP spid="14" grpId="0" animBg="1"/>
      <p:bldP spid="15" grpId="0" animBg="1"/>
      <p:bldP spid="16"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D7491-7743-279B-35AD-89B29E8794C3}"/>
            </a:ext>
          </a:extLst>
        </p:cNvPr>
        <p:cNvGrpSpPr/>
        <p:nvPr/>
      </p:nvGrpSpPr>
      <p:grpSpPr>
        <a:xfrm>
          <a:off x="0" y="0"/>
          <a:ext cx="0" cy="0"/>
          <a:chOff x="0" y="0"/>
          <a:chExt cx="0" cy="0"/>
        </a:xfrm>
      </p:grpSpPr>
      <p:sp>
        <p:nvSpPr>
          <p:cNvPr id="17" name="矩形 16">
            <a:extLst>
              <a:ext uri="{FF2B5EF4-FFF2-40B4-BE49-F238E27FC236}">
                <a16:creationId xmlns:a16="http://schemas.microsoft.com/office/drawing/2014/main" id="{D048BED2-31F1-848D-4C7D-018F22736A26}"/>
              </a:ext>
            </a:extLst>
          </p:cNvPr>
          <p:cNvSpPr/>
          <p:nvPr/>
        </p:nvSpPr>
        <p:spPr>
          <a:xfrm flipV="1">
            <a:off x="-33655" y="6713220"/>
            <a:ext cx="12232005" cy="173990"/>
          </a:xfrm>
          <a:prstGeom prst="rect">
            <a:avLst/>
          </a:prstGeom>
          <a:solidFill>
            <a:schemeClr val="accent2">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CF15CDD7-5156-3416-4203-1781CFA157C1}"/>
              </a:ext>
            </a:extLst>
          </p:cNvPr>
          <p:cNvSpPr txBox="1"/>
          <p:nvPr/>
        </p:nvSpPr>
        <p:spPr>
          <a:xfrm>
            <a:off x="-151675" y="1007931"/>
            <a:ext cx="11509375" cy="919867"/>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lvl="0" algn="l">
              <a:lnSpc>
                <a:spcPct val="120000"/>
              </a:lnSpc>
              <a:spcBef>
                <a:spcPts val="0"/>
              </a:spcBef>
              <a:spcAft>
                <a:spcPts val="0"/>
              </a:spcAft>
              <a:buClrTx/>
              <a:buSzTx/>
              <a:buFontTx/>
            </a:pPr>
            <a:r>
              <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rPr>
              <a:t>（三）</a:t>
            </a:r>
            <a:r>
              <a:rPr lang="zh-CN" altLang="en-US" sz="2400" dirty="0">
                <a:latin typeface="黑体" panose="02010609060101010101" pitchFamily="49" charset="-122"/>
                <a:ea typeface="黑体" panose="02010609060101010101" pitchFamily="49" charset="-122"/>
                <a:cs typeface="汉仪劲楷简" panose="00020600040101010101" charset="-122"/>
                <a:sym typeface="+mn-ea"/>
              </a:rPr>
              <a:t>背景</a:t>
            </a:r>
            <a:endPar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endParaRPr>
          </a:p>
          <a:p>
            <a:pPr lvl="0" algn="l">
              <a:lnSpc>
                <a:spcPct val="120000"/>
              </a:lnSpc>
              <a:spcBef>
                <a:spcPts val="0"/>
              </a:spcBef>
              <a:spcAft>
                <a:spcPts val="0"/>
              </a:spcAft>
              <a:buClrTx/>
              <a:buSzTx/>
              <a:buFontTx/>
            </a:pPr>
            <a:r>
              <a:rPr lang="en-US" altLang="zh-CN" sz="2400" dirty="0">
                <a:effectLst/>
                <a:latin typeface="黑体" panose="02010609060101010101" pitchFamily="49" charset="-122"/>
                <a:ea typeface="黑体" panose="02010609060101010101" pitchFamily="49" charset="-122"/>
                <a:cs typeface="汉仪劲楷简" panose="00020600040101010101" charset="-122"/>
                <a:sym typeface="+mn-ea"/>
              </a:rPr>
              <a:t> 2</a:t>
            </a:r>
            <a:r>
              <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rPr>
              <a:t>、</a:t>
            </a:r>
            <a:r>
              <a:rPr lang="en-US" altLang="zh-CN" sz="2400" dirty="0">
                <a:effectLst/>
                <a:latin typeface="黑体" panose="02010609060101010101" pitchFamily="49" charset="-122"/>
                <a:ea typeface="黑体" panose="02010609060101010101" pitchFamily="49" charset="-122"/>
                <a:cs typeface="汉仪劲楷简" panose="00020600040101010101" charset="-122"/>
                <a:sym typeface="+mn-ea"/>
              </a:rPr>
              <a:t>15-17C</a:t>
            </a:r>
            <a:r>
              <a:rPr lang="zh-CN" altLang="en-US" sz="2400" dirty="0">
                <a:latin typeface="黑体" panose="02010609060101010101" pitchFamily="49" charset="-122"/>
                <a:ea typeface="黑体" panose="02010609060101010101" pitchFamily="49" charset="-122"/>
                <a:cs typeface="汉仪劲楷简" panose="00020600040101010101" charset="-122"/>
                <a:sym typeface="+mn-ea"/>
              </a:rPr>
              <a:t>：君主之国</a:t>
            </a:r>
            <a:endPar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endParaRPr>
          </a:p>
        </p:txBody>
      </p:sp>
      <p:sp>
        <p:nvSpPr>
          <p:cNvPr id="8" name="文本框 7">
            <a:extLst>
              <a:ext uri="{FF2B5EF4-FFF2-40B4-BE49-F238E27FC236}">
                <a16:creationId xmlns:a16="http://schemas.microsoft.com/office/drawing/2014/main" id="{4101EF7F-9ED6-BE93-C04F-83DD7A5FB1D8}"/>
              </a:ext>
            </a:extLst>
          </p:cNvPr>
          <p:cNvSpPr txBox="1"/>
          <p:nvPr/>
        </p:nvSpPr>
        <p:spPr>
          <a:xfrm>
            <a:off x="-33655" y="60729"/>
            <a:ext cx="10892155" cy="521970"/>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800" dirty="0">
                <a:solidFill>
                  <a:schemeClr val="tx1"/>
                </a:solidFill>
                <a:effectLst/>
                <a:latin typeface="黑体" panose="02010609060101010101" pitchFamily="49" charset="-122"/>
                <a:ea typeface="黑体" panose="02010609060101010101" pitchFamily="49" charset="-122"/>
                <a:cs typeface="汉仪劲楷简" panose="00020600040101010101" charset="-122"/>
                <a:sym typeface="+mn-ea"/>
              </a:rPr>
              <a:t>一、近代西方民族国家的产生</a:t>
            </a:r>
          </a:p>
        </p:txBody>
      </p:sp>
      <p:sp>
        <p:nvSpPr>
          <p:cNvPr id="9" name="文本框 8">
            <a:extLst>
              <a:ext uri="{FF2B5EF4-FFF2-40B4-BE49-F238E27FC236}">
                <a16:creationId xmlns:a16="http://schemas.microsoft.com/office/drawing/2014/main" id="{3943EB15-6307-8338-61B9-1F9156FAFA8F}"/>
              </a:ext>
            </a:extLst>
          </p:cNvPr>
          <p:cNvSpPr txBox="1"/>
          <p:nvPr/>
        </p:nvSpPr>
        <p:spPr>
          <a:xfrm>
            <a:off x="-33655" y="632384"/>
            <a:ext cx="8045231" cy="461665"/>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400" dirty="0">
                <a:solidFill>
                  <a:schemeClr val="accent2">
                    <a:lumMod val="75000"/>
                  </a:schemeClr>
                </a:solidFill>
                <a:effectLst/>
                <a:latin typeface="黑体" panose="02010609060101010101" pitchFamily="49" charset="-122"/>
                <a:ea typeface="黑体" panose="02010609060101010101" pitchFamily="49" charset="-122"/>
                <a:cs typeface="汉仪劲楷简" panose="00020600040101010101" charset="-122"/>
                <a:sym typeface="+mn-ea"/>
              </a:rPr>
              <a:t>任务一：了解民族国家形成的背景、发展历程和影响。</a:t>
            </a:r>
          </a:p>
        </p:txBody>
      </p:sp>
      <p:sp>
        <p:nvSpPr>
          <p:cNvPr id="2" name="文本框 1">
            <a:extLst>
              <a:ext uri="{FF2B5EF4-FFF2-40B4-BE49-F238E27FC236}">
                <a16:creationId xmlns:a16="http://schemas.microsoft.com/office/drawing/2014/main" id="{EF3921C2-1123-7F90-DA1B-34BD492CEDE8}"/>
              </a:ext>
            </a:extLst>
          </p:cNvPr>
          <p:cNvSpPr txBox="1"/>
          <p:nvPr/>
        </p:nvSpPr>
        <p:spPr>
          <a:xfrm>
            <a:off x="245207" y="2069461"/>
            <a:ext cx="11701584" cy="3002406"/>
          </a:xfrm>
          <a:prstGeom prst="rect">
            <a:avLst/>
          </a:prstGeom>
          <a:ln>
            <a:solidFill>
              <a:schemeClr val="bg1">
                <a:lumMod val="50000"/>
              </a:schemeClr>
            </a:solidFill>
          </a:ln>
        </p:spPr>
        <p:style>
          <a:lnRef idx="2">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t" anchorCtr="0" forceAA="0" compatLnSpc="1">
            <a:noAutofit/>
          </a:bodyPr>
          <a:lstStyle/>
          <a:p>
            <a:pPr lvl="0"/>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材料</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1</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 “为了维护自身的利益、营造一个有利于</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城市经济发展</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的环境，</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城市市民阶层必须展开反对封建贵族的斗争</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。这一点</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与封建王权打击割据势力、加强集权的努力不谋而合</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，因此，共同的利益把王权与城市的命运系在了一起。”                                      </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                 ——</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李堃</a:t>
            </a:r>
            <a:endParaRPr lang="en-US" altLang="zh-CN" sz="2000" dirty="0">
              <a:latin typeface="楷体" panose="02010609060101010101" pitchFamily="49" charset="-122"/>
              <a:ea typeface="楷体" panose="02010609060101010101" pitchFamily="49" charset="-122"/>
              <a:cs typeface="汉仪劲楷简" panose="00020600040101010101" charset="-122"/>
              <a:sym typeface="+mn-ea"/>
            </a:endParaRPr>
          </a:p>
          <a:p>
            <a:pPr lvl="0"/>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材料</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2</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：玫瑰战争</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(1455—1485</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年</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英国内部的王位继承战争。英国的兰开斯特家族和约克家族为争夺王位而进行内战。在战争中，大批封建旧贵族在互相残杀中或阵亡或被处决，</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沉重打击了英国的封建割据势力</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，为统一铺平了道路。</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1485</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年，兰开斯特家族取得胜利，并与约克家族联姻，建立都铎王朝。</a:t>
            </a:r>
          </a:p>
          <a:p>
            <a:pPr lvl="0"/>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材料</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3</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：新教主张：</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因信称义</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，信仰的唯一依据是</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圣经</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，简化宗教仪式，</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王权高于教权</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建立本民族教会</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                             </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徐志强</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近代早期英国民族国家意识的产生与发展</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a:t>
            </a:r>
          </a:p>
          <a:p>
            <a:pPr lvl="0"/>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材料</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4</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：书</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p69</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前言</a:t>
            </a:r>
          </a:p>
          <a:p>
            <a:pPr lvl="0">
              <a:lnSpc>
                <a:spcPct val="120000"/>
              </a:lnSpc>
            </a:pPr>
            <a:endParaRPr lang="zh-CN" altLang="en-US" sz="2400" dirty="0">
              <a:latin typeface="楷体" panose="02010609060101010101" pitchFamily="49" charset="-122"/>
              <a:ea typeface="楷体" panose="02010609060101010101" pitchFamily="49" charset="-122"/>
              <a:cs typeface="汉仪劲楷简" panose="00020600040101010101" charset="-122"/>
              <a:sym typeface="+mn-ea"/>
            </a:endParaRPr>
          </a:p>
        </p:txBody>
      </p:sp>
      <p:sp>
        <p:nvSpPr>
          <p:cNvPr id="3" name="文本框 2">
            <a:extLst>
              <a:ext uri="{FF2B5EF4-FFF2-40B4-BE49-F238E27FC236}">
                <a16:creationId xmlns:a16="http://schemas.microsoft.com/office/drawing/2014/main" id="{6E8EE52D-BBD5-EEE6-5549-45719C298163}"/>
              </a:ext>
            </a:extLst>
          </p:cNvPr>
          <p:cNvSpPr txBox="1"/>
          <p:nvPr/>
        </p:nvSpPr>
        <p:spPr>
          <a:xfrm>
            <a:off x="341312" y="5213531"/>
            <a:ext cx="11509375" cy="430887"/>
          </a:xfrm>
          <a:prstGeom prst="rect">
            <a:avLst/>
          </a:prstGeom>
          <a:noFill/>
        </p:spPr>
        <p:txBody>
          <a:bodyPr wrap="square">
            <a:spAutoFit/>
          </a:bodyPr>
          <a:lstStyle/>
          <a:p>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汉仪劲楷简" panose="00020600040101010101" charset="-122"/>
                <a:sym typeface="+mn-ea"/>
              </a:rPr>
              <a:t>问题</a:t>
            </a:r>
            <a:r>
              <a:rPr lang="en-US" altLang="zh-CN" sz="2200" dirty="0">
                <a:solidFill>
                  <a:prstClr val="black"/>
                </a:solidFill>
                <a:latin typeface="黑体" panose="02010609060101010101" pitchFamily="49" charset="-122"/>
                <a:ea typeface="黑体" panose="02010609060101010101" pitchFamily="49" charset="-122"/>
                <a:cs typeface="汉仪劲楷简" panose="00020600040101010101" charset="-122"/>
                <a:sym typeface="+mn-ea"/>
              </a:rPr>
              <a:t>2</a:t>
            </a:r>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汉仪劲楷简" panose="00020600040101010101" charset="-122"/>
                <a:sym typeface="+mn-ea"/>
              </a:rPr>
              <a:t>：据材料并结合所学，归纳</a:t>
            </a:r>
            <a:r>
              <a:rPr kumimoji="0" lang="en-US" altLang="zh-CN"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汉仪劲楷简" panose="00020600040101010101" charset="-122"/>
                <a:sym typeface="+mn-ea"/>
              </a:rPr>
              <a:t>15</a:t>
            </a:r>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汉仪劲楷简" panose="00020600040101010101" charset="-122"/>
                <a:sym typeface="+mn-ea"/>
              </a:rPr>
              <a:t>世纪前后促成专制王权国家形成的因素有哪些？ </a:t>
            </a:r>
          </a:p>
        </p:txBody>
      </p:sp>
      <p:sp>
        <p:nvSpPr>
          <p:cNvPr id="4" name="文本框 3">
            <a:extLst>
              <a:ext uri="{FF2B5EF4-FFF2-40B4-BE49-F238E27FC236}">
                <a16:creationId xmlns:a16="http://schemas.microsoft.com/office/drawing/2014/main" id="{5CC30717-0B21-9A2A-6198-2505525BE5F0}"/>
              </a:ext>
            </a:extLst>
          </p:cNvPr>
          <p:cNvSpPr txBox="1"/>
          <p:nvPr/>
        </p:nvSpPr>
        <p:spPr>
          <a:xfrm>
            <a:off x="245207" y="2162851"/>
            <a:ext cx="11701584" cy="461665"/>
          </a:xfrm>
          <a:prstGeom prst="rect">
            <a:avLst/>
          </a:prstGeom>
          <a:solidFill>
            <a:srgbClr val="ED7D31">
              <a:lumMod val="20000"/>
              <a:lumOff val="80000"/>
            </a:srgbClr>
          </a:solidFill>
        </p:spPr>
        <p:txBody>
          <a:bodyPr wrap="square"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sz="2400" kern="0" dirty="0">
                <a:solidFill>
                  <a:prstClr val="black"/>
                </a:solidFill>
                <a:latin typeface="黑体" panose="02010609060101010101" pitchFamily="49" charset="-122"/>
                <a:ea typeface="黑体" panose="02010609060101010101" pitchFamily="49" charset="-122"/>
              </a:rPr>
              <a:t>①</a:t>
            </a:r>
            <a:r>
              <a:rPr kumimoji="0" lang="zh-CN" altLang="en-US" sz="2400" i="0" u="none" strike="noStrike" kern="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经济：</a:t>
            </a:r>
            <a:r>
              <a:rPr kumimoji="0" lang="zh-CN" altLang="en-US" sz="2400" i="0" u="none" strike="noStrike" kern="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rPr>
              <a:t>欧洲资本主义萌芽和城市的发展</a:t>
            </a:r>
            <a:r>
              <a:rPr kumimoji="0" lang="zh-CN" altLang="en-US" sz="2400" i="0" u="none" strike="noStrike" kern="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，需要</a:t>
            </a:r>
            <a:r>
              <a:rPr kumimoji="0" lang="zh-CN" altLang="en-US" sz="2400" i="0" u="none" strike="noStrike" kern="0" cap="none" spc="0" normalizeH="0" baseline="0" noProof="0" dirty="0">
                <a:ln>
                  <a:noFill/>
                </a:ln>
                <a:solidFill>
                  <a:prstClr val="black"/>
                </a:solidFill>
                <a:effectLst/>
                <a:highlight>
                  <a:srgbClr val="FFFF00"/>
                </a:highlight>
                <a:uLnTx/>
                <a:uFillTx/>
                <a:latin typeface="黑体" panose="02010609060101010101" pitchFamily="49" charset="-122"/>
                <a:ea typeface="黑体" panose="02010609060101010101" pitchFamily="49" charset="-122"/>
              </a:rPr>
              <a:t>强大王权</a:t>
            </a:r>
            <a:r>
              <a:rPr kumimoji="0" lang="zh-CN" altLang="en-US" sz="2400" i="0" u="none" strike="noStrike" kern="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的保护</a:t>
            </a:r>
            <a:r>
              <a:rPr lang="zh-CN" altLang="en-US" sz="2400" kern="0" noProof="0" dirty="0">
                <a:solidFill>
                  <a:prstClr val="black"/>
                </a:solidFill>
                <a:latin typeface="黑体" panose="02010609060101010101" pitchFamily="49" charset="-122"/>
                <a:ea typeface="黑体" panose="02010609060101010101" pitchFamily="49" charset="-122"/>
              </a:rPr>
              <a:t>；</a:t>
            </a:r>
            <a:endParaRPr kumimoji="0" lang="zh-CN" altLang="en-US" sz="2400" i="0" u="none" strike="noStrike" kern="0" cap="none" spc="0" normalizeH="0" baseline="0" noProof="0" dirty="0">
              <a:ln>
                <a:noFill/>
              </a:ln>
              <a:effectLst/>
              <a:uLnTx/>
              <a:uFillTx/>
              <a:latin typeface="黑体" panose="02010609060101010101" pitchFamily="49" charset="-122"/>
              <a:ea typeface="黑体" panose="02010609060101010101" pitchFamily="49" charset="-122"/>
            </a:endParaRPr>
          </a:p>
        </p:txBody>
      </p:sp>
      <p:sp>
        <p:nvSpPr>
          <p:cNvPr id="5" name="文本框 4">
            <a:extLst>
              <a:ext uri="{FF2B5EF4-FFF2-40B4-BE49-F238E27FC236}">
                <a16:creationId xmlns:a16="http://schemas.microsoft.com/office/drawing/2014/main" id="{A7388E45-B754-3D32-9136-D83E3A938A79}"/>
              </a:ext>
            </a:extLst>
          </p:cNvPr>
          <p:cNvSpPr txBox="1"/>
          <p:nvPr/>
        </p:nvSpPr>
        <p:spPr>
          <a:xfrm>
            <a:off x="245207" y="3157629"/>
            <a:ext cx="11701584" cy="460375"/>
          </a:xfrm>
          <a:prstGeom prst="rect">
            <a:avLst/>
          </a:prstGeom>
          <a:solidFill>
            <a:schemeClr val="accent2">
              <a:lumMod val="20000"/>
              <a:lumOff val="80000"/>
            </a:schemeClr>
          </a:solidFill>
        </p:spPr>
        <p:txBody>
          <a:bodyPr wrap="square" rtlCol="0" anchor="t">
            <a:spAutoFit/>
          </a:bodyPr>
          <a:lstStyle/>
          <a:p>
            <a:r>
              <a:rPr lang="zh-CN" altLang="en-US" sz="2400" dirty="0">
                <a:latin typeface="黑体" panose="02010609060101010101" pitchFamily="49" charset="-122"/>
                <a:ea typeface="黑体" panose="02010609060101010101" pitchFamily="49" charset="-122"/>
              </a:rPr>
              <a:t>②政治：15世纪前后，</a:t>
            </a:r>
            <a:r>
              <a:rPr lang="zh-CN" altLang="en-US" sz="2400" dirty="0">
                <a:solidFill>
                  <a:srgbClr val="FF0000"/>
                </a:solidFill>
                <a:latin typeface="黑体" panose="02010609060101010101" pitchFamily="49" charset="-122"/>
                <a:ea typeface="黑体" panose="02010609060101010101" pitchFamily="49" charset="-122"/>
              </a:rPr>
              <a:t>西欧国家的封建割据势力遭到削弱</a:t>
            </a:r>
            <a:r>
              <a:rPr lang="zh-CN" altLang="en-US" sz="2400" dirty="0">
                <a:latin typeface="黑体" panose="02010609060101010101" pitchFamily="49" charset="-122"/>
                <a:ea typeface="黑体" panose="02010609060101010101" pitchFamily="49" charset="-122"/>
              </a:rPr>
              <a:t>，</a:t>
            </a:r>
            <a:r>
              <a:rPr lang="zh-CN" altLang="en-US" sz="2400" dirty="0">
                <a:highlight>
                  <a:srgbClr val="FFFF00"/>
                </a:highlight>
                <a:latin typeface="黑体" panose="02010609060101010101" pitchFamily="49" charset="-122"/>
                <a:ea typeface="黑体" panose="02010609060101010101" pitchFamily="49" charset="-122"/>
              </a:rPr>
              <a:t>中央集权得到加强；</a:t>
            </a:r>
          </a:p>
        </p:txBody>
      </p:sp>
      <p:sp>
        <p:nvSpPr>
          <p:cNvPr id="7" name="文本框 6">
            <a:extLst>
              <a:ext uri="{FF2B5EF4-FFF2-40B4-BE49-F238E27FC236}">
                <a16:creationId xmlns:a16="http://schemas.microsoft.com/office/drawing/2014/main" id="{D4FCE104-221E-9E78-0EA8-C2AC4158C594}"/>
              </a:ext>
            </a:extLst>
          </p:cNvPr>
          <p:cNvSpPr txBox="1"/>
          <p:nvPr/>
        </p:nvSpPr>
        <p:spPr>
          <a:xfrm>
            <a:off x="245207" y="3736906"/>
            <a:ext cx="11701584" cy="830997"/>
          </a:xfrm>
          <a:prstGeom prst="rect">
            <a:avLst/>
          </a:prstGeom>
          <a:solidFill>
            <a:schemeClr val="accent2">
              <a:lumMod val="20000"/>
              <a:lumOff val="80000"/>
            </a:schemeClr>
          </a:solidFill>
        </p:spPr>
        <p:txBody>
          <a:bodyPr wrap="square" rtlCol="0" anchor="t">
            <a:spAutoFit/>
          </a:bodyPr>
          <a:lstStyle/>
          <a:p>
            <a:r>
              <a:rPr lang="zh-CN" altLang="en-US" sz="2400" dirty="0">
                <a:latin typeface="黑体" panose="02010609060101010101" pitchFamily="49" charset="-122"/>
                <a:ea typeface="黑体" panose="02010609060101010101" pitchFamily="49" charset="-122"/>
              </a:rPr>
              <a:t>③思想：宗教改革运动</a:t>
            </a:r>
            <a:r>
              <a:rPr lang="zh-CN" altLang="en-US" sz="2400" dirty="0">
                <a:solidFill>
                  <a:srgbClr val="FF0000"/>
                </a:solidFill>
                <a:latin typeface="黑体" panose="02010609060101010101" pitchFamily="49" charset="-122"/>
                <a:ea typeface="黑体" panose="02010609060101010101" pitchFamily="49" charset="-122"/>
              </a:rPr>
              <a:t>沉重打击教会势力</a:t>
            </a:r>
            <a:r>
              <a:rPr lang="zh-CN" altLang="en-US" sz="2400" dirty="0">
                <a:latin typeface="黑体" panose="02010609060101010101" pitchFamily="49" charset="-122"/>
                <a:ea typeface="黑体" panose="02010609060101010101" pitchFamily="49" charset="-122"/>
              </a:rPr>
              <a:t>，</a:t>
            </a:r>
            <a:r>
              <a:rPr lang="zh-CN" altLang="en-US" sz="2400" dirty="0">
                <a:solidFill>
                  <a:srgbClr val="FF0000"/>
                </a:solidFill>
                <a:latin typeface="黑体" panose="02010609060101010101" pitchFamily="49" charset="-122"/>
                <a:ea typeface="黑体" panose="02010609060101010101" pitchFamily="49" charset="-122"/>
              </a:rPr>
              <a:t>强化了各国的世俗权力</a:t>
            </a:r>
            <a:r>
              <a:rPr lang="zh-CN" altLang="en-US" sz="2400" dirty="0">
                <a:latin typeface="黑体" panose="02010609060101010101" pitchFamily="49" charset="-122"/>
                <a:ea typeface="黑体" panose="02010609060101010101" pitchFamily="49" charset="-122"/>
              </a:rPr>
              <a:t>，</a:t>
            </a:r>
            <a:r>
              <a:rPr lang="zh-CN" altLang="en-US" sz="2400" dirty="0">
                <a:highlight>
                  <a:srgbClr val="FFFF00"/>
                </a:highlight>
                <a:latin typeface="黑体" panose="02010609060101010101" pitchFamily="49" charset="-122"/>
                <a:ea typeface="黑体" panose="02010609060101010101" pitchFamily="49" charset="-122"/>
              </a:rPr>
              <a:t>国家和民族认同观念日益显现</a:t>
            </a:r>
            <a:r>
              <a:rPr lang="zh-CN" altLang="en-US" sz="2400" dirty="0">
                <a:latin typeface="黑体" panose="02010609060101010101" pitchFamily="49" charset="-122"/>
                <a:ea typeface="黑体" panose="02010609060101010101" pitchFamily="49" charset="-122"/>
              </a:rPr>
              <a:t>（教随国定）。</a:t>
            </a:r>
          </a:p>
        </p:txBody>
      </p:sp>
      <p:sp>
        <p:nvSpPr>
          <p:cNvPr id="10" name="文本框 9">
            <a:extLst>
              <a:ext uri="{FF2B5EF4-FFF2-40B4-BE49-F238E27FC236}">
                <a16:creationId xmlns:a16="http://schemas.microsoft.com/office/drawing/2014/main" id="{D99BD76B-5E4D-4127-585E-97A0C893D026}"/>
              </a:ext>
            </a:extLst>
          </p:cNvPr>
          <p:cNvSpPr txBox="1"/>
          <p:nvPr/>
        </p:nvSpPr>
        <p:spPr>
          <a:xfrm>
            <a:off x="245206" y="4589052"/>
            <a:ext cx="11701584" cy="461665"/>
          </a:xfrm>
          <a:prstGeom prst="rect">
            <a:avLst/>
          </a:prstGeom>
          <a:solidFill>
            <a:schemeClr val="accent2">
              <a:lumMod val="20000"/>
              <a:lumOff val="80000"/>
            </a:schemeClr>
          </a:solidFill>
        </p:spPr>
        <p:txBody>
          <a:bodyPr wrap="square" rtlCol="0" anchor="t">
            <a:spAutoFit/>
          </a:bodyPr>
          <a:lstStyle/>
          <a:p>
            <a:r>
              <a:rPr lang="zh-CN" altLang="en-US" sz="2400" dirty="0">
                <a:latin typeface="黑体" panose="02010609060101010101" pitchFamily="49" charset="-122"/>
                <a:ea typeface="黑体" panose="02010609060101010101" pitchFamily="49" charset="-122"/>
              </a:rPr>
              <a:t>④思想：英法百年战争推动了</a:t>
            </a:r>
            <a:r>
              <a:rPr lang="zh-CN" altLang="en-US" sz="2400" dirty="0">
                <a:highlight>
                  <a:srgbClr val="FFFF00"/>
                </a:highlight>
                <a:latin typeface="黑体" panose="02010609060101010101" pitchFamily="49" charset="-122"/>
                <a:ea typeface="黑体" panose="02010609060101010101" pitchFamily="49" charset="-122"/>
              </a:rPr>
              <a:t>民族意识的觉醒</a:t>
            </a:r>
            <a:r>
              <a:rPr lang="zh-CN" altLang="en-US" sz="2400" dirty="0">
                <a:latin typeface="黑体" panose="02010609060101010101" pitchFamily="49" charset="-122"/>
                <a:ea typeface="黑体" panose="02010609060101010101" pitchFamily="49" charset="-122"/>
              </a:rPr>
              <a:t>。</a:t>
            </a:r>
          </a:p>
        </p:txBody>
      </p:sp>
      <p:cxnSp>
        <p:nvCxnSpPr>
          <p:cNvPr id="21" name="直接连接符 20">
            <a:extLst>
              <a:ext uri="{FF2B5EF4-FFF2-40B4-BE49-F238E27FC236}">
                <a16:creationId xmlns:a16="http://schemas.microsoft.com/office/drawing/2014/main" id="{029DA86D-F18B-F97C-91B4-02985F86403E}"/>
              </a:ext>
            </a:extLst>
          </p:cNvPr>
          <p:cNvCxnSpPr>
            <a:cxnSpLocks/>
          </p:cNvCxnSpPr>
          <p:nvPr/>
        </p:nvCxnSpPr>
        <p:spPr>
          <a:xfrm flipH="1">
            <a:off x="2518301" y="2586835"/>
            <a:ext cx="2675136" cy="326323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59865954-1B7C-9092-E443-7ED240B8C05E}"/>
              </a:ext>
            </a:extLst>
          </p:cNvPr>
          <p:cNvCxnSpPr>
            <a:cxnSpLocks/>
          </p:cNvCxnSpPr>
          <p:nvPr/>
        </p:nvCxnSpPr>
        <p:spPr>
          <a:xfrm flipH="1">
            <a:off x="2518301" y="3591783"/>
            <a:ext cx="5415375" cy="22876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01EF1E00-377A-089D-11CB-931314562942}"/>
              </a:ext>
            </a:extLst>
          </p:cNvPr>
          <p:cNvSpPr/>
          <p:nvPr/>
        </p:nvSpPr>
        <p:spPr>
          <a:xfrm>
            <a:off x="975637" y="5938683"/>
            <a:ext cx="2761862" cy="718291"/>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200" dirty="0">
                <a:solidFill>
                  <a:srgbClr val="C00000"/>
                </a:solidFill>
                <a:latin typeface="黑体" panose="02010609060101010101" pitchFamily="49" charset="-122"/>
                <a:ea typeface="黑体" panose="02010609060101010101" pitchFamily="49" charset="-122"/>
              </a:rPr>
              <a:t>政治条件：形成以王权为核心的主权国家</a:t>
            </a:r>
          </a:p>
        </p:txBody>
      </p:sp>
      <p:cxnSp>
        <p:nvCxnSpPr>
          <p:cNvPr id="29" name="直接连接符 28">
            <a:extLst>
              <a:ext uri="{FF2B5EF4-FFF2-40B4-BE49-F238E27FC236}">
                <a16:creationId xmlns:a16="http://schemas.microsoft.com/office/drawing/2014/main" id="{02EA0866-EFBE-1EF8-4C14-2D190A2F4E80}"/>
              </a:ext>
            </a:extLst>
          </p:cNvPr>
          <p:cNvCxnSpPr>
            <a:cxnSpLocks/>
          </p:cNvCxnSpPr>
          <p:nvPr/>
        </p:nvCxnSpPr>
        <p:spPr>
          <a:xfrm flipH="1">
            <a:off x="5015883" y="5050717"/>
            <a:ext cx="177554" cy="82875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FA3A3D04-B1E3-B44F-5776-C8C65DCD505E}"/>
              </a:ext>
            </a:extLst>
          </p:cNvPr>
          <p:cNvCxnSpPr>
            <a:cxnSpLocks/>
          </p:cNvCxnSpPr>
          <p:nvPr/>
        </p:nvCxnSpPr>
        <p:spPr>
          <a:xfrm flipH="1">
            <a:off x="5015883" y="4151117"/>
            <a:ext cx="4637341" cy="169895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8" name="矩形 37">
            <a:extLst>
              <a:ext uri="{FF2B5EF4-FFF2-40B4-BE49-F238E27FC236}">
                <a16:creationId xmlns:a16="http://schemas.microsoft.com/office/drawing/2014/main" id="{60891698-96C8-1EAF-BBE0-9537C9D28086}"/>
              </a:ext>
            </a:extLst>
          </p:cNvPr>
          <p:cNvSpPr/>
          <p:nvPr/>
        </p:nvSpPr>
        <p:spPr>
          <a:xfrm>
            <a:off x="3988960" y="5922499"/>
            <a:ext cx="3423894" cy="718291"/>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200" dirty="0">
                <a:solidFill>
                  <a:srgbClr val="C00000"/>
                </a:solidFill>
                <a:latin typeface="黑体" panose="02010609060101010101" pitchFamily="49" charset="-122"/>
                <a:ea typeface="黑体" panose="02010609060101010101" pitchFamily="49" charset="-122"/>
              </a:rPr>
              <a:t>文化条件：民族意识日益显现，但表现为忠于国王</a:t>
            </a:r>
          </a:p>
        </p:txBody>
      </p:sp>
      <p:sp>
        <p:nvSpPr>
          <p:cNvPr id="39" name="矩形 38">
            <a:extLst>
              <a:ext uri="{FF2B5EF4-FFF2-40B4-BE49-F238E27FC236}">
                <a16:creationId xmlns:a16="http://schemas.microsoft.com/office/drawing/2014/main" id="{A26E50A5-50ED-1B6E-74C0-4AFFBB968466}"/>
              </a:ext>
            </a:extLst>
          </p:cNvPr>
          <p:cNvSpPr/>
          <p:nvPr/>
        </p:nvSpPr>
        <p:spPr>
          <a:xfrm>
            <a:off x="8097536" y="5661342"/>
            <a:ext cx="2654419" cy="1015663"/>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黑体" panose="02010609060101010101" pitchFamily="49" charset="-122"/>
                <a:ea typeface="黑体" panose="02010609060101010101" pitchFamily="49" charset="-122"/>
              </a:rPr>
              <a:t>为民族国家的发展奠定基础</a:t>
            </a:r>
          </a:p>
        </p:txBody>
      </p:sp>
    </p:spTree>
    <p:extLst>
      <p:ext uri="{BB962C8B-B14F-4D97-AF65-F5344CB8AC3E}">
        <p14:creationId xmlns:p14="http://schemas.microsoft.com/office/powerpoint/2010/main" val="3084976543"/>
      </p:ext>
    </p:extLst>
  </p:cSld>
  <p:clrMapOvr>
    <a:masterClrMapping/>
  </p:clrMapOvr>
  <mc:AlternateContent xmlns:mc="http://schemas.openxmlformats.org/markup-compatibility/2006" xmlns:p14="http://schemas.microsoft.com/office/powerpoint/2010/main">
    <mc:Choice Requires="p14">
      <p:transition spd="slow">
        <p:wipe/>
      </p:transition>
    </mc:Choice>
    <mc:Fallback xmlns:a14="http://schemas.microsoft.com/office/drawing/2010/main"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fill="hold"/>
                                        <p:tgtEl>
                                          <p:spTgt spid="38"/>
                                        </p:tgtEl>
                                        <p:attrNameLst>
                                          <p:attrName>ppt_x</p:attrName>
                                        </p:attrNameLst>
                                      </p:cBhvr>
                                      <p:tavLst>
                                        <p:tav tm="0">
                                          <p:val>
                                            <p:strVal val="#ppt_x"/>
                                          </p:val>
                                        </p:tav>
                                        <p:tav tm="100000">
                                          <p:val>
                                            <p:strVal val="#ppt_x"/>
                                          </p:val>
                                        </p:tav>
                                      </p:tavLst>
                                    </p:anim>
                                    <p:anim calcmode="lin" valueType="num">
                                      <p:cBhvr additive="base">
                                        <p:cTn id="50" dur="500" fill="hold"/>
                                        <p:tgtEl>
                                          <p:spTgt spid="3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ppt_x"/>
                                          </p:val>
                                        </p:tav>
                                        <p:tav tm="100000">
                                          <p:val>
                                            <p:strVal val="#ppt_x"/>
                                          </p:val>
                                        </p:tav>
                                      </p:tavLst>
                                    </p:anim>
                                    <p:anim calcmode="lin" valueType="num">
                                      <p:cBhvr additive="base">
                                        <p:cTn id="54" dur="500" fill="hold"/>
                                        <p:tgtEl>
                                          <p:spTgt spid="29"/>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500" fill="hold"/>
                                        <p:tgtEl>
                                          <p:spTgt spid="33"/>
                                        </p:tgtEl>
                                        <p:attrNameLst>
                                          <p:attrName>ppt_x</p:attrName>
                                        </p:attrNameLst>
                                      </p:cBhvr>
                                      <p:tavLst>
                                        <p:tav tm="0">
                                          <p:val>
                                            <p:strVal val="#ppt_x"/>
                                          </p:val>
                                        </p:tav>
                                        <p:tav tm="100000">
                                          <p:val>
                                            <p:strVal val="#ppt_x"/>
                                          </p:val>
                                        </p:tav>
                                      </p:tavLst>
                                    </p:anim>
                                    <p:anim calcmode="lin" valueType="num">
                                      <p:cBhvr additive="base">
                                        <p:cTn id="5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ppt_x"/>
                                          </p:val>
                                        </p:tav>
                                        <p:tav tm="100000">
                                          <p:val>
                                            <p:strVal val="#ppt_x"/>
                                          </p:val>
                                        </p:tav>
                                      </p:tavLst>
                                    </p:anim>
                                    <p:anim calcmode="lin" valueType="num">
                                      <p:cBhvr additive="base">
                                        <p:cTn id="6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bldLvl="0" animBg="1"/>
      <p:bldP spid="7" grpId="0" bldLvl="0" animBg="1"/>
      <p:bldP spid="10" grpId="0" bldLvl="0" animBg="1"/>
      <p:bldP spid="27" grpId="0" animBg="1"/>
      <p:bldP spid="38"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flipV="1">
            <a:off x="-33655" y="6713220"/>
            <a:ext cx="12232005" cy="173990"/>
          </a:xfrm>
          <a:prstGeom prst="rect">
            <a:avLst/>
          </a:prstGeom>
          <a:solidFill>
            <a:schemeClr val="accent2">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5" name="组合 4"/>
          <p:cNvGrpSpPr/>
          <p:nvPr/>
        </p:nvGrpSpPr>
        <p:grpSpPr>
          <a:xfrm>
            <a:off x="390842" y="3399425"/>
            <a:ext cx="11383010" cy="484505"/>
            <a:chOff x="581" y="5899"/>
            <a:chExt cx="17926" cy="763"/>
          </a:xfrm>
        </p:grpSpPr>
        <p:cxnSp>
          <p:nvCxnSpPr>
            <p:cNvPr id="9" name="直接箭头连接符 8"/>
            <p:cNvCxnSpPr/>
            <p:nvPr>
              <p:custDataLst>
                <p:tags r:id="rId1"/>
              </p:custDataLst>
            </p:nvPr>
          </p:nvCxnSpPr>
          <p:spPr>
            <a:xfrm>
              <a:off x="581" y="6366"/>
              <a:ext cx="17926" cy="0"/>
            </a:xfrm>
            <a:prstGeom prst="straightConnector1">
              <a:avLst/>
            </a:prstGeom>
            <a:ln>
              <a:solidFill>
                <a:schemeClr val="tx1">
                  <a:lumMod val="95000"/>
                  <a:lumOff val="5000"/>
                </a:schemeClr>
              </a:solidFill>
              <a:tailEnd type="arrow"/>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2370" y="5949"/>
              <a:ext cx="1875" cy="667"/>
            </a:xfrm>
            <a:prstGeom prst="rect">
              <a:avLst/>
            </a:prstGeom>
            <a:solidFill>
              <a:srgbClr val="4A5C9A"/>
            </a:solidFill>
            <a:ln>
              <a:noFill/>
            </a:ln>
          </p:spPr>
          <p:txBody>
            <a:bodyPr wrap="square" rtlCol="0" anchor="t">
              <a:spAutoFit/>
            </a:bodyPr>
            <a:lstStyle/>
            <a:p>
              <a:pPr indent="0" algn="ctr">
                <a:lnSpc>
                  <a:spcPct val="90000"/>
                </a:lnSpc>
                <a:spcBef>
                  <a:spcPct val="0"/>
                </a:spcBef>
                <a:spcAft>
                  <a:spcPct val="0"/>
                </a:spcAft>
              </a:pPr>
              <a:r>
                <a:rPr lang="zh-CN" altLang="en-US" sz="24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华文中宋" panose="02010600040101010101" charset="-122"/>
                  <a:sym typeface="+mn-ea"/>
                </a:rPr>
                <a:t>英国</a:t>
              </a:r>
            </a:p>
          </p:txBody>
        </p:sp>
        <p:sp>
          <p:nvSpPr>
            <p:cNvPr id="18" name="文本框 17"/>
            <p:cNvSpPr txBox="1"/>
            <p:nvPr/>
          </p:nvSpPr>
          <p:spPr>
            <a:xfrm>
              <a:off x="8012" y="5996"/>
              <a:ext cx="1875" cy="667"/>
            </a:xfrm>
            <a:prstGeom prst="rect">
              <a:avLst/>
            </a:prstGeom>
            <a:solidFill>
              <a:srgbClr val="4A5C9A"/>
            </a:solidFill>
            <a:ln>
              <a:noFill/>
            </a:ln>
          </p:spPr>
          <p:txBody>
            <a:bodyPr wrap="square" rtlCol="0" anchor="t">
              <a:spAutoFit/>
            </a:bodyPr>
            <a:lstStyle/>
            <a:p>
              <a:pPr lvl="0" algn="ctr">
                <a:lnSpc>
                  <a:spcPct val="90000"/>
                </a:lnSpc>
                <a:buClrTx/>
                <a:buSzTx/>
                <a:buFontTx/>
              </a:pPr>
              <a:r>
                <a:rPr lang="zh-CN" altLang="en-US" sz="24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华文中宋" panose="02010600040101010101" charset="-122"/>
                  <a:sym typeface="+mn-ea"/>
                </a:rPr>
                <a:t>法国</a:t>
              </a:r>
            </a:p>
          </p:txBody>
        </p:sp>
        <p:sp>
          <p:nvSpPr>
            <p:cNvPr id="24" name="文本框 23"/>
            <p:cNvSpPr txBox="1"/>
            <p:nvPr/>
          </p:nvSpPr>
          <p:spPr>
            <a:xfrm>
              <a:off x="14655" y="5899"/>
              <a:ext cx="1875" cy="667"/>
            </a:xfrm>
            <a:prstGeom prst="rect">
              <a:avLst/>
            </a:prstGeom>
            <a:solidFill>
              <a:srgbClr val="4A5C9A"/>
            </a:solidFill>
            <a:ln>
              <a:noFill/>
            </a:ln>
          </p:spPr>
          <p:txBody>
            <a:bodyPr wrap="square" rtlCol="0" anchor="t">
              <a:spAutoFit/>
            </a:bodyPr>
            <a:lstStyle/>
            <a:p>
              <a:pPr lvl="0" algn="ctr">
                <a:lnSpc>
                  <a:spcPct val="90000"/>
                </a:lnSpc>
                <a:buClrTx/>
                <a:buSzTx/>
                <a:buFontTx/>
              </a:pPr>
              <a:r>
                <a:rPr lang="zh-CN" altLang="en-US" sz="2400" b="1">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华文中宋" panose="02010600040101010101" charset="-122"/>
                  <a:sym typeface="+mn-ea"/>
                </a:rPr>
                <a:t>欧洲</a:t>
              </a:r>
            </a:p>
          </p:txBody>
        </p:sp>
      </p:grpSp>
      <p:sp>
        <p:nvSpPr>
          <p:cNvPr id="12" name="文本框 11"/>
          <p:cNvSpPr txBox="1"/>
          <p:nvPr/>
        </p:nvSpPr>
        <p:spPr>
          <a:xfrm>
            <a:off x="575310" y="2086580"/>
            <a:ext cx="3083560" cy="1198880"/>
          </a:xfrm>
          <a:prstGeom prst="rect">
            <a:avLst/>
          </a:prstGeom>
          <a:noFill/>
          <a:ln w="12700" cmpd="sng">
            <a:solidFill>
              <a:schemeClr val="tx1">
                <a:lumMod val="95000"/>
                <a:lumOff val="5000"/>
                <a:alpha val="42000"/>
              </a:schemeClr>
            </a:solidFill>
            <a:prstDash val="solid"/>
          </a:ln>
        </p:spPr>
        <p:txBody>
          <a:bodyPr wrap="square" rtlCol="0" anchor="t">
            <a:spAutoFit/>
          </a:bodyPr>
          <a:lstStyle/>
          <a:p>
            <a:r>
              <a:rPr lang="en-US" altLang="zh-CN" sz="2400" dirty="0">
                <a:solidFill>
                  <a:schemeClr val="tx1"/>
                </a:solidFill>
                <a:latin typeface="黑体" panose="02010609060101010101" pitchFamily="49" charset="-122"/>
                <a:ea typeface="黑体" panose="02010609060101010101" pitchFamily="49" charset="-122"/>
                <a:cs typeface="汉仪劲楷简" panose="00020600040101010101" charset="-122"/>
                <a:sym typeface="+mn-ea"/>
              </a:rPr>
              <a:t>1534</a:t>
            </a:r>
            <a:r>
              <a:rPr lang="zh-CN" altLang="en-US" sz="2400" dirty="0">
                <a:solidFill>
                  <a:schemeClr val="tx1"/>
                </a:solidFill>
                <a:latin typeface="黑体" panose="02010609060101010101" pitchFamily="49" charset="-122"/>
                <a:ea typeface="黑体" panose="02010609060101010101" pitchFamily="49" charset="-122"/>
                <a:cs typeface="汉仪劲楷简" panose="00020600040101010101" charset="-122"/>
                <a:sym typeface="+mn-ea"/>
              </a:rPr>
              <a:t>年，英国颁布《至尊法案》，建立国王的专制统治</a:t>
            </a:r>
          </a:p>
        </p:txBody>
      </p:sp>
      <p:sp>
        <p:nvSpPr>
          <p:cNvPr id="7" name="文本框 6"/>
          <p:cNvSpPr txBox="1"/>
          <p:nvPr/>
        </p:nvSpPr>
        <p:spPr>
          <a:xfrm>
            <a:off x="4469130" y="2119600"/>
            <a:ext cx="2861310" cy="1198880"/>
          </a:xfrm>
          <a:prstGeom prst="rect">
            <a:avLst/>
          </a:prstGeom>
          <a:noFill/>
          <a:ln w="12700" cmpd="sng">
            <a:solidFill>
              <a:schemeClr val="tx1">
                <a:lumMod val="95000"/>
                <a:lumOff val="5000"/>
                <a:alpha val="42000"/>
              </a:schemeClr>
            </a:solidFill>
            <a:prstDash val="solid"/>
          </a:ln>
        </p:spPr>
        <p:txBody>
          <a:bodyPr wrap="square" rtlCol="0" anchor="t">
            <a:spAutoFit/>
          </a:bodyPr>
          <a:lstStyle/>
          <a:p>
            <a:r>
              <a:rPr sz="2400">
                <a:solidFill>
                  <a:schemeClr val="tx1"/>
                </a:solidFill>
                <a:latin typeface="黑体" panose="02010609060101010101" pitchFamily="49" charset="-122"/>
                <a:ea typeface="黑体" panose="02010609060101010101" pitchFamily="49" charset="-122"/>
                <a:cs typeface="汉仪劲楷简" panose="00020600040101010101" charset="-122"/>
                <a:sym typeface="+mn-ea"/>
              </a:rPr>
              <a:t>路易十四统治时期</a:t>
            </a:r>
            <a:r>
              <a:rPr lang="zh-CN" sz="2400">
                <a:solidFill>
                  <a:schemeClr val="tx1"/>
                </a:solidFill>
                <a:latin typeface="黑体" panose="02010609060101010101" pitchFamily="49" charset="-122"/>
                <a:ea typeface="黑体" panose="02010609060101010101" pitchFamily="49" charset="-122"/>
                <a:cs typeface="汉仪劲楷简" panose="00020600040101010101" charset="-122"/>
                <a:sym typeface="+mn-ea"/>
              </a:rPr>
              <a:t>（16</a:t>
            </a:r>
            <a:r>
              <a:rPr lang="en-US" altLang="zh-CN" sz="2400">
                <a:solidFill>
                  <a:schemeClr val="tx1"/>
                </a:solidFill>
                <a:latin typeface="黑体" panose="02010609060101010101" pitchFamily="49" charset="-122"/>
                <a:ea typeface="黑体" panose="02010609060101010101" pitchFamily="49" charset="-122"/>
                <a:cs typeface="汉仪劲楷简" panose="00020600040101010101" charset="-122"/>
                <a:sym typeface="+mn-ea"/>
              </a:rPr>
              <a:t>61-1715</a:t>
            </a:r>
            <a:r>
              <a:rPr lang="zh-CN" sz="2400">
                <a:solidFill>
                  <a:schemeClr val="tx1"/>
                </a:solidFill>
                <a:latin typeface="黑体" panose="02010609060101010101" pitchFamily="49" charset="-122"/>
                <a:ea typeface="黑体" panose="02010609060101010101" pitchFamily="49" charset="-122"/>
                <a:cs typeface="汉仪劲楷简" panose="00020600040101010101" charset="-122"/>
                <a:sym typeface="+mn-ea"/>
              </a:rPr>
              <a:t>）</a:t>
            </a:r>
            <a:r>
              <a:rPr sz="2400">
                <a:solidFill>
                  <a:schemeClr val="tx1"/>
                </a:solidFill>
                <a:latin typeface="黑体" panose="02010609060101010101" pitchFamily="49" charset="-122"/>
                <a:ea typeface="黑体" panose="02010609060101010101" pitchFamily="49" charset="-122"/>
                <a:cs typeface="汉仪劲楷简" panose="00020600040101010101" charset="-122"/>
                <a:sym typeface="+mn-ea"/>
              </a:rPr>
              <a:t>，法国王权达到顶峰</a:t>
            </a:r>
          </a:p>
        </p:txBody>
      </p:sp>
      <p:sp>
        <p:nvSpPr>
          <p:cNvPr id="8" name="文本框 7"/>
          <p:cNvSpPr txBox="1"/>
          <p:nvPr/>
        </p:nvSpPr>
        <p:spPr>
          <a:xfrm>
            <a:off x="8398510" y="2117060"/>
            <a:ext cx="2861310" cy="1113766"/>
          </a:xfrm>
          <a:prstGeom prst="rect">
            <a:avLst/>
          </a:prstGeom>
          <a:noFill/>
          <a:ln w="12700" cmpd="sng">
            <a:solidFill>
              <a:schemeClr val="tx1">
                <a:lumMod val="95000"/>
                <a:lumOff val="5000"/>
                <a:alpha val="42000"/>
              </a:schemeClr>
            </a:solidFill>
            <a:prstDash val="solid"/>
          </a:ln>
        </p:spPr>
        <p:txBody>
          <a:bodyPr wrap="square" rtlCol="0" anchor="t">
            <a:spAutoFit/>
          </a:bodyPr>
          <a:lstStyle/>
          <a:p>
            <a:pPr>
              <a:lnSpc>
                <a:spcPct val="150000"/>
              </a:lnSpc>
            </a:pPr>
            <a:r>
              <a:rPr lang="zh-CN" sz="2400">
                <a:solidFill>
                  <a:schemeClr val="tx1"/>
                </a:solidFill>
                <a:latin typeface="黑体" panose="02010609060101010101" pitchFamily="49" charset="-122"/>
                <a:ea typeface="黑体" panose="02010609060101010101" pitchFamily="49" charset="-122"/>
                <a:cs typeface="华文中宋" panose="02010600040101010101" charset="-122"/>
                <a:sym typeface="+mn-ea"/>
              </a:rPr>
              <a:t>此后欧洲国家纷纷成为专制王权国家</a:t>
            </a:r>
          </a:p>
        </p:txBody>
      </p:sp>
      <p:sp>
        <p:nvSpPr>
          <p:cNvPr id="14" name="文本框 13">
            <a:extLst>
              <a:ext uri="{FF2B5EF4-FFF2-40B4-BE49-F238E27FC236}">
                <a16:creationId xmlns:a16="http://schemas.microsoft.com/office/drawing/2014/main" id="{C92AC919-22FF-CEF1-B298-02DAF9A950B8}"/>
              </a:ext>
            </a:extLst>
          </p:cNvPr>
          <p:cNvSpPr txBox="1"/>
          <p:nvPr/>
        </p:nvSpPr>
        <p:spPr>
          <a:xfrm>
            <a:off x="-151675" y="1007931"/>
            <a:ext cx="11509375" cy="919867"/>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lvl="0" algn="l">
              <a:lnSpc>
                <a:spcPct val="120000"/>
              </a:lnSpc>
              <a:spcBef>
                <a:spcPts val="0"/>
              </a:spcBef>
              <a:spcAft>
                <a:spcPts val="0"/>
              </a:spcAft>
              <a:buClrTx/>
              <a:buSzTx/>
              <a:buFontTx/>
            </a:pPr>
            <a:r>
              <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rPr>
              <a:t>（三）</a:t>
            </a:r>
            <a:r>
              <a:rPr lang="zh-CN" altLang="en-US" sz="2400" dirty="0">
                <a:latin typeface="黑体" panose="02010609060101010101" pitchFamily="49" charset="-122"/>
                <a:ea typeface="黑体" panose="02010609060101010101" pitchFamily="49" charset="-122"/>
                <a:cs typeface="汉仪劲楷简" panose="00020600040101010101" charset="-122"/>
                <a:sym typeface="+mn-ea"/>
              </a:rPr>
              <a:t>背景</a:t>
            </a:r>
            <a:endPar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endParaRPr>
          </a:p>
          <a:p>
            <a:pPr lvl="0" algn="l">
              <a:lnSpc>
                <a:spcPct val="120000"/>
              </a:lnSpc>
              <a:spcBef>
                <a:spcPts val="0"/>
              </a:spcBef>
              <a:spcAft>
                <a:spcPts val="0"/>
              </a:spcAft>
              <a:buClrTx/>
              <a:buSzTx/>
              <a:buFontTx/>
            </a:pPr>
            <a:r>
              <a:rPr lang="en-US" altLang="zh-CN" sz="2400" dirty="0">
                <a:effectLst/>
                <a:latin typeface="黑体" panose="02010609060101010101" pitchFamily="49" charset="-122"/>
                <a:ea typeface="黑体" panose="02010609060101010101" pitchFamily="49" charset="-122"/>
                <a:cs typeface="汉仪劲楷简" panose="00020600040101010101" charset="-122"/>
                <a:sym typeface="+mn-ea"/>
              </a:rPr>
              <a:t> 2</a:t>
            </a:r>
            <a:r>
              <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rPr>
              <a:t>、</a:t>
            </a:r>
            <a:r>
              <a:rPr lang="en-US" altLang="zh-CN" sz="2400" dirty="0">
                <a:effectLst/>
                <a:latin typeface="黑体" panose="02010609060101010101" pitchFamily="49" charset="-122"/>
                <a:ea typeface="黑体" panose="02010609060101010101" pitchFamily="49" charset="-122"/>
                <a:cs typeface="汉仪劲楷简" panose="00020600040101010101" charset="-122"/>
                <a:sym typeface="+mn-ea"/>
              </a:rPr>
              <a:t>15-17C</a:t>
            </a:r>
            <a:r>
              <a:rPr lang="zh-CN" altLang="en-US" sz="2400" dirty="0">
                <a:latin typeface="黑体" panose="02010609060101010101" pitchFamily="49" charset="-122"/>
                <a:ea typeface="黑体" panose="02010609060101010101" pitchFamily="49" charset="-122"/>
                <a:cs typeface="汉仪劲楷简" panose="00020600040101010101" charset="-122"/>
                <a:sym typeface="+mn-ea"/>
              </a:rPr>
              <a:t>：君主之国</a:t>
            </a:r>
            <a:endPar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endParaRPr>
          </a:p>
        </p:txBody>
      </p:sp>
      <p:sp>
        <p:nvSpPr>
          <p:cNvPr id="16" name="文本框 15">
            <a:extLst>
              <a:ext uri="{FF2B5EF4-FFF2-40B4-BE49-F238E27FC236}">
                <a16:creationId xmlns:a16="http://schemas.microsoft.com/office/drawing/2014/main" id="{148B7D2B-CA56-077F-55AB-B2B0ABE2680D}"/>
              </a:ext>
            </a:extLst>
          </p:cNvPr>
          <p:cNvSpPr txBox="1"/>
          <p:nvPr/>
        </p:nvSpPr>
        <p:spPr>
          <a:xfrm>
            <a:off x="-33655" y="60729"/>
            <a:ext cx="10892155" cy="521970"/>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800" dirty="0">
                <a:solidFill>
                  <a:schemeClr val="tx1"/>
                </a:solidFill>
                <a:effectLst/>
                <a:latin typeface="黑体" panose="02010609060101010101" pitchFamily="49" charset="-122"/>
                <a:ea typeface="黑体" panose="02010609060101010101" pitchFamily="49" charset="-122"/>
                <a:cs typeface="汉仪劲楷简" panose="00020600040101010101" charset="-122"/>
                <a:sym typeface="+mn-ea"/>
              </a:rPr>
              <a:t>一、近代西方民族国家的产生</a:t>
            </a:r>
          </a:p>
        </p:txBody>
      </p:sp>
      <p:sp>
        <p:nvSpPr>
          <p:cNvPr id="19" name="文本框 18">
            <a:extLst>
              <a:ext uri="{FF2B5EF4-FFF2-40B4-BE49-F238E27FC236}">
                <a16:creationId xmlns:a16="http://schemas.microsoft.com/office/drawing/2014/main" id="{4936E9EB-6420-57B5-5FF0-8D9D65F58CFA}"/>
              </a:ext>
            </a:extLst>
          </p:cNvPr>
          <p:cNvSpPr txBox="1"/>
          <p:nvPr/>
        </p:nvSpPr>
        <p:spPr>
          <a:xfrm>
            <a:off x="-33655" y="632384"/>
            <a:ext cx="8045231" cy="461665"/>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400" dirty="0">
                <a:solidFill>
                  <a:schemeClr val="accent2">
                    <a:lumMod val="75000"/>
                  </a:schemeClr>
                </a:solidFill>
                <a:effectLst/>
                <a:latin typeface="黑体" panose="02010609060101010101" pitchFamily="49" charset="-122"/>
                <a:ea typeface="黑体" panose="02010609060101010101" pitchFamily="49" charset="-122"/>
                <a:cs typeface="汉仪劲楷简" panose="00020600040101010101" charset="-122"/>
                <a:sym typeface="+mn-ea"/>
              </a:rPr>
              <a:t>任务一：了解民族国家形成的背景、发展历程和影响。</a:t>
            </a:r>
          </a:p>
        </p:txBody>
      </p:sp>
      <p:pic>
        <p:nvPicPr>
          <p:cNvPr id="20" name="图片 19">
            <a:extLst>
              <a:ext uri="{FF2B5EF4-FFF2-40B4-BE49-F238E27FC236}">
                <a16:creationId xmlns:a16="http://schemas.microsoft.com/office/drawing/2014/main" id="{07E48933-13C0-7CBC-7B3C-A6ABB313D0E7}"/>
              </a:ext>
            </a:extLst>
          </p:cNvPr>
          <p:cNvPicPr>
            <a:picLocks noChangeAspect="1"/>
          </p:cNvPicPr>
          <p:nvPr/>
        </p:nvPicPr>
        <p:blipFill>
          <a:blip r:embed="rId3"/>
          <a:stretch>
            <a:fillRect/>
          </a:stretch>
        </p:blipFill>
        <p:spPr>
          <a:xfrm>
            <a:off x="1088901" y="3901761"/>
            <a:ext cx="2045159" cy="2490159"/>
          </a:xfrm>
          <a:prstGeom prst="rect">
            <a:avLst/>
          </a:prstGeom>
        </p:spPr>
      </p:pic>
      <p:sp>
        <p:nvSpPr>
          <p:cNvPr id="21" name="文本框 20">
            <a:extLst>
              <a:ext uri="{FF2B5EF4-FFF2-40B4-BE49-F238E27FC236}">
                <a16:creationId xmlns:a16="http://schemas.microsoft.com/office/drawing/2014/main" id="{5378648B-26CA-3458-8760-493F39A6C706}"/>
              </a:ext>
            </a:extLst>
          </p:cNvPr>
          <p:cNvSpPr txBox="1"/>
          <p:nvPr/>
        </p:nvSpPr>
        <p:spPr>
          <a:xfrm>
            <a:off x="1526857" y="6342668"/>
            <a:ext cx="1337331" cy="400110"/>
          </a:xfrm>
          <a:prstGeom prst="rect">
            <a:avLst/>
          </a:prstGeom>
          <a:noFill/>
        </p:spPr>
        <p:txBody>
          <a:bodyPr wrap="square" rtlCol="0">
            <a:spAutoFit/>
          </a:bodyPr>
          <a:lstStyle/>
          <a:p>
            <a:r>
              <a:rPr lang="zh-CN" altLang="en-US" sz="2000" dirty="0">
                <a:latin typeface="楷体" panose="02010609060101010101" pitchFamily="49" charset="-122"/>
                <a:ea typeface="楷体" panose="02010609060101010101" pitchFamily="49" charset="-122"/>
              </a:rPr>
              <a:t>亨利八世</a:t>
            </a:r>
          </a:p>
        </p:txBody>
      </p:sp>
      <p:pic>
        <p:nvPicPr>
          <p:cNvPr id="22" name="图片 21">
            <a:extLst>
              <a:ext uri="{FF2B5EF4-FFF2-40B4-BE49-F238E27FC236}">
                <a16:creationId xmlns:a16="http://schemas.microsoft.com/office/drawing/2014/main" id="{A47D29EA-C8FA-D5D4-DB7E-C405AC0F7C7D}"/>
              </a:ext>
            </a:extLst>
          </p:cNvPr>
          <p:cNvPicPr>
            <a:picLocks noChangeAspect="1"/>
          </p:cNvPicPr>
          <p:nvPr/>
        </p:nvPicPr>
        <p:blipFill>
          <a:blip r:embed="rId4"/>
          <a:srcRect t="9773"/>
          <a:stretch/>
        </p:blipFill>
        <p:spPr>
          <a:xfrm>
            <a:off x="4044108" y="3939869"/>
            <a:ext cx="1957276" cy="2460999"/>
          </a:xfrm>
          <a:prstGeom prst="rect">
            <a:avLst/>
          </a:prstGeom>
        </p:spPr>
      </p:pic>
      <p:sp>
        <p:nvSpPr>
          <p:cNvPr id="23" name="文本框 22">
            <a:extLst>
              <a:ext uri="{FF2B5EF4-FFF2-40B4-BE49-F238E27FC236}">
                <a16:creationId xmlns:a16="http://schemas.microsoft.com/office/drawing/2014/main" id="{8E1CC28E-5746-30BA-2065-C94B2C42BF18}"/>
              </a:ext>
            </a:extLst>
          </p:cNvPr>
          <p:cNvSpPr txBox="1"/>
          <p:nvPr/>
        </p:nvSpPr>
        <p:spPr>
          <a:xfrm>
            <a:off x="4354080" y="6361463"/>
            <a:ext cx="1337331" cy="400110"/>
          </a:xfrm>
          <a:prstGeom prst="rect">
            <a:avLst/>
          </a:prstGeom>
          <a:noFill/>
        </p:spPr>
        <p:txBody>
          <a:bodyPr wrap="square" rtlCol="0">
            <a:spAutoFit/>
          </a:bodyPr>
          <a:lstStyle/>
          <a:p>
            <a:r>
              <a:rPr lang="zh-CN" altLang="en-US" sz="2000" dirty="0">
                <a:latin typeface="楷体" panose="02010609060101010101" pitchFamily="49" charset="-122"/>
                <a:ea typeface="楷体" panose="02010609060101010101" pitchFamily="49" charset="-122"/>
              </a:rPr>
              <a:t>路易十四</a:t>
            </a:r>
          </a:p>
        </p:txBody>
      </p:sp>
      <p:pic>
        <p:nvPicPr>
          <p:cNvPr id="25" name="图片 24">
            <a:extLst>
              <a:ext uri="{FF2B5EF4-FFF2-40B4-BE49-F238E27FC236}">
                <a16:creationId xmlns:a16="http://schemas.microsoft.com/office/drawing/2014/main" id="{F7EE7E08-35D9-290B-638E-EBCFC75587B2}"/>
              </a:ext>
            </a:extLst>
          </p:cNvPr>
          <p:cNvPicPr>
            <a:picLocks noChangeAspect="1"/>
          </p:cNvPicPr>
          <p:nvPr/>
        </p:nvPicPr>
        <p:blipFill>
          <a:blip r:embed="rId5"/>
          <a:stretch>
            <a:fillRect/>
          </a:stretch>
        </p:blipFill>
        <p:spPr>
          <a:xfrm>
            <a:off x="6254001" y="3982337"/>
            <a:ext cx="2803941" cy="2400173"/>
          </a:xfrm>
          <a:prstGeom prst="rect">
            <a:avLst/>
          </a:prstGeom>
        </p:spPr>
      </p:pic>
      <p:sp>
        <p:nvSpPr>
          <p:cNvPr id="27" name="文本框 26">
            <a:extLst>
              <a:ext uri="{FF2B5EF4-FFF2-40B4-BE49-F238E27FC236}">
                <a16:creationId xmlns:a16="http://schemas.microsoft.com/office/drawing/2014/main" id="{717226B0-4FE3-0875-864B-BF7926E8D4E7}"/>
              </a:ext>
            </a:extLst>
          </p:cNvPr>
          <p:cNvSpPr txBox="1"/>
          <p:nvPr/>
        </p:nvSpPr>
        <p:spPr>
          <a:xfrm>
            <a:off x="6987305" y="6344677"/>
            <a:ext cx="1337331" cy="400110"/>
          </a:xfrm>
          <a:prstGeom prst="rect">
            <a:avLst/>
          </a:prstGeom>
          <a:noFill/>
        </p:spPr>
        <p:txBody>
          <a:bodyPr wrap="square" rtlCol="0">
            <a:spAutoFit/>
          </a:bodyPr>
          <a:lstStyle/>
          <a:p>
            <a:r>
              <a:rPr lang="zh-CN" altLang="en-US" sz="2000" dirty="0">
                <a:latin typeface="楷体" panose="02010609060101010101" pitchFamily="49" charset="-122"/>
                <a:ea typeface="楷体" panose="02010609060101010101" pitchFamily="49" charset="-122"/>
              </a:rPr>
              <a:t>凡尔赛宫</a:t>
            </a:r>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a14="http://schemas.microsoft.com/office/drawing/2010/main" xmlns="">
      <p:transition spd="slow">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本框 33">
            <a:extLst>
              <a:ext uri="{FF2B5EF4-FFF2-40B4-BE49-F238E27FC236}">
                <a16:creationId xmlns:a16="http://schemas.microsoft.com/office/drawing/2014/main" id="{E719CBF7-61FE-47C6-2D08-8E99235235E9}"/>
              </a:ext>
            </a:extLst>
          </p:cNvPr>
          <p:cNvSpPr txBox="1"/>
          <p:nvPr/>
        </p:nvSpPr>
        <p:spPr>
          <a:xfrm>
            <a:off x="341311" y="4966085"/>
            <a:ext cx="9162453" cy="430887"/>
          </a:xfrm>
          <a:prstGeom prst="rect">
            <a:avLst/>
          </a:prstGeom>
          <a:noFill/>
        </p:spPr>
        <p:txBody>
          <a:bodyPr wrap="square">
            <a:spAutoFit/>
          </a:bodyPr>
          <a:lstStyle/>
          <a:p>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汉仪劲楷简" panose="00020600040101010101" charset="-122"/>
                <a:sym typeface="+mn-ea"/>
              </a:rPr>
              <a:t>问题</a:t>
            </a:r>
            <a:r>
              <a:rPr kumimoji="0" lang="en-US" altLang="zh-CN"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汉仪劲楷简" panose="00020600040101010101" charset="-122"/>
                <a:sym typeface="+mn-ea"/>
              </a:rPr>
              <a:t>3</a:t>
            </a:r>
            <a:r>
              <a:rPr kumimoji="0" lang="zh-CN" altLang="en-US" sz="22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汉仪劲楷简" panose="00020600040101010101" charset="-122"/>
                <a:sym typeface="+mn-ea"/>
              </a:rPr>
              <a:t>：据材料并结合所学，归纳概括促进民族国家形成的因素有哪些？ </a:t>
            </a:r>
          </a:p>
        </p:txBody>
      </p:sp>
      <p:sp>
        <p:nvSpPr>
          <p:cNvPr id="2" name="矩形 1">
            <a:extLst>
              <a:ext uri="{FF2B5EF4-FFF2-40B4-BE49-F238E27FC236}">
                <a16:creationId xmlns:a16="http://schemas.microsoft.com/office/drawing/2014/main" id="{87A9FAEF-8431-3750-F83F-4CDD64407540}"/>
              </a:ext>
            </a:extLst>
          </p:cNvPr>
          <p:cNvSpPr/>
          <p:nvPr/>
        </p:nvSpPr>
        <p:spPr>
          <a:xfrm flipV="1">
            <a:off x="-33655" y="6713220"/>
            <a:ext cx="12232005" cy="173990"/>
          </a:xfrm>
          <a:prstGeom prst="rect">
            <a:avLst/>
          </a:prstGeom>
          <a:solidFill>
            <a:schemeClr val="accent2">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68A54B93-2FBB-4293-362C-314622A2C83B}"/>
              </a:ext>
            </a:extLst>
          </p:cNvPr>
          <p:cNvSpPr txBox="1"/>
          <p:nvPr/>
        </p:nvSpPr>
        <p:spPr>
          <a:xfrm>
            <a:off x="-151675" y="1007931"/>
            <a:ext cx="4543793" cy="919867"/>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lvl="0" algn="l">
              <a:lnSpc>
                <a:spcPct val="120000"/>
              </a:lnSpc>
              <a:spcBef>
                <a:spcPts val="0"/>
              </a:spcBef>
              <a:spcAft>
                <a:spcPts val="0"/>
              </a:spcAft>
              <a:buClrTx/>
              <a:buSzTx/>
              <a:buFontTx/>
            </a:pPr>
            <a:r>
              <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rPr>
              <a:t>（三）</a:t>
            </a:r>
            <a:r>
              <a:rPr lang="zh-CN" altLang="en-US" sz="2400" dirty="0">
                <a:latin typeface="黑体" panose="02010609060101010101" pitchFamily="49" charset="-122"/>
                <a:ea typeface="黑体" panose="02010609060101010101" pitchFamily="49" charset="-122"/>
                <a:cs typeface="汉仪劲楷简" panose="00020600040101010101" charset="-122"/>
                <a:sym typeface="+mn-ea"/>
              </a:rPr>
              <a:t>背景</a:t>
            </a:r>
            <a:endPar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endParaRPr>
          </a:p>
          <a:p>
            <a:pPr lvl="0" algn="l">
              <a:lnSpc>
                <a:spcPct val="120000"/>
              </a:lnSpc>
              <a:spcBef>
                <a:spcPts val="0"/>
              </a:spcBef>
              <a:spcAft>
                <a:spcPts val="0"/>
              </a:spcAft>
              <a:buClrTx/>
              <a:buSzTx/>
              <a:buFontTx/>
            </a:pPr>
            <a:r>
              <a:rPr lang="en-US" altLang="zh-CN" sz="2400" dirty="0">
                <a:effectLst/>
                <a:latin typeface="黑体" panose="02010609060101010101" pitchFamily="49" charset="-122"/>
                <a:ea typeface="黑体" panose="02010609060101010101" pitchFamily="49" charset="-122"/>
                <a:cs typeface="汉仪劲楷简" panose="00020600040101010101" charset="-122"/>
                <a:sym typeface="+mn-ea"/>
              </a:rPr>
              <a:t> 2</a:t>
            </a:r>
            <a:r>
              <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rPr>
              <a:t>、</a:t>
            </a:r>
            <a:r>
              <a:rPr lang="en-US" altLang="zh-CN" sz="2400" dirty="0">
                <a:effectLst/>
                <a:latin typeface="黑体" panose="02010609060101010101" pitchFamily="49" charset="-122"/>
                <a:ea typeface="黑体" panose="02010609060101010101" pitchFamily="49" charset="-122"/>
                <a:cs typeface="汉仪劲楷简" panose="00020600040101010101" charset="-122"/>
                <a:sym typeface="+mn-ea"/>
              </a:rPr>
              <a:t>16-19C</a:t>
            </a:r>
            <a:r>
              <a:rPr lang="zh-CN" altLang="en-US" sz="2400" dirty="0">
                <a:latin typeface="黑体" panose="02010609060101010101" pitchFamily="49" charset="-122"/>
                <a:ea typeface="黑体" panose="02010609060101010101" pitchFamily="49" charset="-122"/>
                <a:cs typeface="汉仪劲楷简" panose="00020600040101010101" charset="-122"/>
                <a:sym typeface="+mn-ea"/>
              </a:rPr>
              <a:t>：公民之国</a:t>
            </a:r>
            <a:endParaRPr lang="zh-CN" altLang="en-US" sz="2400" dirty="0">
              <a:effectLst/>
              <a:latin typeface="黑体" panose="02010609060101010101" pitchFamily="49" charset="-122"/>
              <a:ea typeface="黑体" panose="02010609060101010101" pitchFamily="49" charset="-122"/>
              <a:cs typeface="汉仪劲楷简" panose="00020600040101010101" charset="-122"/>
              <a:sym typeface="+mn-ea"/>
            </a:endParaRPr>
          </a:p>
        </p:txBody>
      </p:sp>
      <p:sp>
        <p:nvSpPr>
          <p:cNvPr id="4" name="文本框 3">
            <a:extLst>
              <a:ext uri="{FF2B5EF4-FFF2-40B4-BE49-F238E27FC236}">
                <a16:creationId xmlns:a16="http://schemas.microsoft.com/office/drawing/2014/main" id="{0B5549DD-7B0D-54BD-7661-5B76EB0A9A9E}"/>
              </a:ext>
            </a:extLst>
          </p:cNvPr>
          <p:cNvSpPr txBox="1"/>
          <p:nvPr/>
        </p:nvSpPr>
        <p:spPr>
          <a:xfrm>
            <a:off x="-33655" y="60729"/>
            <a:ext cx="10892155" cy="521970"/>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800" dirty="0">
                <a:solidFill>
                  <a:schemeClr val="tx1"/>
                </a:solidFill>
                <a:effectLst/>
                <a:latin typeface="黑体" panose="02010609060101010101" pitchFamily="49" charset="-122"/>
                <a:ea typeface="黑体" panose="02010609060101010101" pitchFamily="49" charset="-122"/>
                <a:cs typeface="汉仪劲楷简" panose="00020600040101010101" charset="-122"/>
                <a:sym typeface="+mn-ea"/>
              </a:rPr>
              <a:t>一、近代西方民族国家的产生</a:t>
            </a:r>
          </a:p>
        </p:txBody>
      </p:sp>
      <p:sp>
        <p:nvSpPr>
          <p:cNvPr id="5" name="文本框 4">
            <a:extLst>
              <a:ext uri="{FF2B5EF4-FFF2-40B4-BE49-F238E27FC236}">
                <a16:creationId xmlns:a16="http://schemas.microsoft.com/office/drawing/2014/main" id="{47139EC6-2C12-6301-774A-02334AAC28B3}"/>
              </a:ext>
            </a:extLst>
          </p:cNvPr>
          <p:cNvSpPr txBox="1"/>
          <p:nvPr/>
        </p:nvSpPr>
        <p:spPr>
          <a:xfrm>
            <a:off x="-33655" y="632384"/>
            <a:ext cx="8045231" cy="461665"/>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lstStyle/>
          <a:p>
            <a:pPr algn="l"/>
            <a:r>
              <a:rPr lang="zh-CN" altLang="en-US" sz="2400" dirty="0">
                <a:solidFill>
                  <a:schemeClr val="accent2">
                    <a:lumMod val="75000"/>
                  </a:schemeClr>
                </a:solidFill>
                <a:effectLst/>
                <a:latin typeface="黑体" panose="02010609060101010101" pitchFamily="49" charset="-122"/>
                <a:ea typeface="黑体" panose="02010609060101010101" pitchFamily="49" charset="-122"/>
                <a:cs typeface="汉仪劲楷简" panose="00020600040101010101" charset="-122"/>
                <a:sym typeface="+mn-ea"/>
              </a:rPr>
              <a:t>任务一：了解民族国家形成的背景、发展历程和影响。</a:t>
            </a:r>
          </a:p>
        </p:txBody>
      </p:sp>
      <p:sp>
        <p:nvSpPr>
          <p:cNvPr id="6" name="文本框 5">
            <a:extLst>
              <a:ext uri="{FF2B5EF4-FFF2-40B4-BE49-F238E27FC236}">
                <a16:creationId xmlns:a16="http://schemas.microsoft.com/office/drawing/2014/main" id="{5997F5DA-49CE-818B-635B-5C9027BC46BD}"/>
              </a:ext>
            </a:extLst>
          </p:cNvPr>
          <p:cNvSpPr txBox="1"/>
          <p:nvPr/>
        </p:nvSpPr>
        <p:spPr>
          <a:xfrm>
            <a:off x="245207" y="2069460"/>
            <a:ext cx="11701584" cy="2860743"/>
          </a:xfrm>
          <a:prstGeom prst="rect">
            <a:avLst/>
          </a:prstGeom>
          <a:ln>
            <a:solidFill>
              <a:schemeClr val="bg1">
                <a:lumMod val="50000"/>
              </a:schemeClr>
            </a:solidFill>
          </a:ln>
        </p:spPr>
        <p:style>
          <a:lnRef idx="2">
            <a:schemeClr val="accent1"/>
          </a:lnRef>
          <a:fillRef idx="0">
            <a:srgbClr val="FFFFFF"/>
          </a:fillRef>
          <a:effectRef idx="0">
            <a:srgbClr val="FFFFFF"/>
          </a:effectRef>
          <a:fontRef idx="minor">
            <a:schemeClr val="tx1"/>
          </a:fontRef>
        </p:style>
        <p:txBody>
          <a:bodyPr vertOverflow="overflow" horzOverflow="overflow" vert="horz" wrap="square" numCol="1" spcCol="0" rtlCol="0" fromWordArt="0" anchor="t" anchorCtr="0" forceAA="0" compatLnSpc="1">
            <a:noAutofit/>
          </a:bodyPr>
          <a:lstStyle/>
          <a:p>
            <a:pPr lvl="0"/>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材料</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1</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 </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13</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世纪，以伦敦方言为基础的</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英语成为英国官方语言</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，并为英国人广泛使用。</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16</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世纪，法国国王签署敕令，规定法国的法律文件必须用以巴黎方言为主形成的法语撰写，</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法语成为法国的官方语言</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a:t>
            </a:r>
            <a:endParaRPr lang="en-US" altLang="zh-CN" sz="2000" dirty="0">
              <a:latin typeface="楷体" panose="02010609060101010101" pitchFamily="49" charset="-122"/>
              <a:ea typeface="楷体" panose="02010609060101010101" pitchFamily="49" charset="-122"/>
              <a:cs typeface="汉仪劲楷简" panose="00020600040101010101" charset="-122"/>
              <a:sym typeface="+mn-ea"/>
            </a:endParaRPr>
          </a:p>
          <a:p>
            <a:pPr lvl="0"/>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                                                           ——《</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选必一国家制度与社会治理</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a:t>
            </a:r>
          </a:p>
          <a:p>
            <a:pPr lvl="0"/>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材料</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2</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启蒙思想家们</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发出了</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“专制之下无祖国”</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呼声，指出只有当</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臣民成为公民</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，成为国家的成员，民族共同体才会存在，祖国才会存在。                </a:t>
            </a:r>
            <a:endParaRPr lang="en-US" altLang="zh-CN" sz="2000" dirty="0">
              <a:latin typeface="楷体" panose="02010609060101010101" pitchFamily="49" charset="-122"/>
              <a:ea typeface="楷体" panose="02010609060101010101" pitchFamily="49" charset="-122"/>
              <a:cs typeface="汉仪劲楷简" panose="00020600040101010101" charset="-122"/>
              <a:sym typeface="+mn-ea"/>
            </a:endParaRPr>
          </a:p>
          <a:p>
            <a:pPr lvl="0"/>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                                                     ——</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杨宁一</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世界历史视野中的民族主义</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a:t>
            </a:r>
          </a:p>
          <a:p>
            <a:pPr lvl="0"/>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材料</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3</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：看这一帮外国侵略者，在我国称王称霸！难道要我们缚住双手，屈服在其脚底下！</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祖国神圣的爱</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，请领导我们复仇！自由，亲爱的自由，和保卫者同战斗！</a:t>
            </a:r>
          </a:p>
          <a:p>
            <a:pPr lvl="0"/>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                                                 ——《</a:t>
            </a:r>
            <a:r>
              <a:rPr lang="zh-CN" altLang="en-US" sz="2000" dirty="0">
                <a:latin typeface="楷体" panose="02010609060101010101" pitchFamily="49" charset="-122"/>
                <a:ea typeface="楷体" panose="02010609060101010101" pitchFamily="49" charset="-122"/>
                <a:cs typeface="汉仪劲楷简" panose="00020600040101010101" charset="-122"/>
                <a:sym typeface="+mn-ea"/>
              </a:rPr>
              <a:t>马赛曲</a:t>
            </a:r>
            <a:r>
              <a:rPr lang="en-US" altLang="zh-CN" sz="2000" dirty="0">
                <a:latin typeface="楷体" panose="02010609060101010101" pitchFamily="49" charset="-122"/>
                <a:ea typeface="楷体" panose="02010609060101010101" pitchFamily="49" charset="-122"/>
                <a:cs typeface="汉仪劲楷简" panose="00020600040101010101" charset="-122"/>
                <a:sym typeface="+mn-ea"/>
              </a:rPr>
              <a:t>》</a:t>
            </a:r>
            <a:r>
              <a:rPr lang="zh-CN" altLang="en-US" sz="2000" dirty="0">
                <a:solidFill>
                  <a:prstClr val="black"/>
                </a:solidFill>
                <a:latin typeface="楷体" panose="02010609060101010101" pitchFamily="49" charset="-122"/>
                <a:ea typeface="楷体" panose="02010609060101010101" pitchFamily="49" charset="-122"/>
                <a:cs typeface="汉仪劲楷简" panose="00020600040101010101" charset="-122"/>
                <a:sym typeface="+mn-ea"/>
              </a:rPr>
              <a:t>节选（创作于</a:t>
            </a:r>
            <a:r>
              <a:rPr lang="zh-CN" altLang="en-US" sz="2000" dirty="0">
                <a:solidFill>
                  <a:srgbClr val="FF0000"/>
                </a:solidFill>
                <a:latin typeface="楷体" panose="02010609060101010101" pitchFamily="49" charset="-122"/>
                <a:ea typeface="楷体" panose="02010609060101010101" pitchFamily="49" charset="-122"/>
                <a:cs typeface="汉仪劲楷简" panose="00020600040101010101" charset="-122"/>
                <a:sym typeface="+mn-ea"/>
              </a:rPr>
              <a:t>法国大革命</a:t>
            </a:r>
            <a:r>
              <a:rPr lang="zh-CN" altLang="en-US" sz="2000" dirty="0">
                <a:solidFill>
                  <a:prstClr val="black"/>
                </a:solidFill>
                <a:latin typeface="楷体" panose="02010609060101010101" pitchFamily="49" charset="-122"/>
                <a:ea typeface="楷体" panose="02010609060101010101" pitchFamily="49" charset="-122"/>
                <a:cs typeface="汉仪劲楷简" panose="00020600040101010101" charset="-122"/>
                <a:sym typeface="+mn-ea"/>
              </a:rPr>
              <a:t>期间）</a:t>
            </a:r>
            <a:endParaRPr lang="en-US" altLang="zh-CN" sz="2000" dirty="0">
              <a:latin typeface="楷体" panose="02010609060101010101" pitchFamily="49" charset="-122"/>
              <a:ea typeface="楷体" panose="02010609060101010101" pitchFamily="49" charset="-122"/>
              <a:cs typeface="汉仪劲楷简" panose="00020600040101010101" charset="-122"/>
              <a:sym typeface="+mn-ea"/>
            </a:endParaRPr>
          </a:p>
        </p:txBody>
      </p:sp>
      <p:sp>
        <p:nvSpPr>
          <p:cNvPr id="7" name="文本框 6">
            <a:extLst>
              <a:ext uri="{FF2B5EF4-FFF2-40B4-BE49-F238E27FC236}">
                <a16:creationId xmlns:a16="http://schemas.microsoft.com/office/drawing/2014/main" id="{C671BEBD-7D0F-351C-7C50-87E5B318E031}"/>
              </a:ext>
            </a:extLst>
          </p:cNvPr>
          <p:cNvSpPr txBox="1"/>
          <p:nvPr/>
        </p:nvSpPr>
        <p:spPr>
          <a:xfrm>
            <a:off x="245207" y="2162851"/>
            <a:ext cx="11701584" cy="461665"/>
          </a:xfrm>
          <a:prstGeom prst="rect">
            <a:avLst/>
          </a:prstGeom>
          <a:solidFill>
            <a:srgbClr val="ED7D31">
              <a:lumMod val="20000"/>
              <a:lumOff val="80000"/>
            </a:srgbClr>
          </a:solidFill>
        </p:spPr>
        <p:txBody>
          <a:bodyPr wrap="square" rtlCol="0" anchor="t">
            <a:spAutoFit/>
          </a:bodyPr>
          <a:lstStyle/>
          <a:p>
            <a:pPr lvl="0">
              <a:defRPr/>
            </a:pPr>
            <a:r>
              <a:rPr lang="zh-CN" altLang="en-US" sz="2400" kern="0" dirty="0">
                <a:solidFill>
                  <a:prstClr val="black"/>
                </a:solidFill>
                <a:latin typeface="黑体" panose="02010609060101010101" pitchFamily="49" charset="-122"/>
                <a:ea typeface="黑体" panose="02010609060101010101" pitchFamily="49" charset="-122"/>
              </a:rPr>
              <a:t>①文化</a:t>
            </a:r>
            <a:r>
              <a:rPr kumimoji="0" lang="zh-CN" altLang="en-US" sz="2400" i="0" u="none" strike="noStrike" kern="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rPr>
              <a:t>：</a:t>
            </a:r>
            <a:r>
              <a:rPr lang="zh-CN" altLang="en-US" sz="2400" kern="0" dirty="0">
                <a:solidFill>
                  <a:srgbClr val="FF0000"/>
                </a:solidFill>
                <a:latin typeface="黑体" panose="02010609060101010101" pitchFamily="49" charset="-122"/>
                <a:ea typeface="黑体" panose="02010609060101010101" pitchFamily="49" charset="-122"/>
              </a:rPr>
              <a:t>民族语言</a:t>
            </a:r>
            <a:r>
              <a:rPr lang="zh-CN" altLang="en-US" sz="2400" kern="0" dirty="0">
                <a:latin typeface="黑体" panose="02010609060101010101" pitchFamily="49" charset="-122"/>
                <a:ea typeface="黑体" panose="02010609060101010101" pitchFamily="49" charset="-122"/>
              </a:rPr>
              <a:t>的推广，强化了</a:t>
            </a:r>
            <a:r>
              <a:rPr lang="zh-CN" altLang="en-US" sz="2400" kern="0" dirty="0">
                <a:highlight>
                  <a:srgbClr val="FFFF00"/>
                </a:highlight>
                <a:latin typeface="黑体" panose="02010609060101010101" pitchFamily="49" charset="-122"/>
                <a:ea typeface="黑体" panose="02010609060101010101" pitchFamily="49" charset="-122"/>
              </a:rPr>
              <a:t>民族认同</a:t>
            </a:r>
            <a:r>
              <a:rPr lang="zh-CN" altLang="en-US" sz="2400" kern="0" noProof="0" dirty="0">
                <a:solidFill>
                  <a:prstClr val="black"/>
                </a:solidFill>
                <a:latin typeface="黑体" panose="02010609060101010101" pitchFamily="49" charset="-122"/>
                <a:ea typeface="黑体" panose="02010609060101010101" pitchFamily="49" charset="-122"/>
              </a:rPr>
              <a:t>；</a:t>
            </a:r>
            <a:endParaRPr kumimoji="0" lang="zh-CN" altLang="en-US" sz="2400" i="0" u="none" strike="noStrike" kern="0" cap="none" spc="0" normalizeH="0" baseline="0" noProof="0" dirty="0">
              <a:ln>
                <a:noFill/>
              </a:ln>
              <a:effectLst/>
              <a:uLnTx/>
              <a:uFillTx/>
              <a:latin typeface="黑体" panose="02010609060101010101" pitchFamily="49" charset="-122"/>
              <a:ea typeface="黑体" panose="02010609060101010101" pitchFamily="49" charset="-122"/>
            </a:endParaRPr>
          </a:p>
        </p:txBody>
      </p:sp>
      <p:sp>
        <p:nvSpPr>
          <p:cNvPr id="8" name="文本框 7">
            <a:extLst>
              <a:ext uri="{FF2B5EF4-FFF2-40B4-BE49-F238E27FC236}">
                <a16:creationId xmlns:a16="http://schemas.microsoft.com/office/drawing/2014/main" id="{F7EDE34B-FB50-66D4-8659-3401055C42CC}"/>
              </a:ext>
            </a:extLst>
          </p:cNvPr>
          <p:cNvSpPr txBox="1"/>
          <p:nvPr/>
        </p:nvSpPr>
        <p:spPr>
          <a:xfrm>
            <a:off x="245207" y="3116028"/>
            <a:ext cx="11701584" cy="461665"/>
          </a:xfrm>
          <a:prstGeom prst="rect">
            <a:avLst/>
          </a:prstGeom>
          <a:solidFill>
            <a:schemeClr val="accent2">
              <a:lumMod val="20000"/>
              <a:lumOff val="80000"/>
            </a:schemeClr>
          </a:solidFill>
        </p:spPr>
        <p:txBody>
          <a:bodyPr wrap="square" rtlCol="0" anchor="t">
            <a:spAutoFit/>
          </a:bodyPr>
          <a:lstStyle/>
          <a:p>
            <a:r>
              <a:rPr lang="zh-CN" altLang="en-US" sz="2400" dirty="0">
                <a:latin typeface="黑体" panose="02010609060101010101" pitchFamily="49" charset="-122"/>
                <a:ea typeface="黑体" panose="02010609060101010101" pitchFamily="49" charset="-122"/>
              </a:rPr>
              <a:t>②思想：</a:t>
            </a:r>
            <a:r>
              <a:rPr lang="zh-CN" altLang="en-US" sz="2400" dirty="0">
                <a:solidFill>
                  <a:srgbClr val="FF0000"/>
                </a:solidFill>
                <a:latin typeface="黑体" panose="02010609060101010101" pitchFamily="49" charset="-122"/>
                <a:ea typeface="黑体" panose="02010609060101010101" pitchFamily="49" charset="-122"/>
              </a:rPr>
              <a:t>启蒙运动</a:t>
            </a:r>
            <a:r>
              <a:rPr lang="zh-CN" altLang="en-US" sz="2400" dirty="0">
                <a:latin typeface="黑体" panose="02010609060101010101" pitchFamily="49" charset="-122"/>
                <a:ea typeface="黑体" panose="02010609060101010101" pitchFamily="49" charset="-122"/>
              </a:rPr>
              <a:t>了传播</a:t>
            </a:r>
            <a:r>
              <a:rPr lang="zh-CN" altLang="en-US" sz="2400" dirty="0">
                <a:highlight>
                  <a:srgbClr val="FFFF00"/>
                </a:highlight>
                <a:latin typeface="黑体" panose="02010609060101010101" pitchFamily="49" charset="-122"/>
                <a:ea typeface="黑体" panose="02010609060101010101" pitchFamily="49" charset="-122"/>
              </a:rPr>
              <a:t>民主观念</a:t>
            </a:r>
            <a:r>
              <a:rPr lang="zh-CN" altLang="en-US" sz="2400" dirty="0">
                <a:latin typeface="黑体" panose="02010609060101010101" pitchFamily="49" charset="-122"/>
                <a:ea typeface="黑体" panose="02010609060101010101" pitchFamily="49" charset="-122"/>
              </a:rPr>
              <a:t>，与</a:t>
            </a:r>
            <a:r>
              <a:rPr lang="zh-CN" altLang="en-US" sz="2400" dirty="0">
                <a:highlight>
                  <a:srgbClr val="FFFF00"/>
                </a:highlight>
                <a:latin typeface="黑体" panose="02010609060101010101" pitchFamily="49" charset="-122"/>
                <a:ea typeface="黑体" panose="02010609060101010101" pitchFamily="49" charset="-122"/>
              </a:rPr>
              <a:t>民族主权观念</a:t>
            </a:r>
            <a:r>
              <a:rPr lang="zh-CN" altLang="en-US" sz="2400" dirty="0">
                <a:latin typeface="黑体" panose="02010609060101010101" pitchFamily="49" charset="-122"/>
                <a:ea typeface="黑体" panose="02010609060101010101" pitchFamily="49" charset="-122"/>
              </a:rPr>
              <a:t>相结合；</a:t>
            </a:r>
          </a:p>
        </p:txBody>
      </p:sp>
      <p:sp>
        <p:nvSpPr>
          <p:cNvPr id="10" name="文本框 9">
            <a:extLst>
              <a:ext uri="{FF2B5EF4-FFF2-40B4-BE49-F238E27FC236}">
                <a16:creationId xmlns:a16="http://schemas.microsoft.com/office/drawing/2014/main" id="{AAA1E44C-F188-AA20-C8AF-E826B305D31F}"/>
              </a:ext>
            </a:extLst>
          </p:cNvPr>
          <p:cNvSpPr txBox="1"/>
          <p:nvPr/>
        </p:nvSpPr>
        <p:spPr>
          <a:xfrm>
            <a:off x="245207" y="3992034"/>
            <a:ext cx="11701584" cy="830997"/>
          </a:xfrm>
          <a:prstGeom prst="rect">
            <a:avLst/>
          </a:prstGeom>
          <a:solidFill>
            <a:schemeClr val="accent2">
              <a:lumMod val="20000"/>
              <a:lumOff val="80000"/>
            </a:schemeClr>
          </a:solidFill>
        </p:spPr>
        <p:txBody>
          <a:bodyPr wrap="square" rtlCol="0" anchor="t">
            <a:spAutoFit/>
          </a:bodyPr>
          <a:lstStyle/>
          <a:p>
            <a:r>
              <a:rPr lang="zh-CN" altLang="en-US" sz="2400" dirty="0">
                <a:latin typeface="黑体" panose="02010609060101010101" pitchFamily="49" charset="-122"/>
                <a:ea typeface="黑体" panose="02010609060101010101" pitchFamily="49" charset="-122"/>
              </a:rPr>
              <a:t>③思想：</a:t>
            </a:r>
            <a:r>
              <a:rPr lang="zh-CN" altLang="en-US" sz="2400" dirty="0">
                <a:solidFill>
                  <a:srgbClr val="FF0000"/>
                </a:solidFill>
                <a:latin typeface="黑体" panose="02010609060101010101" pitchFamily="49" charset="-122"/>
                <a:ea typeface="黑体" panose="02010609060101010101" pitchFamily="49" charset="-122"/>
              </a:rPr>
              <a:t>法国大革命</a:t>
            </a:r>
            <a:r>
              <a:rPr lang="zh-CN" altLang="en-US" sz="2400" dirty="0">
                <a:latin typeface="黑体" panose="02010609060101010101" pitchFamily="49" charset="-122"/>
                <a:ea typeface="黑体" panose="02010609060101010101" pitchFamily="49" charset="-122"/>
              </a:rPr>
              <a:t>及</a:t>
            </a:r>
            <a:r>
              <a:rPr lang="zh-CN" altLang="en-US" sz="2400" dirty="0">
                <a:solidFill>
                  <a:srgbClr val="FF0000"/>
                </a:solidFill>
                <a:latin typeface="黑体" panose="02010609060101010101" pitchFamily="49" charset="-122"/>
                <a:ea typeface="黑体" panose="02010609060101010101" pitchFamily="49" charset="-122"/>
              </a:rPr>
              <a:t>拿破仑战争</a:t>
            </a:r>
            <a:r>
              <a:rPr lang="zh-CN" altLang="en-US" sz="2400" dirty="0">
                <a:latin typeface="黑体" panose="02010609060101010101" pitchFamily="49" charset="-122"/>
                <a:ea typeface="黑体" panose="02010609060101010101" pitchFamily="49" charset="-122"/>
              </a:rPr>
              <a:t>传播自由平等思想，促进了</a:t>
            </a:r>
            <a:r>
              <a:rPr lang="zh-CN" altLang="en-US" sz="2400" dirty="0">
                <a:highlight>
                  <a:srgbClr val="FFFF00"/>
                </a:highlight>
                <a:latin typeface="黑体" panose="02010609060101010101" pitchFamily="49" charset="-122"/>
                <a:ea typeface="黑体" panose="02010609060101010101" pitchFamily="49" charset="-122"/>
              </a:rPr>
              <a:t>欧洲各国民族意识的觉醒；</a:t>
            </a:r>
            <a:endParaRPr lang="zh-CN" altLang="en-US" sz="2400" dirty="0">
              <a:latin typeface="黑体" panose="02010609060101010101" pitchFamily="49" charset="-122"/>
              <a:ea typeface="黑体" panose="02010609060101010101" pitchFamily="49" charset="-122"/>
            </a:endParaRPr>
          </a:p>
        </p:txBody>
      </p:sp>
      <p:sp>
        <p:nvSpPr>
          <p:cNvPr id="12" name="文本框 11">
            <a:extLst>
              <a:ext uri="{FF2B5EF4-FFF2-40B4-BE49-F238E27FC236}">
                <a16:creationId xmlns:a16="http://schemas.microsoft.com/office/drawing/2014/main" id="{589FFDFB-33AC-4143-8CE6-D8DDFC522517}"/>
              </a:ext>
            </a:extLst>
          </p:cNvPr>
          <p:cNvSpPr txBox="1"/>
          <p:nvPr/>
        </p:nvSpPr>
        <p:spPr>
          <a:xfrm>
            <a:off x="245207" y="4987813"/>
            <a:ext cx="11701584" cy="461665"/>
          </a:xfrm>
          <a:prstGeom prst="rect">
            <a:avLst/>
          </a:prstGeom>
          <a:solidFill>
            <a:schemeClr val="accent2">
              <a:lumMod val="20000"/>
              <a:lumOff val="80000"/>
            </a:schemeClr>
          </a:solidFill>
        </p:spPr>
        <p:txBody>
          <a:bodyPr wrap="square" rtlCol="0" anchor="t">
            <a:spAutoFit/>
          </a:bodyPr>
          <a:lstStyle/>
          <a:p>
            <a:r>
              <a:rPr lang="zh-CN" altLang="en-US" sz="2400" dirty="0">
                <a:latin typeface="黑体" panose="02010609060101010101" pitchFamily="49" charset="-122"/>
                <a:ea typeface="黑体" panose="02010609060101010101" pitchFamily="49" charset="-122"/>
              </a:rPr>
              <a:t>④经济：欧洲</a:t>
            </a:r>
            <a:r>
              <a:rPr lang="zh-CN" altLang="en-US" sz="2400" dirty="0">
                <a:solidFill>
                  <a:srgbClr val="FF0000"/>
                </a:solidFill>
                <a:latin typeface="黑体" panose="02010609060101010101" pitchFamily="49" charset="-122"/>
                <a:ea typeface="黑体" panose="02010609060101010101" pitchFamily="49" charset="-122"/>
              </a:rPr>
              <a:t>资本主义发展</a:t>
            </a:r>
            <a:r>
              <a:rPr lang="zh-CN" altLang="en-US" sz="2400" dirty="0">
                <a:latin typeface="黑体" panose="02010609060101010101" pitchFamily="49" charset="-122"/>
                <a:ea typeface="黑体" panose="02010609060101010101" pitchFamily="49" charset="-122"/>
              </a:rPr>
              <a:t>，资产阶级要求</a:t>
            </a:r>
            <a:r>
              <a:rPr lang="zh-CN" altLang="en-US" sz="2400" dirty="0">
                <a:highlight>
                  <a:srgbClr val="FFFF00"/>
                </a:highlight>
                <a:latin typeface="黑体" panose="02010609060101010101" pitchFamily="49" charset="-122"/>
                <a:ea typeface="黑体" panose="02010609060101010101" pitchFamily="49" charset="-122"/>
              </a:rPr>
              <a:t>推翻专制王权</a:t>
            </a:r>
            <a:r>
              <a:rPr lang="zh-CN" altLang="en-US" sz="2400" dirty="0">
                <a:latin typeface="黑体" panose="02010609060101010101" pitchFamily="49" charset="-122"/>
                <a:ea typeface="黑体" panose="02010609060101010101" pitchFamily="49" charset="-122"/>
              </a:rPr>
              <a:t>对资本主义发展的阻碍。</a:t>
            </a:r>
          </a:p>
        </p:txBody>
      </p:sp>
      <p:sp>
        <p:nvSpPr>
          <p:cNvPr id="13" name="矩形 12">
            <a:extLst>
              <a:ext uri="{FF2B5EF4-FFF2-40B4-BE49-F238E27FC236}">
                <a16:creationId xmlns:a16="http://schemas.microsoft.com/office/drawing/2014/main" id="{28F07206-C999-8419-25E0-FFEAAA0C1EB9}"/>
              </a:ext>
            </a:extLst>
          </p:cNvPr>
          <p:cNvSpPr/>
          <p:nvPr/>
        </p:nvSpPr>
        <p:spPr>
          <a:xfrm>
            <a:off x="9157074" y="5672509"/>
            <a:ext cx="2064458" cy="90952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黑体" panose="02010609060101010101" pitchFamily="49" charset="-122"/>
                <a:ea typeface="黑体" panose="02010609060101010101" pitchFamily="49" charset="-122"/>
              </a:rPr>
              <a:t>近代西方民族国家形成</a:t>
            </a:r>
          </a:p>
        </p:txBody>
      </p:sp>
      <p:cxnSp>
        <p:nvCxnSpPr>
          <p:cNvPr id="14" name="直接连接符 13">
            <a:extLst>
              <a:ext uri="{FF2B5EF4-FFF2-40B4-BE49-F238E27FC236}">
                <a16:creationId xmlns:a16="http://schemas.microsoft.com/office/drawing/2014/main" id="{C927EB9B-5CF3-1699-921B-8836336C96BD}"/>
              </a:ext>
            </a:extLst>
          </p:cNvPr>
          <p:cNvCxnSpPr>
            <a:cxnSpLocks/>
          </p:cNvCxnSpPr>
          <p:nvPr/>
        </p:nvCxnSpPr>
        <p:spPr>
          <a:xfrm flipH="1">
            <a:off x="1748829" y="5421715"/>
            <a:ext cx="2313505" cy="44202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2AA02C05-2FD0-5322-BE5C-7F6365231AF6}"/>
              </a:ext>
            </a:extLst>
          </p:cNvPr>
          <p:cNvSpPr/>
          <p:nvPr/>
        </p:nvSpPr>
        <p:spPr>
          <a:xfrm>
            <a:off x="375394" y="5863743"/>
            <a:ext cx="2761862" cy="718291"/>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200" dirty="0">
                <a:solidFill>
                  <a:srgbClr val="C00000"/>
                </a:solidFill>
                <a:latin typeface="黑体" panose="02010609060101010101" pitchFamily="49" charset="-122"/>
                <a:ea typeface="黑体" panose="02010609060101010101" pitchFamily="49" charset="-122"/>
              </a:rPr>
              <a:t>政治条件：形成以民族为核心的主权国家</a:t>
            </a:r>
          </a:p>
        </p:txBody>
      </p:sp>
      <p:cxnSp>
        <p:nvCxnSpPr>
          <p:cNvPr id="19" name="直接连接符 18">
            <a:extLst>
              <a:ext uri="{FF2B5EF4-FFF2-40B4-BE49-F238E27FC236}">
                <a16:creationId xmlns:a16="http://schemas.microsoft.com/office/drawing/2014/main" id="{7A631844-A693-D3A6-DBFE-047C86C1565A}"/>
              </a:ext>
            </a:extLst>
          </p:cNvPr>
          <p:cNvCxnSpPr>
            <a:cxnSpLocks/>
          </p:cNvCxnSpPr>
          <p:nvPr/>
        </p:nvCxnSpPr>
        <p:spPr>
          <a:xfrm flipH="1">
            <a:off x="5565956" y="2568990"/>
            <a:ext cx="208701" cy="329475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043BC412-BB69-4BF2-98CE-AE65090E74CC}"/>
              </a:ext>
            </a:extLst>
          </p:cNvPr>
          <p:cNvCxnSpPr>
            <a:cxnSpLocks/>
          </p:cNvCxnSpPr>
          <p:nvPr/>
        </p:nvCxnSpPr>
        <p:spPr>
          <a:xfrm flipH="1">
            <a:off x="5565956" y="3544038"/>
            <a:ext cx="684311" cy="233543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1BD94B79-64ED-1081-5559-C843A72E97DC}"/>
              </a:ext>
            </a:extLst>
          </p:cNvPr>
          <p:cNvCxnSpPr>
            <a:cxnSpLocks/>
          </p:cNvCxnSpPr>
          <p:nvPr/>
        </p:nvCxnSpPr>
        <p:spPr>
          <a:xfrm flipH="1">
            <a:off x="5544751" y="4375128"/>
            <a:ext cx="3269286" cy="153048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id="{54012107-D962-2BCF-2357-FC412C059A5A}"/>
              </a:ext>
            </a:extLst>
          </p:cNvPr>
          <p:cNvSpPr/>
          <p:nvPr/>
        </p:nvSpPr>
        <p:spPr>
          <a:xfrm>
            <a:off x="3494236" y="5879471"/>
            <a:ext cx="4560841" cy="718291"/>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200" dirty="0">
                <a:solidFill>
                  <a:srgbClr val="C00000"/>
                </a:solidFill>
                <a:latin typeface="黑体" panose="02010609060101010101" pitchFamily="49" charset="-122"/>
                <a:ea typeface="黑体" panose="02010609060101010101" pitchFamily="49" charset="-122"/>
              </a:rPr>
              <a:t>文化条件：民族意识不断加强，且人们从忠于国王向忠于国家转变</a:t>
            </a:r>
          </a:p>
        </p:txBody>
      </p:sp>
    </p:spTree>
    <p:extLst>
      <p:ext uri="{BB962C8B-B14F-4D97-AF65-F5344CB8AC3E}">
        <p14:creationId xmlns:p14="http://schemas.microsoft.com/office/powerpoint/2010/main" val="644743976"/>
      </p:ext>
    </p:extLst>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bldLvl="0" animBg="1"/>
      <p:bldP spid="10" grpId="0" bldLvl="0" animBg="1"/>
      <p:bldP spid="12" grpId="0" bldLvl="0" animBg="1"/>
      <p:bldP spid="13" grpId="0" animBg="1"/>
      <p:bldP spid="18"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2ViZWFjZTExNWY4NWQxMTU5OTE1Yjc2YWUzMTk3ODM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AS_UNIQUEID" val="4430"/>
</p:tagLst>
</file>

<file path=ppt/tags/tag19.xml><?xml version="1.0" encoding="utf-8"?>
<p:tagLst xmlns:a="http://schemas.openxmlformats.org/drawingml/2006/main" xmlns:r="http://schemas.openxmlformats.org/officeDocument/2006/relationships" xmlns:p="http://schemas.openxmlformats.org/presentationml/2006/main">
  <p:tag name="AS_UNIQUEID" val="2030"/>
</p:tagLst>
</file>

<file path=ppt/tags/tag2.xml><?xml version="1.0" encoding="utf-8"?>
<p:tagLst xmlns:a="http://schemas.openxmlformats.org/drawingml/2006/main" xmlns:r="http://schemas.openxmlformats.org/officeDocument/2006/relationships" xmlns:p="http://schemas.openxmlformats.org/presentationml/2006/main">
  <p:tag name="AS_UNIQUEID" val="1775"/>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398.3,&quot;left&quot;:22.4,&quot;top&quot;:79.35,&quot;width&quot;:916}"/>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398.3,&quot;left&quot;:22.4,&quot;top&quot;:79.35,&quot;width&quot;:916}"/>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503,&quot;left&quot;:22.4,&quot;top&quot;:79.35,&quot;width&quot;:916}"/>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503,&quot;left&quot;:22.4,&quot;top&quot;:79.35,&quot;width&quot;:916}"/>
</p:tagLst>
</file>

<file path=ppt/tags/tag24.xml><?xml version="1.0" encoding="utf-8"?>
<p:tagLst xmlns:a="http://schemas.openxmlformats.org/drawingml/2006/main" xmlns:r="http://schemas.openxmlformats.org/officeDocument/2006/relationships" xmlns:p="http://schemas.openxmlformats.org/presentationml/2006/main">
  <p:tag name="KSO_WM_DIAGRAM_VIRTUALLY_FRAME" val="{&quot;height&quot;:503,&quot;left&quot;:22.4,&quot;top&quot;:79.35,&quot;width&quot;:916}"/>
</p:tagLst>
</file>

<file path=ppt/tags/tag25.xml><?xml version="1.0" encoding="utf-8"?>
<p:tagLst xmlns:a="http://schemas.openxmlformats.org/drawingml/2006/main" xmlns:r="http://schemas.openxmlformats.org/officeDocument/2006/relationships" xmlns:p="http://schemas.openxmlformats.org/presentationml/2006/main">
  <p:tag name="KSO_WM_DIAGRAM_VIRTUALLY_FRAME" val="{&quot;height&quot;:503,&quot;left&quot;:22.4,&quot;top&quot;:79.35,&quot;width&quot;:916}"/>
</p:tagLst>
</file>

<file path=ppt/tags/tag3.xml><?xml version="1.0" encoding="utf-8"?>
<p:tagLst xmlns:a="http://schemas.openxmlformats.org/drawingml/2006/main" xmlns:r="http://schemas.openxmlformats.org/officeDocument/2006/relationships" xmlns:p="http://schemas.openxmlformats.org/presentationml/2006/main">
  <p:tag name="AS_UNIQUEID" val="1775"/>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AS_UNIQUEID" val="1775"/>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AS_UNIQUEID" val="1775"/>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AS_UNIQUEID" val="1775"/>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1128</TotalTime>
  <Words>2934</Words>
  <Application>Microsoft Office PowerPoint</Application>
  <PresentationFormat>宽屏</PresentationFormat>
  <Paragraphs>247</Paragraphs>
  <Slides>22</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22</vt:i4>
      </vt:variant>
    </vt:vector>
  </HeadingPairs>
  <TitlesOfParts>
    <vt:vector size="28" baseType="lpstr">
      <vt:lpstr>汉仪劲楷简</vt:lpstr>
      <vt:lpstr>黑体</vt:lpstr>
      <vt:lpstr>Arial</vt:lpstr>
      <vt:lpstr>Calibri</vt:lpstr>
      <vt:lpstr>楷体</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陈舒逸</dc:creator>
  <cp:lastModifiedBy>舒逸 陈</cp:lastModifiedBy>
  <cp:revision>3</cp:revision>
  <dcterms:created xsi:type="dcterms:W3CDTF">2023-08-09T12:44:00Z</dcterms:created>
  <dcterms:modified xsi:type="dcterms:W3CDTF">2024-10-20T23:54:00Z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F8E88BDFE78E45ADAF553354A9A9167F_13</vt:lpwstr>
  </property>
  <property fmtid="{D5CDD505-2E9C-101B-9397-08002B2CF9AE}" pid="3" name="KSOProductBuildVer">
    <vt:lpwstr>2052-12.1.0.17857</vt:lpwstr>
  </property>
</Properties>
</file>