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58"/>
  </p:handoutMasterIdLst>
  <p:sldIdLst>
    <p:sldId id="257" r:id="rId3"/>
    <p:sldId id="358" r:id="rId4"/>
    <p:sldId id="342" r:id="rId5"/>
    <p:sldId id="333" r:id="rId6"/>
    <p:sldId id="334" r:id="rId7"/>
    <p:sldId id="335" r:id="rId8"/>
    <p:sldId id="359" r:id="rId9"/>
    <p:sldId id="363" r:id="rId10"/>
    <p:sldId id="364" r:id="rId11"/>
    <p:sldId id="308" r:id="rId12"/>
    <p:sldId id="370" r:id="rId13"/>
    <p:sldId id="376" r:id="rId14"/>
    <p:sldId id="344" r:id="rId15"/>
    <p:sldId id="365" r:id="rId16"/>
    <p:sldId id="366" r:id="rId17"/>
    <p:sldId id="351" r:id="rId18"/>
    <p:sldId id="371" r:id="rId19"/>
    <p:sldId id="373" r:id="rId20"/>
    <p:sldId id="355" r:id="rId21"/>
    <p:sldId id="374" r:id="rId22"/>
    <p:sldId id="375" r:id="rId23"/>
    <p:sldId id="377" r:id="rId24"/>
    <p:sldId id="372" r:id="rId25"/>
    <p:sldId id="327" r:id="rId27"/>
    <p:sldId id="345" r:id="rId28"/>
    <p:sldId id="331" r:id="rId29"/>
    <p:sldId id="360" r:id="rId30"/>
    <p:sldId id="357" r:id="rId31"/>
    <p:sldId id="264" r:id="rId32"/>
    <p:sldId id="338" r:id="rId33"/>
    <p:sldId id="320" r:id="rId34"/>
    <p:sldId id="302" r:id="rId35"/>
    <p:sldId id="367" r:id="rId36"/>
    <p:sldId id="325" r:id="rId37"/>
    <p:sldId id="284" r:id="rId38"/>
    <p:sldId id="353" r:id="rId39"/>
    <p:sldId id="349" r:id="rId40"/>
    <p:sldId id="321" r:id="rId41"/>
    <p:sldId id="307" r:id="rId42"/>
    <p:sldId id="326" r:id="rId43"/>
    <p:sldId id="346" r:id="rId44"/>
    <p:sldId id="347" r:id="rId45"/>
    <p:sldId id="348" r:id="rId46"/>
    <p:sldId id="354" r:id="rId47"/>
    <p:sldId id="356" r:id="rId48"/>
    <p:sldId id="350" r:id="rId49"/>
    <p:sldId id="330" r:id="rId50"/>
    <p:sldId id="301" r:id="rId51"/>
    <p:sldId id="286" r:id="rId52"/>
    <p:sldId id="336" r:id="rId53"/>
    <p:sldId id="337" r:id="rId54"/>
    <p:sldId id="309" r:id="rId55"/>
    <p:sldId id="361" r:id="rId56"/>
    <p:sldId id="362" r:id="rId5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99FF"/>
    <a:srgbClr val="FF00FF"/>
    <a:srgbClr val="3333FF"/>
    <a:srgbClr val="FF33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38"/>
  </p:normalViewPr>
  <p:slideViewPr>
    <p:cSldViewPr showGuides="1"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handoutMaster" Target="handoutMasters/handoutMaster1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8AD403-724A-4415-8175-7A8863C2E04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7347" name="Rectangle 2"/>
          <p:cNvSpPr>
            <a:spLocks noRo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2075" tIns="46038" rIns="92075" bIns="46038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8371" name="Rectangle 2"/>
          <p:cNvSpPr>
            <a:spLocks noRo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2075" tIns="46038" rIns="92075" bIns="46038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9395" name="Rectangle 2"/>
          <p:cNvSpPr>
            <a:spLocks noRo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2075" tIns="46038" rIns="92075" bIns="46038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control" Target="../activeX/activeX6.xml"/><Relationship Id="rId7" Type="http://schemas.openxmlformats.org/officeDocument/2006/relationships/control" Target="../activeX/activeX5.xml"/><Relationship Id="rId6" Type="http://schemas.openxmlformats.org/officeDocument/2006/relationships/control" Target="../activeX/activeX4.xml"/><Relationship Id="rId5" Type="http://schemas.openxmlformats.org/officeDocument/2006/relationships/control" Target="../activeX/activeX3.xml"/><Relationship Id="rId4" Type="http://schemas.openxmlformats.org/officeDocument/2006/relationships/control" Target="../activeX/activeX2.xml"/><Relationship Id="rId3" Type="http://schemas.openxmlformats.org/officeDocument/2006/relationships/image" Target="../media/image22.wmf"/><Relationship Id="rId2" Type="http://schemas.openxmlformats.org/officeDocument/2006/relationships/control" Target="../activeX/activeX1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大森林图片"/>
          <p:cNvPicPr>
            <a:picLocks noChangeAspect="1"/>
          </p:cNvPicPr>
          <p:nvPr/>
        </p:nvPicPr>
        <p:blipFill>
          <a:blip r:embed="rId1"/>
          <a:srcRect b="6102"/>
          <a:stretch>
            <a:fillRect/>
          </a:stretch>
        </p:blipFill>
        <p:spPr>
          <a:xfrm>
            <a:off x="2700338" y="2043113"/>
            <a:ext cx="6443662" cy="481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/>
          <p:nvPr/>
        </p:nvSpPr>
        <p:spPr>
          <a:xfrm rot="-5400000">
            <a:off x="3565525" y="-3481387"/>
            <a:ext cx="212725" cy="1101725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079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-12700" y="-242887"/>
            <a:ext cx="2713038" cy="19081750"/>
            <a:chOff x="-8" y="-153"/>
            <a:chExt cx="1845" cy="12143"/>
          </a:xfrm>
        </p:grpSpPr>
        <p:grpSp>
          <p:nvGrpSpPr>
            <p:cNvPr id="4102" name="Group 5"/>
            <p:cNvGrpSpPr/>
            <p:nvPr/>
          </p:nvGrpSpPr>
          <p:grpSpPr>
            <a:xfrm>
              <a:off x="-8" y="0"/>
              <a:ext cx="1681" cy="11990"/>
              <a:chOff x="-99" y="0"/>
              <a:chExt cx="1681" cy="11990"/>
            </a:xfrm>
          </p:grpSpPr>
          <p:grpSp>
            <p:nvGrpSpPr>
              <p:cNvPr id="4105" name="Group 6"/>
              <p:cNvGrpSpPr/>
              <p:nvPr/>
            </p:nvGrpSpPr>
            <p:grpSpPr>
              <a:xfrm>
                <a:off x="-99" y="0"/>
                <a:ext cx="1680" cy="5998"/>
                <a:chOff x="-99" y="0"/>
                <a:chExt cx="1680" cy="5998"/>
              </a:xfrm>
            </p:grpSpPr>
            <p:pic>
              <p:nvPicPr>
                <p:cNvPr id="4112" name="Picture 7" descr="b20060206110221_69_Q6qa26"/>
                <p:cNvPicPr>
                  <a:picLocks noChangeAspect="1"/>
                </p:cNvPicPr>
                <p:nvPr/>
              </p:nvPicPr>
              <p:blipFill>
                <a:blip r:embed="rId3"/>
                <a:srcRect l="8751" t="6673" r="13406" b="7996"/>
                <a:stretch>
                  <a:fillRect/>
                </a:stretch>
              </p:blipFill>
              <p:spPr>
                <a:xfrm>
                  <a:off x="-99" y="4655"/>
                  <a:ext cx="1679" cy="13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3" name="Picture 8" descr="b20050909150952_874_229f0o"/>
                <p:cNvPicPr>
                  <a:picLocks noChangeAspect="1"/>
                </p:cNvPicPr>
                <p:nvPr/>
              </p:nvPicPr>
              <p:blipFill>
                <a:blip r:embed="rId4"/>
                <a:srcRect l="10548" t="14549" r="5110"/>
                <a:stretch>
                  <a:fillRect/>
                </a:stretch>
              </p:blipFill>
              <p:spPr>
                <a:xfrm>
                  <a:off x="-98" y="2387"/>
                  <a:ext cx="1679" cy="12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4" name="Picture 9" descr="b20050909162635_1702_w1A16K"/>
                <p:cNvPicPr>
                  <a:picLocks noChangeAspect="1"/>
                </p:cNvPicPr>
                <p:nvPr/>
              </p:nvPicPr>
              <p:blipFill>
                <a:blip r:embed="rId5"/>
                <a:srcRect t="3040" r="3329" b="7042"/>
                <a:stretch>
                  <a:fillRect/>
                </a:stretch>
              </p:blipFill>
              <p:spPr>
                <a:xfrm>
                  <a:off x="-98" y="3521"/>
                  <a:ext cx="1679" cy="1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5" name="Picture 10" descr="004"/>
                <p:cNvPicPr>
                  <a:picLocks noChangeAspect="1"/>
                </p:cNvPicPr>
                <p:nvPr/>
              </p:nvPicPr>
              <p:blipFill>
                <a:blip r:embed="rId6"/>
                <a:srcRect t="5164" r="8347"/>
                <a:stretch>
                  <a:fillRect/>
                </a:stretch>
              </p:blipFill>
              <p:spPr>
                <a:xfrm>
                  <a:off x="-30" y="0"/>
                  <a:ext cx="1610" cy="12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6" name="Picture 11" descr="huu00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34" y="1207"/>
                  <a:ext cx="1614" cy="1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4106" name="Group 12"/>
              <p:cNvGrpSpPr/>
              <p:nvPr/>
            </p:nvGrpSpPr>
            <p:grpSpPr>
              <a:xfrm>
                <a:off x="-98" y="5992"/>
                <a:ext cx="1680" cy="5998"/>
                <a:chOff x="-99" y="0"/>
                <a:chExt cx="1680" cy="5998"/>
              </a:xfrm>
            </p:grpSpPr>
            <p:pic>
              <p:nvPicPr>
                <p:cNvPr id="4107" name="Picture 13" descr="b20060206110221_69_Q6qa26"/>
                <p:cNvPicPr>
                  <a:picLocks noChangeAspect="1"/>
                </p:cNvPicPr>
                <p:nvPr/>
              </p:nvPicPr>
              <p:blipFill>
                <a:blip r:embed="rId3"/>
                <a:srcRect l="8751" t="6673" r="13406" b="7996"/>
                <a:stretch>
                  <a:fillRect/>
                </a:stretch>
              </p:blipFill>
              <p:spPr>
                <a:xfrm>
                  <a:off x="-99" y="4655"/>
                  <a:ext cx="1679" cy="13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08" name="Picture 14" descr="b20050909150952_874_229f0o"/>
                <p:cNvPicPr>
                  <a:picLocks noChangeAspect="1"/>
                </p:cNvPicPr>
                <p:nvPr/>
              </p:nvPicPr>
              <p:blipFill>
                <a:blip r:embed="rId4"/>
                <a:srcRect l="10548" t="14549" r="5110"/>
                <a:stretch>
                  <a:fillRect/>
                </a:stretch>
              </p:blipFill>
              <p:spPr>
                <a:xfrm>
                  <a:off x="-98" y="2387"/>
                  <a:ext cx="1679" cy="12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09" name="Picture 15" descr="b20050909162635_1702_w1A16K"/>
                <p:cNvPicPr>
                  <a:picLocks noChangeAspect="1"/>
                </p:cNvPicPr>
                <p:nvPr/>
              </p:nvPicPr>
              <p:blipFill>
                <a:blip r:embed="rId5"/>
                <a:srcRect t="3040" r="3329" b="7042"/>
                <a:stretch>
                  <a:fillRect/>
                </a:stretch>
              </p:blipFill>
              <p:spPr>
                <a:xfrm>
                  <a:off x="-98" y="3521"/>
                  <a:ext cx="1679" cy="1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0" name="Picture 16" descr="004"/>
                <p:cNvPicPr>
                  <a:picLocks noChangeAspect="1"/>
                </p:cNvPicPr>
                <p:nvPr/>
              </p:nvPicPr>
              <p:blipFill>
                <a:blip r:embed="rId6"/>
                <a:srcRect t="5164" r="8347"/>
                <a:stretch>
                  <a:fillRect/>
                </a:stretch>
              </p:blipFill>
              <p:spPr>
                <a:xfrm>
                  <a:off x="-30" y="0"/>
                  <a:ext cx="1610" cy="12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1" name="Picture 17" descr="huu00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34" y="1207"/>
                  <a:ext cx="1614" cy="1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4103" name="Rectangle 18"/>
            <p:cNvSpPr/>
            <p:nvPr/>
          </p:nvSpPr>
          <p:spPr>
            <a:xfrm>
              <a:off x="1692" y="-108"/>
              <a:ext cx="145" cy="12075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 w="1079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4" name="Rectangle 19"/>
            <p:cNvSpPr/>
            <p:nvPr/>
          </p:nvSpPr>
          <p:spPr>
            <a:xfrm>
              <a:off x="13" y="-153"/>
              <a:ext cx="145" cy="1212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 w="1079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40" name="Text Box 20"/>
          <p:cNvSpPr txBox="1"/>
          <p:nvPr/>
        </p:nvSpPr>
        <p:spPr>
          <a:xfrm>
            <a:off x="3098800" y="457200"/>
            <a:ext cx="6045200" cy="82391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  <a:ea typeface="隶书" pitchFamily="49" charset="-122"/>
              </a:rPr>
              <a:t>5.2</a:t>
            </a:r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隶书" pitchFamily="49" charset="-122"/>
              </a:rPr>
              <a:t>生态系统能量流动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0.01156 L 5E-6 -1.356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9" dur="250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0" dur="250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4267200" y="0"/>
            <a:ext cx="48768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问题探讨：</a:t>
            </a:r>
            <a:r>
              <a:rPr lang="zh-CN" altLang="en-US" sz="3200" b="1" dirty="0"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FFC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假设你像小说中的鲁滨逊那样，流落在一个荒岛上，除了饮用的水之外，你随身带的食物只有一只母鸡，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15kg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玉米。为了使自己坚持更长时间，以等待救援，你将选择哪一种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87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3"/>
          <p:cNvSpPr txBox="1"/>
          <p:nvPr/>
        </p:nvSpPr>
        <p:spPr>
          <a:xfrm>
            <a:off x="4267200" y="3949700"/>
            <a:ext cx="4876800" cy="270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9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策略：</a:t>
            </a:r>
            <a:endParaRPr lang="zh-CN" altLang="en-US" sz="2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①先吃鸡，再吃玉米。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②先吃玉米，同时用一部分玉米喂鸡，吃鸡产下的蛋，最后吃鸡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/>
          <p:nvPr/>
        </p:nvSpPr>
        <p:spPr>
          <a:xfrm>
            <a:off x="323850" y="1844675"/>
            <a:ext cx="2736850" cy="10668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、先吃鸡，再吃玉米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636963" y="1123950"/>
            <a:ext cx="4464050" cy="2160588"/>
            <a:chOff x="2109" y="300"/>
            <a:chExt cx="2812" cy="1361"/>
          </a:xfrm>
        </p:grpSpPr>
        <p:sp>
          <p:nvSpPr>
            <p:cNvPr id="13328" name="Rectangle 4"/>
            <p:cNvSpPr/>
            <p:nvPr/>
          </p:nvSpPr>
          <p:spPr>
            <a:xfrm>
              <a:off x="2109" y="300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29" name="Group 5"/>
            <p:cNvGrpSpPr/>
            <p:nvPr/>
          </p:nvGrpSpPr>
          <p:grpSpPr>
            <a:xfrm>
              <a:off x="2472" y="436"/>
              <a:ext cx="2178" cy="1145"/>
              <a:chOff x="3785" y="4549"/>
              <a:chExt cx="2875" cy="1500"/>
            </a:xfrm>
          </p:grpSpPr>
          <p:sp>
            <p:nvSpPr>
              <p:cNvPr id="13330" name="Text Box 6"/>
              <p:cNvSpPr txBox="1"/>
              <p:nvPr/>
            </p:nvSpPr>
            <p:spPr>
              <a:xfrm>
                <a:off x="3785" y="4549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31" name="Text Box 7"/>
              <p:cNvSpPr txBox="1"/>
              <p:nvPr/>
            </p:nvSpPr>
            <p:spPr>
              <a:xfrm>
                <a:off x="3785" y="5581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32" name="Text Box 8"/>
              <p:cNvSpPr txBox="1"/>
              <p:nvPr/>
            </p:nvSpPr>
            <p:spPr>
              <a:xfrm>
                <a:off x="6120" y="5028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33" name="Line 9"/>
              <p:cNvSpPr/>
              <p:nvPr/>
            </p:nvSpPr>
            <p:spPr>
              <a:xfrm>
                <a:off x="4685" y="4801"/>
                <a:ext cx="126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34" name="Line 10"/>
              <p:cNvSpPr/>
              <p:nvPr/>
            </p:nvSpPr>
            <p:spPr>
              <a:xfrm flipV="1">
                <a:off x="4685" y="5340"/>
                <a:ext cx="1255" cy="47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4" name="Group 11"/>
          <p:cNvGrpSpPr/>
          <p:nvPr/>
        </p:nvGrpSpPr>
        <p:grpSpPr>
          <a:xfrm>
            <a:off x="3636963" y="3429000"/>
            <a:ext cx="4464050" cy="2160588"/>
            <a:chOff x="2109" y="1752"/>
            <a:chExt cx="2812" cy="1361"/>
          </a:xfrm>
        </p:grpSpPr>
        <p:sp>
          <p:nvSpPr>
            <p:cNvPr id="13320" name="Rectangle 12"/>
            <p:cNvSpPr/>
            <p:nvPr/>
          </p:nvSpPr>
          <p:spPr>
            <a:xfrm>
              <a:off x="2109" y="1752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21" name="Group 13"/>
            <p:cNvGrpSpPr/>
            <p:nvPr/>
          </p:nvGrpSpPr>
          <p:grpSpPr>
            <a:xfrm>
              <a:off x="2154" y="2024"/>
              <a:ext cx="2631" cy="860"/>
              <a:chOff x="3780" y="2766"/>
              <a:chExt cx="3605" cy="1177"/>
            </a:xfrm>
          </p:grpSpPr>
          <p:sp>
            <p:nvSpPr>
              <p:cNvPr id="13322" name="Text Box 14"/>
              <p:cNvSpPr txBox="1"/>
              <p:nvPr/>
            </p:nvSpPr>
            <p:spPr>
              <a:xfrm>
                <a:off x="3780" y="2766"/>
                <a:ext cx="895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23" name="Text Box 15"/>
              <p:cNvSpPr txBox="1"/>
              <p:nvPr/>
            </p:nvSpPr>
            <p:spPr>
              <a:xfrm>
                <a:off x="5510" y="3475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24" name="Text Box 16"/>
              <p:cNvSpPr txBox="1"/>
              <p:nvPr/>
            </p:nvSpPr>
            <p:spPr>
              <a:xfrm>
                <a:off x="6845" y="2773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325" name="Line 17"/>
              <p:cNvSpPr/>
              <p:nvPr/>
            </p:nvSpPr>
            <p:spPr>
              <a:xfrm>
                <a:off x="4710" y="3231"/>
                <a:ext cx="735" cy="48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26" name="Line 18"/>
              <p:cNvSpPr/>
              <p:nvPr/>
            </p:nvSpPr>
            <p:spPr>
              <a:xfrm>
                <a:off x="4790" y="3007"/>
                <a:ext cx="19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27" name="Line 19"/>
              <p:cNvSpPr/>
              <p:nvPr/>
            </p:nvSpPr>
            <p:spPr>
              <a:xfrm flipV="1">
                <a:off x="6110" y="3289"/>
                <a:ext cx="72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55316" name="Rectangle 20"/>
          <p:cNvSpPr/>
          <p:nvPr/>
        </p:nvSpPr>
        <p:spPr>
          <a:xfrm>
            <a:off x="250825" y="3357563"/>
            <a:ext cx="2879725" cy="2528887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、先吃玉米，同时用一部分玉米喂鸡，吃鸡产下的蛋，最后吃鸡。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5317" name="AutoShape 21"/>
          <p:cNvSpPr/>
          <p:nvPr/>
        </p:nvSpPr>
        <p:spPr>
          <a:xfrm>
            <a:off x="2700338" y="2132013"/>
            <a:ext cx="720725" cy="288925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18" name="AutoShape 22"/>
          <p:cNvSpPr/>
          <p:nvPr/>
        </p:nvSpPr>
        <p:spPr>
          <a:xfrm>
            <a:off x="2916238" y="4364038"/>
            <a:ext cx="647700" cy="288925"/>
          </a:xfrm>
          <a:prstGeom prst="rightArrow">
            <a:avLst>
              <a:gd name="adj1" fmla="val 50000"/>
              <a:gd name="adj2" fmla="val 560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16" grpId="0" animBg="1"/>
      <p:bldP spid="55317" grpId="0" animBg="1"/>
      <p:bldP spid="55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4267200" y="0"/>
            <a:ext cx="48768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问题探讨：</a:t>
            </a:r>
            <a:r>
              <a:rPr lang="zh-CN" altLang="en-US" sz="3200" b="1" dirty="0"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FFC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假设你像小说中的鲁滨逊那样，流落在一个荒岛上，除了饮用的水之外，你随身带的食物只有一只母鸡，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15kg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玉米。为了使自己坚持更长时间，以等待救援，你将选择哪一种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9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87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3"/>
          <p:cNvSpPr txBox="1"/>
          <p:nvPr/>
        </p:nvSpPr>
        <p:spPr>
          <a:xfrm>
            <a:off x="4267200" y="3949700"/>
            <a:ext cx="4876800" cy="270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9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策略：</a:t>
            </a:r>
            <a:endParaRPr lang="zh-CN" altLang="en-US" sz="2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①先吃鸡，再吃玉米。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②先吃玉米，同时用一部分玉米喂鸡，吃鸡产下的蛋，最后吃鸡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AutoShape 2"/>
          <p:cNvSpPr/>
          <p:nvPr/>
        </p:nvSpPr>
        <p:spPr>
          <a:xfrm>
            <a:off x="7667625" y="2924175"/>
            <a:ext cx="1296988" cy="865188"/>
          </a:xfrm>
          <a:prstGeom prst="flowChart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肉食性动物    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12.6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   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427" name="AutoShape 3"/>
          <p:cNvSpPr/>
          <p:nvPr/>
        </p:nvSpPr>
        <p:spPr>
          <a:xfrm>
            <a:off x="6948488" y="3141663"/>
            <a:ext cx="647700" cy="503237"/>
          </a:xfrm>
          <a:prstGeom prst="rightArrow">
            <a:avLst>
              <a:gd name="adj1" fmla="val 50000"/>
              <a:gd name="adj2" fmla="val 3217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103428" name="AutoShape 4"/>
          <p:cNvSpPr/>
          <p:nvPr/>
        </p:nvSpPr>
        <p:spPr>
          <a:xfrm>
            <a:off x="4521200" y="2565400"/>
            <a:ext cx="2413000" cy="1655763"/>
          </a:xfrm>
          <a:prstGeom prst="flowChart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植食性动物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62.8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429" name="AutoShape 5"/>
          <p:cNvSpPr/>
          <p:nvPr/>
        </p:nvSpPr>
        <p:spPr>
          <a:xfrm>
            <a:off x="3708400" y="2997200"/>
            <a:ext cx="792163" cy="719138"/>
          </a:xfrm>
          <a:prstGeom prst="rightArrow">
            <a:avLst>
              <a:gd name="adj1" fmla="val 50000"/>
              <a:gd name="adj2" fmla="val 27538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103430" name="AutoShape 6"/>
          <p:cNvSpPr/>
          <p:nvPr/>
        </p:nvSpPr>
        <p:spPr>
          <a:xfrm>
            <a:off x="-973137" y="2016125"/>
            <a:ext cx="4667250" cy="3068638"/>
          </a:xfrm>
          <a:prstGeom prst="flowChart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生产者     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464.6       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7" name="AutoShape 7"/>
          <p:cNvSpPr/>
          <p:nvPr/>
        </p:nvSpPr>
        <p:spPr>
          <a:xfrm>
            <a:off x="323850" y="333375"/>
            <a:ext cx="2519363" cy="574675"/>
          </a:xfrm>
          <a:prstGeom prst="flowChartProcess">
            <a:avLst/>
          </a:prstGeom>
          <a:solidFill>
            <a:srgbClr val="FFFF00"/>
          </a:solidFill>
          <a:ln w="57150" cap="flat" cmpd="sng">
            <a:pattFill prst="trellis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能量金字塔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343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1965E-6 L 0.37101 0.28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4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34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38351 -0.168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342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4624E-6 L -0.10278 -4.0462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 0.28648 L 0.36909 0.1396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51 -0.16805 L -0.38351 -0.084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6" grpId="1" animBg="1"/>
      <p:bldP spid="103426" grpId="2" animBg="1"/>
      <p:bldP spid="103427" grpId="0" animBg="1"/>
      <p:bldP spid="103428" grpId="0" animBg="1"/>
      <p:bldP spid="103428" grpId="1" animBg="1"/>
      <p:bldP spid="103429" grpId="0" animBg="1"/>
      <p:bldP spid="103430" grpId="0" animBg="1"/>
      <p:bldP spid="103430" grpId="1" animBg="1"/>
      <p:bldP spid="103430" grpId="2" animBg="1"/>
      <p:bldP spid="10343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tuzi2_00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2852738"/>
            <a:ext cx="2592388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3" descr="19242"/>
          <p:cNvPicPr>
            <a:picLocks noChangeAspect="1"/>
          </p:cNvPicPr>
          <p:nvPr/>
        </p:nvPicPr>
        <p:blipFill>
          <a:blip r:embed="rId2"/>
          <a:srcRect l="26224" t="16862" r="17035"/>
          <a:stretch>
            <a:fillRect/>
          </a:stretch>
        </p:blipFill>
        <p:spPr>
          <a:xfrm>
            <a:off x="6877050" y="2894013"/>
            <a:ext cx="16383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Picture 4" descr="b20060127154824_29_XRQkVH"/>
          <p:cNvPicPr>
            <a:picLocks noChangeAspect="1"/>
          </p:cNvPicPr>
          <p:nvPr/>
        </p:nvPicPr>
        <p:blipFill>
          <a:blip r:embed="rId3"/>
          <a:srcRect l="22568" t="15276" r="29399" b="30663"/>
          <a:stretch>
            <a:fillRect/>
          </a:stretch>
        </p:blipFill>
        <p:spPr>
          <a:xfrm>
            <a:off x="971550" y="2894013"/>
            <a:ext cx="1568450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5" descr="b20060127154827_30_cq9312"/>
          <p:cNvPicPr>
            <a:picLocks noChangeAspect="1"/>
          </p:cNvPicPr>
          <p:nvPr/>
        </p:nvPicPr>
        <p:blipFill>
          <a:blip r:embed="rId4"/>
          <a:srcRect t="10815" b="14876"/>
          <a:stretch>
            <a:fillRect/>
          </a:stretch>
        </p:blipFill>
        <p:spPr>
          <a:xfrm>
            <a:off x="1201738" y="3500438"/>
            <a:ext cx="6861175" cy="28400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6"/>
          <p:cNvGrpSpPr/>
          <p:nvPr/>
        </p:nvGrpSpPr>
        <p:grpSpPr>
          <a:xfrm>
            <a:off x="2771775" y="2276475"/>
            <a:ext cx="3714750" cy="1225550"/>
            <a:chOff x="1882" y="1751"/>
            <a:chExt cx="2340" cy="772"/>
          </a:xfrm>
        </p:grpSpPr>
        <p:sp>
          <p:nvSpPr>
            <p:cNvPr id="16395" name="Rectangle 7"/>
            <p:cNvSpPr/>
            <p:nvPr/>
          </p:nvSpPr>
          <p:spPr>
            <a:xfrm>
              <a:off x="2018" y="1752"/>
              <a:ext cx="2177" cy="771"/>
            </a:xfrm>
            <a:prstGeom prst="rect">
              <a:avLst/>
            </a:prstGeom>
            <a:solidFill>
              <a:srgbClr val="99FF33">
                <a:alpha val="43137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dirty="0">
                <a:solidFill>
                  <a:schemeClr val="folHlin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396" name="Picture 8" descr="tuzi2_00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42" y="2024"/>
              <a:ext cx="680" cy="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7" name="Picture 9" descr="tuzi2_00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7" y="1752"/>
              <a:ext cx="680" cy="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8" name="Picture 10" descr="tuzi2_00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" y="2024"/>
              <a:ext cx="680" cy="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9" name="Picture 11" descr="tuzi2_00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1" y="1751"/>
              <a:ext cx="680" cy="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Picture 12" descr="tuzi2_00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82" y="2024"/>
              <a:ext cx="680" cy="4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3"/>
          <p:cNvGrpSpPr/>
          <p:nvPr/>
        </p:nvGrpSpPr>
        <p:grpSpPr>
          <a:xfrm>
            <a:off x="4210050" y="1414463"/>
            <a:ext cx="1081088" cy="935037"/>
            <a:chOff x="2789" y="935"/>
            <a:chExt cx="681" cy="589"/>
          </a:xfrm>
        </p:grpSpPr>
        <p:sp>
          <p:nvSpPr>
            <p:cNvPr id="16393" name="Rectangle 14"/>
            <p:cNvSpPr/>
            <p:nvPr/>
          </p:nvSpPr>
          <p:spPr>
            <a:xfrm>
              <a:off x="2789" y="935"/>
              <a:ext cx="681" cy="545"/>
            </a:xfrm>
            <a:prstGeom prst="rect">
              <a:avLst/>
            </a:prstGeom>
            <a:solidFill>
              <a:srgbClr val="99FF33">
                <a:alpha val="43137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dirty="0">
                <a:solidFill>
                  <a:schemeClr val="folHlin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394" name="Picture 15" descr="1924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100000"/>
                </a:clrFrom>
                <a:clrTo>
                  <a:srgbClr val="100000">
                    <a:alpha val="0"/>
                  </a:srgbClr>
                </a:clrTo>
              </a:clrChange>
            </a:blip>
            <a:srcRect l="26224" t="16862" r="17035"/>
            <a:stretch>
              <a:fillRect/>
            </a:stretch>
          </p:blipFill>
          <p:spPr>
            <a:xfrm>
              <a:off x="2880" y="980"/>
              <a:ext cx="495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92" name="Rectangle 16"/>
          <p:cNvSpPr/>
          <p:nvPr/>
        </p:nvSpPr>
        <p:spPr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如把各个营养级的数量用绘制能量金字塔的方式表示，是否也成金字塔形？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6"/>
          <p:cNvSpPr txBox="1"/>
          <p:nvPr/>
        </p:nvSpPr>
        <p:spPr>
          <a:xfrm>
            <a:off x="4495800" y="4114800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数量金字塔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1" name="Text Box 7"/>
          <p:cNvSpPr txBox="1"/>
          <p:nvPr/>
        </p:nvSpPr>
        <p:spPr>
          <a:xfrm>
            <a:off x="5638800" y="2438400"/>
            <a:ext cx="739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2" name="Group 15"/>
          <p:cNvGrpSpPr/>
          <p:nvPr/>
        </p:nvGrpSpPr>
        <p:grpSpPr>
          <a:xfrm>
            <a:off x="4419600" y="1066800"/>
            <a:ext cx="3276600" cy="2819400"/>
            <a:chOff x="2832" y="192"/>
            <a:chExt cx="1968" cy="1776"/>
          </a:xfrm>
        </p:grpSpPr>
        <p:sp>
          <p:nvSpPr>
            <p:cNvPr id="17420" name="Rectangle 4"/>
            <p:cNvSpPr/>
            <p:nvPr/>
          </p:nvSpPr>
          <p:spPr>
            <a:xfrm>
              <a:off x="3587" y="1440"/>
              <a:ext cx="458" cy="528"/>
            </a:xfrm>
            <a:prstGeom prst="rect">
              <a:avLst/>
            </a:prstGeom>
            <a:solidFill>
              <a:srgbClr val="00CC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7421" name="Rectangle 5"/>
            <p:cNvSpPr/>
            <p:nvPr/>
          </p:nvSpPr>
          <p:spPr>
            <a:xfrm>
              <a:off x="2832" y="768"/>
              <a:ext cx="1968" cy="672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>
              <a:spAutoFit/>
            </a:bodyPr>
            <a:p>
              <a:pPr indent="304800"/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＞</a:t>
              </a:r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1000</a:t>
              </a: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昆虫</a:t>
              </a:r>
              <a:endPara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indent="304800"/>
              <a:endParaRPr lang="en-US" altLang="zh-CN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7422" name="Text Box 9"/>
            <p:cNvSpPr txBox="1"/>
            <p:nvPr/>
          </p:nvSpPr>
          <p:spPr>
            <a:xfrm>
              <a:off x="3504" y="192"/>
              <a:ext cx="768" cy="596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若干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只鸟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509" name="Text Box 13"/>
          <p:cNvSpPr txBox="1"/>
          <p:nvPr/>
        </p:nvSpPr>
        <p:spPr>
          <a:xfrm>
            <a:off x="533400" y="4038600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能量金字塔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066800" y="1752600"/>
            <a:ext cx="2409825" cy="1905000"/>
            <a:chOff x="672" y="1104"/>
            <a:chExt cx="1518" cy="1200"/>
          </a:xfrm>
        </p:grpSpPr>
        <p:sp>
          <p:nvSpPr>
            <p:cNvPr id="17416" name="Rectangle 10"/>
            <p:cNvSpPr/>
            <p:nvPr/>
          </p:nvSpPr>
          <p:spPr>
            <a:xfrm>
              <a:off x="672" y="1776"/>
              <a:ext cx="1518" cy="528"/>
            </a:xfrm>
            <a:prstGeom prst="rect">
              <a:avLst/>
            </a:prstGeom>
            <a:solidFill>
              <a:srgbClr val="00CC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  <a:p>
              <a:pPr algn="ctr"/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7417" name="Rectangle 11"/>
            <p:cNvSpPr/>
            <p:nvPr/>
          </p:nvSpPr>
          <p:spPr>
            <a:xfrm>
              <a:off x="912" y="1440"/>
              <a:ext cx="864" cy="36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>
              <a:spAutoFit/>
            </a:bodyPr>
            <a:p>
              <a:pPr indent="304800"/>
              <a:r>
                <a:rPr lang="zh-CN" altLang="en-US" sz="3200" dirty="0">
                  <a:solidFill>
                    <a:schemeClr val="bg1"/>
                  </a:solidFill>
                  <a:latin typeface="隶书" pitchFamily="49" charset="-122"/>
                  <a:ea typeface="黑体" panose="02010609060101010101" pitchFamily="49" charset="-122"/>
                </a:rPr>
                <a:t>昆虫</a:t>
              </a:r>
              <a:endParaRPr lang="zh-CN" altLang="en-US" sz="3200" dirty="0">
                <a:solidFill>
                  <a:schemeClr val="bg1"/>
                </a:solidFill>
                <a:latin typeface="隶书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18" name="Text Box 12"/>
            <p:cNvSpPr txBox="1"/>
            <p:nvPr/>
          </p:nvSpPr>
          <p:spPr>
            <a:xfrm>
              <a:off x="1152" y="1104"/>
              <a:ext cx="576" cy="327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鸟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7419" name="Text Box 14"/>
            <p:cNvSpPr txBox="1"/>
            <p:nvPr/>
          </p:nvSpPr>
          <p:spPr>
            <a:xfrm>
              <a:off x="1152" y="1968"/>
              <a:ext cx="4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树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415" name="Text Box 16"/>
          <p:cNvSpPr txBox="1"/>
          <p:nvPr/>
        </p:nvSpPr>
        <p:spPr>
          <a:xfrm>
            <a:off x="5791200" y="3124200"/>
            <a:ext cx="739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树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219200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能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238375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量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57550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流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4275138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动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408613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</a:t>
            </a:r>
            <a:endParaRPr kumimoji="0" lang="en-GB" altLang="zh-CN" sz="8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6427788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7445375" y="38100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义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Rectangle 23"/>
          <p:cNvSpPr/>
          <p:nvPr/>
        </p:nvSpPr>
        <p:spPr>
          <a:xfrm>
            <a:off x="381000" y="457200"/>
            <a:ext cx="777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>
                <a:latin typeface="Arial" panose="020B0604020202020204" pitchFamily="34" charset="0"/>
              </a:rPr>
              <a:t> 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0" y="1536700"/>
            <a:ext cx="91440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桑基鱼塘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生产方式：利用桑叶喂蚕，蚕沙养鱼，鱼塘泥肥桑，在桑、蚕、鱼之间形成良性循环。古人在设计这种农业生产方式时，不一定清楚其中的科学道理，请从生态系统能量流动特点出发，分析这种设计的合理性。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352800"/>
            <a:ext cx="4716463" cy="335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5486400" y="3810000"/>
            <a:ext cx="2971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实现能量的多级利用，大大提高能量利用率。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" r:id="rId2" imgW="914400" imgH="228600"/>
        </mc:Choice>
        <mc:Fallback>
          <p:control name="" r:id="rId2" imgW="914400" imgH="228600">
            <p:pic>
              <p:nvPicPr>
                <p:cNvPr id="0" name="DefaultOcx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" r:id="rId4" imgW="914400" imgH="228600"/>
        </mc:Choice>
        <mc:Fallback>
          <p:control name="" r:id="rId4" imgW="914400" imgH="228600">
            <p:pic>
              <p:nvPicPr>
                <p:cNvPr id="0" name="HTMLHidden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" r:id="rId5" imgW="914400" imgH="228600"/>
        </mc:Choice>
        <mc:Fallback>
          <p:control name="" r:id="rId5" imgW="914400" imgH="228600">
            <p:pic>
              <p:nvPicPr>
                <p:cNvPr id="0" name="HTMLHidden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" r:id="rId6" imgW="914400" imgH="228600"/>
        </mc:Choice>
        <mc:Fallback>
          <p:control name="" r:id="rId6" imgW="914400" imgH="228600">
            <p:pic>
              <p:nvPicPr>
                <p:cNvPr id="0" name="HTMLHidden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" r:id="rId7" imgW="914400" imgH="228600"/>
        </mc:Choice>
        <mc:Fallback>
          <p:control name="" r:id="rId7" imgW="914400" imgH="228600">
            <p:pic>
              <p:nvPicPr>
                <p:cNvPr id="0" name="HTMLHidden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" r:id="rId8" imgW="914400" imgH="228600"/>
        </mc:Choice>
        <mc:Fallback>
          <p:control name="" r:id="rId8" imgW="914400" imgH="228600">
            <p:pic>
              <p:nvPicPr>
                <p:cNvPr id="0" name="HTMLHidden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914400" cy="22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117316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能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2192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321151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流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422910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动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5362575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</a:t>
            </a:r>
            <a:endParaRPr kumimoji="0" lang="en-GB" altLang="zh-CN" sz="8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638175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>
            <a:off x="7399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义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1" name="Rectangle 23"/>
          <p:cNvSpPr/>
          <p:nvPr/>
        </p:nvSpPr>
        <p:spPr>
          <a:xfrm>
            <a:off x="179388" y="1196975"/>
            <a:ext cx="777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>
                <a:latin typeface="Arial" panose="020B0604020202020204" pitchFamily="34" charset="0"/>
              </a:rPr>
              <a:t> 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77852" name="Rectangle 28"/>
          <p:cNvSpPr/>
          <p:nvPr/>
        </p:nvSpPr>
        <p:spPr>
          <a:xfrm>
            <a:off x="533400" y="2133600"/>
            <a:ext cx="837882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农民在进行田间管理的时候，要进行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灭虫除草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，目的是什么</a:t>
            </a:r>
            <a:r>
              <a:rPr lang="zh-CN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endParaRPr lang="zh-CN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5181600"/>
            <a:ext cx="8458200" cy="144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调整能量流动方向，使能量流向对人类最有益的部分。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990600" y="3886200"/>
            <a:ext cx="7467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除草为了使太阳能更多地流向农作物。捉虫为了使农作物中的能量散失减少。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DW0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6" name="Text Box 4"/>
          <p:cNvSpPr txBox="1"/>
          <p:nvPr/>
        </p:nvSpPr>
        <p:spPr>
          <a:xfrm>
            <a:off x="539750" y="1341438"/>
            <a:ext cx="86042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rabicPeriod"/>
            </a:pP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用能量流动的原理</a:t>
            </a:r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解释“一山不容二虎”隐    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含的道理。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9877" name="Text Box 5"/>
          <p:cNvSpPr txBox="1"/>
          <p:nvPr/>
        </p:nvSpPr>
        <p:spPr>
          <a:xfrm>
            <a:off x="611188" y="3500438"/>
            <a:ext cx="838041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市场上</a:t>
            </a:r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肉类食品的价格一般要比小白菜的 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价格高</a:t>
            </a:r>
            <a:r>
              <a:rPr lang="en-US" altLang="zh-CN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试从生态系统能量流动的角度分析 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原因。</a:t>
            </a:r>
            <a:endParaRPr lang="zh-CN" altLang="en-US" sz="3200" b="1" dirty="0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685800" y="1295400"/>
            <a:ext cx="8137525" cy="2862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、在植物→昆虫→蛙→蛇这条食物链中，若蛇增加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1g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，至少要消耗植物多少（</a:t>
            </a:r>
            <a:r>
              <a:rPr lang="zh-CN" altLang="en-US" sz="3600" b="1" dirty="0">
                <a:solidFill>
                  <a:srgbClr val="05020E"/>
                </a:solidFill>
                <a:latin typeface="Arial" panose="020B0604020202020204" pitchFamily="34" charset="0"/>
                <a:ea typeface="楷体_GB2312" pitchFamily="49" charset="-122"/>
              </a:rPr>
              <a:t>   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 ）</a:t>
            </a:r>
            <a:endParaRPr lang="zh-CN" altLang="en-US" sz="3600" b="1" dirty="0">
              <a:solidFill>
                <a:srgbClr val="05020E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 A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1000g</a:t>
            </a:r>
            <a:r>
              <a:rPr lang="en-US" altLang="zh-CN" sz="3600" b="1" dirty="0">
                <a:solidFill>
                  <a:srgbClr val="05020E"/>
                </a:solidFill>
                <a:latin typeface="Arial" panose="020B0604020202020204" pitchFamily="34" charset="0"/>
                <a:ea typeface="楷体_GB2312" pitchFamily="49" charset="-122"/>
              </a:rPr>
              <a:t>   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    B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500g</a:t>
            </a:r>
            <a:r>
              <a:rPr lang="en-US" altLang="zh-CN" sz="3600" b="1" dirty="0">
                <a:solidFill>
                  <a:srgbClr val="05020E"/>
                </a:solidFill>
                <a:latin typeface="Arial" panose="020B0604020202020204" pitchFamily="34" charset="0"/>
                <a:ea typeface="楷体_GB2312" pitchFamily="49" charset="-122"/>
              </a:rPr>
              <a:t>    </a:t>
            </a:r>
            <a:endParaRPr lang="en-US" altLang="zh-CN" sz="3600" b="1" dirty="0">
              <a:solidFill>
                <a:srgbClr val="05020E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 C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250g</a:t>
            </a:r>
            <a:r>
              <a:rPr lang="en-US" altLang="zh-CN" sz="3600" b="1" dirty="0">
                <a:solidFill>
                  <a:srgbClr val="05020E"/>
                </a:solidFill>
                <a:latin typeface="Arial" panose="020B0604020202020204" pitchFamily="34" charset="0"/>
                <a:ea typeface="楷体_GB2312" pitchFamily="49" charset="-122"/>
              </a:rPr>
              <a:t>         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  D</a:t>
            </a:r>
            <a:r>
              <a:rPr lang="zh-CN" altLang="en-US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solidFill>
                  <a:srgbClr val="05020E"/>
                </a:solidFill>
                <a:latin typeface="楷体_GB2312" pitchFamily="49" charset="-122"/>
                <a:ea typeface="楷体_GB2312" pitchFamily="49" charset="-122"/>
              </a:rPr>
              <a:t>125g</a:t>
            </a:r>
            <a:endParaRPr lang="en-US" altLang="zh-CN" sz="3600" b="1" dirty="0">
              <a:solidFill>
                <a:srgbClr val="05020E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5715" name="Text Box 3"/>
          <p:cNvSpPr txBox="1"/>
          <p:nvPr/>
        </p:nvSpPr>
        <p:spPr>
          <a:xfrm>
            <a:off x="1143000" y="2133600"/>
            <a:ext cx="1108075" cy="120015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en-US" altLang="zh-CN" sz="72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zh-CN" sz="7200" dirty="0">
                <a:latin typeface="Arial" panose="020B0604020202020204" pitchFamily="34" charset="0"/>
              </a:rPr>
              <a:t> </a:t>
            </a:r>
            <a:endParaRPr lang="en-US" altLang="zh-CN" sz="7200" dirty="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/>
          </p:cNvSpPr>
          <p:nvPr>
            <p:ph type="title"/>
          </p:nvPr>
        </p:nvSpPr>
        <p:spPr>
          <a:xfrm>
            <a:off x="2743200" y="76200"/>
            <a:ext cx="4191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精题演练</a:t>
            </a:r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ext Box 2"/>
          <p:cNvSpPr txBox="1"/>
          <p:nvPr/>
        </p:nvSpPr>
        <p:spPr>
          <a:xfrm>
            <a:off x="4267200" y="0"/>
            <a:ext cx="4876800" cy="417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问题探讨：</a:t>
            </a:r>
            <a:r>
              <a:rPr lang="zh-CN" altLang="en-US" sz="3200" b="1" dirty="0"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FFC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假设你像小说中的鲁滨逊那样，流落在一个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寸草不生的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荒岛上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除了饮用的水之外，你随身带的食物只有一只母鸡</a:t>
            </a:r>
            <a:r>
              <a:rPr lang="zh-CN" altLang="zh-CN" sz="3200" b="1" dirty="0">
                <a:latin typeface="Arial" panose="020B0604020202020204" pitchFamily="34" charset="0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15kg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玉米。为了使自己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坚持更长时间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，以等待救援，你将选择哪一种策略</a:t>
            </a:r>
            <a:r>
              <a:rPr lang="zh-CN" altLang="zh-CN" sz="3200" b="1" dirty="0">
                <a:latin typeface="Arial" panose="020B0604020202020204" pitchFamily="34" charset="0"/>
              </a:rPr>
              <a:t>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1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87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67200" y="4086225"/>
            <a:ext cx="4876800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9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策略：</a:t>
            </a:r>
            <a:endParaRPr lang="zh-CN" altLang="en-US" sz="2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①先吃鸡，再吃玉米。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②先吃玉米，同时用一部分玉米喂鸡，吃鸡产下的蛋，最后吃鸡</a:t>
            </a:r>
            <a:r>
              <a:rPr lang="zh-CN" altLang="zh-CN" sz="4000" b="1" dirty="0">
                <a:latin typeface="Arial" panose="020B0604020202020204" pitchFamily="34" charset="0"/>
              </a:rPr>
              <a:t>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228600" y="838200"/>
            <a:ext cx="8686800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如果一个人食物有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1/2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来自绿色植物，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1/4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来自小型肉食动物。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1/4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来自羊肉，假如传递效率为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10%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，那么该人每增加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千克体重，约消耗植物（   ）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7" name="Rectangle 3"/>
          <p:cNvSpPr/>
          <p:nvPr/>
        </p:nvSpPr>
        <p:spPr>
          <a:xfrm>
            <a:off x="762000" y="3657600"/>
            <a:ext cx="7239000" cy="283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B.  28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C.  100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D.  280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4692" name="Text Box 4"/>
          <p:cNvSpPr txBox="1"/>
          <p:nvPr/>
        </p:nvSpPr>
        <p:spPr>
          <a:xfrm>
            <a:off x="4387850" y="2286000"/>
            <a:ext cx="1098550" cy="118903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en-US" altLang="zh-CN" sz="72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zh-CN" sz="7200" dirty="0">
                <a:latin typeface="Arial" panose="020B0604020202020204" pitchFamily="34" charset="0"/>
              </a:rPr>
              <a:t> </a:t>
            </a:r>
            <a:endParaRPr lang="en-US" altLang="zh-CN" sz="7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53"/>
          <p:cNvSpPr/>
          <p:nvPr/>
        </p:nvSpPr>
        <p:spPr>
          <a:xfrm>
            <a:off x="0" y="228600"/>
            <a:ext cx="8991600" cy="1220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、下图为生态系统中能量流动图解部分示意图，①②③④各代表一定的能量值，下列各项中不</a:t>
            </a:r>
            <a:r>
              <a:rPr lang="zh-CN" altLang="en-US" sz="2800" b="1" dirty="0">
                <a:latin typeface="Arial" panose="020B0604020202020204" pitchFamily="34" charset="0"/>
              </a:rPr>
              <a:t>正确的是（    ）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2531" name="Group 67"/>
          <p:cNvGrpSpPr/>
          <p:nvPr/>
        </p:nvGrpSpPr>
        <p:grpSpPr>
          <a:xfrm>
            <a:off x="0" y="1676400"/>
            <a:ext cx="9144000" cy="2189163"/>
            <a:chOff x="0" y="432"/>
            <a:chExt cx="5760" cy="1379"/>
          </a:xfrm>
        </p:grpSpPr>
        <p:sp>
          <p:nvSpPr>
            <p:cNvPr id="22534" name="Text Box 52"/>
            <p:cNvSpPr txBox="1"/>
            <p:nvPr/>
          </p:nvSpPr>
          <p:spPr>
            <a:xfrm>
              <a:off x="0" y="539"/>
              <a:ext cx="893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生产者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2535" name="Text Box 51"/>
            <p:cNvSpPr txBox="1"/>
            <p:nvPr/>
          </p:nvSpPr>
          <p:spPr>
            <a:xfrm>
              <a:off x="1248" y="576"/>
              <a:ext cx="1407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初级消费者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2536" name="Text Box 50"/>
            <p:cNvSpPr txBox="1"/>
            <p:nvPr/>
          </p:nvSpPr>
          <p:spPr>
            <a:xfrm>
              <a:off x="3072" y="576"/>
              <a:ext cx="1407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次级消费者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2537" name="Text Box 49"/>
            <p:cNvSpPr txBox="1"/>
            <p:nvPr/>
          </p:nvSpPr>
          <p:spPr>
            <a:xfrm>
              <a:off x="4848" y="432"/>
              <a:ext cx="912" cy="678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三级消费者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2538" name="Text Box 48"/>
            <p:cNvSpPr txBox="1"/>
            <p:nvPr/>
          </p:nvSpPr>
          <p:spPr>
            <a:xfrm>
              <a:off x="4128" y="1440"/>
              <a:ext cx="893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分解者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pSp>
          <p:nvGrpSpPr>
            <p:cNvPr id="22539" name="Group 65"/>
            <p:cNvGrpSpPr/>
            <p:nvPr/>
          </p:nvGrpSpPr>
          <p:grpSpPr>
            <a:xfrm>
              <a:off x="864" y="480"/>
              <a:ext cx="384" cy="384"/>
              <a:chOff x="912" y="336"/>
              <a:chExt cx="560" cy="384"/>
            </a:xfrm>
          </p:grpSpPr>
          <p:sp>
            <p:nvSpPr>
              <p:cNvPr id="22549" name="Text Box 46"/>
              <p:cNvSpPr txBox="1"/>
              <p:nvPr/>
            </p:nvSpPr>
            <p:spPr>
              <a:xfrm>
                <a:off x="960" y="336"/>
                <a:ext cx="51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①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50" name="Line 44"/>
              <p:cNvSpPr/>
              <p:nvPr/>
            </p:nvSpPr>
            <p:spPr>
              <a:xfrm>
                <a:off x="912" y="720"/>
                <a:ext cx="5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2540" name="Group 64"/>
            <p:cNvGrpSpPr/>
            <p:nvPr/>
          </p:nvGrpSpPr>
          <p:grpSpPr>
            <a:xfrm>
              <a:off x="2640" y="480"/>
              <a:ext cx="432" cy="365"/>
              <a:chOff x="2928" y="432"/>
              <a:chExt cx="528" cy="346"/>
            </a:xfrm>
          </p:grpSpPr>
          <p:sp>
            <p:nvSpPr>
              <p:cNvPr id="22547" name="Text Box 43"/>
              <p:cNvSpPr txBox="1"/>
              <p:nvPr/>
            </p:nvSpPr>
            <p:spPr>
              <a:xfrm>
                <a:off x="2976" y="432"/>
                <a:ext cx="372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②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48" name="Line 41"/>
              <p:cNvSpPr/>
              <p:nvPr/>
            </p:nvSpPr>
            <p:spPr>
              <a:xfrm>
                <a:off x="2928" y="768"/>
                <a:ext cx="5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2541" name="Group 66"/>
            <p:cNvGrpSpPr/>
            <p:nvPr/>
          </p:nvGrpSpPr>
          <p:grpSpPr>
            <a:xfrm>
              <a:off x="4464" y="480"/>
              <a:ext cx="373" cy="374"/>
              <a:chOff x="384" y="960"/>
              <a:chExt cx="373" cy="374"/>
            </a:xfrm>
          </p:grpSpPr>
          <p:sp>
            <p:nvSpPr>
              <p:cNvPr id="22545" name="Line 47"/>
              <p:cNvSpPr/>
              <p:nvPr/>
            </p:nvSpPr>
            <p:spPr>
              <a:xfrm>
                <a:off x="384" y="1334"/>
                <a:ext cx="3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546" name="Text Box 40"/>
              <p:cNvSpPr txBox="1"/>
              <p:nvPr/>
            </p:nvSpPr>
            <p:spPr>
              <a:xfrm>
                <a:off x="384" y="960"/>
                <a:ext cx="373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③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42" name="Line 38"/>
            <p:cNvSpPr/>
            <p:nvPr/>
          </p:nvSpPr>
          <p:spPr>
            <a:xfrm>
              <a:off x="3504" y="960"/>
              <a:ext cx="0" cy="6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3" name="Text Box 37"/>
            <p:cNvSpPr txBox="1"/>
            <p:nvPr/>
          </p:nvSpPr>
          <p:spPr>
            <a:xfrm>
              <a:off x="3648" y="1296"/>
              <a:ext cx="372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>
              <a:spAutoFit/>
            </a:bodyPr>
            <a:p>
              <a:pPr eaLnBrk="0" hangingPunct="0"/>
              <a:r>
                <a:rPr lang="zh-CN" altLang="en-US" sz="32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④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2544" name="Line 36"/>
            <p:cNvSpPr/>
            <p:nvPr/>
          </p:nvSpPr>
          <p:spPr>
            <a:xfrm>
              <a:off x="3504" y="1632"/>
              <a:ext cx="6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2532" name="Rectangle 63"/>
          <p:cNvSpPr/>
          <p:nvPr/>
        </p:nvSpPr>
        <p:spPr>
          <a:xfrm>
            <a:off x="152400" y="3657600"/>
            <a:ext cx="8637588" cy="28495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zh-CN" altLang="en-US" sz="11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．生物与生物之间吃与被吃的关系不可逆转，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所以能量流动具单向性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．①表示流经生态系统内部的总能量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．一般情况下，②为①的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％～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％     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．从能量关系看②＞③＋④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0485" name="TextBox 22"/>
          <p:cNvSpPr txBox="1"/>
          <p:nvPr/>
        </p:nvSpPr>
        <p:spPr>
          <a:xfrm>
            <a:off x="7467600" y="457200"/>
            <a:ext cx="1676400" cy="2646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3749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不能，人们虽然不能改变能量流动的客观规律，但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可设法调整能量流动方向，使能量流向对人类最有益的部分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。例如，在森林中，最好使能量多储存在木材中；在草原牧场上，则最好使能量多流向到牛、羊等牲畜体内，获得更多的毛、肉、皮、奶等畜产品。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443" name="Text Box 3"/>
          <p:cNvSpPr txBox="1"/>
          <p:nvPr/>
        </p:nvSpPr>
        <p:spPr>
          <a:xfrm>
            <a:off x="990600" y="5791200"/>
            <a:ext cx="7467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除草为了使太阳能更多地流向农作物。捉虫为了使农作物中的能量散失减少。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304800" y="228600"/>
            <a:ext cx="8532813" cy="155416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、研究生态系统的能量流动，还可以帮助人们合理地调整生态系统中的能量流动关系，使能量持续高效地流向对人类最有益的部分。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743200" y="0"/>
            <a:ext cx="4191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精题演练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0" y="914400"/>
            <a:ext cx="8956675" cy="2654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一山不容二虎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这一谚语，用生态学的观点可以理解为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虎所需要的生活空间很大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身体强壮的虎以身体弱小的虎为食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虎性情孤独，不群居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营养级越高的生物，能得到的能量越少，个体数量也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就越少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3" name="Text Box 5"/>
          <p:cNvSpPr txBox="1"/>
          <p:nvPr/>
        </p:nvSpPr>
        <p:spPr>
          <a:xfrm>
            <a:off x="7162800" y="1295400"/>
            <a:ext cx="1066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en-US" altLang="zh-CN" sz="9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6"/>
          <p:cNvSpPr/>
          <p:nvPr/>
        </p:nvSpPr>
        <p:spPr>
          <a:xfrm>
            <a:off x="0" y="3732213"/>
            <a:ext cx="9144000" cy="265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en-US" altLang="zh-CN" sz="2800" b="1" dirty="0">
                <a:latin typeface="Arial" panose="020B0604020202020204" pitchFamily="34" charset="0"/>
              </a:rPr>
              <a:t> </a:t>
            </a:r>
            <a:r>
              <a:rPr lang="zh-CN" altLang="zh-CN" sz="2800" b="1" dirty="0">
                <a:latin typeface="Arial" panose="020B0604020202020204" pitchFamily="34" charset="0"/>
              </a:rPr>
              <a:t>稻田中农民要拔掉稗草，鱼塘中要不断清除肉食性的</a:t>
            </a:r>
            <a:r>
              <a:rPr lang="en-US" altLang="zh-CN" sz="2800" b="1" dirty="0">
                <a:latin typeface="Arial" panose="020B0604020202020204" pitchFamily="34" charset="0"/>
              </a:rPr>
              <a:t>“</a:t>
            </a:r>
            <a:r>
              <a:rPr lang="zh-CN" altLang="zh-CN" sz="2800" b="1" dirty="0">
                <a:latin typeface="Arial" panose="020B0604020202020204" pitchFamily="34" charset="0"/>
              </a:rPr>
              <a:t>黑鱼</a:t>
            </a:r>
            <a:r>
              <a:rPr lang="en-US" altLang="zh-CN" sz="2800" b="1" dirty="0">
                <a:latin typeface="Arial" panose="020B0604020202020204" pitchFamily="34" charset="0"/>
              </a:rPr>
              <a:t>”</a:t>
            </a:r>
            <a:r>
              <a:rPr lang="zh-CN" altLang="zh-CN" sz="2800" b="1" dirty="0">
                <a:latin typeface="Arial" panose="020B0604020202020204" pitchFamily="34" charset="0"/>
              </a:rPr>
              <a:t>，用生态学观点看，这是为了</a:t>
            </a:r>
            <a:endParaRPr lang="zh-CN" altLang="zh-CN" sz="2800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zh-CN" sz="2800" b="1" dirty="0">
                <a:latin typeface="Arial" panose="020B0604020202020204" pitchFamily="34" charset="0"/>
              </a:rPr>
              <a:t>．保持生态平衡</a:t>
            </a:r>
            <a:r>
              <a:rPr lang="en-US" altLang="zh-CN" sz="2800" b="1" dirty="0">
                <a:latin typeface="Arial" panose="020B0604020202020204" pitchFamily="34" charset="0"/>
              </a:rPr>
              <a:t>                  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zh-CN" sz="2800" b="1" dirty="0">
                <a:latin typeface="Arial" panose="020B0604020202020204" pitchFamily="34" charset="0"/>
              </a:rPr>
              <a:t>．保持生物群落的单一性</a:t>
            </a:r>
            <a:endParaRPr lang="zh-CN" altLang="zh-CN" sz="2800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C</a:t>
            </a:r>
            <a:r>
              <a:rPr lang="zh-CN" altLang="zh-CN" sz="2800" b="1" dirty="0">
                <a:latin typeface="Arial" panose="020B0604020202020204" pitchFamily="34" charset="0"/>
              </a:rPr>
              <a:t>．调整能量在生态系统中流动的</a:t>
            </a:r>
            <a:r>
              <a:rPr lang="zh-CN" altLang="en-US" sz="2800" b="1" dirty="0">
                <a:latin typeface="Arial" panose="020B0604020202020204" pitchFamily="34" charset="0"/>
              </a:rPr>
              <a:t>关系</a:t>
            </a:r>
            <a:r>
              <a:rPr lang="en-US" altLang="zh-CN" sz="2800" b="1" dirty="0">
                <a:latin typeface="Arial" panose="020B0604020202020204" pitchFamily="34" charset="0"/>
              </a:rPr>
              <a:t>        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D</a:t>
            </a:r>
            <a:r>
              <a:rPr lang="zh-CN" altLang="zh-CN" sz="2800" b="1" dirty="0">
                <a:latin typeface="Arial" panose="020B0604020202020204" pitchFamily="34" charset="0"/>
              </a:rPr>
              <a:t>．使物质能够尽快地循环流动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5" name="Text Box 7"/>
          <p:cNvSpPr txBox="1"/>
          <p:nvPr/>
        </p:nvSpPr>
        <p:spPr>
          <a:xfrm>
            <a:off x="6096000" y="4191000"/>
            <a:ext cx="990600" cy="186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1500" dirty="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endParaRPr lang="en-US" altLang="zh-CN" sz="115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4583" name="Picture 7" descr="G:\背景\u=2130889564,3197613488&amp;fm=51&amp;gp=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4679950"/>
            <a:ext cx="1447800" cy="217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/>
          <p:nvPr/>
        </p:nvSpPr>
        <p:spPr>
          <a:xfrm>
            <a:off x="228600" y="287338"/>
            <a:ext cx="8534400" cy="3538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266700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．右图是能量流动的图解，对此图解的理解不正确的是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．图中方框的大小可表示该营养级生物所具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有的能量多少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．该图中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所具有的能量为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20%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．该图中的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表示流经该生态系统的总能量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．图中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具有的能量是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的能量之和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68580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2" name="Text Box 4"/>
          <p:cNvSpPr txBox="1"/>
          <p:nvPr/>
        </p:nvSpPr>
        <p:spPr>
          <a:xfrm>
            <a:off x="7010400" y="3657600"/>
            <a:ext cx="17526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800" b="1" dirty="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en-US" altLang="zh-CN" sz="8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457200" y="304800"/>
            <a:ext cx="81597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5.</a:t>
            </a:r>
            <a:r>
              <a:rPr lang="zh-CN" altLang="en-US" sz="2800" b="1" dirty="0">
                <a:latin typeface="Arial" panose="020B0604020202020204" pitchFamily="34" charset="0"/>
              </a:rPr>
              <a:t>根据下图所表示的食物网</a:t>
            </a:r>
            <a:r>
              <a:rPr lang="en-US" altLang="zh-CN" sz="2800" b="1" dirty="0">
                <a:latin typeface="Arial" panose="020B0604020202020204" pitchFamily="34" charset="0"/>
              </a:rPr>
              <a:t>,  </a:t>
            </a:r>
            <a:r>
              <a:rPr lang="zh-CN" altLang="en-US" sz="2800" b="1" dirty="0">
                <a:latin typeface="Arial" panose="020B0604020202020204" pitchFamily="34" charset="0"/>
              </a:rPr>
              <a:t>结合能量流动的特点进行计算</a:t>
            </a:r>
            <a:r>
              <a:rPr lang="en-US" altLang="zh-CN" sz="2800" b="1" dirty="0">
                <a:latin typeface="Arial" panose="020B0604020202020204" pitchFamily="34" charset="0"/>
              </a:rPr>
              <a:t>: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26627" name="Text Box 9"/>
          <p:cNvSpPr txBox="1"/>
          <p:nvPr/>
        </p:nvSpPr>
        <p:spPr>
          <a:xfrm>
            <a:off x="3200400" y="365760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蛇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26628" name="Group 22"/>
          <p:cNvGrpSpPr/>
          <p:nvPr/>
        </p:nvGrpSpPr>
        <p:grpSpPr>
          <a:xfrm>
            <a:off x="533400" y="1066800"/>
            <a:ext cx="3414713" cy="3049588"/>
            <a:chOff x="480" y="663"/>
            <a:chExt cx="5268" cy="1921"/>
          </a:xfrm>
        </p:grpSpPr>
        <p:pic>
          <p:nvPicPr>
            <p:cNvPr id="26644" name="Picture 3" descr="neng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BFCF7"/>
                </a:clrFrom>
                <a:clrTo>
                  <a:srgbClr val="FBFC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" y="663"/>
              <a:ext cx="933" cy="9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5" name="Picture 4" descr="neng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9F6"/>
                </a:clrFrom>
                <a:clrTo>
                  <a:srgbClr val="F7F9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" y="1584"/>
              <a:ext cx="1225" cy="7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6" name="Picture 5" descr="neng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8"/>
                </a:clrFrom>
                <a:clrTo>
                  <a:srgbClr val="FAFA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50" y="1797"/>
              <a:ext cx="1120" cy="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7" name="Picture 6" descr="neng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BF9"/>
                </a:clrFrom>
                <a:clrTo>
                  <a:srgbClr val="FBFB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2" y="1752"/>
              <a:ext cx="1089" cy="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8" name="Text Box 7"/>
            <p:cNvSpPr txBox="1"/>
            <p:nvPr/>
          </p:nvSpPr>
          <p:spPr>
            <a:xfrm>
              <a:off x="916" y="2296"/>
              <a:ext cx="122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</a:rPr>
                <a:t>牧草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26649" name="Text Box 8"/>
            <p:cNvSpPr txBox="1"/>
            <p:nvPr/>
          </p:nvSpPr>
          <p:spPr>
            <a:xfrm>
              <a:off x="3003" y="2296"/>
              <a:ext cx="7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</a:rPr>
                <a:t>鼠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26650" name="Text Box 10"/>
            <p:cNvSpPr txBox="1"/>
            <p:nvPr/>
          </p:nvSpPr>
          <p:spPr>
            <a:xfrm>
              <a:off x="4046" y="1026"/>
              <a:ext cx="170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</a:rPr>
                <a:t>猫头鹰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26651" name="Line 11"/>
            <p:cNvSpPr/>
            <p:nvPr/>
          </p:nvSpPr>
          <p:spPr>
            <a:xfrm>
              <a:off x="1882" y="2115"/>
              <a:ext cx="499" cy="0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26652" name="Line 12"/>
            <p:cNvSpPr/>
            <p:nvPr/>
          </p:nvSpPr>
          <p:spPr>
            <a:xfrm>
              <a:off x="3651" y="2069"/>
              <a:ext cx="590" cy="0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26653" name="Line 13"/>
            <p:cNvSpPr/>
            <p:nvPr/>
          </p:nvSpPr>
          <p:spPr>
            <a:xfrm flipH="1" flipV="1">
              <a:off x="3969" y="1480"/>
              <a:ext cx="589" cy="272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26654" name="Line 14"/>
            <p:cNvSpPr/>
            <p:nvPr/>
          </p:nvSpPr>
          <p:spPr>
            <a:xfrm flipV="1">
              <a:off x="2971" y="1616"/>
              <a:ext cx="317" cy="272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stealth" w="med" len="med"/>
            </a:ln>
          </p:spPr>
        </p:sp>
      </p:grpSp>
      <p:sp>
        <p:nvSpPr>
          <p:cNvPr id="26629" name="Text Box 15"/>
          <p:cNvSpPr txBox="1"/>
          <p:nvPr/>
        </p:nvSpPr>
        <p:spPr>
          <a:xfrm>
            <a:off x="611188" y="4456113"/>
            <a:ext cx="81915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rabicParenBoth"/>
            </a:pP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</a:rPr>
              <a:t>如果牧草固定了</a:t>
            </a:r>
            <a:r>
              <a:rPr lang="en-US" altLang="zh-CN" sz="2400" b="1" dirty="0">
                <a:latin typeface="Arial" panose="020B0604020202020204" pitchFamily="34" charset="0"/>
              </a:rPr>
              <a:t>1000</a:t>
            </a:r>
            <a:r>
              <a:rPr lang="zh-CN" altLang="en-US" sz="2400" b="1" dirty="0">
                <a:latin typeface="Arial" panose="020B0604020202020204" pitchFamily="34" charset="0"/>
              </a:rPr>
              <a:t>焦耳的能量</a:t>
            </a:r>
            <a:r>
              <a:rPr lang="en-US" altLang="zh-CN" sz="2400" b="1" dirty="0">
                <a:latin typeface="Arial" panose="020B0604020202020204" pitchFamily="34" charset="0"/>
              </a:rPr>
              <a:t>, </a:t>
            </a:r>
            <a:r>
              <a:rPr lang="zh-CN" altLang="en-US" sz="2400" b="1" dirty="0">
                <a:latin typeface="Arial" panose="020B0604020202020204" pitchFamily="34" charset="0"/>
              </a:rPr>
              <a:t>则猫头鹰最少能获得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______</a:t>
            </a:r>
            <a:r>
              <a:rPr lang="zh-CN" altLang="en-US" sz="2400" b="1" dirty="0">
                <a:latin typeface="Arial" panose="020B0604020202020204" pitchFamily="34" charset="0"/>
              </a:rPr>
              <a:t>焦耳能量</a:t>
            </a:r>
            <a:r>
              <a:rPr lang="en-US" altLang="zh-CN" sz="2400" b="1" dirty="0">
                <a:latin typeface="Arial" panose="020B0604020202020204" pitchFamily="34" charset="0"/>
              </a:rPr>
              <a:t>, </a:t>
            </a:r>
            <a:r>
              <a:rPr lang="zh-CN" altLang="en-US" sz="2400" b="1" dirty="0">
                <a:latin typeface="Arial" panose="020B0604020202020204" pitchFamily="34" charset="0"/>
              </a:rPr>
              <a:t>最多能获得</a:t>
            </a:r>
            <a:r>
              <a:rPr lang="en-US" altLang="zh-CN" sz="2400" b="1" dirty="0">
                <a:latin typeface="Arial" panose="020B0604020202020204" pitchFamily="34" charset="0"/>
              </a:rPr>
              <a:t>______</a:t>
            </a:r>
            <a:r>
              <a:rPr lang="zh-CN" altLang="en-US" sz="2400" b="1" dirty="0">
                <a:latin typeface="Arial" panose="020B0604020202020204" pitchFamily="34" charset="0"/>
              </a:rPr>
              <a:t>焦耳能量</a:t>
            </a:r>
            <a:r>
              <a:rPr lang="en-US" altLang="zh-CN" sz="2400" b="1" dirty="0">
                <a:latin typeface="Arial" panose="020B0604020202020204" pitchFamily="34" charset="0"/>
              </a:rPr>
              <a:t>.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26630" name="Text Box 16"/>
          <p:cNvSpPr txBox="1"/>
          <p:nvPr/>
        </p:nvSpPr>
        <p:spPr>
          <a:xfrm>
            <a:off x="611188" y="5464175"/>
            <a:ext cx="86074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rabicParenBoth" startAt="2"/>
            </a:pPr>
            <a:r>
              <a:rPr lang="zh-CN" altLang="en-US" sz="2400" b="1" dirty="0">
                <a:latin typeface="Arial" panose="020B0604020202020204" pitchFamily="34" charset="0"/>
              </a:rPr>
              <a:t>若猫头鹰要获得</a:t>
            </a:r>
            <a:r>
              <a:rPr lang="en-US" altLang="zh-CN" sz="2400" b="1" dirty="0"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</a:rPr>
              <a:t>千焦能量</a:t>
            </a:r>
            <a:r>
              <a:rPr lang="en-US" altLang="zh-CN" sz="2400" b="1" dirty="0">
                <a:latin typeface="Arial" panose="020B0604020202020204" pitchFamily="34" charset="0"/>
              </a:rPr>
              <a:t>, </a:t>
            </a:r>
            <a:r>
              <a:rPr lang="zh-CN" altLang="en-US" sz="2400" b="1" dirty="0">
                <a:latin typeface="Arial" panose="020B0604020202020204" pitchFamily="34" charset="0"/>
              </a:rPr>
              <a:t>则至少消耗掉牧草所固定的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______</a:t>
            </a:r>
            <a:r>
              <a:rPr lang="zh-CN" altLang="en-US" sz="2400" b="1" dirty="0">
                <a:latin typeface="Arial" panose="020B0604020202020204" pitchFamily="34" charset="0"/>
              </a:rPr>
              <a:t>千焦能量</a:t>
            </a:r>
            <a:r>
              <a:rPr lang="en-US" altLang="zh-CN" sz="2400" b="1" dirty="0">
                <a:latin typeface="Arial" panose="020B0604020202020204" pitchFamily="34" charset="0"/>
              </a:rPr>
              <a:t>, </a:t>
            </a:r>
            <a:r>
              <a:rPr lang="zh-CN" altLang="en-US" sz="2400" b="1" dirty="0">
                <a:latin typeface="Arial" panose="020B0604020202020204" pitchFamily="34" charset="0"/>
              </a:rPr>
              <a:t>最多消耗牧草固定的</a:t>
            </a:r>
            <a:r>
              <a:rPr lang="en-US" altLang="zh-CN" sz="2400" b="1" dirty="0">
                <a:latin typeface="Arial" panose="020B0604020202020204" pitchFamily="34" charset="0"/>
              </a:rPr>
              <a:t>______</a:t>
            </a:r>
            <a:r>
              <a:rPr lang="zh-CN" altLang="en-US" sz="2400" b="1" dirty="0">
                <a:latin typeface="Arial" panose="020B0604020202020204" pitchFamily="34" charset="0"/>
              </a:rPr>
              <a:t>千焦能量</a:t>
            </a:r>
            <a:r>
              <a:rPr lang="en-US" altLang="zh-CN" sz="2400" b="1" dirty="0">
                <a:latin typeface="Arial" panose="020B0604020202020204" pitchFamily="34" charset="0"/>
              </a:rPr>
              <a:t>.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88081" name="Text Box 17"/>
          <p:cNvSpPr txBox="1"/>
          <p:nvPr/>
        </p:nvSpPr>
        <p:spPr>
          <a:xfrm>
            <a:off x="1042988" y="4816475"/>
            <a:ext cx="433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8082" name="Text Box 18"/>
          <p:cNvSpPr txBox="1"/>
          <p:nvPr/>
        </p:nvSpPr>
        <p:spPr>
          <a:xfrm>
            <a:off x="4984750" y="4816475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40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8083" name="Text Box 19"/>
          <p:cNvSpPr txBox="1"/>
          <p:nvPr/>
        </p:nvSpPr>
        <p:spPr>
          <a:xfrm>
            <a:off x="879475" y="5824538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25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Text Box 20"/>
          <p:cNvSpPr txBox="1"/>
          <p:nvPr/>
        </p:nvSpPr>
        <p:spPr>
          <a:xfrm>
            <a:off x="6027738" y="5805488"/>
            <a:ext cx="7762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400" b="1" dirty="0">
              <a:solidFill>
                <a:srgbClr val="FFCCFF"/>
              </a:solidFill>
              <a:latin typeface="Arial" panose="020B0604020202020204" pitchFamily="34" charset="0"/>
            </a:endParaRPr>
          </a:p>
        </p:txBody>
      </p:sp>
      <p:sp>
        <p:nvSpPr>
          <p:cNvPr id="88085" name="Text Box 21"/>
          <p:cNvSpPr txBox="1"/>
          <p:nvPr/>
        </p:nvSpPr>
        <p:spPr>
          <a:xfrm>
            <a:off x="6011863" y="5805488"/>
            <a:ext cx="987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1000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8087" name="Text Box 23"/>
          <p:cNvSpPr txBox="1"/>
          <p:nvPr/>
        </p:nvSpPr>
        <p:spPr>
          <a:xfrm>
            <a:off x="4114800" y="2971800"/>
            <a:ext cx="19685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最少消耗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获得最多</a:t>
            </a:r>
            <a:r>
              <a:rPr lang="en-US" altLang="zh-CN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88" name="AutoShape 24"/>
          <p:cNvSpPr/>
          <p:nvPr/>
        </p:nvSpPr>
        <p:spPr>
          <a:xfrm>
            <a:off x="6096000" y="28194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089" name="Text Box 25"/>
          <p:cNvSpPr txBox="1"/>
          <p:nvPr/>
        </p:nvSpPr>
        <p:spPr>
          <a:xfrm>
            <a:off x="6324600" y="274320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选最短的食物链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8090" name="Text Box 26"/>
          <p:cNvSpPr txBox="1"/>
          <p:nvPr/>
        </p:nvSpPr>
        <p:spPr>
          <a:xfrm>
            <a:off x="6324600" y="3276600"/>
            <a:ext cx="2328863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选最大的传递效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率</a:t>
            </a:r>
            <a:r>
              <a:rPr lang="en-US" altLang="zh-CN" sz="2400" b="1" dirty="0">
                <a:latin typeface="Times New Roman" panose="02020603050405020304" pitchFamily="18" charset="0"/>
              </a:rPr>
              <a:t>20%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88091" name="Text Box 27"/>
          <p:cNvSpPr txBox="1"/>
          <p:nvPr/>
        </p:nvSpPr>
        <p:spPr>
          <a:xfrm>
            <a:off x="3962400" y="1143000"/>
            <a:ext cx="21971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最大消耗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获得最少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92" name="AutoShape 28"/>
          <p:cNvSpPr/>
          <p:nvPr/>
        </p:nvSpPr>
        <p:spPr>
          <a:xfrm>
            <a:off x="6172200" y="9906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093" name="Text Box 29"/>
          <p:cNvSpPr txBox="1"/>
          <p:nvPr/>
        </p:nvSpPr>
        <p:spPr>
          <a:xfrm>
            <a:off x="6400800" y="91440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选最长的食物链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8094" name="Text Box 30"/>
          <p:cNvSpPr txBox="1"/>
          <p:nvPr/>
        </p:nvSpPr>
        <p:spPr>
          <a:xfrm>
            <a:off x="6400800" y="1447800"/>
            <a:ext cx="2328863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选最小的传递效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率</a:t>
            </a:r>
            <a:r>
              <a:rPr lang="en-US" altLang="zh-CN" sz="2400" b="1" dirty="0">
                <a:latin typeface="Times New Roman" panose="02020603050405020304" pitchFamily="18" charset="0"/>
              </a:rPr>
              <a:t>10%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/>
      <p:bldP spid="88083" grpId="0"/>
      <p:bldP spid="88085" grpId="0"/>
      <p:bldP spid="88087" grpId="0"/>
      <p:bldP spid="88088" grpId="0" animBg="1"/>
      <p:bldP spid="88089" grpId="0"/>
      <p:bldP spid="88090" grpId="0"/>
      <p:bldP spid="88091" grpId="0"/>
      <p:bldP spid="88092" grpId="0" animBg="1"/>
      <p:bldP spid="88093" grpId="0"/>
      <p:bldP spid="880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1">
          <a:blip r:embed="rId1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1"/>
          <p:cNvSpPr/>
          <p:nvPr/>
        </p:nvSpPr>
        <p:spPr>
          <a:xfrm>
            <a:off x="1752600" y="642938"/>
            <a:ext cx="7391400" cy="2801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4400" b="1" dirty="0">
                <a:latin typeface="新宋体" panose="02010609030101010101" charset="-122"/>
                <a:cs typeface="Arial" panose="020B0604020202020204" pitchFamily="34" charset="0"/>
              </a:rPr>
              <a:t>3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假设流入一个生态系统的总能量为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个单位，第三营养级和三级消费者所获得的</a:t>
            </a:r>
            <a:r>
              <a:rPr lang="zh-CN" altLang="zh-CN" sz="4400" b="1" dirty="0">
                <a:latin typeface="Arial" panose="020B0604020202020204" pitchFamily="34" charset="0"/>
              </a:rPr>
              <a:t>最多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能量应为（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）个单位。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TextBox 2"/>
          <p:cNvSpPr txBox="1"/>
          <p:nvPr/>
        </p:nvSpPr>
        <p:spPr>
          <a:xfrm>
            <a:off x="685800" y="3962400"/>
            <a:ext cx="87630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．４和４　　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．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和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         C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．４和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　　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．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4400" b="1" dirty="0">
                <a:latin typeface="新宋体" panose="02010609030101010101" charset="-122"/>
                <a:cs typeface="Arial" panose="020B0604020202020204" pitchFamily="34" charset="0"/>
              </a:rPr>
              <a:t>和４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209800"/>
            <a:ext cx="1905000" cy="186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15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11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53"/>
          <p:cNvSpPr/>
          <p:nvPr/>
        </p:nvSpPr>
        <p:spPr>
          <a:xfrm>
            <a:off x="0" y="228600"/>
            <a:ext cx="8991600" cy="1220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、下图为生态系统中能量流动图解部分示意图，①②③④各代表一定的能量值，下列各项中不</a:t>
            </a:r>
            <a:r>
              <a:rPr lang="zh-CN" altLang="en-US" sz="2800" b="1" dirty="0">
                <a:latin typeface="Arial" panose="020B0604020202020204" pitchFamily="34" charset="0"/>
              </a:rPr>
              <a:t>正确的是（    ）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8675" name="Group 67"/>
          <p:cNvGrpSpPr/>
          <p:nvPr/>
        </p:nvGrpSpPr>
        <p:grpSpPr>
          <a:xfrm>
            <a:off x="0" y="1676400"/>
            <a:ext cx="9144000" cy="2189163"/>
            <a:chOff x="0" y="432"/>
            <a:chExt cx="5760" cy="1379"/>
          </a:xfrm>
        </p:grpSpPr>
        <p:sp>
          <p:nvSpPr>
            <p:cNvPr id="28678" name="Text Box 52"/>
            <p:cNvSpPr txBox="1"/>
            <p:nvPr/>
          </p:nvSpPr>
          <p:spPr>
            <a:xfrm>
              <a:off x="0" y="539"/>
              <a:ext cx="893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生产者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8679" name="Text Box 51"/>
            <p:cNvSpPr txBox="1"/>
            <p:nvPr/>
          </p:nvSpPr>
          <p:spPr>
            <a:xfrm>
              <a:off x="1248" y="576"/>
              <a:ext cx="1407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初级消费者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8680" name="Text Box 50"/>
            <p:cNvSpPr txBox="1"/>
            <p:nvPr/>
          </p:nvSpPr>
          <p:spPr>
            <a:xfrm>
              <a:off x="3072" y="576"/>
              <a:ext cx="1407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次级消费者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8681" name="Text Box 49"/>
            <p:cNvSpPr txBox="1"/>
            <p:nvPr/>
          </p:nvSpPr>
          <p:spPr>
            <a:xfrm>
              <a:off x="4848" y="432"/>
              <a:ext cx="912" cy="678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三级消费者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8682" name="Text Box 48"/>
            <p:cNvSpPr txBox="1"/>
            <p:nvPr/>
          </p:nvSpPr>
          <p:spPr>
            <a:xfrm>
              <a:off x="4128" y="1440"/>
              <a:ext cx="893" cy="37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eaLnBrk="0" hangingPunct="0"/>
              <a:r>
                <a: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分解者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pSp>
          <p:nvGrpSpPr>
            <p:cNvPr id="28683" name="Group 65"/>
            <p:cNvGrpSpPr/>
            <p:nvPr/>
          </p:nvGrpSpPr>
          <p:grpSpPr>
            <a:xfrm>
              <a:off x="864" y="480"/>
              <a:ext cx="384" cy="384"/>
              <a:chOff x="912" y="336"/>
              <a:chExt cx="560" cy="384"/>
            </a:xfrm>
          </p:grpSpPr>
          <p:sp>
            <p:nvSpPr>
              <p:cNvPr id="28693" name="Text Box 46"/>
              <p:cNvSpPr txBox="1"/>
              <p:nvPr/>
            </p:nvSpPr>
            <p:spPr>
              <a:xfrm>
                <a:off x="960" y="336"/>
                <a:ext cx="51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①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94" name="Line 44"/>
              <p:cNvSpPr/>
              <p:nvPr/>
            </p:nvSpPr>
            <p:spPr>
              <a:xfrm>
                <a:off x="912" y="720"/>
                <a:ext cx="5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8684" name="Group 64"/>
            <p:cNvGrpSpPr/>
            <p:nvPr/>
          </p:nvGrpSpPr>
          <p:grpSpPr>
            <a:xfrm>
              <a:off x="2640" y="480"/>
              <a:ext cx="432" cy="365"/>
              <a:chOff x="2928" y="432"/>
              <a:chExt cx="528" cy="346"/>
            </a:xfrm>
          </p:grpSpPr>
          <p:sp>
            <p:nvSpPr>
              <p:cNvPr id="28691" name="Text Box 43"/>
              <p:cNvSpPr txBox="1"/>
              <p:nvPr/>
            </p:nvSpPr>
            <p:spPr>
              <a:xfrm>
                <a:off x="2976" y="432"/>
                <a:ext cx="372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②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92" name="Line 41"/>
              <p:cNvSpPr/>
              <p:nvPr/>
            </p:nvSpPr>
            <p:spPr>
              <a:xfrm>
                <a:off x="2928" y="768"/>
                <a:ext cx="5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8685" name="Group 66"/>
            <p:cNvGrpSpPr/>
            <p:nvPr/>
          </p:nvGrpSpPr>
          <p:grpSpPr>
            <a:xfrm>
              <a:off x="4464" y="480"/>
              <a:ext cx="373" cy="374"/>
              <a:chOff x="384" y="960"/>
              <a:chExt cx="373" cy="374"/>
            </a:xfrm>
          </p:grpSpPr>
          <p:sp>
            <p:nvSpPr>
              <p:cNvPr id="28689" name="Line 47"/>
              <p:cNvSpPr/>
              <p:nvPr/>
            </p:nvSpPr>
            <p:spPr>
              <a:xfrm>
                <a:off x="384" y="1334"/>
                <a:ext cx="3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8690" name="Text Box 40"/>
              <p:cNvSpPr txBox="1"/>
              <p:nvPr/>
            </p:nvSpPr>
            <p:spPr>
              <a:xfrm>
                <a:off x="384" y="960"/>
                <a:ext cx="373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/>
                <a:r>
                  <a:rPr lang="zh-CN" altLang="en-US" sz="3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③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86" name="Line 38"/>
            <p:cNvSpPr/>
            <p:nvPr/>
          </p:nvSpPr>
          <p:spPr>
            <a:xfrm>
              <a:off x="3504" y="960"/>
              <a:ext cx="0" cy="6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7" name="Text Box 37"/>
            <p:cNvSpPr txBox="1"/>
            <p:nvPr/>
          </p:nvSpPr>
          <p:spPr>
            <a:xfrm>
              <a:off x="3648" y="1296"/>
              <a:ext cx="372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>
              <a:spAutoFit/>
            </a:bodyPr>
            <a:p>
              <a:pPr eaLnBrk="0" hangingPunct="0"/>
              <a:r>
                <a:rPr lang="zh-CN" altLang="en-US" sz="32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④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8688" name="Line 36"/>
            <p:cNvSpPr/>
            <p:nvPr/>
          </p:nvSpPr>
          <p:spPr>
            <a:xfrm>
              <a:off x="3504" y="1632"/>
              <a:ext cx="6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8676" name="Rectangle 63"/>
          <p:cNvSpPr/>
          <p:nvPr/>
        </p:nvSpPr>
        <p:spPr>
          <a:xfrm>
            <a:off x="152400" y="3657600"/>
            <a:ext cx="8637588" cy="28495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zh-CN" altLang="en-US" sz="11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．生物与生物之间吃与被吃的关系不可逆转，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所以能量流动具单向性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．①表示流经生态系统内部的总能量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．一般情况下，②为①的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％～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％     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．从能量关系看②＞③＋④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0485" name="TextBox 22"/>
          <p:cNvSpPr txBox="1"/>
          <p:nvPr/>
        </p:nvSpPr>
        <p:spPr>
          <a:xfrm>
            <a:off x="7467600" y="457200"/>
            <a:ext cx="1676400" cy="2646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317500" y="896938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输入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307975" y="3295650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传递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524000" y="3276600"/>
            <a:ext cx="68580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能量沿着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食物链（网）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逐级流动；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304800" y="5334000"/>
            <a:ext cx="1441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散失：</a:t>
            </a:r>
            <a:endParaRPr lang="zh-CN" altLang="en-US" sz="3200" b="1" dirty="0">
              <a:solidFill>
                <a:srgbClr val="3333FF"/>
              </a:solidFill>
              <a:latin typeface="Verdan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1600200" y="5334000"/>
            <a:ext cx="7086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各级生物的呼吸作用及分解者的分解作用（呼吸），能量以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热能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散失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1447800" y="19050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      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生产者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固定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的太阳能的总量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1447800" y="1447800"/>
            <a:ext cx="51133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生态系统的总能量：</a:t>
            </a:r>
            <a:endParaRPr lang="zh-CN" altLang="en-US" sz="28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7" name="Rectangle 9"/>
          <p:cNvSpPr/>
          <p:nvPr/>
        </p:nvSpPr>
        <p:spPr>
          <a:xfrm>
            <a:off x="4351338" y="914400"/>
            <a:ext cx="43211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仿宋_GB2312" pitchFamily="49" charset="-122"/>
                <a:ea typeface="黑体" panose="02010609060101010101" pitchFamily="49" charset="-122"/>
              </a:rPr>
              <a:t>太阳能</a:t>
            </a:r>
            <a:endParaRPr lang="zh-CN" altLang="en-US" sz="3200" b="1" dirty="0">
              <a:latin typeface="仿宋_GB2312" pitchFamily="49" charset="-122"/>
              <a:ea typeface="黑体" panose="02010609060101010101" pitchFamily="49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1433513" y="914400"/>
            <a:ext cx="51133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能量的最终源头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7" name="Text Box 11"/>
          <p:cNvSpPr txBox="1"/>
          <p:nvPr/>
        </p:nvSpPr>
        <p:spPr>
          <a:xfrm>
            <a:off x="304800" y="4297363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转化：</a:t>
            </a:r>
            <a:endParaRPr lang="zh-CN" altLang="en-US" sz="3200" b="1" dirty="0">
              <a:solidFill>
                <a:srgbClr val="3333FF"/>
              </a:solidFill>
              <a:latin typeface="Verdan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7467600" y="42672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热能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1600200" y="42672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太阳光能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02" name="Text Box 14"/>
          <p:cNvSpPr txBox="1"/>
          <p:nvPr/>
        </p:nvSpPr>
        <p:spPr>
          <a:xfrm>
            <a:off x="4724400" y="4297363"/>
            <a:ext cx="34750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化学能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352800" y="4191000"/>
            <a:ext cx="2376488" cy="457200"/>
            <a:chOff x="2112" y="2640"/>
            <a:chExt cx="1497" cy="288"/>
          </a:xfrm>
        </p:grpSpPr>
        <p:sp>
          <p:nvSpPr>
            <p:cNvPr id="29716" name="Text Box 16"/>
            <p:cNvSpPr txBox="1"/>
            <p:nvPr/>
          </p:nvSpPr>
          <p:spPr>
            <a:xfrm>
              <a:off x="2112" y="2640"/>
              <a:ext cx="1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光合作用</a:t>
              </a:r>
              <a:endPara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9717" name="Line 17"/>
            <p:cNvSpPr/>
            <p:nvPr/>
          </p:nvSpPr>
          <p:spPr>
            <a:xfrm>
              <a:off x="2160" y="2910"/>
              <a:ext cx="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18"/>
          <p:cNvGrpSpPr/>
          <p:nvPr/>
        </p:nvGrpSpPr>
        <p:grpSpPr>
          <a:xfrm>
            <a:off x="6096000" y="4219575"/>
            <a:ext cx="2663825" cy="457200"/>
            <a:chOff x="3840" y="2658"/>
            <a:chExt cx="1678" cy="288"/>
          </a:xfrm>
        </p:grpSpPr>
        <p:sp>
          <p:nvSpPr>
            <p:cNvPr id="29714" name="Text Box 19"/>
            <p:cNvSpPr txBox="1"/>
            <p:nvPr/>
          </p:nvSpPr>
          <p:spPr>
            <a:xfrm>
              <a:off x="3840" y="2658"/>
              <a:ext cx="167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呼吸作用</a:t>
              </a:r>
              <a:endPara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9715" name="Line 20"/>
            <p:cNvSpPr/>
            <p:nvPr/>
          </p:nvSpPr>
          <p:spPr>
            <a:xfrm>
              <a:off x="3888" y="2928"/>
              <a:ext cx="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9713" name="Text Box 21"/>
          <p:cNvSpPr txBox="1"/>
          <p:nvPr/>
        </p:nvSpPr>
        <p:spPr>
          <a:xfrm>
            <a:off x="152400" y="0"/>
            <a:ext cx="2438400" cy="762000"/>
          </a:xfrm>
          <a:prstGeom prst="rect">
            <a:avLst/>
          </a:prstGeom>
          <a:gradFill rotWithShape="1">
            <a:gsLst>
              <a:gs pos="0">
                <a:srgbClr val="AAAA88"/>
              </a:gs>
              <a:gs pos="50000">
                <a:srgbClr val="FFFFCC"/>
              </a:gs>
              <a:gs pos="100000">
                <a:srgbClr val="AAAA88"/>
              </a:gs>
            </a:gsLst>
            <a:lin ang="5400000" scaled="1"/>
            <a:tileRect/>
          </a:gra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5" grpId="0"/>
      <p:bldP spid="12296" grpId="0"/>
      <p:bldP spid="12297" grpId="0"/>
      <p:bldP spid="12298" grpId="0"/>
      <p:bldP spid="12300" grpId="0"/>
      <p:bldP spid="12301" grpId="0"/>
      <p:bldP spid="123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1773238" y="9842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3399"/>
                </a:solidFill>
                <a:latin typeface="Arial Black" panose="020B0A04020102020204" pitchFamily="34" charset="0"/>
              </a:rPr>
              <a:t>能</a:t>
            </a:r>
            <a:endParaRPr lang="zh-CN" altLang="en-GB" sz="7200" b="1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2687638" y="9842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量</a:t>
            </a:r>
            <a:endParaRPr lang="zh-CN" altLang="en-GB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3613150" y="9842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9900"/>
                </a:solidFill>
                <a:latin typeface="Arial Black" panose="020B0A04020102020204" pitchFamily="34" charset="0"/>
              </a:rPr>
              <a:t>流</a:t>
            </a:r>
            <a:endParaRPr lang="zh-CN" altLang="en-GB" sz="7200" b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4521200" y="9842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CC00"/>
                </a:solidFill>
                <a:latin typeface="Arial Black" panose="020B0A04020102020204" pitchFamily="34" charset="0"/>
              </a:rPr>
              <a:t>动</a:t>
            </a:r>
            <a:endParaRPr lang="zh-CN" altLang="en-GB" sz="7200" b="1" dirty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5441950" y="993775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FF00"/>
                </a:solidFill>
                <a:latin typeface="Arial Black" panose="020B0A04020102020204" pitchFamily="34" charset="0"/>
              </a:rPr>
              <a:t>的</a:t>
            </a:r>
            <a:endParaRPr lang="zh-CN" altLang="en-GB" sz="7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6359525" y="9842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66FF66"/>
                </a:solidFill>
                <a:latin typeface="Arial Black" panose="020B0A04020102020204" pitchFamily="34" charset="0"/>
              </a:rPr>
              <a:t>概</a:t>
            </a:r>
            <a:endParaRPr lang="zh-CN" altLang="en-GB" sz="7200" b="1" dirty="0">
              <a:solidFill>
                <a:srgbClr val="66FF66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7286625" y="981075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007AFF"/>
                </a:solidFill>
                <a:latin typeface="Arial Black" panose="020B0A04020102020204" pitchFamily="34" charset="0"/>
              </a:rPr>
              <a:t>念</a:t>
            </a:r>
            <a:endParaRPr lang="zh-CN" altLang="en-GB" sz="7200" b="1" dirty="0">
              <a:solidFill>
                <a:srgbClr val="007AFF"/>
              </a:solidFill>
              <a:latin typeface="Arial Black" panose="020B0A04020102020204" pitchFamily="34" charset="0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1773238" y="984250"/>
            <a:ext cx="6607175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GB" sz="7200" b="1" dirty="0">
                <a:solidFill>
                  <a:srgbClr val="FF3300"/>
                </a:solidFill>
                <a:latin typeface="Arial Black" panose="020B0A04020102020204" pitchFamily="34" charset="0"/>
              </a:rPr>
              <a:t>能量流动的概念</a:t>
            </a:r>
            <a:endParaRPr lang="zh-CN" altLang="en-GB" sz="72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1386" name="Text Box 10"/>
          <p:cNvSpPr txBox="1"/>
          <p:nvPr/>
        </p:nvSpPr>
        <p:spPr>
          <a:xfrm>
            <a:off x="503238" y="3068638"/>
            <a:ext cx="8640762" cy="2043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生态系统中能量的</a:t>
            </a:r>
            <a:r>
              <a:rPr lang="zh-CN" altLang="en-US" sz="4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输入、传递、转化</a:t>
            </a:r>
            <a:r>
              <a:rPr lang="zh-CN" altLang="en-US" sz="40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4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散失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的过程，称为生态系统的能量流动。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1000125" y="1358900"/>
            <a:ext cx="763588" cy="701675"/>
          </a:xfrm>
          <a:prstGeom prst="rect">
            <a:avLst/>
          </a:prstGeom>
          <a:noFill/>
          <a:ln w="76200">
            <a:noFill/>
          </a:ln>
        </p:spPr>
        <p:txBody>
          <a:bodyPr wrap="none" lIns="92075" tIns="46038" rIns="92075" bIns="46038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Group 2"/>
          <p:cNvGrpSpPr/>
          <p:nvPr/>
        </p:nvGrpSpPr>
        <p:grpSpPr>
          <a:xfrm>
            <a:off x="533400" y="842963"/>
            <a:ext cx="8610600" cy="2768600"/>
            <a:chOff x="336" y="531"/>
            <a:chExt cx="5232" cy="2257"/>
          </a:xfrm>
        </p:grpSpPr>
        <p:grpSp>
          <p:nvGrpSpPr>
            <p:cNvPr id="30743" name="Group 3"/>
            <p:cNvGrpSpPr/>
            <p:nvPr/>
          </p:nvGrpSpPr>
          <p:grpSpPr>
            <a:xfrm>
              <a:off x="3552" y="2362"/>
              <a:ext cx="688" cy="426"/>
              <a:chOff x="2816" y="2058"/>
              <a:chExt cx="688" cy="426"/>
            </a:xfrm>
          </p:grpSpPr>
          <p:sp>
            <p:nvSpPr>
              <p:cNvPr id="30792" name="AutoShape 4"/>
              <p:cNvSpPr/>
              <p:nvPr/>
            </p:nvSpPr>
            <p:spPr>
              <a:xfrm rot="7800000">
                <a:off x="2984" y="1890"/>
                <a:ext cx="48" cy="384"/>
              </a:xfrm>
              <a:prstGeom prst="upArrow">
                <a:avLst>
                  <a:gd name="adj1" fmla="val 50000"/>
                  <a:gd name="adj2" fmla="val 200000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93" name="Text Box 5"/>
              <p:cNvSpPr txBox="1"/>
              <p:nvPr/>
            </p:nvSpPr>
            <p:spPr>
              <a:xfrm>
                <a:off x="2928" y="2160"/>
                <a:ext cx="576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0744" name="Group 6"/>
            <p:cNvGrpSpPr/>
            <p:nvPr/>
          </p:nvGrpSpPr>
          <p:grpSpPr>
            <a:xfrm>
              <a:off x="3456" y="682"/>
              <a:ext cx="595" cy="535"/>
              <a:chOff x="3216" y="288"/>
              <a:chExt cx="595" cy="535"/>
            </a:xfrm>
          </p:grpSpPr>
          <p:sp>
            <p:nvSpPr>
              <p:cNvPr id="30790" name="AutoShape 7"/>
              <p:cNvSpPr/>
              <p:nvPr/>
            </p:nvSpPr>
            <p:spPr>
              <a:xfrm rot="2400000">
                <a:off x="3261" y="490"/>
                <a:ext cx="144" cy="333"/>
              </a:xfrm>
              <a:prstGeom prst="upArrow">
                <a:avLst>
                  <a:gd name="adj1" fmla="val 50000"/>
                  <a:gd name="adj2" fmla="val 57812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91" name="Text Box 8"/>
              <p:cNvSpPr txBox="1"/>
              <p:nvPr/>
            </p:nvSpPr>
            <p:spPr>
              <a:xfrm>
                <a:off x="3216" y="288"/>
                <a:ext cx="595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0745" name="Group 9"/>
            <p:cNvGrpSpPr/>
            <p:nvPr/>
          </p:nvGrpSpPr>
          <p:grpSpPr>
            <a:xfrm>
              <a:off x="2304" y="634"/>
              <a:ext cx="576" cy="543"/>
              <a:chOff x="2064" y="240"/>
              <a:chExt cx="576" cy="543"/>
            </a:xfrm>
          </p:grpSpPr>
          <p:sp>
            <p:nvSpPr>
              <p:cNvPr id="30788" name="AutoShape 10"/>
              <p:cNvSpPr/>
              <p:nvPr/>
            </p:nvSpPr>
            <p:spPr>
              <a:xfrm rot="2400000">
                <a:off x="2154" y="450"/>
                <a:ext cx="170" cy="333"/>
              </a:xfrm>
              <a:prstGeom prst="upArrow">
                <a:avLst>
                  <a:gd name="adj1" fmla="val 50000"/>
                  <a:gd name="adj2" fmla="val 48970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89" name="Text Box 11"/>
              <p:cNvSpPr txBox="1"/>
              <p:nvPr/>
            </p:nvSpPr>
            <p:spPr>
              <a:xfrm>
                <a:off x="2064" y="240"/>
                <a:ext cx="576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0746" name="Group 12"/>
            <p:cNvGrpSpPr/>
            <p:nvPr/>
          </p:nvGrpSpPr>
          <p:grpSpPr>
            <a:xfrm>
              <a:off x="1559" y="1815"/>
              <a:ext cx="3913" cy="451"/>
              <a:chOff x="1559" y="1527"/>
              <a:chExt cx="3913" cy="451"/>
            </a:xfrm>
          </p:grpSpPr>
          <p:sp>
            <p:nvSpPr>
              <p:cNvPr id="30786" name="AutoShape 13"/>
              <p:cNvSpPr/>
              <p:nvPr/>
            </p:nvSpPr>
            <p:spPr>
              <a:xfrm rot="7800000">
                <a:off x="1703" y="1383"/>
                <a:ext cx="192" cy="480"/>
              </a:xfrm>
              <a:prstGeom prst="upArrow">
                <a:avLst>
                  <a:gd name="adj1" fmla="val 50000"/>
                  <a:gd name="adj2" fmla="val 62500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87" name="Rectangle 14"/>
              <p:cNvSpPr/>
              <p:nvPr/>
            </p:nvSpPr>
            <p:spPr>
              <a:xfrm>
                <a:off x="1584" y="1786"/>
                <a:ext cx="3888" cy="192"/>
              </a:xfrm>
              <a:prstGeom prst="rect">
                <a:avLst/>
              </a:prstGeom>
              <a:solidFill>
                <a:srgbClr val="83E7FF"/>
              </a:solidFill>
              <a:ln w="9525" cap="flat" cmpd="sng">
                <a:solidFill>
                  <a:srgbClr val="17C2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sz="2000" b="1" dirty="0">
                    <a:solidFill>
                      <a:srgbClr val="000099"/>
                    </a:solidFill>
                    <a:latin typeface="楷体_GB2312" pitchFamily="49" charset="-122"/>
                    <a:ea typeface="楷体_GB2312" pitchFamily="49" charset="-122"/>
                  </a:rPr>
                  <a:t>分      解      者</a:t>
                </a:r>
                <a:endParaRPr lang="zh-CN" altLang="en-US" sz="20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0747" name="Group 15"/>
            <p:cNvGrpSpPr/>
            <p:nvPr/>
          </p:nvGrpSpPr>
          <p:grpSpPr>
            <a:xfrm>
              <a:off x="1152" y="531"/>
              <a:ext cx="576" cy="525"/>
              <a:chOff x="960" y="192"/>
              <a:chExt cx="576" cy="525"/>
            </a:xfrm>
          </p:grpSpPr>
          <p:sp>
            <p:nvSpPr>
              <p:cNvPr id="30784" name="AutoShape 16"/>
              <p:cNvSpPr/>
              <p:nvPr/>
            </p:nvSpPr>
            <p:spPr>
              <a:xfrm rot="2400000">
                <a:off x="1008" y="384"/>
                <a:ext cx="218" cy="333"/>
              </a:xfrm>
              <a:prstGeom prst="upArrow">
                <a:avLst>
                  <a:gd name="adj1" fmla="val 50000"/>
                  <a:gd name="adj2" fmla="val 38188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85" name="Text Box 17"/>
              <p:cNvSpPr txBox="1"/>
              <p:nvPr/>
            </p:nvSpPr>
            <p:spPr>
              <a:xfrm>
                <a:off x="960" y="192"/>
                <a:ext cx="576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30748" name="AutoShape 18"/>
            <p:cNvSpPr/>
            <p:nvPr/>
          </p:nvSpPr>
          <p:spPr>
            <a:xfrm rot="7800000">
              <a:off x="3950" y="1618"/>
              <a:ext cx="116" cy="528"/>
            </a:xfrm>
            <a:prstGeom prst="upArrow">
              <a:avLst>
                <a:gd name="adj1" fmla="val 50000"/>
                <a:gd name="adj2" fmla="val 113793"/>
              </a:avLst>
            </a:prstGeom>
            <a:solidFill>
              <a:srgbClr val="00CCFF"/>
            </a:solidFill>
            <a:ln w="9525">
              <a:noFill/>
            </a:ln>
          </p:spPr>
          <p:txBody>
            <a:bodyPr rot="10800000" vert="eaVert" wrap="none" anchor="ctr" anchorCtr="0"/>
            <a:p>
              <a:pPr algn="ctr"/>
              <a:endParaRPr lang="zh-CN" altLang="zh-CN" sz="2000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0749" name="AutoShape 19"/>
            <p:cNvSpPr/>
            <p:nvPr/>
          </p:nvSpPr>
          <p:spPr>
            <a:xfrm rot="7800000">
              <a:off x="2814" y="1554"/>
              <a:ext cx="157" cy="601"/>
            </a:xfrm>
            <a:prstGeom prst="upArrow">
              <a:avLst>
                <a:gd name="adj1" fmla="val 50000"/>
                <a:gd name="adj2" fmla="val 95700"/>
              </a:avLst>
            </a:prstGeom>
            <a:solidFill>
              <a:srgbClr val="00CCFF"/>
            </a:solidFill>
            <a:ln w="9525">
              <a:noFill/>
            </a:ln>
          </p:spPr>
          <p:txBody>
            <a:bodyPr rot="10800000" vert="eaVert" wrap="none" anchor="ctr" anchorCtr="0"/>
            <a:p>
              <a:pPr algn="ctr"/>
              <a:endParaRPr lang="zh-CN" altLang="zh-CN" sz="2000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30750" name="Group 20"/>
            <p:cNvGrpSpPr/>
            <p:nvPr/>
          </p:nvGrpSpPr>
          <p:grpSpPr>
            <a:xfrm>
              <a:off x="336" y="1114"/>
              <a:ext cx="480" cy="821"/>
              <a:chOff x="96" y="720"/>
              <a:chExt cx="480" cy="821"/>
            </a:xfrm>
          </p:grpSpPr>
          <p:sp>
            <p:nvSpPr>
              <p:cNvPr id="30779" name="Text Box 21"/>
              <p:cNvSpPr txBox="1"/>
              <p:nvPr/>
            </p:nvSpPr>
            <p:spPr>
              <a:xfrm>
                <a:off x="96" y="720"/>
                <a:ext cx="288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太阳能</a:t>
                </a:r>
                <a:endPara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30780" name="Group 22"/>
              <p:cNvGrpSpPr/>
              <p:nvPr/>
            </p:nvGrpSpPr>
            <p:grpSpPr>
              <a:xfrm>
                <a:off x="384" y="816"/>
                <a:ext cx="192" cy="480"/>
                <a:chOff x="432" y="672"/>
                <a:chExt cx="192" cy="480"/>
              </a:xfrm>
            </p:grpSpPr>
            <p:sp>
              <p:nvSpPr>
                <p:cNvPr id="30781" name="Line 23"/>
                <p:cNvSpPr/>
                <p:nvPr/>
              </p:nvSpPr>
              <p:spPr>
                <a:xfrm>
                  <a:off x="432" y="672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0782" name="Line 24"/>
                <p:cNvSpPr/>
                <p:nvPr/>
              </p:nvSpPr>
              <p:spPr>
                <a:xfrm>
                  <a:off x="432" y="912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0783" name="Line 25"/>
                <p:cNvSpPr/>
                <p:nvPr/>
              </p:nvSpPr>
              <p:spPr>
                <a:xfrm>
                  <a:off x="432" y="1152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grpSp>
          <p:nvGrpSpPr>
            <p:cNvPr id="30751" name="Group 26"/>
            <p:cNvGrpSpPr/>
            <p:nvPr/>
          </p:nvGrpSpPr>
          <p:grpSpPr>
            <a:xfrm>
              <a:off x="816" y="1008"/>
              <a:ext cx="975" cy="828"/>
              <a:chOff x="384" y="624"/>
              <a:chExt cx="960" cy="828"/>
            </a:xfrm>
          </p:grpSpPr>
          <p:sp>
            <p:nvSpPr>
              <p:cNvPr id="30777" name="Rectangle 27"/>
              <p:cNvSpPr/>
              <p:nvPr/>
            </p:nvSpPr>
            <p:spPr>
              <a:xfrm>
                <a:off x="384" y="624"/>
                <a:ext cx="960" cy="816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FFCA7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8" name="Text Box 28"/>
              <p:cNvSpPr txBox="1"/>
              <p:nvPr/>
            </p:nvSpPr>
            <p:spPr>
              <a:xfrm>
                <a:off x="432" y="816"/>
                <a:ext cx="768" cy="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 </a:t>
                </a:r>
                <a:r>
                  <a: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生产者</a:t>
                </a:r>
                <a:endParaRPr lang="zh-CN" altLang="en-US" b="1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（植物）</a:t>
                </a:r>
                <a:endParaRPr lang="zh-CN" altLang="en-US" b="1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0752" name="Group 29"/>
            <p:cNvGrpSpPr/>
            <p:nvPr/>
          </p:nvGrpSpPr>
          <p:grpSpPr>
            <a:xfrm>
              <a:off x="1655" y="1066"/>
              <a:ext cx="1321" cy="720"/>
              <a:chOff x="1440" y="672"/>
              <a:chExt cx="1296" cy="720"/>
            </a:xfrm>
          </p:grpSpPr>
          <p:grpSp>
            <p:nvGrpSpPr>
              <p:cNvPr id="30773" name="Group 30"/>
              <p:cNvGrpSpPr/>
              <p:nvPr/>
            </p:nvGrpSpPr>
            <p:grpSpPr>
              <a:xfrm>
                <a:off x="1680" y="672"/>
                <a:ext cx="1056" cy="720"/>
                <a:chOff x="1296" y="672"/>
                <a:chExt cx="1152" cy="720"/>
              </a:xfrm>
            </p:grpSpPr>
            <p:sp>
              <p:nvSpPr>
                <p:cNvPr id="30775" name="Rectangle 31"/>
                <p:cNvSpPr/>
                <p:nvPr/>
              </p:nvSpPr>
              <p:spPr>
                <a:xfrm>
                  <a:off x="1392" y="672"/>
                  <a:ext cx="864" cy="72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FFCA7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76" name="Rectangle 32"/>
                <p:cNvSpPr/>
                <p:nvPr/>
              </p:nvSpPr>
              <p:spPr>
                <a:xfrm>
                  <a:off x="1296" y="844"/>
                  <a:ext cx="1152" cy="5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 </a:t>
                  </a:r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初级消费者（植食动物）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0774" name="AutoShape 33"/>
              <p:cNvSpPr/>
              <p:nvPr/>
            </p:nvSpPr>
            <p:spPr>
              <a:xfrm>
                <a:off x="1440" y="9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753" name="Group 34"/>
            <p:cNvGrpSpPr/>
            <p:nvPr/>
          </p:nvGrpSpPr>
          <p:grpSpPr>
            <a:xfrm>
              <a:off x="2832" y="1162"/>
              <a:ext cx="1227" cy="619"/>
              <a:chOff x="2592" y="768"/>
              <a:chExt cx="1152" cy="619"/>
            </a:xfrm>
          </p:grpSpPr>
          <p:grpSp>
            <p:nvGrpSpPr>
              <p:cNvPr id="30769" name="Group 35"/>
              <p:cNvGrpSpPr/>
              <p:nvPr/>
            </p:nvGrpSpPr>
            <p:grpSpPr>
              <a:xfrm>
                <a:off x="2784" y="768"/>
                <a:ext cx="960" cy="619"/>
                <a:chOff x="2736" y="1632"/>
                <a:chExt cx="960" cy="619"/>
              </a:xfrm>
            </p:grpSpPr>
            <p:sp>
              <p:nvSpPr>
                <p:cNvPr id="30771" name="Rectangle 36"/>
                <p:cNvSpPr/>
                <p:nvPr/>
              </p:nvSpPr>
              <p:spPr>
                <a:xfrm>
                  <a:off x="2832" y="1632"/>
                  <a:ext cx="816" cy="57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FFCA7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72" name="Rectangle 37"/>
                <p:cNvSpPr/>
                <p:nvPr/>
              </p:nvSpPr>
              <p:spPr>
                <a:xfrm>
                  <a:off x="2736" y="1728"/>
                  <a:ext cx="960" cy="5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 </a:t>
                  </a:r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次级消费者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  <a:p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（肉食动物）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0770" name="AutoShape 38"/>
              <p:cNvSpPr/>
              <p:nvPr/>
            </p:nvSpPr>
            <p:spPr>
              <a:xfrm>
                <a:off x="2592" y="1008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754" name="Group 39"/>
            <p:cNvGrpSpPr/>
            <p:nvPr/>
          </p:nvGrpSpPr>
          <p:grpSpPr>
            <a:xfrm>
              <a:off x="3936" y="720"/>
              <a:ext cx="1632" cy="1179"/>
              <a:chOff x="3888" y="326"/>
              <a:chExt cx="1632" cy="1179"/>
            </a:xfrm>
          </p:grpSpPr>
          <p:grpSp>
            <p:nvGrpSpPr>
              <p:cNvPr id="30755" name="Group 40"/>
              <p:cNvGrpSpPr/>
              <p:nvPr/>
            </p:nvGrpSpPr>
            <p:grpSpPr>
              <a:xfrm>
                <a:off x="4464" y="326"/>
                <a:ext cx="480" cy="642"/>
                <a:chOff x="4272" y="326"/>
                <a:chExt cx="480" cy="642"/>
              </a:xfrm>
            </p:grpSpPr>
            <p:sp>
              <p:nvSpPr>
                <p:cNvPr id="30767" name="AutoShape 41"/>
                <p:cNvSpPr/>
                <p:nvPr/>
              </p:nvSpPr>
              <p:spPr>
                <a:xfrm rot="2400000">
                  <a:off x="4342" y="472"/>
                  <a:ext cx="76" cy="496"/>
                </a:xfrm>
                <a:prstGeom prst="upArrow">
                  <a:avLst>
                    <a:gd name="adj1" fmla="val 50000"/>
                    <a:gd name="adj2" fmla="val 163157"/>
                  </a:avLst>
                </a:prstGeom>
                <a:solidFill>
                  <a:srgbClr val="00FF0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endParaRPr lang="zh-CN" altLang="zh-CN" sz="2000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30768" name="Text Box 42"/>
                <p:cNvSpPr txBox="1"/>
                <p:nvPr/>
              </p:nvSpPr>
              <p:spPr>
                <a:xfrm>
                  <a:off x="4272" y="326"/>
                  <a:ext cx="480" cy="3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solidFill>
                        <a:schemeClr val="tx2"/>
                      </a:solidFill>
                      <a:latin typeface="楷体_GB2312" pitchFamily="49" charset="-122"/>
                      <a:ea typeface="楷体_GB2312" pitchFamily="49" charset="-122"/>
                    </a:rPr>
                    <a:t>呼吸</a:t>
                  </a:r>
                  <a:endPara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0756" name="AutoShape 43"/>
              <p:cNvSpPr/>
              <p:nvPr/>
            </p:nvSpPr>
            <p:spPr>
              <a:xfrm rot="7800000">
                <a:off x="4855" y="1192"/>
                <a:ext cx="65" cy="560"/>
              </a:xfrm>
              <a:prstGeom prst="upArrow">
                <a:avLst>
                  <a:gd name="adj1" fmla="val 50000"/>
                  <a:gd name="adj2" fmla="val 215384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30757" name="Group 44"/>
              <p:cNvGrpSpPr/>
              <p:nvPr/>
            </p:nvGrpSpPr>
            <p:grpSpPr>
              <a:xfrm>
                <a:off x="3888" y="864"/>
                <a:ext cx="1248" cy="523"/>
                <a:chOff x="3696" y="864"/>
                <a:chExt cx="1248" cy="523"/>
              </a:xfrm>
            </p:grpSpPr>
            <p:grpSp>
              <p:nvGrpSpPr>
                <p:cNvPr id="30763" name="Group 45"/>
                <p:cNvGrpSpPr/>
                <p:nvPr/>
              </p:nvGrpSpPr>
              <p:grpSpPr>
                <a:xfrm>
                  <a:off x="3888" y="864"/>
                  <a:ext cx="1056" cy="523"/>
                  <a:chOff x="3552" y="816"/>
                  <a:chExt cx="1056" cy="523"/>
                </a:xfrm>
              </p:grpSpPr>
              <p:sp>
                <p:nvSpPr>
                  <p:cNvPr id="30765" name="Rectangle 46"/>
                  <p:cNvSpPr/>
                  <p:nvPr/>
                </p:nvSpPr>
                <p:spPr>
                  <a:xfrm>
                    <a:off x="3648" y="816"/>
                    <a:ext cx="768" cy="43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rgbClr val="FFCA7B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6" name="Rectangle 47"/>
                  <p:cNvSpPr/>
                  <p:nvPr/>
                </p:nvSpPr>
                <p:spPr>
                  <a:xfrm>
                    <a:off x="3552" y="816"/>
                    <a:ext cx="1056" cy="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lang="en-US" altLang="zh-CN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 </a:t>
                    </a:r>
                    <a:r>
                      <a:rPr lang="zh-CN" altLang="en-US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三级消费者</a:t>
                    </a:r>
                    <a:endPara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endParaRPr>
                  </a:p>
                  <a:p>
                    <a:r>
                      <a:rPr lang="zh-CN" altLang="en-US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（肉食动物）</a:t>
                    </a:r>
                    <a:endPara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30764" name="AutoShape 48"/>
                <p:cNvSpPr/>
                <p:nvPr/>
              </p:nvSpPr>
              <p:spPr>
                <a:xfrm>
                  <a:off x="3696" y="1008"/>
                  <a:ext cx="288" cy="96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6600"/>
                </a:solidFill>
                <a:ln w="9525" cap="flat" cmpd="sng">
                  <a:solidFill>
                    <a:srgbClr val="FC3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0758" name="AutoShape 49"/>
              <p:cNvSpPr/>
              <p:nvPr/>
            </p:nvSpPr>
            <p:spPr>
              <a:xfrm>
                <a:off x="4944" y="1056"/>
                <a:ext cx="288" cy="48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0759" name="Group 50"/>
              <p:cNvGrpSpPr/>
              <p:nvPr/>
            </p:nvGrpSpPr>
            <p:grpSpPr>
              <a:xfrm>
                <a:off x="5280" y="1056"/>
                <a:ext cx="240" cy="48"/>
                <a:chOff x="912" y="3264"/>
                <a:chExt cx="240" cy="48"/>
              </a:xfrm>
            </p:grpSpPr>
            <p:sp>
              <p:nvSpPr>
                <p:cNvPr id="30760" name="Oval 51"/>
                <p:cNvSpPr/>
                <p:nvPr/>
              </p:nvSpPr>
              <p:spPr>
                <a:xfrm>
                  <a:off x="912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1" name="Oval 52"/>
                <p:cNvSpPr/>
                <p:nvPr/>
              </p:nvSpPr>
              <p:spPr>
                <a:xfrm>
                  <a:off x="1008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2" name="Oval 53"/>
                <p:cNvSpPr/>
                <p:nvPr/>
              </p:nvSpPr>
              <p:spPr>
                <a:xfrm>
                  <a:off x="1104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0723" name="Text Box 54"/>
          <p:cNvSpPr txBox="1"/>
          <p:nvPr/>
        </p:nvSpPr>
        <p:spPr>
          <a:xfrm>
            <a:off x="0" y="0"/>
            <a:ext cx="9828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总结：生态系统的能量流动</a:t>
            </a:r>
            <a:r>
              <a:rPr lang="en-US" altLang="zh-CN" sz="3200" b="1" dirty="0">
                <a:latin typeface="Arial" panose="020B0604020202020204" pitchFamily="34" charset="0"/>
              </a:rPr>
              <a:t>----</a:t>
            </a:r>
            <a:r>
              <a:rPr lang="zh-CN" altLang="en-US" sz="2800" b="1" dirty="0">
                <a:latin typeface="Arial" panose="020B0604020202020204" pitchFamily="34" charset="0"/>
              </a:rPr>
              <a:t>输入、传递、转化、散失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0724" name="Rectangle 55"/>
          <p:cNvSpPr/>
          <p:nvPr/>
        </p:nvSpPr>
        <p:spPr>
          <a:xfrm>
            <a:off x="0" y="32004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</a:rPr>
              <a:t>输入：</a:t>
            </a:r>
            <a:endParaRPr lang="zh-CN" altLang="en-US" sz="2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56"/>
          <p:cNvSpPr/>
          <p:nvPr/>
        </p:nvSpPr>
        <p:spPr>
          <a:xfrm>
            <a:off x="0" y="3657600"/>
            <a:ext cx="41132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输入生态系统的总能量：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7337" name="Text Box 57"/>
          <p:cNvSpPr txBox="1"/>
          <p:nvPr/>
        </p:nvSpPr>
        <p:spPr>
          <a:xfrm>
            <a:off x="3810000" y="3657600"/>
            <a:ext cx="40338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生产者固定的太阳能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7" name="Rectangle 58"/>
          <p:cNvSpPr/>
          <p:nvPr/>
        </p:nvSpPr>
        <p:spPr>
          <a:xfrm>
            <a:off x="0" y="41910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</a:rPr>
              <a:t>传递：</a:t>
            </a:r>
            <a:endParaRPr lang="zh-CN" altLang="en-US" sz="2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30728" name="Rectangle 59"/>
          <p:cNvSpPr/>
          <p:nvPr/>
        </p:nvSpPr>
        <p:spPr>
          <a:xfrm>
            <a:off x="0" y="4572000"/>
            <a:ext cx="5899150" cy="1160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能量在食物链（网）中传递的形式：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9" name="Rectangle 60"/>
          <p:cNvSpPr/>
          <p:nvPr/>
        </p:nvSpPr>
        <p:spPr>
          <a:xfrm>
            <a:off x="0" y="50292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</a:rPr>
              <a:t>转化：</a:t>
            </a:r>
            <a:endParaRPr lang="zh-CN" altLang="en-US" sz="2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61"/>
          <p:cNvGrpSpPr/>
          <p:nvPr/>
        </p:nvGrpSpPr>
        <p:grpSpPr>
          <a:xfrm>
            <a:off x="0" y="5334000"/>
            <a:ext cx="7543800" cy="625475"/>
            <a:chOff x="1344" y="3888"/>
            <a:chExt cx="4752" cy="394"/>
          </a:xfrm>
        </p:grpSpPr>
        <p:sp>
          <p:nvSpPr>
            <p:cNvPr id="30735" name="Text Box 62"/>
            <p:cNvSpPr txBox="1"/>
            <p:nvPr/>
          </p:nvSpPr>
          <p:spPr>
            <a:xfrm>
              <a:off x="5040" y="3936"/>
              <a:ext cx="10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热能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736" name="Text Box 63"/>
            <p:cNvSpPr txBox="1"/>
            <p:nvPr/>
          </p:nvSpPr>
          <p:spPr>
            <a:xfrm>
              <a:off x="1344" y="3936"/>
              <a:ext cx="13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太阳光能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737" name="Text Box 64"/>
            <p:cNvSpPr txBox="1"/>
            <p:nvPr/>
          </p:nvSpPr>
          <p:spPr>
            <a:xfrm>
              <a:off x="3312" y="3955"/>
              <a:ext cx="21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化学能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738" name="Text Box 65"/>
            <p:cNvSpPr txBox="1"/>
            <p:nvPr/>
          </p:nvSpPr>
          <p:spPr>
            <a:xfrm>
              <a:off x="2448" y="3888"/>
              <a:ext cx="1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光合作用</a:t>
              </a:r>
              <a:endPara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739" name="Line 66"/>
            <p:cNvSpPr/>
            <p:nvPr/>
          </p:nvSpPr>
          <p:spPr>
            <a:xfrm>
              <a:off x="2496" y="4158"/>
              <a:ext cx="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30740" name="Group 67"/>
            <p:cNvGrpSpPr/>
            <p:nvPr/>
          </p:nvGrpSpPr>
          <p:grpSpPr>
            <a:xfrm>
              <a:off x="4176" y="3906"/>
              <a:ext cx="1678" cy="288"/>
              <a:chOff x="3840" y="2658"/>
              <a:chExt cx="1678" cy="288"/>
            </a:xfrm>
          </p:grpSpPr>
          <p:sp>
            <p:nvSpPr>
              <p:cNvPr id="30741" name="Text Box 68"/>
              <p:cNvSpPr txBox="1"/>
              <p:nvPr/>
            </p:nvSpPr>
            <p:spPr>
              <a:xfrm>
                <a:off x="3840" y="2658"/>
                <a:ext cx="167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呼吸作用</a:t>
                </a:r>
                <a:endParaRPr lang="zh-CN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42" name="Line 69"/>
              <p:cNvSpPr/>
              <p:nvPr/>
            </p:nvSpPr>
            <p:spPr>
              <a:xfrm>
                <a:off x="3888" y="2928"/>
                <a:ext cx="81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30731" name="Rectangle 70"/>
          <p:cNvSpPr/>
          <p:nvPr/>
        </p:nvSpPr>
        <p:spPr>
          <a:xfrm>
            <a:off x="0" y="57912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</a:rPr>
              <a:t>散失：</a:t>
            </a:r>
            <a:endParaRPr lang="zh-CN" altLang="en-US" sz="2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Rectangle 71"/>
          <p:cNvSpPr/>
          <p:nvPr/>
        </p:nvSpPr>
        <p:spPr>
          <a:xfrm>
            <a:off x="0" y="636111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能量散失的形式：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7352" name="Text Box 72"/>
          <p:cNvSpPr txBox="1"/>
          <p:nvPr/>
        </p:nvSpPr>
        <p:spPr>
          <a:xfrm>
            <a:off x="2895600" y="6338888"/>
            <a:ext cx="42481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呼吸作用以热能形式散失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7353" name="Text Box 73"/>
          <p:cNvSpPr txBox="1"/>
          <p:nvPr/>
        </p:nvSpPr>
        <p:spPr>
          <a:xfrm>
            <a:off x="5638800" y="4572000"/>
            <a:ext cx="38893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有机物中的化学能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37" grpId="0"/>
      <p:bldP spid="97352" grpId="0"/>
      <p:bldP spid="973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Text Box 2"/>
          <p:cNvSpPr txBox="1"/>
          <p:nvPr/>
        </p:nvSpPr>
        <p:spPr>
          <a:xfrm>
            <a:off x="4572000" y="457200"/>
            <a:ext cx="4572000" cy="5707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问题探讨：</a:t>
            </a:r>
            <a:r>
              <a:rPr lang="zh-CN" altLang="en-US" sz="2800" b="1" dirty="0"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C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假如你像小说中的鲁滨逊那样，流落在一个荒岛上，除了饮用水之外没有任何食物。你随身带的食物只有一只母鸡、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15Kg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玉米。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策略：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先吃鸡再吃玉米。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先吃玉米，同时用一部分  玉米喂鸡，吃鸡产下的蛋，最后吃鸡。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6803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686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/>
          <p:nvPr/>
        </p:nvSpPr>
        <p:spPr>
          <a:xfrm>
            <a:off x="323850" y="1844675"/>
            <a:ext cx="2736850" cy="10668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、先吃鸡，再吃玉米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636963" y="1123950"/>
            <a:ext cx="4464050" cy="2160588"/>
            <a:chOff x="2109" y="300"/>
            <a:chExt cx="2812" cy="1361"/>
          </a:xfrm>
        </p:grpSpPr>
        <p:sp>
          <p:nvSpPr>
            <p:cNvPr id="32784" name="Rectangle 4"/>
            <p:cNvSpPr/>
            <p:nvPr/>
          </p:nvSpPr>
          <p:spPr>
            <a:xfrm>
              <a:off x="2109" y="300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2785" name="Group 5"/>
            <p:cNvGrpSpPr/>
            <p:nvPr/>
          </p:nvGrpSpPr>
          <p:grpSpPr>
            <a:xfrm>
              <a:off x="2472" y="436"/>
              <a:ext cx="2178" cy="1145"/>
              <a:chOff x="3785" y="4549"/>
              <a:chExt cx="2875" cy="1500"/>
            </a:xfrm>
          </p:grpSpPr>
          <p:sp>
            <p:nvSpPr>
              <p:cNvPr id="32786" name="Text Box 6"/>
              <p:cNvSpPr txBox="1"/>
              <p:nvPr/>
            </p:nvSpPr>
            <p:spPr>
              <a:xfrm>
                <a:off x="3785" y="4549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87" name="Text Box 7"/>
              <p:cNvSpPr txBox="1"/>
              <p:nvPr/>
            </p:nvSpPr>
            <p:spPr>
              <a:xfrm>
                <a:off x="3785" y="5581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88" name="Text Box 8"/>
              <p:cNvSpPr txBox="1"/>
              <p:nvPr/>
            </p:nvSpPr>
            <p:spPr>
              <a:xfrm>
                <a:off x="6120" y="5028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89" name="Line 9"/>
              <p:cNvSpPr/>
              <p:nvPr/>
            </p:nvSpPr>
            <p:spPr>
              <a:xfrm>
                <a:off x="4685" y="4801"/>
                <a:ext cx="126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2790" name="Line 10"/>
              <p:cNvSpPr/>
              <p:nvPr/>
            </p:nvSpPr>
            <p:spPr>
              <a:xfrm flipV="1">
                <a:off x="4685" y="5340"/>
                <a:ext cx="1255" cy="47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4" name="Group 11"/>
          <p:cNvGrpSpPr/>
          <p:nvPr/>
        </p:nvGrpSpPr>
        <p:grpSpPr>
          <a:xfrm>
            <a:off x="3636963" y="3429000"/>
            <a:ext cx="4464050" cy="2160588"/>
            <a:chOff x="2109" y="1752"/>
            <a:chExt cx="2812" cy="1361"/>
          </a:xfrm>
        </p:grpSpPr>
        <p:sp>
          <p:nvSpPr>
            <p:cNvPr id="32776" name="Rectangle 12"/>
            <p:cNvSpPr/>
            <p:nvPr/>
          </p:nvSpPr>
          <p:spPr>
            <a:xfrm>
              <a:off x="2109" y="1752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2777" name="Group 13"/>
            <p:cNvGrpSpPr/>
            <p:nvPr/>
          </p:nvGrpSpPr>
          <p:grpSpPr>
            <a:xfrm>
              <a:off x="2154" y="2024"/>
              <a:ext cx="2631" cy="860"/>
              <a:chOff x="3780" y="2766"/>
              <a:chExt cx="3605" cy="1177"/>
            </a:xfrm>
          </p:grpSpPr>
          <p:sp>
            <p:nvSpPr>
              <p:cNvPr id="32778" name="Text Box 14"/>
              <p:cNvSpPr txBox="1"/>
              <p:nvPr/>
            </p:nvSpPr>
            <p:spPr>
              <a:xfrm>
                <a:off x="3780" y="2766"/>
                <a:ext cx="895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79" name="Text Box 15"/>
              <p:cNvSpPr txBox="1"/>
              <p:nvPr/>
            </p:nvSpPr>
            <p:spPr>
              <a:xfrm>
                <a:off x="5510" y="3475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80" name="Text Box 16"/>
              <p:cNvSpPr txBox="1"/>
              <p:nvPr/>
            </p:nvSpPr>
            <p:spPr>
              <a:xfrm>
                <a:off x="6845" y="2773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81" name="Line 17"/>
              <p:cNvSpPr/>
              <p:nvPr/>
            </p:nvSpPr>
            <p:spPr>
              <a:xfrm>
                <a:off x="4710" y="3231"/>
                <a:ext cx="735" cy="48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2782" name="Line 18"/>
              <p:cNvSpPr/>
              <p:nvPr/>
            </p:nvSpPr>
            <p:spPr>
              <a:xfrm>
                <a:off x="4790" y="3007"/>
                <a:ext cx="19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2783" name="Line 19"/>
              <p:cNvSpPr/>
              <p:nvPr/>
            </p:nvSpPr>
            <p:spPr>
              <a:xfrm flipV="1">
                <a:off x="6110" y="3289"/>
                <a:ext cx="72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55316" name="Rectangle 20"/>
          <p:cNvSpPr/>
          <p:nvPr/>
        </p:nvSpPr>
        <p:spPr>
          <a:xfrm>
            <a:off x="250825" y="3357563"/>
            <a:ext cx="2879725" cy="2528887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、先吃玉米，同时用一部分玉米喂鸡，吃鸡产下的蛋，最后吃鸡。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5317" name="AutoShape 21"/>
          <p:cNvSpPr/>
          <p:nvPr/>
        </p:nvSpPr>
        <p:spPr>
          <a:xfrm>
            <a:off x="2700338" y="2132013"/>
            <a:ext cx="720725" cy="288925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18" name="AutoShape 22"/>
          <p:cNvSpPr/>
          <p:nvPr/>
        </p:nvSpPr>
        <p:spPr>
          <a:xfrm>
            <a:off x="2916238" y="4364038"/>
            <a:ext cx="647700" cy="288925"/>
          </a:xfrm>
          <a:prstGeom prst="rightArrow">
            <a:avLst>
              <a:gd name="adj1" fmla="val 50000"/>
              <a:gd name="adj2" fmla="val 560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16" grpId="0" animBg="1"/>
      <p:bldP spid="55317" grpId="0" animBg="1"/>
      <p:bldP spid="553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/>
          <p:nvPr/>
        </p:nvSpPr>
        <p:spPr>
          <a:xfrm>
            <a:off x="323850" y="1844675"/>
            <a:ext cx="2736850" cy="10668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、先吃鸡，再吃玉米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636963" y="1123950"/>
            <a:ext cx="4464050" cy="2160588"/>
            <a:chOff x="2109" y="300"/>
            <a:chExt cx="2812" cy="1361"/>
          </a:xfrm>
        </p:grpSpPr>
        <p:sp>
          <p:nvSpPr>
            <p:cNvPr id="33808" name="Rectangle 4"/>
            <p:cNvSpPr/>
            <p:nvPr/>
          </p:nvSpPr>
          <p:spPr>
            <a:xfrm>
              <a:off x="2109" y="300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3809" name="Group 5"/>
            <p:cNvGrpSpPr/>
            <p:nvPr/>
          </p:nvGrpSpPr>
          <p:grpSpPr>
            <a:xfrm>
              <a:off x="2472" y="436"/>
              <a:ext cx="2178" cy="1145"/>
              <a:chOff x="3785" y="4549"/>
              <a:chExt cx="2875" cy="1500"/>
            </a:xfrm>
          </p:grpSpPr>
          <p:sp>
            <p:nvSpPr>
              <p:cNvPr id="33810" name="Text Box 6"/>
              <p:cNvSpPr txBox="1"/>
              <p:nvPr/>
            </p:nvSpPr>
            <p:spPr>
              <a:xfrm>
                <a:off x="3785" y="4549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11" name="Text Box 7"/>
              <p:cNvSpPr txBox="1"/>
              <p:nvPr/>
            </p:nvSpPr>
            <p:spPr>
              <a:xfrm>
                <a:off x="3785" y="5581"/>
                <a:ext cx="90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12" name="Text Box 8"/>
              <p:cNvSpPr txBox="1"/>
              <p:nvPr/>
            </p:nvSpPr>
            <p:spPr>
              <a:xfrm>
                <a:off x="6120" y="5028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13" name="Line 9"/>
              <p:cNvSpPr/>
              <p:nvPr/>
            </p:nvSpPr>
            <p:spPr>
              <a:xfrm>
                <a:off x="4685" y="4801"/>
                <a:ext cx="126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3814" name="Line 10"/>
              <p:cNvSpPr/>
              <p:nvPr/>
            </p:nvSpPr>
            <p:spPr>
              <a:xfrm flipV="1">
                <a:off x="4685" y="5340"/>
                <a:ext cx="1255" cy="47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4" name="Group 11"/>
          <p:cNvGrpSpPr/>
          <p:nvPr/>
        </p:nvGrpSpPr>
        <p:grpSpPr>
          <a:xfrm>
            <a:off x="3636963" y="3429000"/>
            <a:ext cx="4464050" cy="2160588"/>
            <a:chOff x="2109" y="1752"/>
            <a:chExt cx="2812" cy="1361"/>
          </a:xfrm>
        </p:grpSpPr>
        <p:sp>
          <p:nvSpPr>
            <p:cNvPr id="33800" name="Rectangle 12"/>
            <p:cNvSpPr/>
            <p:nvPr/>
          </p:nvSpPr>
          <p:spPr>
            <a:xfrm>
              <a:off x="2109" y="1752"/>
              <a:ext cx="2812" cy="1361"/>
            </a:xfrm>
            <a:prstGeom prst="rect">
              <a:avLst/>
            </a:prstGeom>
            <a:solidFill>
              <a:srgbClr val="FFF6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3801" name="Group 13"/>
            <p:cNvGrpSpPr/>
            <p:nvPr/>
          </p:nvGrpSpPr>
          <p:grpSpPr>
            <a:xfrm>
              <a:off x="2154" y="2024"/>
              <a:ext cx="2631" cy="860"/>
              <a:chOff x="3780" y="2766"/>
              <a:chExt cx="3605" cy="1177"/>
            </a:xfrm>
          </p:grpSpPr>
          <p:sp>
            <p:nvSpPr>
              <p:cNvPr id="33802" name="Text Box 14"/>
              <p:cNvSpPr txBox="1"/>
              <p:nvPr/>
            </p:nvSpPr>
            <p:spPr>
              <a:xfrm>
                <a:off x="3780" y="2766"/>
                <a:ext cx="895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</a:rPr>
                  <a:t>玉米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03" name="Text Box 15"/>
              <p:cNvSpPr txBox="1"/>
              <p:nvPr/>
            </p:nvSpPr>
            <p:spPr>
              <a:xfrm>
                <a:off x="5510" y="3475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鸡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04" name="Text Box 16"/>
              <p:cNvSpPr txBox="1"/>
              <p:nvPr/>
            </p:nvSpPr>
            <p:spPr>
              <a:xfrm>
                <a:off x="6845" y="2773"/>
                <a:ext cx="540" cy="46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just"/>
                <a:r>
                  <a:rPr lang="zh-CN" altLang="en-US" sz="2400" b="1" dirty="0">
                    <a:latin typeface="Times New Roman" panose="02020603050405020304" pitchFamily="18" charset="0"/>
                  </a:rPr>
                  <a:t>人</a:t>
                </a:r>
                <a:endParaRPr lang="zh-CN" altLang="en-US" sz="24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805" name="Line 17"/>
              <p:cNvSpPr/>
              <p:nvPr/>
            </p:nvSpPr>
            <p:spPr>
              <a:xfrm>
                <a:off x="4710" y="3231"/>
                <a:ext cx="735" cy="48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3806" name="Line 18"/>
              <p:cNvSpPr/>
              <p:nvPr/>
            </p:nvSpPr>
            <p:spPr>
              <a:xfrm>
                <a:off x="4790" y="3007"/>
                <a:ext cx="19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3807" name="Line 19"/>
              <p:cNvSpPr/>
              <p:nvPr/>
            </p:nvSpPr>
            <p:spPr>
              <a:xfrm flipV="1">
                <a:off x="6110" y="3289"/>
                <a:ext cx="720" cy="3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55316" name="Rectangle 20"/>
          <p:cNvSpPr/>
          <p:nvPr/>
        </p:nvSpPr>
        <p:spPr>
          <a:xfrm>
            <a:off x="250825" y="3357563"/>
            <a:ext cx="2879725" cy="2528887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3200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、先吃玉米，同时用一部分玉米喂鸡，吃鸡产下的蛋，最后吃鸡。</a:t>
            </a:r>
            <a:endParaRPr lang="zh-CN" altLang="en-US" sz="32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5317" name="AutoShape 21"/>
          <p:cNvSpPr/>
          <p:nvPr/>
        </p:nvSpPr>
        <p:spPr>
          <a:xfrm>
            <a:off x="2700338" y="2132013"/>
            <a:ext cx="720725" cy="288925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18" name="AutoShape 22"/>
          <p:cNvSpPr/>
          <p:nvPr/>
        </p:nvSpPr>
        <p:spPr>
          <a:xfrm>
            <a:off x="2916238" y="4364038"/>
            <a:ext cx="647700" cy="288925"/>
          </a:xfrm>
          <a:prstGeom prst="rightArrow">
            <a:avLst>
              <a:gd name="adj1" fmla="val 50000"/>
              <a:gd name="adj2" fmla="val 560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16" grpId="0" animBg="1"/>
      <p:bldP spid="55317" grpId="0" animBg="1"/>
      <p:bldP spid="553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117316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能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2192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量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321151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流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39" name="AutoShape 19"/>
          <p:cNvSpPr>
            <a:spLocks noChangeArrowheads="1"/>
          </p:cNvSpPr>
          <p:nvPr/>
        </p:nvSpPr>
        <p:spPr bwMode="auto">
          <a:xfrm>
            <a:off x="422910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动</a:t>
            </a:r>
            <a:endParaRPr kumimoji="0" lang="zh-CN" alt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5362575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</a:t>
            </a:r>
            <a:endParaRPr kumimoji="0" lang="en-GB" altLang="zh-CN" sz="8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638175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7399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义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5" name="Rectangle 23"/>
          <p:cNvSpPr/>
          <p:nvPr/>
        </p:nvSpPr>
        <p:spPr>
          <a:xfrm>
            <a:off x="179388" y="1196975"/>
            <a:ext cx="777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>
                <a:latin typeface="Arial" panose="020B0604020202020204" pitchFamily="34" charset="0"/>
              </a:rPr>
              <a:t> 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81945" name="Text Box 25"/>
          <p:cNvSpPr txBox="1"/>
          <p:nvPr/>
        </p:nvSpPr>
        <p:spPr>
          <a:xfrm>
            <a:off x="3657600" y="7086600"/>
            <a:ext cx="8281988" cy="155416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、研究生态系统的能量流动，可以帮助人们科学规划、设计人工生态系统，使能量得到最有效的利用。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27" name="Picture 26" descr="图5-10沼气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57400"/>
            <a:ext cx="4267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8" name="Text Box 27"/>
          <p:cNvSpPr txBox="1"/>
          <p:nvPr/>
        </p:nvSpPr>
        <p:spPr>
          <a:xfrm>
            <a:off x="1600200" y="62484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4829" name="Text Box 28"/>
          <p:cNvSpPr txBox="1"/>
          <p:nvPr/>
        </p:nvSpPr>
        <p:spPr>
          <a:xfrm>
            <a:off x="1600200" y="61722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沼气池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4830" name="Group 29"/>
          <p:cNvGrpSpPr/>
          <p:nvPr/>
        </p:nvGrpSpPr>
        <p:grpSpPr>
          <a:xfrm>
            <a:off x="4267200" y="1981200"/>
            <a:ext cx="4427538" cy="4648200"/>
            <a:chOff x="2971" y="255"/>
            <a:chExt cx="2789" cy="2622"/>
          </a:xfrm>
        </p:grpSpPr>
        <p:pic>
          <p:nvPicPr>
            <p:cNvPr id="34831" name="Picture 30"/>
            <p:cNvPicPr>
              <a:picLocks noChangeAspect="1"/>
            </p:cNvPicPr>
            <p:nvPr/>
          </p:nvPicPr>
          <p:blipFill>
            <a:blip r:embed="rId2"/>
            <a:srcRect l="12888" t="45827" r="33530" b="6470"/>
            <a:stretch>
              <a:fillRect/>
            </a:stretch>
          </p:blipFill>
          <p:spPr>
            <a:xfrm>
              <a:off x="2971" y="255"/>
              <a:ext cx="2789" cy="21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2" name="Text Box 31"/>
            <p:cNvSpPr txBox="1"/>
            <p:nvPr/>
          </p:nvSpPr>
          <p:spPr>
            <a:xfrm>
              <a:off x="3742" y="2523"/>
              <a:ext cx="1270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zh-CN" sz="24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6" grpId="0" animBg="1"/>
      <p:bldP spid="81937" grpId="0" animBg="1"/>
      <p:bldP spid="81938" grpId="0" animBg="1"/>
      <p:bldP spid="81939" grpId="0" animBg="1"/>
      <p:bldP spid="81940" grpId="0" animBg="1"/>
      <p:bldP spid="81941" grpId="0" animBg="1"/>
      <p:bldP spid="81942" grpId="0" animBg="1"/>
      <p:bldP spid="819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7" descr="200812021657771"/>
          <p:cNvPicPr>
            <a:picLocks noChangeAspect="1"/>
          </p:cNvPicPr>
          <p:nvPr/>
        </p:nvPicPr>
        <p:blipFill>
          <a:blip r:embed="rId1"/>
          <a:srcRect b="12149"/>
          <a:stretch>
            <a:fillRect/>
          </a:stretch>
        </p:blipFill>
        <p:spPr>
          <a:xfrm>
            <a:off x="533400" y="914400"/>
            <a:ext cx="7620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ea typeface="黑体" panose="02010609060101010101" pitchFamily="49" charset="-122"/>
              </a:rPr>
              <a:t>数据分析</a:t>
            </a:r>
            <a:br>
              <a:rPr lang="zh-CN" altLang="en-US" sz="4000" dirty="0"/>
            </a:br>
            <a:endParaRPr lang="zh-CN" altLang="en-US" sz="40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467600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2"/>
          <p:cNvSpPr txBox="1"/>
          <p:nvPr/>
        </p:nvSpPr>
        <p:spPr>
          <a:xfrm>
            <a:off x="1042988" y="1058863"/>
            <a:ext cx="51292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请分析讨论</a:t>
            </a:r>
            <a:r>
              <a:rPr lang="en-US" altLang="zh-CN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:</a:t>
            </a:r>
            <a:endParaRPr lang="en-US" altLang="zh-CN" sz="40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6867" name="Text Box 3"/>
          <p:cNvSpPr txBox="1"/>
          <p:nvPr/>
        </p:nvSpPr>
        <p:spPr>
          <a:xfrm>
            <a:off x="1042988" y="1828800"/>
            <a:ext cx="7416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1A09F7"/>
                </a:solidFill>
                <a:latin typeface="Arial" panose="020B0604020202020204" pitchFamily="34" charset="0"/>
              </a:rPr>
              <a:t>用能量流动的原理</a:t>
            </a:r>
            <a:r>
              <a:rPr lang="en-US" altLang="zh-CN" sz="3200" b="1" dirty="0">
                <a:solidFill>
                  <a:srgbClr val="1A09F7"/>
                </a:solidFill>
                <a:latin typeface="Arial" panose="020B0604020202020204" pitchFamily="34" charset="0"/>
              </a:rPr>
              <a:t>,  </a:t>
            </a:r>
            <a:r>
              <a:rPr lang="zh-CN" altLang="en-US" sz="3200" b="1" dirty="0">
                <a:solidFill>
                  <a:srgbClr val="1A09F7"/>
                </a:solidFill>
                <a:latin typeface="Arial" panose="020B0604020202020204" pitchFamily="34" charset="0"/>
              </a:rPr>
              <a:t>解释谚语“一山不容二虎”隐含的道理。</a:t>
            </a:r>
            <a:endParaRPr lang="zh-CN" altLang="en-US" sz="3200" b="1" dirty="0">
              <a:solidFill>
                <a:srgbClr val="1A09F7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2209800" y="152400"/>
            <a:ext cx="4495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6000" b="1" dirty="0">
                <a:solidFill>
                  <a:srgbClr val="1A09F7"/>
                </a:solidFill>
                <a:latin typeface="Arial" panose="020B0604020202020204" pitchFamily="34" charset="0"/>
                <a:ea typeface="华文行楷" pitchFamily="2" charset="-122"/>
              </a:rPr>
              <a:t>学以致用</a:t>
            </a:r>
            <a:endParaRPr lang="zh-CN" altLang="en-US" sz="6000" b="1" dirty="0">
              <a:solidFill>
                <a:srgbClr val="1A09F7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3669" name="Rectangle 5"/>
          <p:cNvSpPr/>
          <p:nvPr/>
        </p:nvSpPr>
        <p:spPr>
          <a:xfrm>
            <a:off x="0" y="2971800"/>
            <a:ext cx="9212263" cy="3568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参考要点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根据生态系统中能量流动逐级递减的特点和规律，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营养级越高，可利用的能量就越少，老虎在生态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系统中几乎是最高营养级，通过食物链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流经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老虎的能量已减到很小的程度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在获得</a:t>
            </a:r>
            <a:r>
              <a:rPr lang="zh-CN" altLang="en-US" sz="2800" b="1" dirty="0">
                <a:latin typeface="Arial" panose="020B0604020202020204" pitchFamily="34" charset="0"/>
              </a:rPr>
              <a:t>有限的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食物空间里，虎的</a:t>
            </a:r>
            <a:r>
              <a:rPr lang="zh-CN" altLang="en-US" sz="2800" b="1" dirty="0">
                <a:latin typeface="Arial" panose="020B0604020202020204" pitchFamily="34" charset="0"/>
              </a:rPr>
              <a:t>数量越少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，就越容易获得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食物来</a:t>
            </a:r>
            <a:r>
              <a:rPr lang="zh-CN" altLang="en-US" sz="2800" b="1" dirty="0">
                <a:latin typeface="Arial" panose="020B0604020202020204" pitchFamily="34" charset="0"/>
              </a:rPr>
              <a:t>维持生存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，其数量</a:t>
            </a:r>
            <a:r>
              <a:rPr lang="zh-CN" altLang="en-US" sz="2800" b="1" dirty="0">
                <a:latin typeface="Arial" panose="020B0604020202020204" pitchFamily="34" charset="0"/>
              </a:rPr>
              <a:t>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时，就</a:t>
            </a:r>
            <a:r>
              <a:rPr lang="zh-CN" altLang="en-US" sz="2800" b="1" dirty="0">
                <a:latin typeface="Arial" panose="020B0604020202020204" pitchFamily="34" charset="0"/>
              </a:rPr>
              <a:t>不能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维持其生存。为了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生存就会出现</a:t>
            </a:r>
            <a:r>
              <a:rPr lang="zh-CN" altLang="en-US" sz="2800" b="1" dirty="0">
                <a:latin typeface="Arial" panose="020B0604020202020204" pitchFamily="34" charset="0"/>
              </a:rPr>
              <a:t>你死我活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的斗争，这样一山就容不得二虎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Text Box 2"/>
          <p:cNvSpPr txBox="1"/>
          <p:nvPr/>
        </p:nvSpPr>
        <p:spPr>
          <a:xfrm>
            <a:off x="250825" y="765175"/>
            <a:ext cx="8534400" cy="1358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在市场上，肉一般比蔬菜贵，试从生态系统能量流动的角度分析原因？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9571" name="Text Box 3"/>
          <p:cNvSpPr txBox="1"/>
          <p:nvPr/>
        </p:nvSpPr>
        <p:spPr>
          <a:xfrm>
            <a:off x="304800" y="2438400"/>
            <a:ext cx="8534400" cy="239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蔬菜一般属于生产者范畴，而肉属于消费者范畴，由于能量传递的效率只有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10%~20%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，也就是说要得到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千克的肉至少要消耗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5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千克的植物；所以相同重量的肉比蔬菜贵</a:t>
            </a:r>
            <a:r>
              <a:rPr lang="zh-CN" altLang="en-US" sz="2800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dirty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117316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能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2192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3211513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流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422910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动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5362575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</a:t>
            </a:r>
            <a:endParaRPr kumimoji="0" lang="en-GB" altLang="zh-CN" sz="8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6381750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意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>
            <a:off x="7399338" y="908050"/>
            <a:ext cx="989013" cy="98901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algn="ctr">
            <a:noFill/>
            <a:rou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lIns="18000" tIns="36000" rIns="18000" bIns="0" anchor="ctr" anchorCtr="1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义</a:t>
            </a:r>
            <a:endParaRPr kumimoji="0" lang="zh-CN" alt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1" name="Rectangle 23"/>
          <p:cNvSpPr/>
          <p:nvPr/>
        </p:nvSpPr>
        <p:spPr>
          <a:xfrm>
            <a:off x="179388" y="1196975"/>
            <a:ext cx="777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>
                <a:latin typeface="Arial" panose="020B0604020202020204" pitchFamily="34" charset="0"/>
              </a:rPr>
              <a:t> 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77849" name="Rectangle 25"/>
          <p:cNvSpPr/>
          <p:nvPr/>
        </p:nvSpPr>
        <p:spPr>
          <a:xfrm>
            <a:off x="533400" y="2209800"/>
            <a:ext cx="2286000" cy="777875"/>
          </a:xfrm>
          <a:prstGeom prst="rect">
            <a:avLst/>
          </a:prstGeom>
          <a:solidFill>
            <a:srgbClr val="66CCFF"/>
          </a:solidFill>
          <a:ln w="76200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质疑：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850" name="Rectangle 26"/>
          <p:cNvSpPr/>
          <p:nvPr/>
        </p:nvSpPr>
        <p:spPr>
          <a:xfrm>
            <a:off x="228600" y="3276600"/>
            <a:ext cx="891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能不能改变生态系统能量流动的规律？ 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51" name="Rectangle 27"/>
          <p:cNvSpPr/>
          <p:nvPr/>
        </p:nvSpPr>
        <p:spPr>
          <a:xfrm>
            <a:off x="685800" y="4114800"/>
            <a:ext cx="1981200" cy="655638"/>
          </a:xfrm>
          <a:prstGeom prst="rect">
            <a:avLst/>
          </a:prstGeom>
          <a:solidFill>
            <a:srgbClr val="66CCFF"/>
          </a:solidFill>
          <a:ln w="76200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>
            <a:spAutoFit/>
          </a:bodyPr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思考：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852" name="Rectangle 28"/>
          <p:cNvSpPr/>
          <p:nvPr/>
        </p:nvSpPr>
        <p:spPr>
          <a:xfrm>
            <a:off x="457200" y="4800600"/>
            <a:ext cx="837882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农民在进行田间管理的时候，要进行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灭虫除草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，目的是什么</a:t>
            </a:r>
            <a:r>
              <a:rPr lang="zh-CN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endParaRPr lang="zh-CN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9" grpId="0" animBg="1"/>
      <p:bldP spid="77850" grpId="0"/>
      <p:bldP spid="77851" grpId="0" animBg="1"/>
      <p:bldP spid="778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3749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不能，人们虽然不能改变能量流动的客观规律，但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可设法调整能量流动方向，使能量流向对人类最有益的部分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。例如，在森林中，最好使能量多储存在木材中；在草原牧场上，则最好使能量多流向到牛、羊等牲畜体内，获得更多的毛、肉、皮、奶等畜产品。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443" name="Text Box 3"/>
          <p:cNvSpPr txBox="1"/>
          <p:nvPr/>
        </p:nvSpPr>
        <p:spPr>
          <a:xfrm>
            <a:off x="990600" y="5791200"/>
            <a:ext cx="7467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除草为了使太阳能更多地流向农作物。捉虫为了使农作物中的能量散失减少。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304800" y="228600"/>
            <a:ext cx="8532813" cy="155416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、研究生态系统的能量流动，还可以帮助人们合理地调整生态系统中的能量流动关系，使能量持续高效地流向对人类最有益的部分。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6" name="Object 2"/>
          <p:cNvGraphicFramePr/>
          <p:nvPr/>
        </p:nvGraphicFramePr>
        <p:xfrm>
          <a:off x="179388" y="3933825"/>
          <a:ext cx="33448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344545" imgH="1757045" progId="Flash.Movie">
                  <p:embed/>
                </p:oleObj>
              </mc:Choice>
              <mc:Fallback>
                <p:oleObj name="" r:id="rId1" imgW="3344545" imgH="1757045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3933825"/>
                        <a:ext cx="3344862" cy="175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/>
          <p:nvPr/>
        </p:nvGraphicFramePr>
        <p:xfrm>
          <a:off x="2916238" y="4365625"/>
          <a:ext cx="25923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344545" imgH="1757045" progId="Flash.Movie">
                  <p:embed/>
                </p:oleObj>
              </mc:Choice>
              <mc:Fallback>
                <p:oleObj name="" r:id="rId3" imgW="3344545" imgH="1757045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16238" y="4365625"/>
                        <a:ext cx="2592387" cy="1362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/>
          <p:nvPr/>
        </p:nvGraphicFramePr>
        <p:xfrm>
          <a:off x="5651500" y="4292600"/>
          <a:ext cx="25923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3344545" imgH="1757045" progId="Flash.Movie">
                  <p:embed/>
                </p:oleObj>
              </mc:Choice>
              <mc:Fallback>
                <p:oleObj name="" r:id="rId4" imgW="3344545" imgH="1757045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4292600"/>
                        <a:ext cx="2592388" cy="1362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5"/>
          <p:cNvSpPr txBox="1"/>
          <p:nvPr/>
        </p:nvSpPr>
        <p:spPr>
          <a:xfrm>
            <a:off x="2743200" y="1066800"/>
            <a:ext cx="21796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呼吸作用消耗</a:t>
            </a:r>
            <a:endParaRPr lang="zh-CN" altLang="en-US" sz="24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2166" name="Text Box 6"/>
          <p:cNvSpPr txBox="1"/>
          <p:nvPr/>
        </p:nvSpPr>
        <p:spPr>
          <a:xfrm>
            <a:off x="5715000" y="46482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分解者分解</a:t>
            </a:r>
            <a:endParaRPr lang="zh-CN" altLang="en-US" sz="24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2167" name="Text Box 7">
            <a:hlinkClick r:id="" action="ppaction://noaction"/>
          </p:cNvPr>
          <p:cNvSpPr txBox="1"/>
          <p:nvPr/>
        </p:nvSpPr>
        <p:spPr>
          <a:xfrm>
            <a:off x="5715000" y="4267200"/>
            <a:ext cx="30972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流入下一营养级</a:t>
            </a:r>
            <a:endParaRPr lang="zh-CN" altLang="en-US" sz="24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168" name="Object 8"/>
          <p:cNvGraphicFramePr/>
          <p:nvPr/>
        </p:nvGraphicFramePr>
        <p:xfrm>
          <a:off x="250825" y="3789363"/>
          <a:ext cx="25923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6" imgW="3344545" imgH="1757045" progId="Flash.Movie">
                  <p:embed/>
                </p:oleObj>
              </mc:Choice>
              <mc:Fallback>
                <p:oleObj name="" r:id="rId6" imgW="3344545" imgH="1757045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825" y="3789363"/>
                        <a:ext cx="2592388" cy="1362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4191000" y="2438400"/>
            <a:ext cx="2109788" cy="1366838"/>
            <a:chOff x="3000" y="589"/>
            <a:chExt cx="1286" cy="725"/>
          </a:xfrm>
        </p:grpSpPr>
        <p:sp>
          <p:nvSpPr>
            <p:cNvPr id="1042" name="AutoShape 10"/>
            <p:cNvSpPr/>
            <p:nvPr/>
          </p:nvSpPr>
          <p:spPr>
            <a:xfrm>
              <a:off x="3000" y="589"/>
              <a:ext cx="1180" cy="725"/>
            </a:xfrm>
            <a:prstGeom prst="cloudCallout">
              <a:avLst>
                <a:gd name="adj1" fmla="val -55255"/>
                <a:gd name="adj2" fmla="val 51380"/>
              </a:avLst>
            </a:prstGeom>
            <a:solidFill>
              <a:srgbClr val="FFFF00">
                <a:alpha val="49019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043" name="Rectangle 11"/>
            <p:cNvSpPr/>
            <p:nvPr/>
          </p:nvSpPr>
          <p:spPr>
            <a:xfrm>
              <a:off x="3243" y="799"/>
              <a:ext cx="1043" cy="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 b="1" dirty="0">
                  <a:latin typeface="Arial" panose="020B0604020202020204" pitchFamily="34" charset="0"/>
                  <a:ea typeface="楷体_GB2312" pitchFamily="49" charset="-122"/>
                </a:rPr>
                <a:t>热能</a:t>
              </a:r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92172" name="Text Box 12"/>
          <p:cNvSpPr txBox="1"/>
          <p:nvPr/>
        </p:nvSpPr>
        <p:spPr>
          <a:xfrm>
            <a:off x="2771775" y="3644900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</a:rPr>
              <a:t>呼吸作用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1371600" y="4419603"/>
            <a:ext cx="1981200" cy="1523998"/>
            <a:chOff x="1020" y="2523"/>
            <a:chExt cx="1373" cy="907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040" name="AutoShape 14"/>
            <p:cNvSpPr>
              <a:spLocks noChangeArrowheads="1"/>
            </p:cNvSpPr>
            <p:nvPr/>
          </p:nvSpPr>
          <p:spPr bwMode="auto">
            <a:xfrm>
              <a:off x="1020" y="2523"/>
              <a:ext cx="1373" cy="907"/>
            </a:xfrm>
            <a:prstGeom prst="cloudCallout">
              <a:avLst>
                <a:gd name="adj1" fmla="val 63444"/>
                <a:gd name="adj2" fmla="val 39676"/>
              </a:avLst>
            </a:prstGeom>
            <a:solidFill>
              <a:schemeClr val="bg1">
                <a:alpha val="49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1199" y="2597"/>
              <a:ext cx="1143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生长发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育繁殖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1036" name="Text Box 16"/>
          <p:cNvSpPr txBox="1"/>
          <p:nvPr/>
        </p:nvSpPr>
        <p:spPr>
          <a:xfrm>
            <a:off x="1828800" y="0"/>
            <a:ext cx="4994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一、能量流动的过程分析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" name="太阳形 21"/>
          <p:cNvSpPr/>
          <p:nvPr/>
        </p:nvSpPr>
        <p:spPr>
          <a:xfrm>
            <a:off x="0" y="0"/>
            <a:ext cx="2057400" cy="1524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1219200" y="1143000"/>
            <a:ext cx="1371600" cy="3276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5913" y="1143000"/>
            <a:ext cx="676275" cy="3886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光合作用（固定）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 descr="tuzi2_00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2229"/>
          <a:stretch>
            <a:fillRect/>
          </a:stretch>
        </p:blipFill>
        <p:spPr>
          <a:xfrm>
            <a:off x="8001000" y="4114800"/>
            <a:ext cx="914400" cy="69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" name="Rectangle 20"/>
          <p:cNvSpPr/>
          <p:nvPr/>
        </p:nvSpPr>
        <p:spPr>
          <a:xfrm>
            <a:off x="0" y="2895600"/>
            <a:ext cx="6019800" cy="396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901E-6 L -0.00851 -0.240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486 L 0.25 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15634E-6 L 0.47014 -0.118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  <p:bldP spid="92167" grpId="0"/>
      <p:bldP spid="92172" grpId="0"/>
      <p:bldP spid="24" grpId="0" animBg="1"/>
      <p:bldP spid="28" grpId="0"/>
      <p:bldP spid="10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5" descr="01300000202602122412416901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3733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6"/>
          <p:cNvSpPr txBox="1"/>
          <p:nvPr/>
        </p:nvSpPr>
        <p:spPr>
          <a:xfrm>
            <a:off x="0" y="0"/>
            <a:ext cx="3200400" cy="762000"/>
          </a:xfrm>
          <a:prstGeom prst="rect">
            <a:avLst/>
          </a:prstGeom>
          <a:gradFill rotWithShape="1">
            <a:gsLst>
              <a:gs pos="0">
                <a:srgbClr val="AAAA88"/>
              </a:gs>
              <a:gs pos="50000">
                <a:srgbClr val="FFFFCC"/>
              </a:gs>
              <a:gs pos="100000">
                <a:srgbClr val="AAAA88"/>
              </a:gs>
            </a:gsLst>
            <a:lin ang="5400000" scaled="1"/>
            <a:tileRect/>
          </a:gra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思考与讨论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51" name="Text Box 7"/>
          <p:cNvSpPr txBox="1"/>
          <p:nvPr/>
        </p:nvSpPr>
        <p:spPr>
          <a:xfrm>
            <a:off x="0" y="990600"/>
            <a:ext cx="91440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我国古代就已发展出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桑基鱼塘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生产方式：利用桑叶喂蚕，蚕沙养鱼，鱼塘泥肥桑，在桑、蚕、鱼之间形成良性循环。古人在设计这种农业生产方式时，不一定清楚其中的科学道理，请从生态系统能量流动特点出发，分析这种设计的合理性。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00438"/>
            <a:ext cx="4716463" cy="3357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/>
          <p:nvPr/>
        </p:nvSpPr>
        <p:spPr>
          <a:xfrm>
            <a:off x="0" y="-60325"/>
            <a:ext cx="9251950" cy="3081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indent="66675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下图表示某草原生态系统中能量流动图解，①～ ④表示相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关过程能量流动量。下列有关叙述正确的是	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．①是流入该生态系统的总能量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．分解者分解动植物遗体释放出来的能量，可供绿色 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植物再利用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C.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图中②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/①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的比值代表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草→兔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的能量传递效率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675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．③和④分别属于草和兔同化量的一部分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124200"/>
            <a:ext cx="6705600" cy="352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6" name="Text Box 4"/>
          <p:cNvSpPr txBox="1"/>
          <p:nvPr/>
        </p:nvSpPr>
        <p:spPr>
          <a:xfrm>
            <a:off x="7315200" y="38100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dirty="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en-US" altLang="zh-CN" sz="6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/>
          <p:nvPr/>
        </p:nvSpPr>
        <p:spPr>
          <a:xfrm>
            <a:off x="323850" y="549275"/>
            <a:ext cx="8424863" cy="1373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304800" algn="just"/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在图中海鸟获得能量最多的食物链是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_______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。海鸟每增加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千克，需消耗生产者生产的有机物至少是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___________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千克。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3011" name="Group 3"/>
          <p:cNvGrpSpPr/>
          <p:nvPr/>
        </p:nvGrpSpPr>
        <p:grpSpPr>
          <a:xfrm>
            <a:off x="1187450" y="2565400"/>
            <a:ext cx="6337300" cy="3455988"/>
            <a:chOff x="2562" y="2296"/>
            <a:chExt cx="2495" cy="1497"/>
          </a:xfrm>
        </p:grpSpPr>
        <p:sp>
          <p:nvSpPr>
            <p:cNvPr id="43014" name="Text Box 4"/>
            <p:cNvSpPr txBox="1"/>
            <p:nvPr/>
          </p:nvSpPr>
          <p:spPr>
            <a:xfrm>
              <a:off x="2562" y="2819"/>
              <a:ext cx="781" cy="44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甲壳类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15" name="Text Box 5"/>
            <p:cNvSpPr txBox="1"/>
            <p:nvPr/>
          </p:nvSpPr>
          <p:spPr>
            <a:xfrm>
              <a:off x="4414" y="3306"/>
              <a:ext cx="643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水绵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16" name="Text Box 6"/>
            <p:cNvSpPr txBox="1"/>
            <p:nvPr/>
          </p:nvSpPr>
          <p:spPr>
            <a:xfrm>
              <a:off x="3025" y="2296"/>
              <a:ext cx="597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海鸟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17" name="Text Box 7"/>
            <p:cNvSpPr txBox="1"/>
            <p:nvPr/>
          </p:nvSpPr>
          <p:spPr>
            <a:xfrm>
              <a:off x="3526" y="3306"/>
              <a:ext cx="643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水蚤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18" name="Text Box 8"/>
            <p:cNvSpPr txBox="1"/>
            <p:nvPr/>
          </p:nvSpPr>
          <p:spPr>
            <a:xfrm>
              <a:off x="3848" y="2310"/>
              <a:ext cx="597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大鱼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19" name="Text Box 9"/>
            <p:cNvSpPr txBox="1"/>
            <p:nvPr/>
          </p:nvSpPr>
          <p:spPr>
            <a:xfrm>
              <a:off x="3526" y="2819"/>
              <a:ext cx="643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小鱼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20" name="Text Box 10"/>
            <p:cNvSpPr txBox="1"/>
            <p:nvPr/>
          </p:nvSpPr>
          <p:spPr>
            <a:xfrm>
              <a:off x="4185" y="2830"/>
              <a:ext cx="857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淡水虾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3021" name="Line 11"/>
            <p:cNvSpPr/>
            <p:nvPr/>
          </p:nvSpPr>
          <p:spPr>
            <a:xfrm flipH="1">
              <a:off x="4062" y="3468"/>
              <a:ext cx="32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2" name="Line 12"/>
            <p:cNvSpPr/>
            <p:nvPr/>
          </p:nvSpPr>
          <p:spPr>
            <a:xfrm flipV="1">
              <a:off x="3741" y="3065"/>
              <a:ext cx="0" cy="3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3" name="Line 13"/>
            <p:cNvSpPr/>
            <p:nvPr/>
          </p:nvSpPr>
          <p:spPr>
            <a:xfrm rot="-421232" flipV="1">
              <a:off x="3798" y="3160"/>
              <a:ext cx="536" cy="16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4" name="Line 14"/>
            <p:cNvSpPr/>
            <p:nvPr/>
          </p:nvSpPr>
          <p:spPr>
            <a:xfrm flipV="1">
              <a:off x="3756" y="2591"/>
              <a:ext cx="214" cy="3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5" name="Line 15"/>
            <p:cNvSpPr/>
            <p:nvPr/>
          </p:nvSpPr>
          <p:spPr>
            <a:xfrm flipH="1" flipV="1">
              <a:off x="4077" y="2563"/>
              <a:ext cx="429" cy="3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6" name="Line 16"/>
            <p:cNvSpPr/>
            <p:nvPr/>
          </p:nvSpPr>
          <p:spPr>
            <a:xfrm flipH="1">
              <a:off x="3511" y="2494"/>
              <a:ext cx="32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7" name="Line 17"/>
            <p:cNvSpPr/>
            <p:nvPr/>
          </p:nvSpPr>
          <p:spPr>
            <a:xfrm flipV="1">
              <a:off x="2835" y="3028"/>
              <a:ext cx="3" cy="40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8" name="Line 18"/>
            <p:cNvSpPr/>
            <p:nvPr/>
          </p:nvSpPr>
          <p:spPr>
            <a:xfrm flipV="1">
              <a:off x="2853" y="2525"/>
              <a:ext cx="321" cy="3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3029" name="Line 19"/>
            <p:cNvSpPr/>
            <p:nvPr/>
          </p:nvSpPr>
          <p:spPr>
            <a:xfrm>
              <a:off x="2835" y="3430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6516" name="Rectangle 20"/>
          <p:cNvSpPr/>
          <p:nvPr/>
        </p:nvSpPr>
        <p:spPr>
          <a:xfrm>
            <a:off x="4427538" y="260350"/>
            <a:ext cx="45989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→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水蚤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→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甲壳类→海鸟</a:t>
            </a:r>
            <a:r>
              <a:rPr lang="zh-CN" altLang="en-US" sz="2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517" name="Rectangle 21"/>
          <p:cNvSpPr/>
          <p:nvPr/>
        </p:nvSpPr>
        <p:spPr>
          <a:xfrm>
            <a:off x="1116013" y="134143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125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6" grpId="0"/>
      <p:bldP spid="1065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2"/>
          <p:cNvSpPr txBox="1"/>
          <p:nvPr/>
        </p:nvSpPr>
        <p:spPr>
          <a:xfrm>
            <a:off x="2411413" y="1219200"/>
            <a:ext cx="6553200" cy="350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Times New Roman" panose="02020603050405020304" pitchFamily="18" charset="0"/>
              </a:rPr>
              <a:t>A       B        C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 D       E      F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思考：如上食物网中， 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为</a:t>
            </a: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</a:rPr>
              <a:t>千克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宋体" panose="02010600030101010101" pitchFamily="2" charset="-122"/>
              </a:rPr>
              <a:t>最多约为多少？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、 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宋体" panose="02010600030101010101" pitchFamily="2" charset="-122"/>
              </a:rPr>
              <a:t>最少约为多少？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4035" name="Line 3"/>
          <p:cNvSpPr/>
          <p:nvPr/>
        </p:nvSpPr>
        <p:spPr>
          <a:xfrm>
            <a:off x="3505200" y="15240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36" name="Line 4"/>
          <p:cNvSpPr/>
          <p:nvPr/>
        </p:nvSpPr>
        <p:spPr>
          <a:xfrm>
            <a:off x="4572000" y="14478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37" name="Line 5"/>
          <p:cNvSpPr/>
          <p:nvPr/>
        </p:nvSpPr>
        <p:spPr>
          <a:xfrm>
            <a:off x="3352800" y="22098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38" name="Line 6"/>
          <p:cNvSpPr/>
          <p:nvPr/>
        </p:nvSpPr>
        <p:spPr>
          <a:xfrm>
            <a:off x="4267200" y="22860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39" name="Line 7"/>
          <p:cNvSpPr/>
          <p:nvPr/>
        </p:nvSpPr>
        <p:spPr>
          <a:xfrm flipH="1">
            <a:off x="3200400" y="1676400"/>
            <a:ext cx="1524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0" name="Line 8"/>
          <p:cNvSpPr/>
          <p:nvPr/>
        </p:nvSpPr>
        <p:spPr>
          <a:xfrm flipV="1">
            <a:off x="5029200" y="1600200"/>
            <a:ext cx="3810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8553" name="Text Box 9"/>
          <p:cNvSpPr txBox="1"/>
          <p:nvPr/>
        </p:nvSpPr>
        <p:spPr>
          <a:xfrm>
            <a:off x="6248400" y="3276600"/>
            <a:ext cx="228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0.04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千克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4" name="Text Box 10"/>
          <p:cNvSpPr txBox="1"/>
          <p:nvPr/>
        </p:nvSpPr>
        <p:spPr>
          <a:xfrm>
            <a:off x="6172200" y="4114800"/>
            <a:ext cx="2667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0.0001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千克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5" name="Text Box 11"/>
          <p:cNvSpPr txBox="1"/>
          <p:nvPr/>
        </p:nvSpPr>
        <p:spPr>
          <a:xfrm>
            <a:off x="2274888" y="4883150"/>
            <a:ext cx="6400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3 </a:t>
            </a:r>
            <a:r>
              <a:rPr lang="zh-CN" altLang="en-US" sz="3200" b="1" dirty="0">
                <a:latin typeface="Times New Roman" panose="02020603050405020304" pitchFamily="18" charset="0"/>
              </a:rPr>
              <a:t>、若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</a:rPr>
              <a:t>增加</a:t>
            </a: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</a:rPr>
              <a:t>千克，则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最少需要消耗多少千克？最多又为多少？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/>
      <p:bldP spid="108554" grpId="0"/>
      <p:bldP spid="1085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/>
          <p:nvPr/>
        </p:nvSpPr>
        <p:spPr>
          <a:xfrm>
            <a:off x="0" y="838200"/>
            <a:ext cx="9366250" cy="2289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如果一个人食物有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1/2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来自绿色植物，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1/4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自小型肉食动物。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1/4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来自羊肉，假如传递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效率为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10%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，那么该人每增加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千克体重，约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消耗植物（   ）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59" name="Rectangle 3"/>
          <p:cNvSpPr/>
          <p:nvPr/>
        </p:nvSpPr>
        <p:spPr>
          <a:xfrm>
            <a:off x="457200" y="4019550"/>
            <a:ext cx="7239000" cy="283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B.  28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C.  100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　　　 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D.  280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千克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4692" name="Text Box 4"/>
          <p:cNvSpPr txBox="1"/>
          <p:nvPr/>
        </p:nvSpPr>
        <p:spPr>
          <a:xfrm>
            <a:off x="5867400" y="3048000"/>
            <a:ext cx="1098550" cy="118903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en-US" altLang="zh-CN" sz="72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zh-CN" sz="7200" dirty="0">
                <a:latin typeface="Arial" panose="020B0604020202020204" pitchFamily="34" charset="0"/>
              </a:rPr>
              <a:t> </a:t>
            </a:r>
            <a:endParaRPr lang="en-US" altLang="zh-CN" sz="7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4" descr="32"/>
          <p:cNvPicPr>
            <a:picLocks noChangeAspect="1"/>
          </p:cNvPicPr>
          <p:nvPr/>
        </p:nvPicPr>
        <p:blipFill>
          <a:blip r:embed="rId1">
            <a:lum contrast="48000"/>
          </a:blip>
          <a:stretch>
            <a:fillRect/>
          </a:stretch>
        </p:blipFill>
        <p:spPr>
          <a:xfrm>
            <a:off x="0" y="2209800"/>
            <a:ext cx="88392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Rectangle 5"/>
          <p:cNvSpPr/>
          <p:nvPr/>
        </p:nvSpPr>
        <p:spPr>
          <a:xfrm>
            <a:off x="0" y="0"/>
            <a:ext cx="90741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下图表示某生态系统中，四种生物所同化的有机物的量占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该生态系统有机物总量的比例，则这四种生物之间的食物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关系最可能的是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/>
          <p:nvPr/>
        </p:nvSpPr>
        <p:spPr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（广东河南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2001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）一片树林中，树、昆虫和食虫鸟类的个体数比例关系如下图所示。下列选项能正确表示树、昆虫、食虫鸟之间的能量流动关系的是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选项方框面积表示能量的大小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    ）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7107" name="Group 3"/>
          <p:cNvGrpSpPr/>
          <p:nvPr/>
        </p:nvGrpSpPr>
        <p:grpSpPr>
          <a:xfrm>
            <a:off x="1692275" y="1268413"/>
            <a:ext cx="7056438" cy="2592387"/>
            <a:chOff x="2101" y="8353"/>
            <a:chExt cx="6300" cy="2964"/>
          </a:xfrm>
        </p:grpSpPr>
        <p:pic>
          <p:nvPicPr>
            <p:cNvPr id="4711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61" y="8353"/>
              <a:ext cx="1440" cy="11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2" name="Picture 5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rcRect t="24223"/>
            <a:stretch>
              <a:fillRect/>
            </a:stretch>
          </p:blipFill>
          <p:spPr>
            <a:xfrm>
              <a:off x="2101" y="9601"/>
              <a:ext cx="6300" cy="11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3" name="Text Box 6"/>
            <p:cNvSpPr txBox="1"/>
            <p:nvPr/>
          </p:nvSpPr>
          <p:spPr>
            <a:xfrm>
              <a:off x="2821" y="10849"/>
              <a:ext cx="540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/>
              <a:r>
                <a:rPr lang="en-US" altLang="zh-CN" sz="28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A               B                 C             D</a:t>
              </a:r>
              <a:endParaRPr lang="en-US" altLang="zh-CN" sz="2800" b="1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0599" name="Text Box 7"/>
          <p:cNvSpPr txBox="1"/>
          <p:nvPr/>
        </p:nvSpPr>
        <p:spPr>
          <a:xfrm>
            <a:off x="2339975" y="1196975"/>
            <a:ext cx="647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3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9" name="Rectangle 8"/>
          <p:cNvSpPr/>
          <p:nvPr/>
        </p:nvSpPr>
        <p:spPr>
          <a:xfrm>
            <a:off x="323850" y="3860800"/>
            <a:ext cx="8820150" cy="2870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6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下列叙述正确的是（     ）</a:t>
            </a:r>
            <a:endParaRPr lang="zh-CN" altLang="en-US" sz="26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600" b="1" dirty="0">
                <a:latin typeface="Arial" panose="020B0604020202020204" pitchFamily="34" charset="0"/>
                <a:ea typeface="黑体" panose="02010609060101010101" pitchFamily="49" charset="-122"/>
              </a:rPr>
              <a:t>A</a:t>
            </a:r>
            <a:r>
              <a:rPr lang="zh-CN" altLang="en-US" sz="2600" b="1" dirty="0">
                <a:latin typeface="Arial" panose="020B0604020202020204" pitchFamily="34" charset="0"/>
                <a:ea typeface="黑体" panose="02010609060101010101" pitchFamily="49" charset="-122"/>
              </a:rPr>
              <a:t>、当狼吃掉一只兔时，就获得了兔的全部能量</a:t>
            </a:r>
            <a:endParaRPr lang="zh-CN" altLang="en-US" sz="2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600" b="1" dirty="0">
                <a:latin typeface="Arial" panose="020B0604020202020204" pitchFamily="34" charset="0"/>
                <a:ea typeface="黑体" panose="02010609060101010101" pitchFamily="49" charset="-122"/>
              </a:rPr>
              <a:t>B</a:t>
            </a:r>
            <a:r>
              <a:rPr lang="zh-CN" altLang="en-US" sz="2600" b="1" dirty="0">
                <a:latin typeface="Arial" panose="020B0604020202020204" pitchFamily="34" charset="0"/>
                <a:ea typeface="黑体" panose="02010609060101010101" pitchFamily="49" charset="-122"/>
              </a:rPr>
              <a:t>、当狼捕食兔并经同化作用合成自身有机物时，能量就从第一营养级流入了第二营养级</a:t>
            </a:r>
            <a:endParaRPr lang="zh-CN" altLang="en-US" sz="2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600" b="1" dirty="0"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r>
              <a:rPr lang="zh-CN" altLang="en-US" sz="2600" b="1" dirty="0">
                <a:latin typeface="Arial" panose="020B0604020202020204" pitchFamily="34" charset="0"/>
                <a:ea typeface="黑体" panose="02010609060101010101" pitchFamily="49" charset="-122"/>
              </a:rPr>
              <a:t>、生产者通过光合作用制造了有机物时，能量就由非生物环境流入了生物群落</a:t>
            </a:r>
            <a:endParaRPr lang="zh-CN" altLang="en-US" sz="2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600" b="1" dirty="0">
                <a:latin typeface="Arial" panose="020B0604020202020204" pitchFamily="34" charset="0"/>
                <a:ea typeface="黑体" panose="02010609060101010101" pitchFamily="49" charset="-122"/>
              </a:rPr>
              <a:t>D</a:t>
            </a:r>
            <a:r>
              <a:rPr lang="zh-CN" altLang="en-US" sz="2600" b="1" dirty="0">
                <a:latin typeface="Arial" panose="020B0604020202020204" pitchFamily="34" charset="0"/>
                <a:ea typeface="黑体" panose="02010609060101010101" pitchFamily="49" charset="-122"/>
              </a:rPr>
              <a:t>、生态系统的能量流动时往复循环的</a:t>
            </a:r>
            <a:endParaRPr lang="zh-CN" altLang="en-US" sz="2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0601" name="Text Box 9"/>
          <p:cNvSpPr txBox="1"/>
          <p:nvPr/>
        </p:nvSpPr>
        <p:spPr>
          <a:xfrm>
            <a:off x="3419475" y="3789363"/>
            <a:ext cx="647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3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4"/>
          <p:cNvSpPr/>
          <p:nvPr/>
        </p:nvSpPr>
        <p:spPr>
          <a:xfrm>
            <a:off x="0" y="0"/>
            <a:ext cx="94297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在社会主义新农村建设中，四川某地通过新建沼气池和植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树造林，构建了新型农业生态系统（如图所示）下列有关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叙述不正确的是   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1" name="Rectangle 5"/>
          <p:cNvSpPr/>
          <p:nvPr/>
        </p:nvSpPr>
        <p:spPr>
          <a:xfrm>
            <a:off x="0" y="1447800"/>
            <a:ext cx="9251950" cy="1800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>
              <a:tabLst>
                <a:tab pos="228600" algn="l"/>
              </a:tabLs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该生态 系统中，处于条二营养级的生物有人和家禽家畜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228600" algn="l"/>
              </a:tabLs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该生态系统中，人的作用非常关键，植物是主要成分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228600" algn="l"/>
              </a:tabLs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该生态系统的建立，提高了各营养级间的能量传递效率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228600" algn="l"/>
              </a:tabLs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沼气池的建造和植树造林，提高了该生态系统的稳定性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3200400"/>
            <a:ext cx="54102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79" name="Text Box 39"/>
          <p:cNvSpPr txBox="1"/>
          <p:nvPr/>
        </p:nvSpPr>
        <p:spPr>
          <a:xfrm>
            <a:off x="7391400" y="48006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endParaRPr lang="en-US" altLang="zh-CN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 Box 2"/>
          <p:cNvSpPr txBox="1"/>
          <p:nvPr/>
        </p:nvSpPr>
        <p:spPr>
          <a:xfrm>
            <a:off x="304800" y="171450"/>
            <a:ext cx="85344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如果在一个生态系统有四种生物，并构成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一条食物链。在某一时间分别测得这四种生物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所含的有机物总量，如下图所示。在一段时间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内，如果乙种生物的种群数量增加，则会引起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55" name="Line 3"/>
          <p:cNvSpPr/>
          <p:nvPr/>
        </p:nvSpPr>
        <p:spPr>
          <a:xfrm>
            <a:off x="5638800" y="5943600"/>
            <a:ext cx="320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56" name="Line 4"/>
          <p:cNvSpPr/>
          <p:nvPr/>
        </p:nvSpPr>
        <p:spPr>
          <a:xfrm flipV="1">
            <a:off x="5638800" y="2743200"/>
            <a:ext cx="0" cy="3200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57" name="Text Box 5"/>
          <p:cNvSpPr txBox="1"/>
          <p:nvPr/>
        </p:nvSpPr>
        <p:spPr>
          <a:xfrm>
            <a:off x="5181600" y="3200400"/>
            <a:ext cx="549275" cy="162401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有机物总量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49158" name="Group 6"/>
          <p:cNvGrpSpPr/>
          <p:nvPr/>
        </p:nvGrpSpPr>
        <p:grpSpPr>
          <a:xfrm>
            <a:off x="8153400" y="5715000"/>
            <a:ext cx="381000" cy="228600"/>
            <a:chOff x="4656" y="3600"/>
            <a:chExt cx="240" cy="144"/>
          </a:xfrm>
        </p:grpSpPr>
        <p:grpSp>
          <p:nvGrpSpPr>
            <p:cNvPr id="49181" name="Group 7"/>
            <p:cNvGrpSpPr/>
            <p:nvPr/>
          </p:nvGrpSpPr>
          <p:grpSpPr>
            <a:xfrm>
              <a:off x="4656" y="3600"/>
              <a:ext cx="240" cy="144"/>
              <a:chOff x="4656" y="3600"/>
              <a:chExt cx="240" cy="144"/>
            </a:xfrm>
          </p:grpSpPr>
          <p:sp>
            <p:nvSpPr>
              <p:cNvPr id="49183" name="Line 8"/>
              <p:cNvSpPr/>
              <p:nvPr/>
            </p:nvSpPr>
            <p:spPr>
              <a:xfrm>
                <a:off x="4656" y="360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9184" name="Line 9"/>
              <p:cNvSpPr/>
              <p:nvPr/>
            </p:nvSpPr>
            <p:spPr>
              <a:xfrm>
                <a:off x="4896" y="360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9182" name="Line 10"/>
            <p:cNvSpPr/>
            <p:nvPr/>
          </p:nvSpPr>
          <p:spPr>
            <a:xfrm>
              <a:off x="4656" y="3600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9159" name="Group 11"/>
          <p:cNvGrpSpPr/>
          <p:nvPr/>
        </p:nvGrpSpPr>
        <p:grpSpPr>
          <a:xfrm>
            <a:off x="7467600" y="3352800"/>
            <a:ext cx="304800" cy="2590800"/>
            <a:chOff x="4224" y="2112"/>
            <a:chExt cx="192" cy="1632"/>
          </a:xfrm>
        </p:grpSpPr>
        <p:sp>
          <p:nvSpPr>
            <p:cNvPr id="49178" name="Line 12"/>
            <p:cNvSpPr/>
            <p:nvPr/>
          </p:nvSpPr>
          <p:spPr>
            <a:xfrm>
              <a:off x="4224" y="2112"/>
              <a:ext cx="0" cy="16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9" name="Line 13"/>
            <p:cNvSpPr/>
            <p:nvPr/>
          </p:nvSpPr>
          <p:spPr>
            <a:xfrm>
              <a:off x="4416" y="2112"/>
              <a:ext cx="0" cy="16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80" name="Line 14"/>
            <p:cNvSpPr/>
            <p:nvPr/>
          </p:nvSpPr>
          <p:spPr>
            <a:xfrm>
              <a:off x="4224" y="211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9160" name="Group 15"/>
          <p:cNvGrpSpPr/>
          <p:nvPr/>
        </p:nvGrpSpPr>
        <p:grpSpPr>
          <a:xfrm>
            <a:off x="6096000" y="5029200"/>
            <a:ext cx="304800" cy="914400"/>
            <a:chOff x="3504" y="3168"/>
            <a:chExt cx="192" cy="576"/>
          </a:xfrm>
        </p:grpSpPr>
        <p:sp>
          <p:nvSpPr>
            <p:cNvPr id="49175" name="Line 16"/>
            <p:cNvSpPr/>
            <p:nvPr/>
          </p:nvSpPr>
          <p:spPr>
            <a:xfrm>
              <a:off x="3504" y="3168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6" name="Line 17"/>
            <p:cNvSpPr/>
            <p:nvPr/>
          </p:nvSpPr>
          <p:spPr>
            <a:xfrm>
              <a:off x="3696" y="3168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7" name="Line 18"/>
            <p:cNvSpPr/>
            <p:nvPr/>
          </p:nvSpPr>
          <p:spPr>
            <a:xfrm>
              <a:off x="3504" y="316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9161" name="Group 19"/>
          <p:cNvGrpSpPr/>
          <p:nvPr/>
        </p:nvGrpSpPr>
        <p:grpSpPr>
          <a:xfrm>
            <a:off x="6781800" y="5410200"/>
            <a:ext cx="304800" cy="533400"/>
            <a:chOff x="3840" y="3408"/>
            <a:chExt cx="192" cy="336"/>
          </a:xfrm>
        </p:grpSpPr>
        <p:sp>
          <p:nvSpPr>
            <p:cNvPr id="49172" name="Line 20"/>
            <p:cNvSpPr/>
            <p:nvPr/>
          </p:nvSpPr>
          <p:spPr>
            <a:xfrm flipH="1">
              <a:off x="3840" y="34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3" name="Line 21"/>
            <p:cNvSpPr/>
            <p:nvPr/>
          </p:nvSpPr>
          <p:spPr>
            <a:xfrm flipH="1">
              <a:off x="4032" y="34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4" name="Line 22"/>
            <p:cNvSpPr/>
            <p:nvPr/>
          </p:nvSpPr>
          <p:spPr>
            <a:xfrm>
              <a:off x="3840" y="340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9162" name="Text Box 23"/>
          <p:cNvSpPr txBox="1"/>
          <p:nvPr/>
        </p:nvSpPr>
        <p:spPr>
          <a:xfrm>
            <a:off x="5935663" y="6096000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甲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9163" name="Text Box 24"/>
          <p:cNvSpPr txBox="1"/>
          <p:nvPr/>
        </p:nvSpPr>
        <p:spPr>
          <a:xfrm>
            <a:off x="6621463" y="6096000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乙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9164" name="Text Box 25"/>
          <p:cNvSpPr txBox="1"/>
          <p:nvPr/>
        </p:nvSpPr>
        <p:spPr>
          <a:xfrm>
            <a:off x="7383463" y="6110288"/>
            <a:ext cx="54133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丙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9165" name="Text Box 26"/>
          <p:cNvSpPr txBox="1"/>
          <p:nvPr/>
        </p:nvSpPr>
        <p:spPr>
          <a:xfrm>
            <a:off x="8145463" y="6096000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丁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9166" name="Text Box 27"/>
          <p:cNvSpPr txBox="1"/>
          <p:nvPr/>
        </p:nvSpPr>
        <p:spPr>
          <a:xfrm>
            <a:off x="381000" y="2416175"/>
            <a:ext cx="35782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、甲、丁数量增加，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丙数量下降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7" name="Text Box 28"/>
          <p:cNvSpPr txBox="1"/>
          <p:nvPr/>
        </p:nvSpPr>
        <p:spPr>
          <a:xfrm>
            <a:off x="304800" y="3559175"/>
            <a:ext cx="42926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、甲、丙、丁数量均增加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8" name="Text Box 29"/>
          <p:cNvSpPr txBox="1"/>
          <p:nvPr/>
        </p:nvSpPr>
        <p:spPr>
          <a:xfrm>
            <a:off x="304800" y="4321175"/>
            <a:ext cx="35782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、甲、丁数量下降，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丙数量增加；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9" name="Text Box 30"/>
          <p:cNvSpPr txBox="1"/>
          <p:nvPr/>
        </p:nvSpPr>
        <p:spPr>
          <a:xfrm>
            <a:off x="304800" y="5616575"/>
            <a:ext cx="3579813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、甲数量下降，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丙、丁数量增加；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70" name="Text Box 31"/>
          <p:cNvSpPr txBox="1"/>
          <p:nvPr/>
        </p:nvSpPr>
        <p:spPr>
          <a:xfrm>
            <a:off x="3794125" y="5810250"/>
            <a:ext cx="130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          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54307" name="Text Box 35"/>
          <p:cNvSpPr txBox="1"/>
          <p:nvPr/>
        </p:nvSpPr>
        <p:spPr>
          <a:xfrm>
            <a:off x="8153400" y="25146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en-US" altLang="zh-CN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ea typeface="黑体" panose="02010609060101010101" pitchFamily="49" charset="-122"/>
              </a:rPr>
              <a:t>二、能量流动的特点</a:t>
            </a:r>
            <a:br>
              <a:rPr lang="zh-CN" altLang="en-US" sz="4000" dirty="0">
                <a:ea typeface="黑体" panose="02010609060101010101" pitchFamily="49" charset="-122"/>
              </a:rPr>
            </a:br>
            <a:endParaRPr lang="zh-CN" altLang="en-US" sz="4000" dirty="0">
              <a:ea typeface="黑体" panose="02010609060101010101" pitchFamily="49" charset="-122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09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黑体" panose="02010609060101010101" pitchFamily="49" charset="-122"/>
              </a:rPr>
              <a:t>方向上：单向流动                数值上：逐级递减</a:t>
            </a:r>
            <a:endParaRPr lang="zh-CN" altLang="en-US" dirty="0">
              <a:ea typeface="黑体" panose="02010609060101010101" pitchFamily="49" charset="-122"/>
            </a:endParaRPr>
          </a:p>
          <a:p>
            <a:pPr eaLnBrk="1" hangingPunct="1">
              <a:buNone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50180" name="WordArt 4"/>
          <p:cNvSpPr>
            <a:spLocks noTextEdit="1"/>
          </p:cNvSpPr>
          <p:nvPr/>
        </p:nvSpPr>
        <p:spPr>
          <a:xfrm>
            <a:off x="3200400" y="1219200"/>
            <a:ext cx="24495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分析原因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3" name="Text Box 5"/>
          <p:cNvSpPr txBox="1"/>
          <p:nvPr/>
        </p:nvSpPr>
        <p:spPr>
          <a:xfrm>
            <a:off x="381000" y="2438400"/>
            <a:ext cx="8280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组成食物链的各营养级的顺序是不可逆的，这是      长期自然选择的结果</a:t>
            </a:r>
            <a:r>
              <a:rPr lang="zh-CN" altLang="en-US" sz="2800" dirty="0">
                <a:latin typeface="Arial" panose="020B0604020202020204" pitchFamily="34" charset="0"/>
              </a:rPr>
              <a:t>；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457200" y="3352800"/>
            <a:ext cx="82804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各营养级的能量大部分以呼吸作用产生的热能形式散失掉，这些能量是生物无法利用的。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895" name="Rectangle 7"/>
          <p:cNvSpPr/>
          <p:nvPr/>
        </p:nvSpPr>
        <p:spPr>
          <a:xfrm>
            <a:off x="0" y="1905000"/>
            <a:ext cx="3816350" cy="503238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 anchorCtr="1"/>
          <a:p>
            <a:pPr marL="342900" indent="-342900">
              <a:spcBef>
                <a:spcPct val="35000"/>
              </a:spcBef>
              <a:buChar char="•"/>
            </a:pPr>
            <a:r>
              <a:rPr lang="zh-CN" altLang="en-GB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单向流动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原因：</a:t>
            </a:r>
            <a:endParaRPr lang="en-GB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Rectangle 8"/>
          <p:cNvSpPr/>
          <p:nvPr/>
        </p:nvSpPr>
        <p:spPr>
          <a:xfrm>
            <a:off x="0" y="4191000"/>
            <a:ext cx="3746500" cy="647700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 anchorCtr="1"/>
          <a:p>
            <a:pPr marL="342900" indent="-342900">
              <a:spcBef>
                <a:spcPct val="35000"/>
              </a:spcBef>
              <a:buChar char="•"/>
            </a:pPr>
            <a:r>
              <a:rPr lang="zh-CN" altLang="en-GB" sz="3200" b="1" dirty="0">
                <a:solidFill>
                  <a:srgbClr val="FF3300"/>
                </a:solidFill>
                <a:latin typeface="Arial" panose="020B0604020202020204" pitchFamily="34" charset="0"/>
              </a:rPr>
              <a:t>逐级递减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原因：</a:t>
            </a:r>
            <a:endParaRPr lang="zh-CN" altLang="en-GB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0" y="4648200"/>
            <a:ext cx="91440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各营养级的生物都会因自身呼吸消耗相当大的一部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          分能量；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898" name="Text Box 10"/>
          <p:cNvSpPr txBox="1"/>
          <p:nvPr/>
        </p:nvSpPr>
        <p:spPr>
          <a:xfrm>
            <a:off x="0" y="5715000"/>
            <a:ext cx="9372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  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各营养级的生物总有一部分未被下一个营养级利用。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789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789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 build="p"/>
      <p:bldP spid="37896" grpId="0" build="p"/>
      <p:bldP spid="37897" grpId="0"/>
      <p:bldP spid="378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Picture 2" descr="tuzi2_004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2229"/>
          <a:stretch>
            <a:fillRect/>
          </a:stretch>
        </p:blipFill>
        <p:spPr>
          <a:xfrm>
            <a:off x="3886200" y="3352800"/>
            <a:ext cx="2016125" cy="183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19242"/>
          <p:cNvPicPr>
            <a:picLocks noChangeAspect="1"/>
          </p:cNvPicPr>
          <p:nvPr/>
        </p:nvPicPr>
        <p:blipFill>
          <a:blip r:embed="rId2"/>
          <a:srcRect l="26224" t="16862" r="17035"/>
          <a:stretch>
            <a:fillRect/>
          </a:stretch>
        </p:blipFill>
        <p:spPr>
          <a:xfrm>
            <a:off x="6877050" y="3398838"/>
            <a:ext cx="16383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20060127154824_29_XRQkVH"/>
          <p:cNvPicPr>
            <a:picLocks noChangeAspect="1"/>
          </p:cNvPicPr>
          <p:nvPr/>
        </p:nvPicPr>
        <p:blipFill>
          <a:blip r:embed="rId3"/>
          <a:srcRect l="22568" t="15276" r="29399" b="30663"/>
          <a:stretch>
            <a:fillRect/>
          </a:stretch>
        </p:blipFill>
        <p:spPr>
          <a:xfrm>
            <a:off x="971550" y="3398838"/>
            <a:ext cx="1568450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5"/>
          <p:cNvSpPr/>
          <p:nvPr/>
        </p:nvSpPr>
        <p:spPr>
          <a:xfrm rot="-5400000">
            <a:off x="1333500" y="2693988"/>
            <a:ext cx="895350" cy="431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99FF">
              <a:alpha val="6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4" name="Group 6"/>
          <p:cNvGrpSpPr/>
          <p:nvPr/>
        </p:nvGrpSpPr>
        <p:grpSpPr>
          <a:xfrm>
            <a:off x="-252412" y="-490537"/>
            <a:ext cx="1744662" cy="4710112"/>
            <a:chOff x="-170" y="-562"/>
            <a:chExt cx="1099" cy="2967"/>
          </a:xfrm>
        </p:grpSpPr>
        <p:sp>
          <p:nvSpPr>
            <p:cNvPr id="7194" name="AutoShape 7"/>
            <p:cNvSpPr/>
            <p:nvPr/>
          </p:nvSpPr>
          <p:spPr>
            <a:xfrm rot="2076669">
              <a:off x="385" y="1498"/>
              <a:ext cx="544" cy="90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>
                <a:alpha val="52156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95" name="Freeform 8"/>
            <p:cNvSpPr/>
            <p:nvPr/>
          </p:nvSpPr>
          <p:spPr>
            <a:xfrm>
              <a:off x="-170" y="-562"/>
              <a:ext cx="737" cy="2722"/>
            </a:xfrm>
            <a:custGeom>
              <a:avLst/>
              <a:gdLst>
                <a:gd name="txL" fmla="*/ 0 w 737"/>
                <a:gd name="txT" fmla="*/ 0 h 2722"/>
                <a:gd name="txR" fmla="*/ 737 w 737"/>
                <a:gd name="txB" fmla="*/ 2722 h 2722"/>
              </a:gdLst>
              <a:ahLst/>
              <a:cxnLst>
                <a:cxn ang="0">
                  <a:pos x="222" y="0"/>
                </a:cxn>
                <a:cxn ang="0">
                  <a:pos x="51" y="242"/>
                </a:cxn>
                <a:cxn ang="0">
                  <a:pos x="326" y="425"/>
                </a:cxn>
                <a:cxn ang="0">
                  <a:pos x="737" y="2171"/>
                </a:cxn>
                <a:cxn ang="0">
                  <a:pos x="481" y="2546"/>
                </a:cxn>
                <a:cxn ang="0">
                  <a:pos x="0" y="2722"/>
                </a:cxn>
                <a:cxn ang="0">
                  <a:pos x="60" y="342"/>
                </a:cxn>
              </a:cxnLst>
              <a:rect l="txL" t="txT" r="txR" b="txB"/>
              <a:pathLst>
                <a:path w="737" h="2722">
                  <a:moveTo>
                    <a:pt x="222" y="0"/>
                  </a:moveTo>
                  <a:cubicBezTo>
                    <a:pt x="230" y="56"/>
                    <a:pt x="33" y="188"/>
                    <a:pt x="51" y="242"/>
                  </a:cubicBezTo>
                  <a:cubicBezTo>
                    <a:pt x="64" y="419"/>
                    <a:pt x="246" y="89"/>
                    <a:pt x="326" y="425"/>
                  </a:cubicBezTo>
                  <a:lnTo>
                    <a:pt x="737" y="2171"/>
                  </a:lnTo>
                  <a:lnTo>
                    <a:pt x="481" y="2546"/>
                  </a:lnTo>
                  <a:lnTo>
                    <a:pt x="0" y="2722"/>
                  </a:lnTo>
                  <a:lnTo>
                    <a:pt x="60" y="342"/>
                  </a:lnTo>
                </a:path>
              </a:pathLst>
            </a:custGeom>
            <a:solidFill>
              <a:srgbClr val="00FFFF">
                <a:alpha val="74901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175" name="AutoShape 9"/>
          <p:cNvSpPr/>
          <p:nvPr/>
        </p:nvSpPr>
        <p:spPr>
          <a:xfrm>
            <a:off x="974725" y="1844675"/>
            <a:ext cx="1657350" cy="546100"/>
          </a:xfrm>
          <a:prstGeom prst="flowChartTerminator">
            <a:avLst/>
          </a:prstGeom>
          <a:solidFill>
            <a:srgbClr val="0033CC">
              <a:alpha val="59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400" b="1" dirty="0">
              <a:solidFill>
                <a:schemeClr val="bg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6" name="AutoShape 10"/>
          <p:cNvSpPr/>
          <p:nvPr/>
        </p:nvSpPr>
        <p:spPr>
          <a:xfrm rot="5400000">
            <a:off x="1287463" y="5357813"/>
            <a:ext cx="895350" cy="431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6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7" name="AutoShape 11">
            <a:hlinkClick r:id="" action="ppaction://noaction"/>
          </p:cNvPr>
          <p:cNvSpPr/>
          <p:nvPr/>
        </p:nvSpPr>
        <p:spPr>
          <a:xfrm>
            <a:off x="1089025" y="6094413"/>
            <a:ext cx="1295400" cy="503237"/>
          </a:xfrm>
          <a:prstGeom prst="flowChartTerminator">
            <a:avLst/>
          </a:prstGeom>
          <a:solidFill>
            <a:srgbClr val="FFFF00">
              <a:alpha val="59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8" name="AutoShape 12"/>
          <p:cNvSpPr/>
          <p:nvPr/>
        </p:nvSpPr>
        <p:spPr>
          <a:xfrm>
            <a:off x="827088" y="5229225"/>
            <a:ext cx="1871662" cy="431800"/>
          </a:xfrm>
          <a:prstGeom prst="flowChartTerminator">
            <a:avLst/>
          </a:prstGeom>
          <a:solidFill>
            <a:srgbClr val="0033CC">
              <a:alpha val="59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400" b="1" dirty="0">
              <a:solidFill>
                <a:schemeClr val="bg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9" name="AutoShape 13"/>
          <p:cNvSpPr/>
          <p:nvPr/>
        </p:nvSpPr>
        <p:spPr>
          <a:xfrm>
            <a:off x="2667000" y="3962400"/>
            <a:ext cx="1008063" cy="6477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99FF">
              <a:alpha val="6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0" name="Rectangle 15"/>
          <p:cNvSpPr/>
          <p:nvPr/>
        </p:nvSpPr>
        <p:spPr>
          <a:xfrm>
            <a:off x="1042988" y="1916113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rPr>
              <a:t>呼吸作用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81" name="Rectangle 16"/>
          <p:cNvSpPr/>
          <p:nvPr/>
        </p:nvSpPr>
        <p:spPr>
          <a:xfrm>
            <a:off x="971550" y="5229225"/>
            <a:ext cx="19129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rPr>
              <a:t>残枝败叶等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82" name="Rectangle 17"/>
          <p:cNvSpPr/>
          <p:nvPr/>
        </p:nvSpPr>
        <p:spPr>
          <a:xfrm>
            <a:off x="1187450" y="6092825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分解者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3059113" y="0"/>
            <a:ext cx="3384550" cy="2492375"/>
            <a:chOff x="249" y="2110"/>
            <a:chExt cx="3311" cy="1977"/>
          </a:xfrm>
        </p:grpSpPr>
        <p:pic>
          <p:nvPicPr>
            <p:cNvPr id="7192" name="Picture 19" descr="1---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" y="2110"/>
              <a:ext cx="3311" cy="19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3" name="Picture 20" descr="c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" y="3452"/>
              <a:ext cx="3266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205" name="Text Box 21"/>
          <p:cNvSpPr txBox="1"/>
          <p:nvPr/>
        </p:nvSpPr>
        <p:spPr>
          <a:xfrm>
            <a:off x="3203575" y="2060575"/>
            <a:ext cx="39608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同化量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摄入量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粪便量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5" name="AutoShape 22"/>
          <p:cNvSpPr/>
          <p:nvPr/>
        </p:nvSpPr>
        <p:spPr>
          <a:xfrm>
            <a:off x="5795963" y="40767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0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4787900" y="692150"/>
            <a:ext cx="3440113" cy="2349500"/>
            <a:chOff x="3369" y="0"/>
            <a:chExt cx="2041" cy="981"/>
          </a:xfrm>
        </p:grpSpPr>
        <p:sp>
          <p:nvSpPr>
            <p:cNvPr id="7190" name="AutoShape 25"/>
            <p:cNvSpPr/>
            <p:nvPr/>
          </p:nvSpPr>
          <p:spPr>
            <a:xfrm>
              <a:off x="3369" y="0"/>
              <a:ext cx="1887" cy="981"/>
            </a:xfrm>
            <a:prstGeom prst="cloudCallout">
              <a:avLst>
                <a:gd name="adj1" fmla="val -43907"/>
                <a:gd name="adj2" fmla="val 51426"/>
              </a:avLst>
            </a:prstGeom>
            <a:solidFill>
              <a:srgbClr val="FFFF00">
                <a:alpha val="49019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7191" name="Rectangle 26"/>
            <p:cNvSpPr/>
            <p:nvPr/>
          </p:nvSpPr>
          <p:spPr>
            <a:xfrm>
              <a:off x="3742" y="164"/>
              <a:ext cx="1668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 dirty="0">
                  <a:latin typeface="Arial" panose="020B0604020202020204" pitchFamily="34" charset="0"/>
                  <a:ea typeface="华文新魏" pitchFamily="2" charset="-122"/>
                </a:rPr>
                <a:t>  </a:t>
              </a:r>
              <a:r>
                <a:rPr lang="zh-CN" altLang="en-US" sz="4000" b="1" dirty="0">
                  <a:latin typeface="Arial" panose="020B0604020202020204" pitchFamily="34" charset="0"/>
                  <a:ea typeface="华文新魏" pitchFamily="2" charset="-122"/>
                </a:rPr>
                <a:t>谁来</a:t>
              </a:r>
              <a:endParaRPr lang="zh-CN" altLang="en-US" sz="4000" b="1" dirty="0">
                <a:latin typeface="Arial" panose="020B0604020202020204" pitchFamily="34" charset="0"/>
                <a:ea typeface="华文新魏" pitchFamily="2" charset="-122"/>
              </a:endParaRPr>
            </a:p>
            <a:p>
              <a:r>
                <a:rPr lang="zh-CN" altLang="en-US" sz="4000" b="1" dirty="0">
                  <a:latin typeface="Arial" panose="020B0604020202020204" pitchFamily="34" charset="0"/>
                  <a:ea typeface="华文新魏" pitchFamily="2" charset="-122"/>
                </a:rPr>
                <a:t>分析我？</a:t>
              </a:r>
              <a:endParaRPr lang="zh-CN" altLang="en-US" sz="4000" b="1" dirty="0">
                <a:latin typeface="Arial" panose="020B0604020202020204" pitchFamily="34" charset="0"/>
                <a:ea typeface="华文新魏" pitchFamily="2" charset="-122"/>
              </a:endParaRPr>
            </a:p>
          </p:txBody>
        </p:sp>
      </p:grpSp>
      <p:grpSp>
        <p:nvGrpSpPr>
          <p:cNvPr id="7187" name="Group 27"/>
          <p:cNvGrpSpPr/>
          <p:nvPr/>
        </p:nvGrpSpPr>
        <p:grpSpPr>
          <a:xfrm>
            <a:off x="0" y="3141663"/>
            <a:ext cx="1079500" cy="3716337"/>
            <a:chOff x="0" y="1979"/>
            <a:chExt cx="680" cy="2341"/>
          </a:xfrm>
        </p:grpSpPr>
        <p:sp>
          <p:nvSpPr>
            <p:cNvPr id="7188" name="AutoShape 28"/>
            <p:cNvSpPr/>
            <p:nvPr/>
          </p:nvSpPr>
          <p:spPr>
            <a:xfrm rot="5400000">
              <a:off x="-830" y="2809"/>
              <a:ext cx="2341" cy="680"/>
            </a:xfrm>
            <a:prstGeom prst="rightArrow">
              <a:avLst>
                <a:gd name="adj1" fmla="val 50000"/>
                <a:gd name="adj2" fmla="val 86066"/>
              </a:avLst>
            </a:prstGeom>
            <a:solidFill>
              <a:srgbClr val="00FFFF">
                <a:alpha val="65097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auto">
            <a:xfrm>
              <a:off x="158" y="2296"/>
              <a:ext cx="385" cy="1678"/>
            </a:xfrm>
            <a:prstGeom prst="rect">
              <a:avLst/>
            </a:prstGeom>
            <a:solidFill>
              <a:srgbClr val="00FFFF"/>
            </a:solidFill>
            <a:ln w="76200" algn="ctr">
              <a:noFill/>
              <a:miter lim="800000"/>
            </a:ln>
            <a:effectLst/>
          </p:spPr>
          <p:txBody>
            <a:bodyPr vert="eaVert" lIns="92075" tIns="46038" rIns="92075" bIns="46038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未固的能量</a:t>
              </a:r>
              <a:endPara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31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3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/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ea typeface="黑体" panose="02010609060101010101" pitchFamily="49" charset="-122"/>
              </a:rPr>
              <a:t>以此类推完成以下关系图</a:t>
            </a:r>
            <a:endParaRPr lang="zh-CN" altLang="en-US" b="1" dirty="0">
              <a:ea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grpSp>
        <p:nvGrpSpPr>
          <p:cNvPr id="51203" name="Group 3"/>
          <p:cNvGrpSpPr/>
          <p:nvPr/>
        </p:nvGrpSpPr>
        <p:grpSpPr>
          <a:xfrm>
            <a:off x="323850" y="2590800"/>
            <a:ext cx="8534400" cy="3505200"/>
            <a:chOff x="0" y="0"/>
            <a:chExt cx="9634" cy="1926"/>
          </a:xfrm>
        </p:grpSpPr>
        <p:sp>
          <p:nvSpPr>
            <p:cNvPr id="51217" name="AutoShape 4"/>
            <p:cNvSpPr/>
            <p:nvPr/>
          </p:nvSpPr>
          <p:spPr>
            <a:xfrm>
              <a:off x="1846" y="483"/>
              <a:ext cx="136" cy="890"/>
            </a:xfrm>
            <a:prstGeom prst="leftBrace">
              <a:avLst>
                <a:gd name="adj1" fmla="val 54534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51218" name="Group 5"/>
            <p:cNvGrpSpPr/>
            <p:nvPr/>
          </p:nvGrpSpPr>
          <p:grpSpPr>
            <a:xfrm>
              <a:off x="0" y="0"/>
              <a:ext cx="9635" cy="1926"/>
              <a:chOff x="0" y="0"/>
              <a:chExt cx="9635" cy="1926"/>
            </a:xfrm>
          </p:grpSpPr>
          <p:sp>
            <p:nvSpPr>
              <p:cNvPr id="95238" name="Text Box 6"/>
              <p:cNvSpPr txBox="1">
                <a:spLocks noChangeArrowheads="1"/>
              </p:cNvSpPr>
              <p:nvPr/>
            </p:nvSpPr>
            <p:spPr bwMode="auto">
              <a:xfrm>
                <a:off x="0" y="751"/>
                <a:ext cx="1889" cy="3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kern="1200" cap="none" spc="0" normalizeH="0" baseline="0" noProof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次级消费者摄入</a:t>
                </a:r>
                <a:endParaRPr kumimoji="0" lang="zh-CN" altLang="en-US" sz="2800" b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zh-CN" altLang="en-US" b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39" name="Text Box 7"/>
              <p:cNvSpPr txBox="1">
                <a:spLocks noChangeArrowheads="1"/>
              </p:cNvSpPr>
              <p:nvPr/>
            </p:nvSpPr>
            <p:spPr bwMode="auto">
              <a:xfrm>
                <a:off x="2111" y="293"/>
                <a:ext cx="1288" cy="5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          </a:t>
                </a: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40" name="Text Box 8"/>
              <p:cNvSpPr txBox="1">
                <a:spLocks noChangeArrowheads="1"/>
              </p:cNvSpPr>
              <p:nvPr/>
            </p:nvSpPr>
            <p:spPr bwMode="auto">
              <a:xfrm>
                <a:off x="2084" y="1118"/>
                <a:ext cx="1910" cy="8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41" name="Text Box 9"/>
              <p:cNvSpPr txBox="1">
                <a:spLocks noChangeArrowheads="1"/>
              </p:cNvSpPr>
              <p:nvPr/>
            </p:nvSpPr>
            <p:spPr bwMode="auto">
              <a:xfrm>
                <a:off x="4197" y="0"/>
                <a:ext cx="1935" cy="5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                </a:t>
                </a: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42" name="Text Box 10"/>
              <p:cNvSpPr txBox="1">
                <a:spLocks noChangeArrowheads="1"/>
              </p:cNvSpPr>
              <p:nvPr/>
            </p:nvSpPr>
            <p:spPr bwMode="auto">
              <a:xfrm>
                <a:off x="4197" y="763"/>
                <a:ext cx="2455" cy="5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   </a:t>
                </a: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43" name="Text Box 11"/>
              <p:cNvSpPr txBox="1">
                <a:spLocks noChangeArrowheads="1"/>
              </p:cNvSpPr>
              <p:nvPr/>
            </p:nvSpPr>
            <p:spPr bwMode="auto">
              <a:xfrm>
                <a:off x="7084" y="470"/>
                <a:ext cx="2358" cy="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                   </a:t>
                </a: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5244" name="Text Box 12"/>
              <p:cNvSpPr txBox="1">
                <a:spLocks noChangeArrowheads="1"/>
              </p:cNvSpPr>
              <p:nvPr/>
            </p:nvSpPr>
            <p:spPr bwMode="auto">
              <a:xfrm>
                <a:off x="7109" y="1106"/>
                <a:ext cx="2530" cy="5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rPr>
                  <a:t>                   </a:t>
                </a: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0" lang="en-US" altLang="zh-CN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51219" name="AutoShape 13"/>
            <p:cNvSpPr/>
            <p:nvPr/>
          </p:nvSpPr>
          <p:spPr>
            <a:xfrm>
              <a:off x="3695" y="229"/>
              <a:ext cx="142" cy="712"/>
            </a:xfrm>
            <a:prstGeom prst="leftBrace">
              <a:avLst>
                <a:gd name="adj1" fmla="val 41784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20" name="AutoShape 14"/>
            <p:cNvSpPr/>
            <p:nvPr/>
          </p:nvSpPr>
          <p:spPr>
            <a:xfrm>
              <a:off x="6727" y="649"/>
              <a:ext cx="134" cy="774"/>
            </a:xfrm>
            <a:prstGeom prst="leftBrace">
              <a:avLst>
                <a:gd name="adj1" fmla="val 48134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204" name="Line 15"/>
          <p:cNvSpPr/>
          <p:nvPr/>
        </p:nvSpPr>
        <p:spPr>
          <a:xfrm>
            <a:off x="2286000" y="3733800"/>
            <a:ext cx="121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5" name="Line 16"/>
          <p:cNvSpPr/>
          <p:nvPr/>
        </p:nvSpPr>
        <p:spPr>
          <a:xfrm>
            <a:off x="3962400" y="3352800"/>
            <a:ext cx="2057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6" name="Line 17"/>
          <p:cNvSpPr/>
          <p:nvPr/>
        </p:nvSpPr>
        <p:spPr>
          <a:xfrm>
            <a:off x="6629400" y="4114800"/>
            <a:ext cx="1752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7" name="Line 18"/>
          <p:cNvSpPr/>
          <p:nvPr/>
        </p:nvSpPr>
        <p:spPr>
          <a:xfrm>
            <a:off x="6705600" y="5181600"/>
            <a:ext cx="1752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339975" y="3068638"/>
            <a:ext cx="1196975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同化</a:t>
            </a:r>
            <a:endParaRPr kumimoji="0" lang="zh-CN" altLang="en-US" sz="28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3810000" y="2636838"/>
            <a:ext cx="25146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呼吸作用散失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6400800" y="3505200"/>
            <a:ext cx="29718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三级消费者摄入</a:t>
            </a:r>
            <a:endParaRPr kumimoji="0" lang="zh-CN" altLang="en-US" sz="28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6629400" y="4343400"/>
            <a:ext cx="2590800" cy="944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残骸等给分解者分解</a:t>
            </a:r>
            <a:endParaRPr kumimoji="0" lang="zh-CN" altLang="en-US" sz="28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2286000" y="5334000"/>
            <a:ext cx="1673225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zh-CN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2051050" y="4632325"/>
            <a:ext cx="24495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未同化（粪便</a:t>
            </a: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4" name="Line 25"/>
          <p:cNvSpPr/>
          <p:nvPr/>
        </p:nvSpPr>
        <p:spPr>
          <a:xfrm>
            <a:off x="2209800" y="5105400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3657600" y="3860800"/>
            <a:ext cx="31242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储存在有机物中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16" name="Line 27"/>
          <p:cNvSpPr/>
          <p:nvPr/>
        </p:nvSpPr>
        <p:spPr>
          <a:xfrm>
            <a:off x="3886200" y="4343400"/>
            <a:ext cx="213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 bldLvl="0"/>
      <p:bldP spid="95252" grpId="0" bldLvl="0"/>
      <p:bldP spid="95253" grpId="0" bldLvl="0"/>
      <p:bldP spid="95254" grpId="0" bldLvl="0"/>
      <p:bldP spid="95256" grpId="0" bldLvl="0"/>
      <p:bldP spid="95258" grpId="0" bldLvl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Line 2"/>
          <p:cNvSpPr/>
          <p:nvPr/>
        </p:nvSpPr>
        <p:spPr>
          <a:xfrm flipV="1">
            <a:off x="3708400" y="3429000"/>
            <a:ext cx="576263" cy="4333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59" name="Line 3"/>
          <p:cNvSpPr/>
          <p:nvPr/>
        </p:nvSpPr>
        <p:spPr>
          <a:xfrm>
            <a:off x="3708400" y="4076700"/>
            <a:ext cx="431800" cy="504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0" name="Text Box 4"/>
          <p:cNvSpPr txBox="1"/>
          <p:nvPr/>
        </p:nvSpPr>
        <p:spPr>
          <a:xfrm>
            <a:off x="4211638" y="2852738"/>
            <a:ext cx="266541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呼吸以热能形     式散失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6261" name="Text Box 5"/>
          <p:cNvSpPr txBox="1"/>
          <p:nvPr/>
        </p:nvSpPr>
        <p:spPr>
          <a:xfrm>
            <a:off x="4140200" y="4149725"/>
            <a:ext cx="26638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储存在生物体  内的有机物中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588125" y="4149725"/>
            <a:ext cx="2555875" cy="946150"/>
            <a:chOff x="4150" y="2614"/>
            <a:chExt cx="1610" cy="596"/>
          </a:xfrm>
        </p:grpSpPr>
        <p:sp>
          <p:nvSpPr>
            <p:cNvPr id="52243" name="Line 7"/>
            <p:cNvSpPr/>
            <p:nvPr/>
          </p:nvSpPr>
          <p:spPr>
            <a:xfrm>
              <a:off x="4150" y="2931"/>
              <a:ext cx="36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2244" name="Text Box 8"/>
            <p:cNvSpPr txBox="1"/>
            <p:nvPr/>
          </p:nvSpPr>
          <p:spPr>
            <a:xfrm>
              <a:off x="4218" y="2614"/>
              <a:ext cx="1542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被下一营养级   同化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5292725" y="5229225"/>
            <a:ext cx="2232025" cy="720725"/>
            <a:chOff x="2653" y="3339"/>
            <a:chExt cx="1406" cy="454"/>
          </a:xfrm>
        </p:grpSpPr>
        <p:sp>
          <p:nvSpPr>
            <p:cNvPr id="52241" name="Line 10"/>
            <p:cNvSpPr/>
            <p:nvPr/>
          </p:nvSpPr>
          <p:spPr>
            <a:xfrm>
              <a:off x="2653" y="3339"/>
              <a:ext cx="0" cy="4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2242" name="Text Box 11"/>
            <p:cNvSpPr txBox="1"/>
            <p:nvPr/>
          </p:nvSpPr>
          <p:spPr>
            <a:xfrm>
              <a:off x="2699" y="3430"/>
              <a:ext cx="13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遗体残骸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6268" name="Text Box 12"/>
          <p:cNvSpPr txBox="1"/>
          <p:nvPr/>
        </p:nvSpPr>
        <p:spPr>
          <a:xfrm>
            <a:off x="4140200" y="5876925"/>
            <a:ext cx="30241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被分解者利用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0" y="3716338"/>
            <a:ext cx="1835150" cy="519112"/>
            <a:chOff x="0" y="2341"/>
            <a:chExt cx="1156" cy="327"/>
          </a:xfrm>
        </p:grpSpPr>
        <p:sp>
          <p:nvSpPr>
            <p:cNvPr id="52239" name="Text Box 14"/>
            <p:cNvSpPr txBox="1"/>
            <p:nvPr/>
          </p:nvSpPr>
          <p:spPr>
            <a:xfrm>
              <a:off x="0" y="2341"/>
              <a:ext cx="10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能量输入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240" name="Line 15"/>
            <p:cNvSpPr/>
            <p:nvPr/>
          </p:nvSpPr>
          <p:spPr>
            <a:xfrm>
              <a:off x="930" y="2523"/>
              <a:ext cx="22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6272" name="Text Box 16"/>
          <p:cNvSpPr txBox="1"/>
          <p:nvPr/>
        </p:nvSpPr>
        <p:spPr>
          <a:xfrm>
            <a:off x="1524000" y="4267200"/>
            <a:ext cx="23749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（即同化量）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Arial" panose="020B0604020202020204" pitchFamily="34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1752600" y="3657600"/>
            <a:ext cx="2016125" cy="647700"/>
            <a:chOff x="1111" y="2296"/>
            <a:chExt cx="1270" cy="408"/>
          </a:xfrm>
        </p:grpSpPr>
        <p:sp>
          <p:nvSpPr>
            <p:cNvPr id="52237" name="Text Box 18"/>
            <p:cNvSpPr txBox="1"/>
            <p:nvPr/>
          </p:nvSpPr>
          <p:spPr>
            <a:xfrm>
              <a:off x="1111" y="2341"/>
              <a:ext cx="127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某个营养级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238" name="Rectangle 19"/>
            <p:cNvSpPr/>
            <p:nvPr/>
          </p:nvSpPr>
          <p:spPr>
            <a:xfrm>
              <a:off x="1156" y="2296"/>
              <a:ext cx="1134" cy="408"/>
            </a:xfrm>
            <a:prstGeom prst="rect">
              <a:avLst/>
            </a:prstGeom>
            <a:noFill/>
            <a:ln w="38100" cap="flat" cmpd="sng">
              <a:solidFill>
                <a:srgbClr val="66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2236" name="Text Box 20"/>
          <p:cNvSpPr txBox="1"/>
          <p:nvPr/>
        </p:nvSpPr>
        <p:spPr>
          <a:xfrm>
            <a:off x="0" y="609600"/>
            <a:ext cx="8610600" cy="61753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生态系统中</a:t>
            </a:r>
            <a:r>
              <a:rPr lang="zh-CN" altLang="en-US" sz="3200" b="1" dirty="0">
                <a:solidFill>
                  <a:srgbClr val="FF00FF"/>
                </a:solidFill>
                <a:latin typeface="华文中宋" pitchFamily="2" charset="-122"/>
                <a:ea typeface="华文中宋" pitchFamily="2" charset="-122"/>
              </a:rPr>
              <a:t>某一营养级</a:t>
            </a:r>
            <a:r>
              <a:rPr lang="zh-CN" altLang="en-US" sz="32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的能量流动过程</a:t>
            </a:r>
            <a:endParaRPr lang="zh-CN" altLang="en-US" sz="3200" b="1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8" grpId="0"/>
      <p:bldP spid="962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33388" y="1052513"/>
            <a:ext cx="7162800" cy="3292475"/>
            <a:chOff x="-192" y="1094"/>
            <a:chExt cx="4512" cy="2074"/>
          </a:xfrm>
        </p:grpSpPr>
        <p:sp>
          <p:nvSpPr>
            <p:cNvPr id="53264" name="Text Box 3"/>
            <p:cNvSpPr txBox="1"/>
            <p:nvPr/>
          </p:nvSpPr>
          <p:spPr>
            <a:xfrm>
              <a:off x="-192" y="1824"/>
              <a:ext cx="10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能量输入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65" name="Text Box 4"/>
            <p:cNvSpPr txBox="1"/>
            <p:nvPr/>
          </p:nvSpPr>
          <p:spPr>
            <a:xfrm>
              <a:off x="2304" y="1094"/>
              <a:ext cx="16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储存在体内的能量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66" name="Text Box 5"/>
            <p:cNvSpPr txBox="1"/>
            <p:nvPr/>
          </p:nvSpPr>
          <p:spPr>
            <a:xfrm>
              <a:off x="2112" y="1440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呼吸作用散失的能量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67" name="Text Box 6"/>
            <p:cNvSpPr txBox="1"/>
            <p:nvPr/>
          </p:nvSpPr>
          <p:spPr>
            <a:xfrm>
              <a:off x="1392" y="1104"/>
              <a:ext cx="576" cy="250"/>
            </a:xfrm>
            <a:prstGeom prst="rect">
              <a:avLst/>
            </a:prstGeom>
            <a:solidFill>
              <a:srgbClr val="3333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个体</a:t>
              </a:r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68" name="Line 7"/>
            <p:cNvSpPr/>
            <p:nvPr/>
          </p:nvSpPr>
          <p:spPr>
            <a:xfrm>
              <a:off x="1968" y="124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69" name="Line 8"/>
            <p:cNvSpPr/>
            <p:nvPr/>
          </p:nvSpPr>
          <p:spPr>
            <a:xfrm>
              <a:off x="1680" y="1392"/>
              <a:ext cx="480" cy="1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70" name="Text Box 9"/>
            <p:cNvSpPr txBox="1"/>
            <p:nvPr/>
          </p:nvSpPr>
          <p:spPr>
            <a:xfrm>
              <a:off x="2304" y="1804"/>
              <a:ext cx="16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储存在体内的能量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1" name="Text Box 10"/>
            <p:cNvSpPr txBox="1"/>
            <p:nvPr/>
          </p:nvSpPr>
          <p:spPr>
            <a:xfrm>
              <a:off x="2112" y="2150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呼吸作用散失的能量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2" name="Text Box 11"/>
            <p:cNvSpPr txBox="1"/>
            <p:nvPr/>
          </p:nvSpPr>
          <p:spPr>
            <a:xfrm>
              <a:off x="1392" y="1814"/>
              <a:ext cx="576" cy="250"/>
            </a:xfrm>
            <a:prstGeom prst="rect">
              <a:avLst/>
            </a:prstGeom>
            <a:solidFill>
              <a:srgbClr val="3333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个体</a:t>
              </a:r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3" name="Line 12"/>
            <p:cNvSpPr/>
            <p:nvPr/>
          </p:nvSpPr>
          <p:spPr>
            <a:xfrm>
              <a:off x="1968" y="195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74" name="Line 13"/>
            <p:cNvSpPr/>
            <p:nvPr/>
          </p:nvSpPr>
          <p:spPr>
            <a:xfrm>
              <a:off x="1680" y="2102"/>
              <a:ext cx="480" cy="1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75" name="Text Box 14"/>
            <p:cNvSpPr txBox="1"/>
            <p:nvPr/>
          </p:nvSpPr>
          <p:spPr>
            <a:xfrm>
              <a:off x="2304" y="2476"/>
              <a:ext cx="16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储存在体内的能量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6" name="Text Box 15"/>
            <p:cNvSpPr txBox="1"/>
            <p:nvPr/>
          </p:nvSpPr>
          <p:spPr>
            <a:xfrm>
              <a:off x="2112" y="2822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呼吸作用散失的能量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7" name="Text Box 16"/>
            <p:cNvSpPr txBox="1"/>
            <p:nvPr/>
          </p:nvSpPr>
          <p:spPr>
            <a:xfrm>
              <a:off x="1392" y="2486"/>
              <a:ext cx="576" cy="250"/>
            </a:xfrm>
            <a:prstGeom prst="rect">
              <a:avLst/>
            </a:prstGeom>
            <a:solidFill>
              <a:srgbClr val="3333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个体</a:t>
              </a:r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78" name="Line 17"/>
            <p:cNvSpPr/>
            <p:nvPr/>
          </p:nvSpPr>
          <p:spPr>
            <a:xfrm>
              <a:off x="1968" y="2630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79" name="Line 18"/>
            <p:cNvSpPr/>
            <p:nvPr/>
          </p:nvSpPr>
          <p:spPr>
            <a:xfrm>
              <a:off x="1680" y="2774"/>
              <a:ext cx="480" cy="1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80" name="Line 19"/>
            <p:cNvSpPr/>
            <p:nvPr/>
          </p:nvSpPr>
          <p:spPr>
            <a:xfrm flipV="1">
              <a:off x="864" y="1296"/>
              <a:ext cx="48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81" name="Line 20"/>
            <p:cNvSpPr/>
            <p:nvPr/>
          </p:nvSpPr>
          <p:spPr>
            <a:xfrm>
              <a:off x="864" y="1968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82" name="Line 21"/>
            <p:cNvSpPr/>
            <p:nvPr/>
          </p:nvSpPr>
          <p:spPr>
            <a:xfrm>
              <a:off x="864" y="2016"/>
              <a:ext cx="480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83" name="Line 22"/>
            <p:cNvSpPr/>
            <p:nvPr/>
          </p:nvSpPr>
          <p:spPr>
            <a:xfrm>
              <a:off x="864" y="2064"/>
              <a:ext cx="480" cy="9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84" name="Oval 23"/>
            <p:cNvSpPr/>
            <p:nvPr/>
          </p:nvSpPr>
          <p:spPr>
            <a:xfrm>
              <a:off x="1440" y="292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285" name="Oval 24"/>
            <p:cNvSpPr/>
            <p:nvPr/>
          </p:nvSpPr>
          <p:spPr>
            <a:xfrm>
              <a:off x="1440" y="30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286" name="Oval 25"/>
            <p:cNvSpPr/>
            <p:nvPr/>
          </p:nvSpPr>
          <p:spPr>
            <a:xfrm>
              <a:off x="1440" y="312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755650" y="5516563"/>
            <a:ext cx="6934200" cy="1082675"/>
            <a:chOff x="576" y="3072"/>
            <a:chExt cx="4368" cy="682"/>
          </a:xfrm>
        </p:grpSpPr>
        <p:sp>
          <p:nvSpPr>
            <p:cNvPr id="53255" name="Text Box 27"/>
            <p:cNvSpPr txBox="1"/>
            <p:nvPr/>
          </p:nvSpPr>
          <p:spPr>
            <a:xfrm>
              <a:off x="576" y="3120"/>
              <a:ext cx="120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能量输入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3256" name="Text Box 28"/>
            <p:cNvSpPr txBox="1"/>
            <p:nvPr/>
          </p:nvSpPr>
          <p:spPr>
            <a:xfrm>
              <a:off x="2352" y="3072"/>
              <a:ext cx="720" cy="327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种群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3257" name="Text Box 29"/>
            <p:cNvSpPr txBox="1"/>
            <p:nvPr/>
          </p:nvSpPr>
          <p:spPr>
            <a:xfrm>
              <a:off x="3648" y="3120"/>
              <a:ext cx="12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能量储存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3258" name="Text Box 30"/>
            <p:cNvSpPr txBox="1"/>
            <p:nvPr/>
          </p:nvSpPr>
          <p:spPr>
            <a:xfrm>
              <a:off x="3648" y="3504"/>
              <a:ext cx="12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能量散失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3259" name="Line 31"/>
            <p:cNvSpPr/>
            <p:nvPr/>
          </p:nvSpPr>
          <p:spPr>
            <a:xfrm>
              <a:off x="1776" y="3264"/>
              <a:ext cx="4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260" name="Line 32"/>
            <p:cNvSpPr/>
            <p:nvPr/>
          </p:nvSpPr>
          <p:spPr>
            <a:xfrm flipV="1">
              <a:off x="3120" y="3264"/>
              <a:ext cx="5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53261" name="Group 33"/>
            <p:cNvGrpSpPr/>
            <p:nvPr/>
          </p:nvGrpSpPr>
          <p:grpSpPr>
            <a:xfrm>
              <a:off x="2688" y="3408"/>
              <a:ext cx="960" cy="240"/>
              <a:chOff x="2688" y="3408"/>
              <a:chExt cx="960" cy="240"/>
            </a:xfrm>
          </p:grpSpPr>
          <p:sp>
            <p:nvSpPr>
              <p:cNvPr id="53262" name="Line 34"/>
              <p:cNvSpPr/>
              <p:nvPr/>
            </p:nvSpPr>
            <p:spPr>
              <a:xfrm>
                <a:off x="2688" y="3408"/>
                <a:ext cx="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63" name="Line 35"/>
              <p:cNvSpPr/>
              <p:nvPr/>
            </p:nvSpPr>
            <p:spPr>
              <a:xfrm>
                <a:off x="2688" y="3648"/>
                <a:ext cx="96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64548" name="AutoShape 36"/>
          <p:cNvSpPr/>
          <p:nvPr/>
        </p:nvSpPr>
        <p:spPr>
          <a:xfrm>
            <a:off x="250825" y="333375"/>
            <a:ext cx="3673475" cy="503238"/>
          </a:xfrm>
          <a:prstGeom prst="flowChartAlternateProcess">
            <a:avLst/>
          </a:prstGeom>
          <a:solidFill>
            <a:srgbClr val="66FF33"/>
          </a:solidFill>
          <a:ln w="9525">
            <a:noFill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能量流动的分析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549" name="Text Box 37"/>
          <p:cNvSpPr txBox="1"/>
          <p:nvPr/>
        </p:nvSpPr>
        <p:spPr>
          <a:xfrm>
            <a:off x="4291013" y="404813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能量流经一个种群的情况图示：</a:t>
            </a:r>
            <a:endParaRPr lang="zh-CN" altLang="en-US" sz="24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550" name="Text Box 38"/>
          <p:cNvSpPr txBox="1"/>
          <p:nvPr/>
        </p:nvSpPr>
        <p:spPr>
          <a:xfrm>
            <a:off x="0" y="4437063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如果将这个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种群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作为一个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整体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来研究，则上图可以简化成下图形式，从中可以看出分析能量流动的基本思路。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8" grpId="0" animBg="1"/>
      <p:bldP spid="64549" grpId="0"/>
      <p:bldP spid="645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4" name="Group 20"/>
          <p:cNvGrpSpPr/>
          <p:nvPr/>
        </p:nvGrpSpPr>
        <p:grpSpPr>
          <a:xfrm>
            <a:off x="0" y="1219200"/>
            <a:ext cx="8686800" cy="2774950"/>
            <a:chOff x="0" y="768"/>
            <a:chExt cx="5472" cy="1748"/>
          </a:xfrm>
        </p:grpSpPr>
        <p:sp>
          <p:nvSpPr>
            <p:cNvPr id="54275" name="Text Box 4"/>
            <p:cNvSpPr txBox="1"/>
            <p:nvPr/>
          </p:nvSpPr>
          <p:spPr>
            <a:xfrm>
              <a:off x="0" y="1824"/>
              <a:ext cx="5472" cy="6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600" b="1" dirty="0">
                  <a:latin typeface="Arial" panose="020B0604020202020204" pitchFamily="34" charset="0"/>
                </a:rPr>
                <a:t>桑树          蚕          鱼</a:t>
              </a:r>
              <a:endParaRPr lang="zh-CN" altLang="en-US" sz="6600" b="1" dirty="0">
                <a:latin typeface="Arial" panose="020B0604020202020204" pitchFamily="34" charset="0"/>
              </a:endParaRPr>
            </a:p>
          </p:txBody>
        </p:sp>
        <p:grpSp>
          <p:nvGrpSpPr>
            <p:cNvPr id="54276" name="Group 19"/>
            <p:cNvGrpSpPr/>
            <p:nvPr/>
          </p:nvGrpSpPr>
          <p:grpSpPr>
            <a:xfrm>
              <a:off x="672" y="768"/>
              <a:ext cx="4176" cy="1536"/>
              <a:chOff x="672" y="768"/>
              <a:chExt cx="4176" cy="1536"/>
            </a:xfrm>
          </p:grpSpPr>
          <p:sp>
            <p:nvSpPr>
              <p:cNvPr id="54277" name="AutoShape 6"/>
              <p:cNvSpPr/>
              <p:nvPr/>
            </p:nvSpPr>
            <p:spPr>
              <a:xfrm>
                <a:off x="1152" y="2064"/>
                <a:ext cx="1392" cy="48"/>
              </a:xfrm>
              <a:prstGeom prst="rightArrow">
                <a:avLst>
                  <a:gd name="adj1" fmla="val 50000"/>
                  <a:gd name="adj2" fmla="val 725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278" name="AutoShape 7"/>
              <p:cNvSpPr/>
              <p:nvPr/>
            </p:nvSpPr>
            <p:spPr>
              <a:xfrm>
                <a:off x="3120" y="2064"/>
                <a:ext cx="1392" cy="48"/>
              </a:xfrm>
              <a:prstGeom prst="rightArrow">
                <a:avLst>
                  <a:gd name="adj1" fmla="val 50000"/>
                  <a:gd name="adj2" fmla="val 725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4279" name="Group 15"/>
              <p:cNvGrpSpPr/>
              <p:nvPr/>
            </p:nvGrpSpPr>
            <p:grpSpPr>
              <a:xfrm>
                <a:off x="672" y="768"/>
                <a:ext cx="4176" cy="1200"/>
                <a:chOff x="672" y="768"/>
                <a:chExt cx="4176" cy="1200"/>
              </a:xfrm>
            </p:grpSpPr>
            <p:sp>
              <p:nvSpPr>
                <p:cNvPr id="54282" name="Rectangle 12"/>
                <p:cNvSpPr/>
                <p:nvPr/>
              </p:nvSpPr>
              <p:spPr>
                <a:xfrm>
                  <a:off x="4800" y="816"/>
                  <a:ext cx="48" cy="1056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283" name="Rectangle 13"/>
                <p:cNvSpPr/>
                <p:nvPr/>
              </p:nvSpPr>
              <p:spPr>
                <a:xfrm>
                  <a:off x="672" y="768"/>
                  <a:ext cx="4176" cy="48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284" name="AutoShape 14"/>
                <p:cNvSpPr/>
                <p:nvPr/>
              </p:nvSpPr>
              <p:spPr>
                <a:xfrm>
                  <a:off x="672" y="768"/>
                  <a:ext cx="96" cy="1200"/>
                </a:xfrm>
                <a:prstGeom prst="downArrow">
                  <a:avLst>
                    <a:gd name="adj1" fmla="val 50000"/>
                    <a:gd name="adj2" fmla="val 3125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4280" name="AutoShape 17"/>
              <p:cNvSpPr/>
              <p:nvPr/>
            </p:nvSpPr>
            <p:spPr>
              <a:xfrm>
                <a:off x="1152" y="2208"/>
                <a:ext cx="1392" cy="48"/>
              </a:xfrm>
              <a:prstGeom prst="rightArrow">
                <a:avLst>
                  <a:gd name="adj1" fmla="val 50000"/>
                  <a:gd name="adj2" fmla="val 725000"/>
                </a:avLst>
              </a:prstGeom>
              <a:solidFill>
                <a:srgbClr val="00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281" name="AutoShape 18"/>
              <p:cNvSpPr/>
              <p:nvPr/>
            </p:nvSpPr>
            <p:spPr>
              <a:xfrm>
                <a:off x="3120" y="2256"/>
                <a:ext cx="1392" cy="48"/>
              </a:xfrm>
              <a:prstGeom prst="rightArrow">
                <a:avLst>
                  <a:gd name="adj1" fmla="val 50000"/>
                  <a:gd name="adj2" fmla="val 725000"/>
                </a:avLst>
              </a:prstGeom>
              <a:solidFill>
                <a:srgbClr val="00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ext Box 8"/>
          <p:cNvSpPr txBox="1"/>
          <p:nvPr/>
        </p:nvSpPr>
        <p:spPr>
          <a:xfrm>
            <a:off x="0" y="0"/>
            <a:ext cx="8748713" cy="642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、流经生态系统的总能量是指（   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．照射到该生态系统内所有植物体叶面上的全部太阳能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．射进该系统的全部太阳能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．该系统全部生产者所固定的太阳能的总量  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．生产者传递给消费者的全部能量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、大象是一种植食性动物，有一种蜣螂则专以象粪为食，设一大象在某段时间内所同化的能量为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32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kJ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，则这部分能量中可流入蜣螂体内的约为（   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0kJ             B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32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kJ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2×10</a:t>
            </a:r>
            <a:r>
              <a:rPr lang="en-US" altLang="zh-CN" sz="32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kJ       D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32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~ 2×10</a:t>
            </a:r>
            <a:r>
              <a:rPr lang="en-US" altLang="zh-CN" sz="32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kJ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838200" y="4191000"/>
            <a:ext cx="762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endParaRPr lang="en-US" altLang="zh-CN" sz="6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5943600" y="-228600"/>
            <a:ext cx="12192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endParaRPr lang="en-US" altLang="zh-CN" sz="66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5301" name="Picture 6" descr="G:\背景\u=2496930353,55639803&amp;fm=0&amp;gp=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4968875"/>
            <a:ext cx="1295400" cy="188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/>
          <p:nvPr/>
        </p:nvSpPr>
        <p:spPr>
          <a:xfrm>
            <a:off x="3419475" y="549275"/>
            <a:ext cx="3057525" cy="11509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初级消费者</a:t>
            </a:r>
            <a:endParaRPr lang="zh-CN" altLang="en-US" sz="24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摄入</a:t>
            </a:r>
            <a:endParaRPr lang="zh-CN" altLang="en-US" sz="2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1" name="Rectangle 3"/>
          <p:cNvSpPr/>
          <p:nvPr/>
        </p:nvSpPr>
        <p:spPr>
          <a:xfrm>
            <a:off x="1763713" y="3141663"/>
            <a:ext cx="576262" cy="16557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20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2" name="Rectangle 4"/>
          <p:cNvSpPr/>
          <p:nvPr/>
        </p:nvSpPr>
        <p:spPr>
          <a:xfrm>
            <a:off x="3352800" y="3733800"/>
            <a:ext cx="2684463" cy="9366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2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用于生长</a:t>
            </a:r>
            <a:endParaRPr lang="zh-CN" altLang="en-US" sz="22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2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发育和繁殖</a:t>
            </a:r>
            <a:endParaRPr lang="zh-CN" altLang="en-US" sz="22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3" name="Rectangle 5"/>
          <p:cNvSpPr/>
          <p:nvPr/>
        </p:nvSpPr>
        <p:spPr>
          <a:xfrm>
            <a:off x="3276600" y="5334000"/>
            <a:ext cx="2917825" cy="79216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1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次级消费者</a:t>
            </a:r>
            <a:endParaRPr lang="zh-CN" altLang="en-US" sz="21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1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摄入</a:t>
            </a:r>
            <a:endParaRPr lang="zh-CN" altLang="en-US" sz="21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5" name="AutoShape 7"/>
          <p:cNvSpPr/>
          <p:nvPr/>
        </p:nvSpPr>
        <p:spPr>
          <a:xfrm>
            <a:off x="4427538" y="321310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6" name="AutoShape 8"/>
          <p:cNvSpPr/>
          <p:nvPr/>
        </p:nvSpPr>
        <p:spPr>
          <a:xfrm>
            <a:off x="4427538" y="472440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5435600" y="2667000"/>
            <a:ext cx="812800" cy="1625600"/>
            <a:chOff x="5435600" y="2667000"/>
            <a:chExt cx="812800" cy="1625600"/>
          </a:xfrm>
        </p:grpSpPr>
        <p:sp>
          <p:nvSpPr>
            <p:cNvPr id="8219" name="Line 9"/>
            <p:cNvSpPr/>
            <p:nvPr/>
          </p:nvSpPr>
          <p:spPr>
            <a:xfrm>
              <a:off x="5435600" y="2708275"/>
              <a:ext cx="7921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0" name="Line 10"/>
            <p:cNvSpPr/>
            <p:nvPr/>
          </p:nvSpPr>
          <p:spPr>
            <a:xfrm flipH="1">
              <a:off x="6227763" y="2667000"/>
              <a:ext cx="20637" cy="1625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4219" name="Text Box 11"/>
          <p:cNvSpPr txBox="1"/>
          <p:nvPr/>
        </p:nvSpPr>
        <p:spPr>
          <a:xfrm>
            <a:off x="6384925" y="2924175"/>
            <a:ext cx="492125" cy="1225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呼吸作用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20" name="Text Box 12"/>
          <p:cNvSpPr txBox="1"/>
          <p:nvPr/>
        </p:nvSpPr>
        <p:spPr>
          <a:xfrm>
            <a:off x="5967413" y="4221163"/>
            <a:ext cx="549275" cy="100806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散失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9"/>
          <p:cNvGrpSpPr/>
          <p:nvPr/>
        </p:nvGrpSpPr>
        <p:grpSpPr>
          <a:xfrm>
            <a:off x="2362200" y="3581400"/>
            <a:ext cx="990600" cy="1187450"/>
            <a:chOff x="2362200" y="3581400"/>
            <a:chExt cx="990600" cy="1187450"/>
          </a:xfrm>
        </p:grpSpPr>
        <p:sp>
          <p:nvSpPr>
            <p:cNvPr id="8217" name="Line 13"/>
            <p:cNvSpPr/>
            <p:nvPr/>
          </p:nvSpPr>
          <p:spPr>
            <a:xfrm flipH="1">
              <a:off x="2411413" y="4191000"/>
              <a:ext cx="941387" cy="301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18" name="Text Box 14"/>
            <p:cNvSpPr txBox="1"/>
            <p:nvPr/>
          </p:nvSpPr>
          <p:spPr>
            <a:xfrm>
              <a:off x="2362200" y="3581400"/>
              <a:ext cx="904875" cy="11874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遗体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残骸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3352800" y="1700213"/>
            <a:ext cx="2590800" cy="1584325"/>
            <a:chOff x="3352800" y="1700213"/>
            <a:chExt cx="2590800" cy="1584325"/>
          </a:xfrm>
        </p:grpSpPr>
        <p:sp>
          <p:nvSpPr>
            <p:cNvPr id="8215" name="AutoShape 6"/>
            <p:cNvSpPr/>
            <p:nvPr/>
          </p:nvSpPr>
          <p:spPr>
            <a:xfrm>
              <a:off x="4427538" y="1700213"/>
              <a:ext cx="288925" cy="576262"/>
            </a:xfrm>
            <a:prstGeom prst="downArrow">
              <a:avLst>
                <a:gd name="adj1" fmla="val 49777"/>
                <a:gd name="adj2" fmla="val 5000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6" name="Rectangle 15"/>
            <p:cNvSpPr/>
            <p:nvPr/>
          </p:nvSpPr>
          <p:spPr>
            <a:xfrm>
              <a:off x="3352800" y="2286000"/>
              <a:ext cx="2590800" cy="998538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2200" b="1" dirty="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初级消费者</a:t>
              </a:r>
              <a:endParaRPr lang="zh-CN" altLang="en-US" sz="22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2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同化</a:t>
              </a:r>
              <a:endParaRPr lang="zh-CN" altLang="en-US" sz="2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4224" name="Text Box 16"/>
          <p:cNvSpPr txBox="1"/>
          <p:nvPr/>
        </p:nvSpPr>
        <p:spPr>
          <a:xfrm>
            <a:off x="1835150" y="3213100"/>
            <a:ext cx="504825" cy="15113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21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分解者利用</a:t>
            </a:r>
            <a:endParaRPr lang="zh-CN" altLang="en-US" sz="21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25" name="Line 17"/>
          <p:cNvSpPr/>
          <p:nvPr/>
        </p:nvSpPr>
        <p:spPr>
          <a:xfrm>
            <a:off x="2051050" y="1052513"/>
            <a:ext cx="13684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226" name="Line 18"/>
          <p:cNvSpPr/>
          <p:nvPr/>
        </p:nvSpPr>
        <p:spPr>
          <a:xfrm flipH="1">
            <a:off x="2051050" y="1052513"/>
            <a:ext cx="0" cy="20161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4227" name="Text Box 19"/>
          <p:cNvSpPr txBox="1"/>
          <p:nvPr/>
        </p:nvSpPr>
        <p:spPr>
          <a:xfrm>
            <a:off x="1763713" y="620713"/>
            <a:ext cx="172878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粪便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（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未同化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28" name="Line 20"/>
          <p:cNvSpPr/>
          <p:nvPr/>
        </p:nvSpPr>
        <p:spPr>
          <a:xfrm>
            <a:off x="2051050" y="4797425"/>
            <a:ext cx="0" cy="936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4229" name="Text Box 21"/>
          <p:cNvSpPr txBox="1"/>
          <p:nvPr/>
        </p:nvSpPr>
        <p:spPr>
          <a:xfrm>
            <a:off x="1511300" y="4648200"/>
            <a:ext cx="461963" cy="1143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呼吸作用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30" name="Text Box 22"/>
          <p:cNvSpPr txBox="1"/>
          <p:nvPr/>
        </p:nvSpPr>
        <p:spPr>
          <a:xfrm>
            <a:off x="1547813" y="5805488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散失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12" name="Text Box 23"/>
          <p:cNvSpPr txBox="1"/>
          <p:nvPr/>
        </p:nvSpPr>
        <p:spPr>
          <a:xfrm>
            <a:off x="4284663" y="0"/>
            <a:ext cx="793750" cy="620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…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32" name="Text Box 24"/>
          <p:cNvSpPr txBox="1"/>
          <p:nvPr/>
        </p:nvSpPr>
        <p:spPr>
          <a:xfrm>
            <a:off x="4354513" y="6092825"/>
            <a:ext cx="793750" cy="7651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...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14" name="Rectangle 25"/>
          <p:cNvSpPr/>
          <p:nvPr/>
        </p:nvSpPr>
        <p:spPr>
          <a:xfrm>
            <a:off x="7162800" y="228600"/>
            <a:ext cx="863600" cy="6048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p>
            <a:pPr indent="19050" algn="ctr">
              <a:spcBef>
                <a:spcPct val="20000"/>
              </a:spcBef>
            </a:pPr>
            <a:r>
              <a:rPr lang="zh-CN" altLang="en-US" sz="3200" b="1" dirty="0">
                <a:latin typeface="华文隶书" pitchFamily="2" charset="-122"/>
                <a:ea typeface="华文隶书" pitchFamily="2" charset="-122"/>
              </a:rPr>
              <a:t>能量在第二营养级中的变化</a:t>
            </a:r>
            <a:endParaRPr lang="zh-CN" altLang="en-US" sz="3200" b="1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2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2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12" grpId="0" animBg="1"/>
      <p:bldP spid="94213" grpId="0" animBg="1"/>
      <p:bldP spid="94215" grpId="0" animBg="1"/>
      <p:bldP spid="94216" grpId="0" animBg="1"/>
      <p:bldP spid="94219" grpId="0"/>
      <p:bldP spid="94224" grpId="0"/>
      <p:bldP spid="94227" grpId="0"/>
      <p:bldP spid="94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0" y="2743200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输入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0" y="3962400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传递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：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143000" y="3886200"/>
            <a:ext cx="68580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能量沿着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食物链（网）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逐级流动；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0" y="5562600"/>
            <a:ext cx="1441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散失：</a:t>
            </a:r>
            <a:endParaRPr lang="zh-CN" altLang="en-US" sz="3200" b="1" dirty="0">
              <a:solidFill>
                <a:srgbClr val="3333FF"/>
              </a:solidFill>
              <a:latin typeface="Verdan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1295400" y="5562600"/>
            <a:ext cx="7086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各生物的呼吸作用，能量以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热能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散失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4191000" y="3276600"/>
            <a:ext cx="472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生产者</a:t>
            </a:r>
            <a:r>
              <a:rPr lang="zh-CN" altLang="en-US" sz="32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固定</a:t>
            </a: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49" charset="-122"/>
              </a:rPr>
              <a:t>的太阳能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04800" y="3352800"/>
            <a:ext cx="51133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流经生态系统的总能量：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7" name="Rectangle 9"/>
          <p:cNvSpPr/>
          <p:nvPr/>
        </p:nvSpPr>
        <p:spPr>
          <a:xfrm>
            <a:off x="3984625" y="2667000"/>
            <a:ext cx="43211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仿宋_GB2312" pitchFamily="49" charset="-122"/>
                <a:ea typeface="黑体" panose="02010609060101010101" pitchFamily="49" charset="-122"/>
              </a:rPr>
              <a:t>太阳能</a:t>
            </a:r>
            <a:endParaRPr lang="zh-CN" altLang="en-US" sz="3200" b="1" dirty="0">
              <a:latin typeface="仿宋_GB2312" pitchFamily="49" charset="-122"/>
              <a:ea typeface="黑体" panose="02010609060101010101" pitchFamily="49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1219200" y="2743200"/>
            <a:ext cx="51133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能量的最终源头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0" y="4754563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Verdana" panose="020B0604030504040204" pitchFamily="34" charset="0"/>
                <a:ea typeface="楷体" panose="02010609060101010101" pitchFamily="49" charset="-122"/>
              </a:rPr>
              <a:t>转化：</a:t>
            </a:r>
            <a:endParaRPr lang="zh-CN" altLang="en-US" sz="3200" b="1" dirty="0">
              <a:solidFill>
                <a:srgbClr val="3333FF"/>
              </a:solidFill>
              <a:latin typeface="Verdan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7162800" y="47244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热能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1600200" y="47244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太阳能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02" name="Text Box 14"/>
          <p:cNvSpPr txBox="1"/>
          <p:nvPr/>
        </p:nvSpPr>
        <p:spPr>
          <a:xfrm>
            <a:off x="4419600" y="4754563"/>
            <a:ext cx="34750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化学能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048000" y="4648200"/>
            <a:ext cx="2376488" cy="457200"/>
            <a:chOff x="2112" y="2640"/>
            <a:chExt cx="1497" cy="288"/>
          </a:xfrm>
        </p:grpSpPr>
        <p:sp>
          <p:nvSpPr>
            <p:cNvPr id="9288" name="Text Box 16"/>
            <p:cNvSpPr txBox="1"/>
            <p:nvPr/>
          </p:nvSpPr>
          <p:spPr>
            <a:xfrm>
              <a:off x="2112" y="2640"/>
              <a:ext cx="1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光合作用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9289" name="Line 17"/>
            <p:cNvSpPr/>
            <p:nvPr/>
          </p:nvSpPr>
          <p:spPr>
            <a:xfrm>
              <a:off x="2160" y="2910"/>
              <a:ext cx="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18"/>
          <p:cNvGrpSpPr/>
          <p:nvPr/>
        </p:nvGrpSpPr>
        <p:grpSpPr>
          <a:xfrm>
            <a:off x="5791200" y="4676775"/>
            <a:ext cx="2663825" cy="457200"/>
            <a:chOff x="3840" y="2658"/>
            <a:chExt cx="1678" cy="288"/>
          </a:xfrm>
        </p:grpSpPr>
        <p:sp>
          <p:nvSpPr>
            <p:cNvPr id="9286" name="Text Box 19"/>
            <p:cNvSpPr txBox="1"/>
            <p:nvPr/>
          </p:nvSpPr>
          <p:spPr>
            <a:xfrm>
              <a:off x="3840" y="2658"/>
              <a:ext cx="167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呼吸作用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9287" name="Line 20"/>
            <p:cNvSpPr/>
            <p:nvPr/>
          </p:nvSpPr>
          <p:spPr>
            <a:xfrm>
              <a:off x="3888" y="2928"/>
              <a:ext cx="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9233" name="Text Box 21"/>
          <p:cNvSpPr txBox="1"/>
          <p:nvPr/>
        </p:nvSpPr>
        <p:spPr>
          <a:xfrm>
            <a:off x="0" y="0"/>
            <a:ext cx="1295400" cy="609600"/>
          </a:xfrm>
          <a:prstGeom prst="rect">
            <a:avLst/>
          </a:prstGeom>
          <a:gradFill rotWithShape="1">
            <a:gsLst>
              <a:gs pos="0">
                <a:srgbClr val="AAAA88"/>
              </a:gs>
              <a:gs pos="50000">
                <a:srgbClr val="FFFFCC"/>
              </a:gs>
              <a:gs pos="100000">
                <a:srgbClr val="AAAA88"/>
              </a:gs>
            </a:gsLst>
            <a:lin ang="5400000" scaled="1"/>
            <a:tileRect/>
          </a:gradFill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234" name="Group 2"/>
          <p:cNvGrpSpPr/>
          <p:nvPr/>
        </p:nvGrpSpPr>
        <p:grpSpPr>
          <a:xfrm>
            <a:off x="304800" y="209550"/>
            <a:ext cx="8610600" cy="2787650"/>
            <a:chOff x="336" y="515"/>
            <a:chExt cx="5232" cy="2273"/>
          </a:xfrm>
        </p:grpSpPr>
        <p:grpSp>
          <p:nvGrpSpPr>
            <p:cNvPr id="9235" name="Group 3"/>
            <p:cNvGrpSpPr/>
            <p:nvPr/>
          </p:nvGrpSpPr>
          <p:grpSpPr>
            <a:xfrm>
              <a:off x="3552" y="2362"/>
              <a:ext cx="688" cy="426"/>
              <a:chOff x="2816" y="2058"/>
              <a:chExt cx="688" cy="426"/>
            </a:xfrm>
          </p:grpSpPr>
          <p:sp>
            <p:nvSpPr>
              <p:cNvPr id="9284" name="AutoShape 4"/>
              <p:cNvSpPr/>
              <p:nvPr/>
            </p:nvSpPr>
            <p:spPr>
              <a:xfrm rot="7800000">
                <a:off x="2984" y="1890"/>
                <a:ext cx="48" cy="384"/>
              </a:xfrm>
              <a:prstGeom prst="upArrow">
                <a:avLst>
                  <a:gd name="adj1" fmla="val 50000"/>
                  <a:gd name="adj2" fmla="val 200000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85" name="Text Box 5"/>
              <p:cNvSpPr txBox="1"/>
              <p:nvPr/>
            </p:nvSpPr>
            <p:spPr>
              <a:xfrm>
                <a:off x="2928" y="2160"/>
                <a:ext cx="576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9236" name="Group 6"/>
            <p:cNvGrpSpPr/>
            <p:nvPr/>
          </p:nvGrpSpPr>
          <p:grpSpPr>
            <a:xfrm>
              <a:off x="3346" y="642"/>
              <a:ext cx="862" cy="575"/>
              <a:chOff x="3106" y="248"/>
              <a:chExt cx="862" cy="575"/>
            </a:xfrm>
          </p:grpSpPr>
          <p:sp>
            <p:nvSpPr>
              <p:cNvPr id="9282" name="AutoShape 7"/>
              <p:cNvSpPr/>
              <p:nvPr/>
            </p:nvSpPr>
            <p:spPr>
              <a:xfrm rot="2400000">
                <a:off x="3261" y="490"/>
                <a:ext cx="144" cy="333"/>
              </a:xfrm>
              <a:prstGeom prst="upArrow">
                <a:avLst>
                  <a:gd name="adj1" fmla="val 50000"/>
                  <a:gd name="adj2" fmla="val 57812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83" name="Text Box 8"/>
              <p:cNvSpPr txBox="1"/>
              <p:nvPr/>
            </p:nvSpPr>
            <p:spPr>
              <a:xfrm>
                <a:off x="3106" y="248"/>
                <a:ext cx="862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呼吸作用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9237" name="Group 9"/>
            <p:cNvGrpSpPr/>
            <p:nvPr/>
          </p:nvGrpSpPr>
          <p:grpSpPr>
            <a:xfrm>
              <a:off x="2188" y="593"/>
              <a:ext cx="856" cy="584"/>
              <a:chOff x="1948" y="199"/>
              <a:chExt cx="856" cy="584"/>
            </a:xfrm>
          </p:grpSpPr>
          <p:sp>
            <p:nvSpPr>
              <p:cNvPr id="9280" name="AutoShape 10"/>
              <p:cNvSpPr/>
              <p:nvPr/>
            </p:nvSpPr>
            <p:spPr>
              <a:xfrm rot="2400000">
                <a:off x="2154" y="450"/>
                <a:ext cx="170" cy="333"/>
              </a:xfrm>
              <a:prstGeom prst="upArrow">
                <a:avLst>
                  <a:gd name="adj1" fmla="val 50000"/>
                  <a:gd name="adj2" fmla="val 48970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81" name="Text Box 11"/>
              <p:cNvSpPr txBox="1"/>
              <p:nvPr/>
            </p:nvSpPr>
            <p:spPr>
              <a:xfrm>
                <a:off x="1948" y="199"/>
                <a:ext cx="856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呼吸作用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9238" name="Group 12"/>
            <p:cNvGrpSpPr/>
            <p:nvPr/>
          </p:nvGrpSpPr>
          <p:grpSpPr>
            <a:xfrm>
              <a:off x="1559" y="1815"/>
              <a:ext cx="3913" cy="451"/>
              <a:chOff x="1559" y="1527"/>
              <a:chExt cx="3913" cy="451"/>
            </a:xfrm>
          </p:grpSpPr>
          <p:sp>
            <p:nvSpPr>
              <p:cNvPr id="9278" name="AutoShape 13"/>
              <p:cNvSpPr/>
              <p:nvPr/>
            </p:nvSpPr>
            <p:spPr>
              <a:xfrm rot="7800000">
                <a:off x="1703" y="1383"/>
                <a:ext cx="192" cy="480"/>
              </a:xfrm>
              <a:prstGeom prst="upArrow">
                <a:avLst>
                  <a:gd name="adj1" fmla="val 50000"/>
                  <a:gd name="adj2" fmla="val 62500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79" name="Rectangle 14"/>
              <p:cNvSpPr/>
              <p:nvPr/>
            </p:nvSpPr>
            <p:spPr>
              <a:xfrm>
                <a:off x="1584" y="1786"/>
                <a:ext cx="3888" cy="192"/>
              </a:xfrm>
              <a:prstGeom prst="rect">
                <a:avLst/>
              </a:prstGeom>
              <a:solidFill>
                <a:srgbClr val="83E7FF"/>
              </a:solidFill>
              <a:ln w="9525" cap="flat" cmpd="sng">
                <a:solidFill>
                  <a:srgbClr val="17C2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sz="2000" b="1" dirty="0">
                    <a:solidFill>
                      <a:srgbClr val="000099"/>
                    </a:solidFill>
                    <a:latin typeface="楷体_GB2312" pitchFamily="49" charset="-122"/>
                    <a:ea typeface="楷体_GB2312" pitchFamily="49" charset="-122"/>
                  </a:rPr>
                  <a:t>分      解      者</a:t>
                </a:r>
                <a:endParaRPr lang="zh-CN" altLang="en-US" sz="20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9239" name="Group 15"/>
            <p:cNvGrpSpPr/>
            <p:nvPr/>
          </p:nvGrpSpPr>
          <p:grpSpPr>
            <a:xfrm>
              <a:off x="1013" y="515"/>
              <a:ext cx="758" cy="541"/>
              <a:chOff x="821" y="176"/>
              <a:chExt cx="758" cy="541"/>
            </a:xfrm>
          </p:grpSpPr>
          <p:sp>
            <p:nvSpPr>
              <p:cNvPr id="9276" name="AutoShape 16"/>
              <p:cNvSpPr/>
              <p:nvPr/>
            </p:nvSpPr>
            <p:spPr>
              <a:xfrm rot="2400000">
                <a:off x="1008" y="384"/>
                <a:ext cx="218" cy="333"/>
              </a:xfrm>
              <a:prstGeom prst="upArrow">
                <a:avLst>
                  <a:gd name="adj1" fmla="val 50000"/>
                  <a:gd name="adj2" fmla="val 38188"/>
                </a:avLst>
              </a:prstGeom>
              <a:solidFill>
                <a:srgbClr val="00FF0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endParaRPr lang="zh-CN" altLang="zh-CN" sz="2000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77" name="Text Box 17"/>
              <p:cNvSpPr txBox="1"/>
              <p:nvPr/>
            </p:nvSpPr>
            <p:spPr>
              <a:xfrm>
                <a:off x="821" y="176"/>
                <a:ext cx="758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rPr>
                  <a:t>呼吸作用</a:t>
                </a:r>
                <a:endParaRPr lang="zh-CN" altLang="en-US" sz="20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9240" name="AutoShape 18"/>
            <p:cNvSpPr/>
            <p:nvPr/>
          </p:nvSpPr>
          <p:spPr>
            <a:xfrm rot="7800000">
              <a:off x="3950" y="1618"/>
              <a:ext cx="116" cy="528"/>
            </a:xfrm>
            <a:prstGeom prst="upArrow">
              <a:avLst>
                <a:gd name="adj1" fmla="val 50000"/>
                <a:gd name="adj2" fmla="val 113793"/>
              </a:avLst>
            </a:prstGeom>
            <a:solidFill>
              <a:srgbClr val="00CCFF"/>
            </a:solidFill>
            <a:ln w="9525">
              <a:noFill/>
            </a:ln>
          </p:spPr>
          <p:txBody>
            <a:bodyPr rot="10800000" vert="eaVert" wrap="none" anchor="ctr" anchorCtr="0"/>
            <a:p>
              <a:pPr algn="ctr"/>
              <a:endParaRPr lang="zh-CN" altLang="zh-CN" sz="2000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241" name="AutoShape 19"/>
            <p:cNvSpPr/>
            <p:nvPr/>
          </p:nvSpPr>
          <p:spPr>
            <a:xfrm rot="7800000">
              <a:off x="2814" y="1554"/>
              <a:ext cx="157" cy="601"/>
            </a:xfrm>
            <a:prstGeom prst="upArrow">
              <a:avLst>
                <a:gd name="adj1" fmla="val 50000"/>
                <a:gd name="adj2" fmla="val 95700"/>
              </a:avLst>
            </a:prstGeom>
            <a:solidFill>
              <a:srgbClr val="00CCFF"/>
            </a:solidFill>
            <a:ln w="9525">
              <a:noFill/>
            </a:ln>
          </p:spPr>
          <p:txBody>
            <a:bodyPr rot="10800000" vert="eaVert" wrap="none" anchor="ctr" anchorCtr="0"/>
            <a:p>
              <a:pPr algn="ctr"/>
              <a:endParaRPr lang="zh-CN" altLang="zh-CN" sz="2000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9242" name="Group 20"/>
            <p:cNvGrpSpPr/>
            <p:nvPr/>
          </p:nvGrpSpPr>
          <p:grpSpPr>
            <a:xfrm>
              <a:off x="336" y="1114"/>
              <a:ext cx="480" cy="821"/>
              <a:chOff x="96" y="720"/>
              <a:chExt cx="480" cy="821"/>
            </a:xfrm>
          </p:grpSpPr>
          <p:sp>
            <p:nvSpPr>
              <p:cNvPr id="9271" name="Text Box 21"/>
              <p:cNvSpPr txBox="1"/>
              <p:nvPr/>
            </p:nvSpPr>
            <p:spPr>
              <a:xfrm>
                <a:off x="96" y="720"/>
                <a:ext cx="288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太阳能</a:t>
                </a:r>
                <a:endPara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9272" name="Group 22"/>
              <p:cNvGrpSpPr/>
              <p:nvPr/>
            </p:nvGrpSpPr>
            <p:grpSpPr>
              <a:xfrm>
                <a:off x="384" y="816"/>
                <a:ext cx="192" cy="480"/>
                <a:chOff x="432" y="672"/>
                <a:chExt cx="192" cy="480"/>
              </a:xfrm>
            </p:grpSpPr>
            <p:sp>
              <p:nvSpPr>
                <p:cNvPr id="9273" name="Line 23"/>
                <p:cNvSpPr/>
                <p:nvPr/>
              </p:nvSpPr>
              <p:spPr>
                <a:xfrm>
                  <a:off x="432" y="672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9274" name="Line 24"/>
                <p:cNvSpPr/>
                <p:nvPr/>
              </p:nvSpPr>
              <p:spPr>
                <a:xfrm>
                  <a:off x="432" y="912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9275" name="Line 25"/>
                <p:cNvSpPr/>
                <p:nvPr/>
              </p:nvSpPr>
              <p:spPr>
                <a:xfrm>
                  <a:off x="432" y="1152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FC3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grpSp>
          <p:nvGrpSpPr>
            <p:cNvPr id="9243" name="Group 26"/>
            <p:cNvGrpSpPr/>
            <p:nvPr/>
          </p:nvGrpSpPr>
          <p:grpSpPr>
            <a:xfrm>
              <a:off x="816" y="1008"/>
              <a:ext cx="975" cy="828"/>
              <a:chOff x="384" y="624"/>
              <a:chExt cx="960" cy="828"/>
            </a:xfrm>
          </p:grpSpPr>
          <p:sp>
            <p:nvSpPr>
              <p:cNvPr id="9269" name="Rectangle 27"/>
              <p:cNvSpPr/>
              <p:nvPr/>
            </p:nvSpPr>
            <p:spPr>
              <a:xfrm>
                <a:off x="384" y="624"/>
                <a:ext cx="960" cy="816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FFCA7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70" name="Text Box 28"/>
              <p:cNvSpPr txBox="1"/>
              <p:nvPr/>
            </p:nvSpPr>
            <p:spPr>
              <a:xfrm>
                <a:off x="432" y="816"/>
                <a:ext cx="768" cy="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 </a:t>
                </a:r>
                <a:r>
                  <a: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生产者</a:t>
                </a:r>
                <a:endParaRPr lang="zh-CN" altLang="en-US" b="1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rPr>
                  <a:t>（植物）</a:t>
                </a:r>
                <a:endParaRPr lang="zh-CN" altLang="en-US" b="1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9244" name="Group 29"/>
            <p:cNvGrpSpPr/>
            <p:nvPr/>
          </p:nvGrpSpPr>
          <p:grpSpPr>
            <a:xfrm>
              <a:off x="1655" y="1066"/>
              <a:ext cx="1321" cy="720"/>
              <a:chOff x="1440" y="672"/>
              <a:chExt cx="1296" cy="720"/>
            </a:xfrm>
          </p:grpSpPr>
          <p:grpSp>
            <p:nvGrpSpPr>
              <p:cNvPr id="9265" name="Group 30"/>
              <p:cNvGrpSpPr/>
              <p:nvPr/>
            </p:nvGrpSpPr>
            <p:grpSpPr>
              <a:xfrm>
                <a:off x="1680" y="672"/>
                <a:ext cx="1056" cy="720"/>
                <a:chOff x="1296" y="672"/>
                <a:chExt cx="1152" cy="720"/>
              </a:xfrm>
            </p:grpSpPr>
            <p:sp>
              <p:nvSpPr>
                <p:cNvPr id="9267" name="Rectangle 31"/>
                <p:cNvSpPr/>
                <p:nvPr/>
              </p:nvSpPr>
              <p:spPr>
                <a:xfrm>
                  <a:off x="1392" y="672"/>
                  <a:ext cx="864" cy="72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FFCA7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8" name="Rectangle 32"/>
                <p:cNvSpPr/>
                <p:nvPr/>
              </p:nvSpPr>
              <p:spPr>
                <a:xfrm>
                  <a:off x="1296" y="844"/>
                  <a:ext cx="1152" cy="5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 </a:t>
                  </a:r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初级消费者（植食动物）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9266" name="AutoShape 33"/>
              <p:cNvSpPr/>
              <p:nvPr/>
            </p:nvSpPr>
            <p:spPr>
              <a:xfrm>
                <a:off x="1440" y="9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45" name="Group 34"/>
            <p:cNvGrpSpPr/>
            <p:nvPr/>
          </p:nvGrpSpPr>
          <p:grpSpPr>
            <a:xfrm>
              <a:off x="2834" y="1162"/>
              <a:ext cx="1228" cy="619"/>
              <a:chOff x="2592" y="768"/>
              <a:chExt cx="1152" cy="619"/>
            </a:xfrm>
          </p:grpSpPr>
          <p:grpSp>
            <p:nvGrpSpPr>
              <p:cNvPr id="9261" name="Group 35"/>
              <p:cNvGrpSpPr/>
              <p:nvPr/>
            </p:nvGrpSpPr>
            <p:grpSpPr>
              <a:xfrm>
                <a:off x="2784" y="768"/>
                <a:ext cx="960" cy="619"/>
                <a:chOff x="2736" y="1632"/>
                <a:chExt cx="960" cy="619"/>
              </a:xfrm>
            </p:grpSpPr>
            <p:sp>
              <p:nvSpPr>
                <p:cNvPr id="9263" name="Rectangle 36"/>
                <p:cNvSpPr/>
                <p:nvPr/>
              </p:nvSpPr>
              <p:spPr>
                <a:xfrm>
                  <a:off x="2832" y="1632"/>
                  <a:ext cx="816" cy="57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FFCA7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4" name="Rectangle 37"/>
                <p:cNvSpPr/>
                <p:nvPr/>
              </p:nvSpPr>
              <p:spPr>
                <a:xfrm>
                  <a:off x="2736" y="1728"/>
                  <a:ext cx="960" cy="5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 </a:t>
                  </a:r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次级消费者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  <a:p>
                  <a:r>
                    <a: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rPr>
                    <a:t>（肉食动物）</a:t>
                  </a:r>
                  <a:endParaRPr lang="zh-CN" altLang="en-US" b="1" dirty="0">
                    <a:solidFill>
                      <a:srgbClr val="0066FF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9262" name="AutoShape 38"/>
              <p:cNvSpPr/>
              <p:nvPr/>
            </p:nvSpPr>
            <p:spPr>
              <a:xfrm>
                <a:off x="2592" y="1008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46" name="Group 39"/>
            <p:cNvGrpSpPr/>
            <p:nvPr/>
          </p:nvGrpSpPr>
          <p:grpSpPr>
            <a:xfrm>
              <a:off x="3936" y="655"/>
              <a:ext cx="1632" cy="1244"/>
              <a:chOff x="3888" y="261"/>
              <a:chExt cx="1632" cy="1244"/>
            </a:xfrm>
          </p:grpSpPr>
          <p:grpSp>
            <p:nvGrpSpPr>
              <p:cNvPr id="9247" name="Group 40"/>
              <p:cNvGrpSpPr/>
              <p:nvPr/>
            </p:nvGrpSpPr>
            <p:grpSpPr>
              <a:xfrm>
                <a:off x="4362" y="261"/>
                <a:ext cx="778" cy="707"/>
                <a:chOff x="4170" y="261"/>
                <a:chExt cx="778" cy="707"/>
              </a:xfrm>
            </p:grpSpPr>
            <p:sp>
              <p:nvSpPr>
                <p:cNvPr id="9259" name="AutoShape 41"/>
                <p:cNvSpPr/>
                <p:nvPr/>
              </p:nvSpPr>
              <p:spPr>
                <a:xfrm rot="2400000">
                  <a:off x="4342" y="472"/>
                  <a:ext cx="76" cy="496"/>
                </a:xfrm>
                <a:prstGeom prst="upArrow">
                  <a:avLst>
                    <a:gd name="adj1" fmla="val 50000"/>
                    <a:gd name="adj2" fmla="val 163157"/>
                  </a:avLst>
                </a:prstGeom>
                <a:solidFill>
                  <a:srgbClr val="00FF0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endParaRPr lang="zh-CN" altLang="zh-CN" sz="2000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60" name="Text Box 42"/>
                <p:cNvSpPr txBox="1"/>
                <p:nvPr/>
              </p:nvSpPr>
              <p:spPr>
                <a:xfrm>
                  <a:off x="4170" y="261"/>
                  <a:ext cx="778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solidFill>
                        <a:schemeClr val="tx2"/>
                      </a:solidFill>
                      <a:latin typeface="楷体_GB2312" pitchFamily="49" charset="-122"/>
                      <a:ea typeface="楷体_GB2312" pitchFamily="49" charset="-122"/>
                    </a:rPr>
                    <a:t>呼吸作用</a:t>
                  </a:r>
                  <a:endParaRPr lang="zh-CN" altLang="en-US" sz="2000" b="1" dirty="0">
                    <a:solidFill>
                      <a:schemeClr val="tx2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9248" name="AutoShape 43"/>
              <p:cNvSpPr/>
              <p:nvPr/>
            </p:nvSpPr>
            <p:spPr>
              <a:xfrm rot="7800000">
                <a:off x="4855" y="1192"/>
                <a:ext cx="65" cy="560"/>
              </a:xfrm>
              <a:prstGeom prst="upArrow">
                <a:avLst>
                  <a:gd name="adj1" fmla="val 50000"/>
                  <a:gd name="adj2" fmla="val 215384"/>
                </a:avLst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vert="eaVert" wrap="none" anchor="ctr" anchorCtr="0"/>
              <a:p>
                <a:pPr algn="ctr"/>
                <a:endParaRPr lang="zh-CN" altLang="zh-CN" sz="2000" dirty="0">
                  <a:solidFill>
                    <a:srgbClr val="0066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9249" name="Group 44"/>
              <p:cNvGrpSpPr/>
              <p:nvPr/>
            </p:nvGrpSpPr>
            <p:grpSpPr>
              <a:xfrm>
                <a:off x="3888" y="864"/>
                <a:ext cx="1248" cy="523"/>
                <a:chOff x="3696" y="864"/>
                <a:chExt cx="1248" cy="523"/>
              </a:xfrm>
            </p:grpSpPr>
            <p:grpSp>
              <p:nvGrpSpPr>
                <p:cNvPr id="9255" name="Group 45"/>
                <p:cNvGrpSpPr/>
                <p:nvPr/>
              </p:nvGrpSpPr>
              <p:grpSpPr>
                <a:xfrm>
                  <a:off x="3888" y="864"/>
                  <a:ext cx="1056" cy="523"/>
                  <a:chOff x="3552" y="816"/>
                  <a:chExt cx="1056" cy="523"/>
                </a:xfrm>
              </p:grpSpPr>
              <p:sp>
                <p:nvSpPr>
                  <p:cNvPr id="9257" name="Rectangle 46"/>
                  <p:cNvSpPr/>
                  <p:nvPr/>
                </p:nvSpPr>
                <p:spPr>
                  <a:xfrm>
                    <a:off x="3648" y="816"/>
                    <a:ext cx="768" cy="43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rgbClr val="FFCA7B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58" name="Rectangle 47"/>
                  <p:cNvSpPr/>
                  <p:nvPr/>
                </p:nvSpPr>
                <p:spPr>
                  <a:xfrm>
                    <a:off x="3552" y="816"/>
                    <a:ext cx="1056" cy="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lang="en-US" altLang="zh-CN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 </a:t>
                    </a:r>
                    <a:r>
                      <a:rPr lang="zh-CN" altLang="en-US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三级消费者</a:t>
                    </a:r>
                    <a:endPara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endParaRPr>
                  </a:p>
                  <a:p>
                    <a:r>
                      <a:rPr lang="zh-CN" altLang="en-US" b="1" dirty="0">
                        <a:solidFill>
                          <a:srgbClr val="0066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（肉食动物）</a:t>
                    </a:r>
                    <a:endParaRPr lang="zh-CN" altLang="en-US" b="1" dirty="0">
                      <a:solidFill>
                        <a:srgbClr val="0066FF"/>
                      </a:solidFill>
                      <a:latin typeface="楷体_GB2312" pitchFamily="49" charset="-122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9256" name="AutoShape 48"/>
                <p:cNvSpPr/>
                <p:nvPr/>
              </p:nvSpPr>
              <p:spPr>
                <a:xfrm>
                  <a:off x="3696" y="1008"/>
                  <a:ext cx="288" cy="96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6600"/>
                </a:solidFill>
                <a:ln w="9525" cap="flat" cmpd="sng">
                  <a:solidFill>
                    <a:srgbClr val="FC3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50" name="AutoShape 49"/>
              <p:cNvSpPr/>
              <p:nvPr/>
            </p:nvSpPr>
            <p:spPr>
              <a:xfrm>
                <a:off x="4944" y="1056"/>
                <a:ext cx="288" cy="48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rgbClr val="FF6600"/>
              </a:solidFill>
              <a:ln w="9525" cap="flat" cmpd="sng">
                <a:solidFill>
                  <a:srgbClr val="FC3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251" name="Group 50"/>
              <p:cNvGrpSpPr/>
              <p:nvPr/>
            </p:nvGrpSpPr>
            <p:grpSpPr>
              <a:xfrm>
                <a:off x="5280" y="1056"/>
                <a:ext cx="240" cy="48"/>
                <a:chOff x="912" y="3264"/>
                <a:chExt cx="240" cy="48"/>
              </a:xfrm>
            </p:grpSpPr>
            <p:sp>
              <p:nvSpPr>
                <p:cNvPr id="9252" name="Oval 51"/>
                <p:cNvSpPr/>
                <p:nvPr/>
              </p:nvSpPr>
              <p:spPr>
                <a:xfrm>
                  <a:off x="912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3" name="Oval 52"/>
                <p:cNvSpPr/>
                <p:nvPr/>
              </p:nvSpPr>
              <p:spPr>
                <a:xfrm>
                  <a:off x="1008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4" name="Oval 53"/>
                <p:cNvSpPr/>
                <p:nvPr/>
              </p:nvSpPr>
              <p:spPr>
                <a:xfrm>
                  <a:off x="1104" y="326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12292" grpId="0"/>
      <p:bldP spid="8197" grpId="0"/>
      <p:bldP spid="12294" grpId="0"/>
      <p:bldP spid="12295" grpId="0"/>
      <p:bldP spid="8200" grpId="0"/>
      <p:bldP spid="12297" grpId="0"/>
      <p:bldP spid="8202" grpId="0"/>
      <p:bldP spid="8203" grpId="0"/>
      <p:bldP spid="12300" grpId="0"/>
      <p:bldP spid="12301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-1827212" y="-1065212"/>
            <a:ext cx="13671550" cy="9936162"/>
            <a:chOff x="0" y="0"/>
            <a:chExt cx="8613" cy="6260"/>
          </a:xfrm>
        </p:grpSpPr>
        <p:sp>
          <p:nvSpPr>
            <p:cNvPr id="10270" name="AutoShape 3"/>
            <p:cNvSpPr/>
            <p:nvPr/>
          </p:nvSpPr>
          <p:spPr>
            <a:xfrm>
              <a:off x="5012" y="2722"/>
              <a:ext cx="544" cy="364"/>
            </a:xfrm>
            <a:prstGeom prst="rightArrow">
              <a:avLst>
                <a:gd name="adj1" fmla="val 50000"/>
                <a:gd name="adj2" fmla="val 37362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zh-CN" sz="2000" b="1" dirty="0">
                  <a:latin typeface="Arial" panose="020B0604020202020204" pitchFamily="34" charset="0"/>
                </a:rPr>
                <a:t>12.6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271" name="未知"/>
            <p:cNvSpPr/>
            <p:nvPr/>
          </p:nvSpPr>
          <p:spPr>
            <a:xfrm>
              <a:off x="0" y="0"/>
              <a:ext cx="2127" cy="6033"/>
            </a:xfrm>
            <a:custGeom>
              <a:avLst/>
              <a:gdLst>
                <a:gd name="txL" fmla="*/ 0 w 2399"/>
                <a:gd name="txT" fmla="*/ 0 h 6033"/>
                <a:gd name="txR" fmla="*/ 2399 w 2399"/>
                <a:gd name="txB" fmla="*/ 6033 h 6033"/>
              </a:gdLst>
              <a:ahLst/>
              <a:cxnLst>
                <a:cxn ang="0">
                  <a:pos x="720" y="0"/>
                </a:cxn>
                <a:cxn ang="0">
                  <a:pos x="813" y="26"/>
                </a:cxn>
                <a:cxn ang="0">
                  <a:pos x="853" y="40"/>
                </a:cxn>
                <a:cxn ang="0">
                  <a:pos x="2399" y="1159"/>
                </a:cxn>
                <a:cxn ang="0">
                  <a:pos x="2390" y="6033"/>
                </a:cxn>
                <a:cxn ang="0">
                  <a:pos x="1823" y="6027"/>
                </a:cxn>
                <a:cxn ang="0">
                  <a:pos x="1821" y="3930"/>
                </a:cxn>
                <a:cxn ang="0">
                  <a:pos x="0" y="2527"/>
                </a:cxn>
                <a:cxn ang="0">
                  <a:pos x="720" y="0"/>
                </a:cxn>
              </a:cxnLst>
              <a:rect l="txL" t="txT" r="txR" b="txB"/>
              <a:pathLst>
                <a:path w="2399" h="6033">
                  <a:moveTo>
                    <a:pt x="720" y="0"/>
                  </a:moveTo>
                  <a:cubicBezTo>
                    <a:pt x="773" y="13"/>
                    <a:pt x="766" y="10"/>
                    <a:pt x="813" y="26"/>
                  </a:cubicBezTo>
                  <a:cubicBezTo>
                    <a:pt x="826" y="30"/>
                    <a:pt x="853" y="40"/>
                    <a:pt x="853" y="40"/>
                  </a:cubicBezTo>
                  <a:lnTo>
                    <a:pt x="2399" y="1159"/>
                  </a:lnTo>
                  <a:lnTo>
                    <a:pt x="2390" y="6033"/>
                  </a:lnTo>
                  <a:lnTo>
                    <a:pt x="1823" y="6027"/>
                  </a:lnTo>
                  <a:lnTo>
                    <a:pt x="1821" y="3930"/>
                  </a:lnTo>
                  <a:lnTo>
                    <a:pt x="0" y="2527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D0808">
                    <a:alpha val="100000"/>
                  </a:srgbClr>
                </a:gs>
                <a:gs pos="30000">
                  <a:srgbClr val="FF0300">
                    <a:alpha val="100000"/>
                  </a:srgbClr>
                </a:gs>
                <a:gs pos="55000">
                  <a:srgbClr val="FF7A00">
                    <a:alpha val="100000"/>
                  </a:srgbClr>
                </a:gs>
                <a:gs pos="100000">
                  <a:srgbClr val="FFF200">
                    <a:alpha val="100000"/>
                  </a:srgbClr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267" y="726"/>
              <a:ext cx="1677" cy="1633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      </a:t>
              </a: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隶书" pitchFamily="49" charset="-122"/>
                <a:cs typeface="+mn-cs"/>
              </a:endParaRPr>
            </a:p>
          </p:txBody>
        </p:sp>
        <p:sp>
          <p:nvSpPr>
            <p:cNvPr id="10273" name="AutoShape 6"/>
            <p:cNvSpPr/>
            <p:nvPr/>
          </p:nvSpPr>
          <p:spPr>
            <a:xfrm>
              <a:off x="3107" y="2631"/>
              <a:ext cx="635" cy="498"/>
            </a:xfrm>
            <a:prstGeom prst="rightArrow">
              <a:avLst>
                <a:gd name="adj1" fmla="val 50000"/>
                <a:gd name="adj2" fmla="val 3187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zh-CN" sz="2000" b="1" dirty="0">
                  <a:latin typeface="Arial" panose="020B0604020202020204" pitchFamily="34" charset="0"/>
                </a:rPr>
                <a:t>62.8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0274" name="Text Box 7"/>
            <p:cNvSpPr txBox="1"/>
            <p:nvPr/>
          </p:nvSpPr>
          <p:spPr>
            <a:xfrm>
              <a:off x="1673" y="4223"/>
              <a:ext cx="385" cy="203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楷体_GB2312" pitchFamily="49" charset="-122"/>
                </a:rPr>
                <a:t>未固定</a:t>
              </a:r>
              <a:endParaRPr lang="zh-CN" altLang="en-US" sz="28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0275" name="AutoShape 8"/>
            <p:cNvSpPr/>
            <p:nvPr/>
          </p:nvSpPr>
          <p:spPr>
            <a:xfrm>
              <a:off x="3760" y="2495"/>
              <a:ext cx="1315" cy="771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76" name="AutoShape 9"/>
            <p:cNvSpPr/>
            <p:nvPr/>
          </p:nvSpPr>
          <p:spPr>
            <a:xfrm>
              <a:off x="1809" y="2268"/>
              <a:ext cx="1270" cy="1315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77" name="AutoShape 10"/>
            <p:cNvSpPr/>
            <p:nvPr/>
          </p:nvSpPr>
          <p:spPr>
            <a:xfrm>
              <a:off x="5601" y="2585"/>
              <a:ext cx="1311" cy="635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78" name="Rectangle 11"/>
            <p:cNvSpPr/>
            <p:nvPr/>
          </p:nvSpPr>
          <p:spPr>
            <a:xfrm>
              <a:off x="2082" y="2631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生产者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  <a:ea typeface="楷体_GB2312" pitchFamily="49" charset="-122"/>
                </a:rPr>
                <a:t> 464.6</a:t>
              </a:r>
              <a:endParaRPr lang="zh-CN" altLang="zh-CN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0279" name="Rectangle 12"/>
            <p:cNvSpPr/>
            <p:nvPr/>
          </p:nvSpPr>
          <p:spPr>
            <a:xfrm>
              <a:off x="3851" y="2612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植食性动物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</a:rPr>
                <a:t>     62.8</a:t>
              </a:r>
              <a:endParaRPr lang="zh-CN" altLang="zh-CN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0280" name="Rectangle 13"/>
            <p:cNvSpPr/>
            <p:nvPr/>
          </p:nvSpPr>
          <p:spPr>
            <a:xfrm>
              <a:off x="5739" y="2657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肉食性动物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</a:rPr>
                <a:t>     12.6</a:t>
              </a:r>
              <a:endParaRPr lang="zh-CN" altLang="zh-CN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0494" name="Text Box 14"/>
          <p:cNvSpPr txBox="1"/>
          <p:nvPr/>
        </p:nvSpPr>
        <p:spPr>
          <a:xfrm>
            <a:off x="1366838" y="-52387"/>
            <a:ext cx="7777162" cy="1033462"/>
          </a:xfrm>
          <a:prstGeom prst="rect">
            <a:avLst/>
          </a:prstGeom>
          <a:solidFill>
            <a:srgbClr val="3399FF"/>
          </a:solidFill>
          <a:ln w="2857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请计算能量传递效率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（输入后一营养级的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能量与输入前一营养级的能量的比）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987675" y="2781300"/>
            <a:ext cx="1728788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13.5%</a:t>
            </a: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227763" y="2781300"/>
            <a:ext cx="896938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20%</a:t>
            </a: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230688" y="1392238"/>
            <a:ext cx="184150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8" name="Text Box 18"/>
          <p:cNvSpPr txBox="1"/>
          <p:nvPr/>
        </p:nvSpPr>
        <p:spPr>
          <a:xfrm>
            <a:off x="1116013" y="5995988"/>
            <a:ext cx="3671887" cy="457200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单位（焦</a:t>
            </a:r>
            <a:r>
              <a:rPr lang="zh-CN" altLang="zh-CN" sz="2400" b="1" dirty="0">
                <a:solidFill>
                  <a:srgbClr val="FFFF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厘米</a:t>
            </a:r>
            <a:r>
              <a:rPr lang="zh-CN" altLang="zh-CN" sz="2400" b="1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2 </a:t>
            </a:r>
            <a:r>
              <a:rPr lang="zh-CN" altLang="zh-CN" sz="2400" b="1" dirty="0">
                <a:solidFill>
                  <a:srgbClr val="FFFF00"/>
                </a:solidFill>
                <a:latin typeface="Arial" panose="020B0604020202020204" pitchFamily="34" charset="0"/>
              </a:rPr>
              <a:t>·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年）</a:t>
            </a:r>
            <a:endParaRPr lang="zh-CN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499" name="Line 19"/>
          <p:cNvSpPr/>
          <p:nvPr/>
        </p:nvSpPr>
        <p:spPr>
          <a:xfrm flipV="1">
            <a:off x="2051050" y="1846263"/>
            <a:ext cx="2089150" cy="719137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0" name="Line 20"/>
          <p:cNvSpPr/>
          <p:nvPr/>
        </p:nvSpPr>
        <p:spPr>
          <a:xfrm flipH="1" flipV="1">
            <a:off x="6011863" y="1844675"/>
            <a:ext cx="2160587" cy="1222375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1" name="Line 21"/>
          <p:cNvSpPr/>
          <p:nvPr/>
        </p:nvSpPr>
        <p:spPr>
          <a:xfrm flipV="1">
            <a:off x="5148263" y="2089150"/>
            <a:ext cx="0" cy="863600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2" name="Text Box 22"/>
          <p:cNvSpPr txBox="1"/>
          <p:nvPr/>
        </p:nvSpPr>
        <p:spPr>
          <a:xfrm>
            <a:off x="2197100" y="1951038"/>
            <a:ext cx="86201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96.3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03" name="Text Box 23"/>
          <p:cNvSpPr txBox="1"/>
          <p:nvPr/>
        </p:nvSpPr>
        <p:spPr>
          <a:xfrm>
            <a:off x="5045075" y="2508250"/>
            <a:ext cx="895350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18.8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04" name="Text Box 24"/>
          <p:cNvSpPr txBox="1"/>
          <p:nvPr/>
        </p:nvSpPr>
        <p:spPr>
          <a:xfrm>
            <a:off x="6899275" y="1982788"/>
            <a:ext cx="841375" cy="457200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楷体_GB2312" pitchFamily="49" charset="-122"/>
              </a:rPr>
              <a:t>7.5</a:t>
            </a:r>
            <a:endParaRPr lang="zh-CN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505" name="AutoShape 25"/>
          <p:cNvSpPr/>
          <p:nvPr/>
        </p:nvSpPr>
        <p:spPr>
          <a:xfrm>
            <a:off x="4354513" y="5734050"/>
            <a:ext cx="1512887" cy="935038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分解者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14.6  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06" name="Line 26"/>
          <p:cNvSpPr/>
          <p:nvPr/>
        </p:nvSpPr>
        <p:spPr>
          <a:xfrm>
            <a:off x="2700338" y="4652963"/>
            <a:ext cx="1727200" cy="1081087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7" name="Line 27"/>
          <p:cNvSpPr/>
          <p:nvPr/>
        </p:nvSpPr>
        <p:spPr>
          <a:xfrm>
            <a:off x="5148263" y="4078288"/>
            <a:ext cx="0" cy="1655762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8" name="Line 28"/>
          <p:cNvSpPr/>
          <p:nvPr/>
        </p:nvSpPr>
        <p:spPr>
          <a:xfrm flipH="1">
            <a:off x="5580063" y="4078288"/>
            <a:ext cx="1728787" cy="1655762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9" name="Text Box 29"/>
          <p:cNvSpPr txBox="1"/>
          <p:nvPr/>
        </p:nvSpPr>
        <p:spPr>
          <a:xfrm>
            <a:off x="2238375" y="4689475"/>
            <a:ext cx="89376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12.5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10" name="Text Box 30"/>
          <p:cNvSpPr txBox="1"/>
          <p:nvPr/>
        </p:nvSpPr>
        <p:spPr>
          <a:xfrm>
            <a:off x="5118100" y="4149725"/>
            <a:ext cx="749300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2.1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11" name="Text Box 31"/>
          <p:cNvSpPr txBox="1"/>
          <p:nvPr/>
        </p:nvSpPr>
        <p:spPr>
          <a:xfrm>
            <a:off x="7134225" y="4098925"/>
            <a:ext cx="89376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Arial" panose="020B0604020202020204" pitchFamily="34" charset="0"/>
              </a:rPr>
              <a:t>微量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0512" name="AutoShape 32"/>
          <p:cNvSpPr/>
          <p:nvPr/>
        </p:nvSpPr>
        <p:spPr>
          <a:xfrm>
            <a:off x="7019925" y="5373688"/>
            <a:ext cx="2087563" cy="1470025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未利用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327.3   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13" name="Line 33"/>
          <p:cNvSpPr/>
          <p:nvPr/>
        </p:nvSpPr>
        <p:spPr>
          <a:xfrm>
            <a:off x="2916238" y="4652963"/>
            <a:ext cx="4392612" cy="1008062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4" name="Line 34"/>
          <p:cNvSpPr/>
          <p:nvPr/>
        </p:nvSpPr>
        <p:spPr>
          <a:xfrm>
            <a:off x="5867400" y="4078288"/>
            <a:ext cx="1584325" cy="1439862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5" name="Line 35"/>
          <p:cNvSpPr/>
          <p:nvPr/>
        </p:nvSpPr>
        <p:spPr>
          <a:xfrm>
            <a:off x="8243888" y="4078288"/>
            <a:ext cx="0" cy="1439862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6" name="Text Box 36"/>
          <p:cNvSpPr txBox="1"/>
          <p:nvPr/>
        </p:nvSpPr>
        <p:spPr>
          <a:xfrm>
            <a:off x="3171825" y="4365625"/>
            <a:ext cx="823913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293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17" name="Text Box 37"/>
          <p:cNvSpPr txBox="1"/>
          <p:nvPr/>
        </p:nvSpPr>
        <p:spPr>
          <a:xfrm>
            <a:off x="5981700" y="4113213"/>
            <a:ext cx="822325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29.3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18" name="Text Box 38"/>
          <p:cNvSpPr txBox="1"/>
          <p:nvPr/>
        </p:nvSpPr>
        <p:spPr>
          <a:xfrm>
            <a:off x="8243888" y="4294188"/>
            <a:ext cx="900112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5.0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250825" y="1100138"/>
            <a:ext cx="47529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sz="24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赛达伯格湖的能量流动图解</a:t>
            </a:r>
            <a:endParaRPr kumimoji="0" lang="zh-CN" sz="24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0" name="AutoShape 40"/>
          <p:cNvSpPr/>
          <p:nvPr/>
        </p:nvSpPr>
        <p:spPr>
          <a:xfrm>
            <a:off x="4140200" y="981075"/>
            <a:ext cx="1873250" cy="1079500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呼吸作用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122.6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  <p:bldP spid="20498" grpId="0" animBg="1"/>
      <p:bldP spid="20502" grpId="0" animBg="1"/>
      <p:bldP spid="20503" grpId="0" animBg="1"/>
      <p:bldP spid="20504" grpId="0" animBg="1"/>
      <p:bldP spid="20505" grpId="0" animBg="1"/>
      <p:bldP spid="20509" grpId="0" animBg="1"/>
      <p:bldP spid="20510" grpId="0" animBg="1"/>
      <p:bldP spid="20511" grpId="0" animBg="1"/>
      <p:bldP spid="20512" grpId="0" animBg="1"/>
      <p:bldP spid="20516" grpId="0" animBg="1"/>
      <p:bldP spid="20517" grpId="0" animBg="1"/>
      <p:bldP spid="20518" grpId="0" animBg="1"/>
      <p:bldP spid="20519" grpId="0" animBg="1"/>
      <p:bldP spid="2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501775" y="5657850"/>
            <a:ext cx="2520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zh-CN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单向流动</a:t>
            </a:r>
            <a:r>
              <a:rPr lang="zh-CN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zh-CN" altLang="zh-CN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60638" y="1163638"/>
            <a:ext cx="44910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自身呼吸作用消耗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2559050" y="1660525"/>
            <a:ext cx="44910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分解者利用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2557463" y="2205038"/>
            <a:ext cx="44910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暂未利用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270" name="Group 6"/>
          <p:cNvGrpSpPr/>
          <p:nvPr/>
        </p:nvGrpSpPr>
        <p:grpSpPr>
          <a:xfrm>
            <a:off x="-1835150" y="-819150"/>
            <a:ext cx="13671550" cy="9936163"/>
            <a:chOff x="0" y="0"/>
            <a:chExt cx="8613" cy="6260"/>
          </a:xfrm>
        </p:grpSpPr>
        <p:sp>
          <p:nvSpPr>
            <p:cNvPr id="11300" name="AutoShape 7"/>
            <p:cNvSpPr/>
            <p:nvPr/>
          </p:nvSpPr>
          <p:spPr>
            <a:xfrm>
              <a:off x="5012" y="2722"/>
              <a:ext cx="544" cy="364"/>
            </a:xfrm>
            <a:prstGeom prst="rightArrow">
              <a:avLst>
                <a:gd name="adj1" fmla="val 50000"/>
                <a:gd name="adj2" fmla="val 37362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zh-CN" sz="2000" b="1" dirty="0">
                  <a:latin typeface="Arial" panose="020B0604020202020204" pitchFamily="34" charset="0"/>
                </a:rPr>
                <a:t>12.6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1301" name="未知"/>
            <p:cNvSpPr/>
            <p:nvPr/>
          </p:nvSpPr>
          <p:spPr>
            <a:xfrm>
              <a:off x="0" y="0"/>
              <a:ext cx="2127" cy="6033"/>
            </a:xfrm>
            <a:custGeom>
              <a:avLst/>
              <a:gdLst>
                <a:gd name="txL" fmla="*/ 0 w 2399"/>
                <a:gd name="txT" fmla="*/ 0 h 6033"/>
                <a:gd name="txR" fmla="*/ 2399 w 2399"/>
                <a:gd name="txB" fmla="*/ 6033 h 6033"/>
              </a:gdLst>
              <a:ahLst/>
              <a:cxnLst>
                <a:cxn ang="0">
                  <a:pos x="720" y="0"/>
                </a:cxn>
                <a:cxn ang="0">
                  <a:pos x="813" y="26"/>
                </a:cxn>
                <a:cxn ang="0">
                  <a:pos x="853" y="40"/>
                </a:cxn>
                <a:cxn ang="0">
                  <a:pos x="2399" y="1159"/>
                </a:cxn>
                <a:cxn ang="0">
                  <a:pos x="2390" y="6033"/>
                </a:cxn>
                <a:cxn ang="0">
                  <a:pos x="1823" y="6027"/>
                </a:cxn>
                <a:cxn ang="0">
                  <a:pos x="1821" y="3930"/>
                </a:cxn>
                <a:cxn ang="0">
                  <a:pos x="0" y="2527"/>
                </a:cxn>
                <a:cxn ang="0">
                  <a:pos x="720" y="0"/>
                </a:cxn>
              </a:cxnLst>
              <a:rect l="txL" t="txT" r="txR" b="txB"/>
              <a:pathLst>
                <a:path w="2399" h="6033">
                  <a:moveTo>
                    <a:pt x="720" y="0"/>
                  </a:moveTo>
                  <a:cubicBezTo>
                    <a:pt x="773" y="13"/>
                    <a:pt x="766" y="10"/>
                    <a:pt x="813" y="26"/>
                  </a:cubicBezTo>
                  <a:cubicBezTo>
                    <a:pt x="826" y="30"/>
                    <a:pt x="853" y="40"/>
                    <a:pt x="853" y="40"/>
                  </a:cubicBezTo>
                  <a:lnTo>
                    <a:pt x="2399" y="1159"/>
                  </a:lnTo>
                  <a:lnTo>
                    <a:pt x="2390" y="6033"/>
                  </a:lnTo>
                  <a:lnTo>
                    <a:pt x="1823" y="6027"/>
                  </a:lnTo>
                  <a:lnTo>
                    <a:pt x="1821" y="3930"/>
                  </a:lnTo>
                  <a:lnTo>
                    <a:pt x="0" y="2527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D0808">
                    <a:alpha val="100000"/>
                  </a:srgbClr>
                </a:gs>
                <a:gs pos="30000">
                  <a:srgbClr val="FF0300">
                    <a:alpha val="100000"/>
                  </a:srgbClr>
                </a:gs>
                <a:gs pos="55000">
                  <a:srgbClr val="FF7A00">
                    <a:alpha val="100000"/>
                  </a:srgbClr>
                </a:gs>
                <a:gs pos="100000">
                  <a:srgbClr val="FFF200">
                    <a:alpha val="100000"/>
                  </a:srgbClr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267" y="726"/>
              <a:ext cx="1677" cy="1633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      </a:t>
              </a: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隶书" pitchFamily="49" charset="-122"/>
                <a:cs typeface="+mn-cs"/>
              </a:endParaRPr>
            </a:p>
          </p:txBody>
        </p:sp>
        <p:sp>
          <p:nvSpPr>
            <p:cNvPr id="11303" name="AutoShape 10"/>
            <p:cNvSpPr/>
            <p:nvPr/>
          </p:nvSpPr>
          <p:spPr>
            <a:xfrm>
              <a:off x="3107" y="2631"/>
              <a:ext cx="635" cy="498"/>
            </a:xfrm>
            <a:prstGeom prst="rightArrow">
              <a:avLst>
                <a:gd name="adj1" fmla="val 50000"/>
                <a:gd name="adj2" fmla="val 3187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zh-CN" sz="2000" b="1" dirty="0">
                  <a:latin typeface="Arial" panose="020B0604020202020204" pitchFamily="34" charset="0"/>
                </a:rPr>
                <a:t>62.8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1304" name="Text Box 11"/>
            <p:cNvSpPr txBox="1"/>
            <p:nvPr/>
          </p:nvSpPr>
          <p:spPr>
            <a:xfrm>
              <a:off x="1673" y="4223"/>
              <a:ext cx="385" cy="203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楷体_GB2312" pitchFamily="49" charset="-122"/>
                </a:rPr>
                <a:t>未固定</a:t>
              </a:r>
              <a:endParaRPr lang="zh-CN" altLang="en-US" sz="28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305" name="AutoShape 12"/>
            <p:cNvSpPr/>
            <p:nvPr/>
          </p:nvSpPr>
          <p:spPr>
            <a:xfrm>
              <a:off x="3760" y="2495"/>
              <a:ext cx="1315" cy="771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306" name="AutoShape 13"/>
            <p:cNvSpPr/>
            <p:nvPr/>
          </p:nvSpPr>
          <p:spPr>
            <a:xfrm>
              <a:off x="1809" y="2268"/>
              <a:ext cx="1270" cy="1315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307" name="AutoShape 14"/>
            <p:cNvSpPr/>
            <p:nvPr/>
          </p:nvSpPr>
          <p:spPr>
            <a:xfrm>
              <a:off x="5601" y="2585"/>
              <a:ext cx="1311" cy="635"/>
            </a:xfrm>
            <a:prstGeom prst="flowChartProcess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308" name="Rectangle 15"/>
            <p:cNvSpPr/>
            <p:nvPr/>
          </p:nvSpPr>
          <p:spPr>
            <a:xfrm>
              <a:off x="2082" y="2631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生产者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  <a:ea typeface="楷体_GB2312" pitchFamily="49" charset="-122"/>
                </a:rPr>
                <a:t> 464.6</a:t>
              </a:r>
              <a:endParaRPr lang="zh-CN" altLang="zh-CN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309" name="Rectangle 16"/>
            <p:cNvSpPr/>
            <p:nvPr/>
          </p:nvSpPr>
          <p:spPr>
            <a:xfrm>
              <a:off x="3851" y="2612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植食性动物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</a:rPr>
                <a:t>     62.8</a:t>
              </a:r>
              <a:endParaRPr lang="zh-CN" altLang="zh-CN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1310" name="Rectangle 17"/>
            <p:cNvSpPr/>
            <p:nvPr/>
          </p:nvSpPr>
          <p:spPr>
            <a:xfrm>
              <a:off x="5739" y="2657"/>
              <a:ext cx="2874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肉食性动物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r>
                <a:rPr lang="zh-CN" altLang="zh-CN" sz="2400" b="1" dirty="0">
                  <a:latin typeface="Arial" panose="020B0604020202020204" pitchFamily="34" charset="0"/>
                </a:rPr>
                <a:t>     12.6</a:t>
              </a:r>
              <a:endParaRPr lang="zh-CN" altLang="zh-CN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87675" y="3059113"/>
            <a:ext cx="1728788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13.5%</a:t>
            </a: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227763" y="3059113"/>
            <a:ext cx="896938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20%</a:t>
            </a: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230688" y="1392238"/>
            <a:ext cx="184150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25" name="Line 21"/>
          <p:cNvSpPr/>
          <p:nvPr/>
        </p:nvSpPr>
        <p:spPr>
          <a:xfrm flipV="1">
            <a:off x="2051050" y="2060575"/>
            <a:ext cx="2089150" cy="719138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 flipH="1" flipV="1">
            <a:off x="6011863" y="2058988"/>
            <a:ext cx="2160587" cy="1222375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 flipV="1">
            <a:off x="5148263" y="2303463"/>
            <a:ext cx="0" cy="863600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8" name="Text Box 24"/>
          <p:cNvSpPr txBox="1"/>
          <p:nvPr/>
        </p:nvSpPr>
        <p:spPr>
          <a:xfrm>
            <a:off x="2197100" y="2165350"/>
            <a:ext cx="86201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96.3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29" name="Text Box 25"/>
          <p:cNvSpPr txBox="1"/>
          <p:nvPr/>
        </p:nvSpPr>
        <p:spPr>
          <a:xfrm>
            <a:off x="5045075" y="2722563"/>
            <a:ext cx="895350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18.8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30" name="Text Box 26"/>
          <p:cNvSpPr txBox="1"/>
          <p:nvPr/>
        </p:nvSpPr>
        <p:spPr>
          <a:xfrm>
            <a:off x="6899275" y="2197100"/>
            <a:ext cx="841375" cy="457200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楷体_GB2312" pitchFamily="49" charset="-122"/>
              </a:rPr>
              <a:t>7.5</a:t>
            </a:r>
            <a:endParaRPr lang="zh-CN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1" name="AutoShape 27"/>
          <p:cNvSpPr/>
          <p:nvPr/>
        </p:nvSpPr>
        <p:spPr>
          <a:xfrm>
            <a:off x="4354513" y="5948363"/>
            <a:ext cx="1512887" cy="935037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分解者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14.6  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32" name="Line 28"/>
          <p:cNvSpPr/>
          <p:nvPr/>
        </p:nvSpPr>
        <p:spPr>
          <a:xfrm>
            <a:off x="2700338" y="4867275"/>
            <a:ext cx="1727200" cy="1081088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33" name="Line 29"/>
          <p:cNvSpPr/>
          <p:nvPr/>
        </p:nvSpPr>
        <p:spPr>
          <a:xfrm>
            <a:off x="5148263" y="4292600"/>
            <a:ext cx="0" cy="1655763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34" name="Line 30"/>
          <p:cNvSpPr/>
          <p:nvPr/>
        </p:nvSpPr>
        <p:spPr>
          <a:xfrm flipH="1">
            <a:off x="5580063" y="4292600"/>
            <a:ext cx="1728787" cy="1655763"/>
          </a:xfrm>
          <a:prstGeom prst="line">
            <a:avLst/>
          </a:prstGeom>
          <a:ln w="635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35" name="Text Box 31"/>
          <p:cNvSpPr txBox="1"/>
          <p:nvPr/>
        </p:nvSpPr>
        <p:spPr>
          <a:xfrm>
            <a:off x="2238375" y="4903788"/>
            <a:ext cx="89376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12.5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36" name="Text Box 32"/>
          <p:cNvSpPr txBox="1"/>
          <p:nvPr/>
        </p:nvSpPr>
        <p:spPr>
          <a:xfrm>
            <a:off x="5118100" y="4364038"/>
            <a:ext cx="749300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2.1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37" name="Text Box 33"/>
          <p:cNvSpPr txBox="1"/>
          <p:nvPr/>
        </p:nvSpPr>
        <p:spPr>
          <a:xfrm>
            <a:off x="7134225" y="4313238"/>
            <a:ext cx="893763" cy="396875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Arial" panose="020B0604020202020204" pitchFamily="34" charset="0"/>
              </a:rPr>
              <a:t>微量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1538" name="AutoShape 34"/>
          <p:cNvSpPr/>
          <p:nvPr/>
        </p:nvSpPr>
        <p:spPr>
          <a:xfrm>
            <a:off x="7019925" y="5588000"/>
            <a:ext cx="2087563" cy="1470025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未利用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327.3   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39" name="Line 35"/>
          <p:cNvSpPr/>
          <p:nvPr/>
        </p:nvSpPr>
        <p:spPr>
          <a:xfrm>
            <a:off x="2916238" y="4867275"/>
            <a:ext cx="4392612" cy="1008063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40" name="Line 36"/>
          <p:cNvSpPr/>
          <p:nvPr/>
        </p:nvSpPr>
        <p:spPr>
          <a:xfrm>
            <a:off x="5867400" y="4292600"/>
            <a:ext cx="1584325" cy="1439863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41" name="Line 37"/>
          <p:cNvSpPr/>
          <p:nvPr/>
        </p:nvSpPr>
        <p:spPr>
          <a:xfrm>
            <a:off x="8243888" y="4292600"/>
            <a:ext cx="0" cy="1439863"/>
          </a:xfrm>
          <a:prstGeom prst="line">
            <a:avLst/>
          </a:prstGeom>
          <a:ln w="63500" cap="flat" cmpd="sng">
            <a:solidFill>
              <a:srgbClr val="99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42" name="Text Box 38"/>
          <p:cNvSpPr txBox="1"/>
          <p:nvPr/>
        </p:nvSpPr>
        <p:spPr>
          <a:xfrm>
            <a:off x="3171825" y="4579938"/>
            <a:ext cx="823913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293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43" name="Text Box 39"/>
          <p:cNvSpPr txBox="1"/>
          <p:nvPr/>
        </p:nvSpPr>
        <p:spPr>
          <a:xfrm>
            <a:off x="5981700" y="4327525"/>
            <a:ext cx="822325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29.3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44" name="Text Box 40"/>
          <p:cNvSpPr txBox="1"/>
          <p:nvPr/>
        </p:nvSpPr>
        <p:spPr>
          <a:xfrm>
            <a:off x="8243888" y="4508500"/>
            <a:ext cx="900112" cy="396875"/>
          </a:xfrm>
          <a:prstGeom prst="rect">
            <a:avLst/>
          </a:prstGeom>
          <a:solidFill>
            <a:srgbClr val="66FFFF">
              <a:alpha val="5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000" b="1" dirty="0">
                <a:latin typeface="Arial" panose="020B0604020202020204" pitchFamily="34" charset="0"/>
              </a:rPr>
              <a:t>5.0</a:t>
            </a:r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1545" name="AutoShape 41"/>
          <p:cNvSpPr/>
          <p:nvPr/>
        </p:nvSpPr>
        <p:spPr>
          <a:xfrm>
            <a:off x="4140200" y="1195388"/>
            <a:ext cx="1873250" cy="1079500"/>
          </a:xfrm>
          <a:prstGeom prst="flowChartProcess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呼吸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  122.6    </a:t>
            </a:r>
            <a:endParaRPr lang="zh-CN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1403350" y="692150"/>
            <a:ext cx="25209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3200" b="1" kern="1200" cap="none" spc="0" normalizeH="0" baseline="0" noProof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r>
              <a:rPr kumimoji="0" lang="zh-CN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逐级递减</a:t>
            </a:r>
            <a:r>
              <a:rPr kumimoji="0" lang="zh-CN" altLang="zh-CN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:</a:t>
            </a:r>
            <a:endParaRPr kumimoji="0" lang="zh-CN" altLang="zh-CN" sz="32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0" y="0"/>
            <a:ext cx="95678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sz="36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  <a:cs typeface="+mn-cs"/>
              </a:rPr>
              <a:t>能量流动的特点</a:t>
            </a:r>
            <a:r>
              <a:rPr kumimoji="0" lang="zh-CN" altLang="zh-CN" sz="36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  <a:cs typeface="+mn-cs"/>
              </a:rPr>
              <a:t>:</a:t>
            </a:r>
            <a:endParaRPr kumimoji="0" lang="zh-CN" altLang="zh-CN" sz="3200" b="1" kern="1200" cap="none" spc="0" normalizeH="0" baseline="0" noProof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  <a:cs typeface="+mn-cs"/>
            </a:endParaRP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3492500" y="2636838"/>
            <a:ext cx="4098925" cy="519113"/>
          </a:xfrm>
          <a:prstGeom prst="rect">
            <a:avLst/>
          </a:prstGeom>
          <a:solidFill>
            <a:srgbClr val="3399FF">
              <a:alpha val="0"/>
            </a:srgb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能量传递效率</a:t>
            </a: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10%</a:t>
            </a:r>
            <a:r>
              <a:rPr kumimoji="0" 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～</a:t>
            </a:r>
            <a:r>
              <a:rPr kumimoji="0" lang="zh-CN" altLang="zh-CN" sz="2800" b="1" kern="1200" cap="none" spc="0" normalizeH="0" baseline="0" noProof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20%</a:t>
            </a:r>
            <a:endParaRPr kumimoji="0" lang="zh-CN" altLang="zh-CN" sz="2800" b="1" kern="1200" cap="none" spc="0" normalizeH="0" baseline="0" noProof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49" name="Text Box 45"/>
          <p:cNvSpPr txBox="1"/>
          <p:nvPr/>
        </p:nvSpPr>
        <p:spPr>
          <a:xfrm>
            <a:off x="3779838" y="5700713"/>
            <a:ext cx="44910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不可逆向，不可循环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50" name="AutoShape 46"/>
          <p:cNvSpPr/>
          <p:nvPr/>
        </p:nvSpPr>
        <p:spPr>
          <a:xfrm>
            <a:off x="971550" y="5013325"/>
            <a:ext cx="8280400" cy="287338"/>
          </a:xfrm>
          <a:prstGeom prst="rightArrow">
            <a:avLst>
              <a:gd name="adj1" fmla="val 49453"/>
              <a:gd name="adj2" fmla="val 41185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09" grpId="0" autoUpdateAnimBg="0"/>
      <p:bldP spid="21522" grpId="0" animBg="1" autoUpdateAnimBg="0"/>
      <p:bldP spid="21522" grpId="1" animBg="1" autoUpdateAnimBg="0"/>
      <p:bldP spid="21523" grpId="0" animBg="1" autoUpdateAnimBg="0"/>
      <p:bldP spid="21523" grpId="1" animBg="1" autoUpdateAnimBg="0"/>
      <p:bldP spid="21525" grpId="0" animBg="1"/>
      <p:bldP spid="21525" grpId="1" animBg="1"/>
      <p:bldP spid="21526" grpId="0" animBg="1"/>
      <p:bldP spid="21526" grpId="1" animBg="1"/>
      <p:bldP spid="21527" grpId="0" animBg="1"/>
      <p:bldP spid="21527" grpId="1" animBg="1"/>
      <p:bldP spid="21528" grpId="0" animBg="1" autoUpdateAnimBg="0"/>
      <p:bldP spid="21528" grpId="1" animBg="1" autoUpdateAnimBg="0"/>
      <p:bldP spid="21529" grpId="0" animBg="1" autoUpdateAnimBg="0"/>
      <p:bldP spid="21529" grpId="1" animBg="1" autoUpdateAnimBg="0"/>
      <p:bldP spid="21530" grpId="0" animBg="1" autoUpdateAnimBg="0"/>
      <p:bldP spid="21530" grpId="1" animBg="1" autoUpdateAnimBg="0"/>
      <p:bldP spid="21531" grpId="0" animBg="1" autoUpdateAnimBg="0"/>
      <p:bldP spid="21532" grpId="0" animBg="1"/>
      <p:bldP spid="21532" grpId="1" animBg="1"/>
      <p:bldP spid="21533" grpId="0" animBg="1"/>
      <p:bldP spid="21533" grpId="1" animBg="1"/>
      <p:bldP spid="21534" grpId="0" animBg="1"/>
      <p:bldP spid="21534" grpId="1" animBg="1"/>
      <p:bldP spid="21535" grpId="0" animBg="1" autoUpdateAnimBg="0"/>
      <p:bldP spid="21535" grpId="1" animBg="1" autoUpdateAnimBg="0"/>
      <p:bldP spid="21536" grpId="0" animBg="1" autoUpdateAnimBg="0"/>
      <p:bldP spid="21537" grpId="0" animBg="1" autoUpdateAnimBg="0"/>
      <p:bldP spid="21538" grpId="0" animBg="1" autoUpdateAnimBg="0"/>
      <p:bldP spid="21538" grpId="1" animBg="1" autoUpdateAnimBg="0"/>
      <p:bldP spid="21539" grpId="0" animBg="1"/>
      <p:bldP spid="21539" grpId="1" animBg="1"/>
      <p:bldP spid="21540" grpId="0" animBg="1"/>
      <p:bldP spid="21540" grpId="1" animBg="1"/>
      <p:bldP spid="21541" grpId="0" animBg="1"/>
      <p:bldP spid="21541" grpId="1" animBg="1"/>
      <p:bldP spid="21542" grpId="0" animBg="1" autoUpdateAnimBg="0"/>
      <p:bldP spid="21542" grpId="1" animBg="1" autoUpdateAnimBg="0"/>
      <p:bldP spid="21543" grpId="0" animBg="1" autoUpdateAnimBg="0"/>
      <p:bldP spid="21543" grpId="1" animBg="1" autoUpdateAnimBg="0"/>
      <p:bldP spid="21544" grpId="0" animBg="1" autoUpdateAnimBg="0"/>
      <p:bldP spid="21544" grpId="1" animBg="1" autoUpdateAnimBg="0"/>
      <p:bldP spid="21545" grpId="0" animBg="1" autoUpdateAnimBg="0"/>
      <p:bldP spid="21545" grpId="1" animBg="1" autoUpdateAnimBg="0"/>
      <p:bldP spid="21546" grpId="0" autoUpdateAnimBg="0"/>
      <p:bldP spid="21547" grpId="0" autoUpdateAnimBg="0"/>
      <p:bldP spid="21548" grpId="0" animBg="1" autoUpdateAnimBg="0"/>
      <p:bldP spid="21549" grpId="0" autoUpdateAnimBg="0"/>
      <p:bldP spid="215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6448</Words>
  <Application>WPS 演示</Application>
  <PresentationFormat>全屏显示(4:3)</PresentationFormat>
  <Paragraphs>1000</Paragraphs>
  <Slides>54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54</vt:i4>
      </vt:variant>
    </vt:vector>
  </HeadingPairs>
  <TitlesOfParts>
    <vt:vector size="81" baseType="lpstr">
      <vt:lpstr>Arial</vt:lpstr>
      <vt:lpstr>宋体</vt:lpstr>
      <vt:lpstr>Wingdings</vt:lpstr>
      <vt:lpstr>隶书</vt:lpstr>
      <vt:lpstr>微软雅黑</vt:lpstr>
      <vt:lpstr>黑体</vt:lpstr>
      <vt:lpstr>Arial Black</vt:lpstr>
      <vt:lpstr>Times New Roman</vt:lpstr>
      <vt:lpstr>楷体_GB2312</vt:lpstr>
      <vt:lpstr>新宋体</vt:lpstr>
      <vt:lpstr>Calibri</vt:lpstr>
      <vt:lpstr>华文新魏</vt:lpstr>
      <vt:lpstr>华文隶书</vt:lpstr>
      <vt:lpstr>Verdana</vt:lpstr>
      <vt:lpstr>楷体</vt:lpstr>
      <vt:lpstr>仿宋_GB2312</vt:lpstr>
      <vt:lpstr>仿宋</vt:lpstr>
      <vt:lpstr>华文琥珀</vt:lpstr>
      <vt:lpstr>Tahoma</vt:lpstr>
      <vt:lpstr>华文行楷</vt:lpstr>
      <vt:lpstr>华文中宋</vt:lpstr>
      <vt:lpstr>Arial Unicode MS</vt:lpstr>
      <vt:lpstr>默认设计模板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</dc:creator>
  <cp:lastModifiedBy>婕妤</cp:lastModifiedBy>
  <cp:revision>197</cp:revision>
  <dcterms:created xsi:type="dcterms:W3CDTF">2024-10-17T13:06:20Z</dcterms:created>
  <dcterms:modified xsi:type="dcterms:W3CDTF">2024-10-17T13:07:05Z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22AD603134EF4157B9C4CED8D15C4519_13</vt:lpwstr>
  </property>
  <property fmtid="{D5CDD505-2E9C-101B-9397-08002B2CF9AE}" pid="4" name="KSOProductBuildVer">
    <vt:lpwstr>2052-12.1.0.18276</vt:lpwstr>
  </property>
</Properties>
</file>