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jpeg" ContentType="image/jpeg"/>
  <Default Extension="JPG" ContentType="image/.jp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8" r:id="rId5"/>
    <p:sldId id="261" r:id="rId6"/>
    <p:sldId id="294" r:id="rId7"/>
    <p:sldId id="275" r:id="rId8"/>
    <p:sldId id="285" r:id="rId9"/>
    <p:sldId id="266" r:id="rId10"/>
    <p:sldId id="267" r:id="rId11"/>
    <p:sldId id="271" r:id="rId12"/>
    <p:sldId id="274" r:id="rId13"/>
    <p:sldId id="272" r:id="rId14"/>
    <p:sldId id="305" r:id="rId15"/>
    <p:sldId id="286" r:id="rId16"/>
    <p:sldId id="270" r:id="rId17"/>
    <p:sldId id="262" r:id="rId1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59"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413995"/>
    <a:srgbClr val="8C8F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7" d="100"/>
          <a:sy n="67" d="100"/>
        </p:scale>
        <p:origin x="-870" y="-108"/>
      </p:cViewPr>
      <p:guideLst>
        <p:guide orient="horz" pos="2159"/>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pic>
        <p:nvPicPr>
          <p:cNvPr id="3074" name="图片 7"/>
          <p:cNvPicPr>
            <a:picLocks noChangeAspect="1"/>
          </p:cNvPicPr>
          <p:nvPr/>
        </p:nvPicPr>
        <p:blipFill>
          <a:blip r:embed="rId2"/>
          <a:stretch>
            <a:fillRect/>
          </a:stretch>
        </p:blipFill>
        <p:spPr>
          <a:xfrm>
            <a:off x="0" y="0"/>
            <a:ext cx="9144000" cy="6858000"/>
          </a:xfrm>
          <a:prstGeom prst="rect">
            <a:avLst/>
          </a:prstGeom>
          <a:noFill/>
          <a:ln w="9525">
            <a:noFill/>
          </a:ln>
        </p:spPr>
      </p:pic>
      <p:sp>
        <p:nvSpPr>
          <p:cNvPr id="3078" name="KSO_BC1"/>
          <p:cNvSpPr>
            <a:spLocks noGrp="1"/>
          </p:cNvSpPr>
          <p:nvPr>
            <p:ph type="subTitle" idx="1"/>
          </p:nvPr>
        </p:nvSpPr>
        <p:spPr>
          <a:xfrm>
            <a:off x="347663" y="3500438"/>
            <a:ext cx="5238750" cy="436562"/>
          </a:xfrm>
          <a:prstGeom prst="rect">
            <a:avLst/>
          </a:prstGeom>
          <a:noFill/>
          <a:ln w="9525">
            <a:noFill/>
          </a:ln>
        </p:spPr>
        <p:txBody>
          <a:bodyPr anchor="t"/>
          <a:lstStyle>
            <a:lvl1pPr marL="0" lvl="0" indent="0" algn="ctr">
              <a:buClr>
                <a:schemeClr val="accent1"/>
              </a:buClr>
              <a:buSzPct val="50000"/>
              <a:buFont typeface="Wingdings 2" pitchFamily="2" charset="2"/>
              <a:buNone/>
              <a:defRPr sz="1800">
                <a:solidFill>
                  <a:srgbClr val="6D6D6D"/>
                </a:solidFill>
              </a:defRPr>
            </a:lvl1pPr>
            <a:lvl2pPr marL="0" lvl="1" indent="0" algn="ctr">
              <a:buClr>
                <a:srgbClr val="D2D49D"/>
              </a:buClr>
              <a:buSzTx/>
              <a:buFont typeface="幼圆" pitchFamily="1" charset="-122"/>
              <a:buNone/>
              <a:defRPr sz="1800">
                <a:solidFill>
                  <a:srgbClr val="6D6D6D"/>
                </a:solidFill>
              </a:defRPr>
            </a:lvl2pPr>
            <a:lvl3pPr marL="685800" lvl="2" indent="0" algn="ctr">
              <a:buClrTx/>
              <a:buSzTx/>
              <a:buFont typeface="Arial" panose="020B0604020202020204" pitchFamily="34" charset="0"/>
              <a:buNone/>
              <a:defRPr sz="1800">
                <a:solidFill>
                  <a:srgbClr val="6D6D6D"/>
                </a:solidFill>
              </a:defRPr>
            </a:lvl3pPr>
            <a:lvl4pPr marL="1028700" lvl="3" indent="0" algn="ctr">
              <a:buClrTx/>
              <a:buSzTx/>
              <a:buFont typeface="Arial" panose="020B0604020202020204" pitchFamily="34" charset="0"/>
              <a:buNone/>
              <a:defRPr sz="1800">
                <a:solidFill>
                  <a:srgbClr val="6D6D6D"/>
                </a:solidFill>
              </a:defRPr>
            </a:lvl4pPr>
            <a:lvl5pPr marL="1371600" lvl="4" indent="0" algn="ctr">
              <a:buClrTx/>
              <a:buSzTx/>
              <a:buFont typeface="Arial" panose="020B0604020202020204" pitchFamily="34" charset="0"/>
              <a:buNone/>
              <a:defRPr sz="1800">
                <a:solidFill>
                  <a:srgbClr val="6D6D6D"/>
                </a:solidFill>
              </a:defRPr>
            </a:lvl5pPr>
          </a:lstStyle>
          <a:p>
            <a:pPr lvl="0" fontAlgn="base"/>
            <a:r>
              <a:rPr lang="zh-CN" altLang="en-US" strike="noStrike" noProof="1"/>
              <a:t>单击此处编辑母版副标题样式</a:t>
            </a:r>
            <a:endParaRPr lang="zh-CN" altLang="en-US" strike="noStrike" noProof="1"/>
          </a:p>
        </p:txBody>
      </p:sp>
      <p:sp>
        <p:nvSpPr>
          <p:cNvPr id="3079" name="KSO_BT1"/>
          <p:cNvSpPr>
            <a:spLocks noGrp="1"/>
          </p:cNvSpPr>
          <p:nvPr>
            <p:ph type="ctrTitle"/>
          </p:nvPr>
        </p:nvSpPr>
        <p:spPr>
          <a:xfrm>
            <a:off x="360363" y="2727325"/>
            <a:ext cx="5218112" cy="735013"/>
          </a:xfrm>
          <a:prstGeom prst="rect">
            <a:avLst/>
          </a:prstGeom>
          <a:noFill/>
          <a:ln w="9525">
            <a:noFill/>
          </a:ln>
        </p:spPr>
        <p:txBody>
          <a:bodyPr anchor="ctr"/>
          <a:lstStyle>
            <a:lvl1pPr lvl="0" algn="ctr">
              <a:buClrTx/>
              <a:buSzTx/>
              <a:buFontTx/>
              <a:defRPr/>
            </a:lvl1pPr>
          </a:lstStyle>
          <a:p>
            <a:pPr lvl="0" fontAlgn="base"/>
            <a:r>
              <a:rPr lang="zh-CN" altLang="en-US" strike="noStrike" noProof="1"/>
              <a:t>单击此处编辑母版标题样式</a:t>
            </a:r>
            <a:endParaRPr lang="zh-CN" altLang="en-US" strike="noStrike" noProof="1"/>
          </a:p>
        </p:txBody>
      </p:sp>
      <p:sp>
        <p:nvSpPr>
          <p:cNvPr id="3075" name="KSO_FD"/>
          <p:cNvSpPr>
            <a:spLocks noGrp="1"/>
          </p:cNvSpPr>
          <p:nvPr>
            <p:ph type="dt" sz="half" idx="2"/>
          </p:nvPr>
        </p:nvSpPr>
        <p:spPr>
          <a:xfrm>
            <a:off x="457200" y="6245225"/>
            <a:ext cx="2133600" cy="476250"/>
          </a:xfrm>
          <a:prstGeom prst="rect">
            <a:avLst/>
          </a:prstGeom>
          <a:noFill/>
          <a:ln w="9525">
            <a:noFill/>
          </a:ln>
        </p:spPr>
        <p:txBody>
          <a:bodyPr anchor="ctr"/>
          <a:lstStyle>
            <a:lvl1pPr>
              <a:defRPr sz="900">
                <a:solidFill>
                  <a:srgbClr val="969696"/>
                </a:solidFill>
              </a:defRPr>
            </a:lvl1pPr>
          </a:lstStyle>
          <a:p>
            <a:pPr fontAlgn="base"/>
            <a:endParaRPr lang="zh-CN" altLang="en-US" strike="noStrike" noProof="1" dirty="0">
              <a:latin typeface="Arial" panose="020B0604020202020204" pitchFamily="34" charset="0"/>
            </a:endParaRPr>
          </a:p>
        </p:txBody>
      </p:sp>
      <p:sp>
        <p:nvSpPr>
          <p:cNvPr id="3076" name="KSO_FT"/>
          <p:cNvSpPr>
            <a:spLocks noGrp="1"/>
          </p:cNvSpPr>
          <p:nvPr>
            <p:ph type="ftr" sz="quarter" idx="3"/>
          </p:nvPr>
        </p:nvSpPr>
        <p:spPr>
          <a:xfrm>
            <a:off x="3124200" y="6245225"/>
            <a:ext cx="2895600" cy="476250"/>
          </a:xfrm>
          <a:prstGeom prst="rect">
            <a:avLst/>
          </a:prstGeom>
          <a:noFill/>
          <a:ln w="9525">
            <a:noFill/>
          </a:ln>
        </p:spPr>
        <p:txBody>
          <a:bodyPr anchor="ctr"/>
          <a:lstStyle>
            <a:lvl1pPr algn="ctr">
              <a:defRPr sz="900">
                <a:solidFill>
                  <a:srgbClr val="969696"/>
                </a:solidFill>
              </a:defRPr>
            </a:lvl1pPr>
          </a:lstStyle>
          <a:p>
            <a:pPr fontAlgn="base"/>
            <a:endParaRPr lang="zh-CN" altLang="en-US" strike="noStrike" noProof="1" dirty="0">
              <a:latin typeface="Arial" panose="020B0604020202020204" pitchFamily="34" charset="0"/>
            </a:endParaRPr>
          </a:p>
        </p:txBody>
      </p:sp>
      <p:sp>
        <p:nvSpPr>
          <p:cNvPr id="3077" name="KSO_FN"/>
          <p:cNvSpPr>
            <a:spLocks noGrp="1"/>
          </p:cNvSpPr>
          <p:nvPr>
            <p:ph type="sldNum" sz="quarter" idx="4"/>
          </p:nvPr>
        </p:nvSpPr>
        <p:spPr>
          <a:xfrm>
            <a:off x="6553200" y="6245225"/>
            <a:ext cx="2133600" cy="476250"/>
          </a:xfrm>
          <a:prstGeom prst="rect">
            <a:avLst/>
          </a:prstGeom>
          <a:noFill/>
          <a:ln w="9525">
            <a:noFill/>
          </a:ln>
        </p:spPr>
        <p:txBody>
          <a:bodyPr anchor="ctr"/>
          <a:lstStyle>
            <a:lvl1pPr algn="r">
              <a:defRPr sz="900">
                <a:solidFill>
                  <a:srgbClr val="969696"/>
                </a:solidFill>
              </a:defRPr>
            </a:lvl1pPr>
          </a:lstStyle>
          <a:p>
            <a:pPr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552450" y="1152525"/>
            <a:ext cx="4025503" cy="52038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742260" y="1152525"/>
            <a:ext cx="4025503" cy="52038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13935" y="214313"/>
            <a:ext cx="2053828" cy="6142037"/>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552450" y="214313"/>
            <a:ext cx="6042422" cy="6142037"/>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2.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050" name="图片 10"/>
          <p:cNvPicPr>
            <a:picLocks noChangeAspect="1"/>
          </p:cNvPicPr>
          <p:nvPr/>
        </p:nvPicPr>
        <p:blipFill>
          <a:blip r:embed="rId12"/>
          <a:stretch>
            <a:fillRect/>
          </a:stretch>
        </p:blipFill>
        <p:spPr>
          <a:xfrm>
            <a:off x="0" y="0"/>
            <a:ext cx="9144000" cy="6858000"/>
          </a:xfrm>
          <a:prstGeom prst="rect">
            <a:avLst/>
          </a:prstGeom>
          <a:noFill/>
          <a:ln w="9525">
            <a:noFill/>
          </a:ln>
        </p:spPr>
      </p:pic>
      <p:sp>
        <p:nvSpPr>
          <p:cNvPr id="2051" name="KSO_FD"/>
          <p:cNvSpPr>
            <a:spLocks noGrp="1"/>
          </p:cNvSpPr>
          <p:nvPr>
            <p:ph type="dt" sz="half" idx="2"/>
          </p:nvPr>
        </p:nvSpPr>
        <p:spPr>
          <a:xfrm>
            <a:off x="628650" y="6356350"/>
            <a:ext cx="2057400" cy="365125"/>
          </a:xfrm>
          <a:prstGeom prst="rect">
            <a:avLst/>
          </a:prstGeom>
          <a:noFill/>
          <a:ln w="9525">
            <a:noFill/>
          </a:ln>
        </p:spPr>
        <p:txBody>
          <a:bodyPr anchor="ctr"/>
          <a:lstStyle>
            <a:lvl1pPr>
              <a:defRPr sz="900">
                <a:solidFill>
                  <a:srgbClr val="969696"/>
                </a:solidFill>
              </a:defRPr>
            </a:lvl1pPr>
          </a:lstStyle>
          <a:p>
            <a:pPr lvl="0" fontAlgn="base"/>
            <a:endParaRPr lang="zh-CN" altLang="en-US" strike="noStrike" noProof="1" dirty="0">
              <a:latin typeface="Arial" panose="020B0604020202020204" pitchFamily="34" charset="0"/>
            </a:endParaRPr>
          </a:p>
        </p:txBody>
      </p:sp>
      <p:sp>
        <p:nvSpPr>
          <p:cNvPr id="2052" name="KSO_FT"/>
          <p:cNvSpPr>
            <a:spLocks noGrp="1"/>
          </p:cNvSpPr>
          <p:nvPr>
            <p:ph type="ftr" sz="quarter" idx="3"/>
          </p:nvPr>
        </p:nvSpPr>
        <p:spPr>
          <a:xfrm>
            <a:off x="3028950" y="6356350"/>
            <a:ext cx="3086100" cy="365125"/>
          </a:xfrm>
          <a:prstGeom prst="rect">
            <a:avLst/>
          </a:prstGeom>
          <a:noFill/>
          <a:ln w="9525">
            <a:noFill/>
          </a:ln>
        </p:spPr>
        <p:txBody>
          <a:bodyPr anchor="ctr"/>
          <a:lstStyle>
            <a:lvl1pPr algn="ctr">
              <a:defRPr sz="900">
                <a:solidFill>
                  <a:srgbClr val="969696"/>
                </a:solidFill>
              </a:defRPr>
            </a:lvl1pPr>
          </a:lstStyle>
          <a:p>
            <a:pPr lvl="0" fontAlgn="base"/>
            <a:endParaRPr lang="zh-CN" altLang="en-US" strike="noStrike" noProof="1" dirty="0">
              <a:latin typeface="Arial" panose="020B0604020202020204" pitchFamily="34" charset="0"/>
            </a:endParaRPr>
          </a:p>
        </p:txBody>
      </p:sp>
      <p:sp>
        <p:nvSpPr>
          <p:cNvPr id="2053" name="KSO_FN"/>
          <p:cNvSpPr>
            <a:spLocks noGrp="1"/>
          </p:cNvSpPr>
          <p:nvPr>
            <p:ph type="sldNum" sz="quarter" idx="4"/>
          </p:nvPr>
        </p:nvSpPr>
        <p:spPr>
          <a:xfrm>
            <a:off x="6457950" y="6356350"/>
            <a:ext cx="2057400" cy="365125"/>
          </a:xfrm>
          <a:prstGeom prst="rect">
            <a:avLst/>
          </a:prstGeom>
          <a:noFill/>
          <a:ln w="9525">
            <a:noFill/>
          </a:ln>
        </p:spPr>
        <p:txBody>
          <a:bodyPr anchor="ctr"/>
          <a:lstStyle>
            <a:lvl1pPr algn="r">
              <a:defRPr sz="900">
                <a:solidFill>
                  <a:srgbClr val="969696"/>
                </a:solidFill>
              </a:defRPr>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
        <p:nvSpPr>
          <p:cNvPr id="2054" name="KSO_BC1"/>
          <p:cNvSpPr>
            <a:spLocks noGrp="1"/>
          </p:cNvSpPr>
          <p:nvPr>
            <p:ph type="body"/>
          </p:nvPr>
        </p:nvSpPr>
        <p:spPr>
          <a:xfrm>
            <a:off x="552450" y="1152525"/>
            <a:ext cx="8215313" cy="5203825"/>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p:txBody>
      </p:sp>
      <p:sp>
        <p:nvSpPr>
          <p:cNvPr id="2055" name="KSO_BT1"/>
          <p:cNvSpPr>
            <a:spLocks noGrp="1"/>
          </p:cNvSpPr>
          <p:nvPr>
            <p:ph type="title"/>
          </p:nvPr>
        </p:nvSpPr>
        <p:spPr>
          <a:xfrm>
            <a:off x="552450" y="214313"/>
            <a:ext cx="8215313" cy="795337"/>
          </a:xfrm>
          <a:prstGeom prst="rect">
            <a:avLst/>
          </a:prstGeom>
          <a:noFill/>
          <a:ln w="9525">
            <a:noFill/>
          </a:ln>
        </p:spPr>
        <p:txBody>
          <a:bodyPr anchor="ctr" anchorCtr="0"/>
          <a:p>
            <a:pPr lvl="0"/>
            <a:r>
              <a:rPr lang="zh-CN" altLang="en-US"/>
              <a:t>单击此处编辑母版标题样式</a:t>
            </a: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685800" rtl="0" eaLnBrk="1" fontAlgn="base" latinLnBrk="0" hangingPunct="1">
        <a:lnSpc>
          <a:spcPct val="90000"/>
        </a:lnSpc>
        <a:spcBef>
          <a:spcPct val="0"/>
        </a:spcBef>
        <a:spcAft>
          <a:spcPct val="0"/>
        </a:spcAft>
        <a:buNone/>
        <a:defRPr sz="3200" b="1" i="0" u="none" kern="1200" baseline="0">
          <a:solidFill>
            <a:schemeClr val="accent1"/>
          </a:solidFill>
          <a:latin typeface="+mj-lt"/>
          <a:ea typeface="+mj-ea"/>
          <a:cs typeface="+mj-cs"/>
        </a:defRPr>
      </a:lvl1pPr>
    </p:titleStyle>
    <p:body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400" b="0" i="0" u="none" kern="1200" baseline="0">
          <a:solidFill>
            <a:srgbClr val="8C8F3F"/>
          </a:solidFill>
          <a:latin typeface="+mn-lt"/>
          <a:ea typeface="+mn-ea"/>
          <a:cs typeface="+mn-cs"/>
        </a:defRPr>
      </a:lvl1pPr>
      <a:lvl2pPr marL="361950" lvl="1" indent="-361950" algn="l" defTabSz="685800" rtl="0" eaLnBrk="1" fontAlgn="base" latinLnBrk="0" hangingPunct="1">
        <a:lnSpc>
          <a:spcPct val="120000"/>
        </a:lnSpc>
        <a:spcBef>
          <a:spcPct val="0"/>
        </a:spcBef>
        <a:spcAft>
          <a:spcPts val="1200"/>
        </a:spcAft>
        <a:buClr>
          <a:srgbClr val="D2D49D"/>
        </a:buClr>
        <a:buSzTx/>
        <a:buFont typeface="幼圆" pitchFamily="1" charset="-122"/>
        <a:buChar char=" "/>
        <a:defRPr sz="1600" b="0" i="0" u="none" kern="1200" baseline="0">
          <a:solidFill>
            <a:schemeClr val="tx1"/>
          </a:solidFill>
          <a:latin typeface="+mn-lt"/>
          <a:ea typeface="+mn-ea"/>
          <a:cs typeface="+mn-cs"/>
        </a:defRPr>
      </a:lvl2pPr>
      <a:lvl3pPr marL="857250" lvl="2" indent="-171450" algn="l" defTabSz="685800" rtl="0" eaLnBrk="1" fontAlgn="base" latinLnBrk="0" hangingPunct="1">
        <a:lnSpc>
          <a:spcPct val="90000"/>
        </a:lnSpc>
        <a:spcBef>
          <a:spcPts val="375"/>
        </a:spcBef>
        <a:spcAft>
          <a:spcPct val="0"/>
        </a:spcAft>
        <a:buSzTx/>
        <a:buFont typeface="Arial" panose="020B0604020202020204" pitchFamily="34" charset="0"/>
        <a:buChar char="•"/>
        <a:defRPr sz="1500" b="0" i="0" u="none" kern="1200" baseline="0">
          <a:solidFill>
            <a:schemeClr val="tx1"/>
          </a:solidFill>
          <a:latin typeface="Calibri" panose="020F0502020204030204" pitchFamily="34" charset="0"/>
          <a:ea typeface="+mn-ea"/>
          <a:cs typeface="+mn-cs"/>
        </a:defRPr>
      </a:lvl3pPr>
      <a:lvl4pPr marL="1200150" lvl="3" indent="-171450" algn="l" defTabSz="685800" rtl="0" eaLnBrk="1" fontAlgn="base" latinLnBrk="0" hangingPunct="1">
        <a:lnSpc>
          <a:spcPct val="90000"/>
        </a:lnSpc>
        <a:spcBef>
          <a:spcPts val="375"/>
        </a:spcBef>
        <a:spcAft>
          <a:spcPct val="0"/>
        </a:spcAft>
        <a:buSzTx/>
        <a:buFont typeface="Arial" panose="020B0604020202020204" pitchFamily="34" charset="0"/>
        <a:buChar char="•"/>
        <a:defRPr sz="1300" b="0" i="0" u="none" kern="1200" baseline="0">
          <a:solidFill>
            <a:schemeClr val="tx1"/>
          </a:solidFill>
          <a:latin typeface="Calibri" panose="020F0502020204030204" pitchFamily="34" charset="0"/>
          <a:ea typeface="+mn-ea"/>
          <a:cs typeface="+mn-cs"/>
        </a:defRPr>
      </a:lvl4pPr>
      <a:lvl5pPr marL="1543050" lvl="4" indent="-171450" algn="l" defTabSz="685800" rtl="0" eaLnBrk="1" fontAlgn="base" latinLnBrk="0" hangingPunct="1">
        <a:lnSpc>
          <a:spcPct val="90000"/>
        </a:lnSpc>
        <a:spcBef>
          <a:spcPts val="375"/>
        </a:spcBef>
        <a:spcAft>
          <a:spcPct val="0"/>
        </a:spcAft>
        <a:buSzTx/>
        <a:buFont typeface="Arial" panose="020B0604020202020204" pitchFamily="34" charset="0"/>
        <a:buChar char="•"/>
        <a:defRPr sz="1300" b="0" i="0" u="none" kern="1200" baseline="0">
          <a:solidFill>
            <a:schemeClr val="tx1"/>
          </a:solidFill>
          <a:latin typeface="Calibri" panose="020F0502020204030204" pitchFamily="34" charset="0"/>
          <a:ea typeface="+mn-ea"/>
          <a:cs typeface="+mn-cs"/>
        </a:defRPr>
      </a:lvl5pPr>
      <a:lvl6pPr marL="2514600" lvl="5" indent="-228600" algn="l" defTabSz="685800" rtl="0" eaLnBrk="1" fontAlgn="base" latinLnBrk="0" hangingPunct="1">
        <a:lnSpc>
          <a:spcPct val="90000"/>
        </a:lnSpc>
        <a:spcBef>
          <a:spcPts val="375"/>
        </a:spcBef>
        <a:spcAft>
          <a:spcPct val="0"/>
        </a:spcAft>
        <a:buSzTx/>
        <a:buFont typeface="Arial" panose="020B0604020202020204" pitchFamily="34" charset="0"/>
        <a:buChar char="•"/>
        <a:defRPr sz="1300" b="0" i="0" u="none" kern="1200" baseline="0">
          <a:solidFill>
            <a:schemeClr val="tx1"/>
          </a:solidFill>
          <a:latin typeface="Calibri" panose="020F0502020204030204" pitchFamily="34" charset="0"/>
          <a:ea typeface="+mn-ea"/>
          <a:cs typeface="+mn-cs"/>
        </a:defRPr>
      </a:lvl6pPr>
      <a:lvl7pPr marL="2971800" lvl="6" indent="-228600" algn="l" defTabSz="685800" rtl="0" eaLnBrk="1" fontAlgn="base" latinLnBrk="0" hangingPunct="1">
        <a:lnSpc>
          <a:spcPct val="90000"/>
        </a:lnSpc>
        <a:spcBef>
          <a:spcPts val="375"/>
        </a:spcBef>
        <a:spcAft>
          <a:spcPct val="0"/>
        </a:spcAft>
        <a:buSzTx/>
        <a:buFont typeface="Arial" panose="020B0604020202020204" pitchFamily="34" charset="0"/>
        <a:buChar char="•"/>
        <a:defRPr sz="1300" b="0" i="0" u="none" kern="1200" baseline="0">
          <a:solidFill>
            <a:schemeClr val="tx1"/>
          </a:solidFill>
          <a:latin typeface="Calibri" panose="020F0502020204030204" pitchFamily="34" charset="0"/>
          <a:ea typeface="+mn-ea"/>
          <a:cs typeface="+mn-cs"/>
        </a:defRPr>
      </a:lvl7pPr>
      <a:lvl8pPr marL="3429000" lvl="7" indent="-228600" algn="l" defTabSz="685800" rtl="0" eaLnBrk="1" fontAlgn="base" latinLnBrk="0" hangingPunct="1">
        <a:lnSpc>
          <a:spcPct val="90000"/>
        </a:lnSpc>
        <a:spcBef>
          <a:spcPts val="375"/>
        </a:spcBef>
        <a:spcAft>
          <a:spcPct val="0"/>
        </a:spcAft>
        <a:buSzTx/>
        <a:buFont typeface="Arial" panose="020B0604020202020204" pitchFamily="34" charset="0"/>
        <a:buChar char="•"/>
        <a:defRPr sz="1300" b="0" i="0" u="none" kern="1200" baseline="0">
          <a:solidFill>
            <a:schemeClr val="tx1"/>
          </a:solidFill>
          <a:latin typeface="Calibri" panose="020F0502020204030204" pitchFamily="34" charset="0"/>
          <a:ea typeface="+mn-ea"/>
          <a:cs typeface="+mn-cs"/>
        </a:defRPr>
      </a:lvl8pPr>
      <a:lvl9pPr marL="3886200" lvl="8" indent="-228600" algn="l" defTabSz="685800" rtl="0" eaLnBrk="1" fontAlgn="base" latinLnBrk="0" hangingPunct="1">
        <a:lnSpc>
          <a:spcPct val="90000"/>
        </a:lnSpc>
        <a:spcBef>
          <a:spcPts val="375"/>
        </a:spcBef>
        <a:spcAft>
          <a:spcPct val="0"/>
        </a:spcAft>
        <a:buSzTx/>
        <a:buFont typeface="Arial" panose="020B0604020202020204" pitchFamily="34" charset="0"/>
        <a:buChar char="•"/>
        <a:defRPr sz="1300" b="0" i="0" u="none" kern="1200" baseline="0">
          <a:solidFill>
            <a:schemeClr val="tx1"/>
          </a:solidFill>
          <a:latin typeface="Calibri" panose="020F0502020204030204" pitchFamily="34" charset="0"/>
          <a:ea typeface="+mn-ea"/>
          <a:cs typeface="+mn-cs"/>
        </a:defRPr>
      </a:lvl9pPr>
    </p:bodyStyle>
    <p:otherStyle>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 Target="slide7.xml"/><Relationship Id="rId1"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2.jpeg"/></Relationships>
</file>

<file path=ppt/slides/_rels/slide15.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8.xml"/><Relationship Id="rId2" Type="http://schemas.openxmlformats.org/officeDocument/2006/relationships/image" Target="../media/image13.png"/><Relationship Id="rId1"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slide" Target="slide11.xml"/><Relationship Id="rId2" Type="http://schemas.openxmlformats.org/officeDocument/2006/relationships/image" Target="../media/image9.jpeg"/><Relationship Id="rId1"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11.png"/><Relationship Id="rId1"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5121"/>
          <p:cNvSpPr>
            <a:spLocks noGrp="1"/>
          </p:cNvSpPr>
          <p:nvPr>
            <p:ph type="ctrTitle"/>
          </p:nvPr>
        </p:nvSpPr>
        <p:spPr>
          <a:xfrm>
            <a:off x="466725" y="2060575"/>
            <a:ext cx="7921625" cy="736600"/>
          </a:xfrm>
          <a:ln/>
        </p:spPr>
        <p:txBody>
          <a:bodyPr anchor="ctr" anchorCtr="0"/>
          <a:p>
            <a:pPr defTabSz="685800">
              <a:buSzTx/>
              <a:buFontTx/>
              <a:buNone/>
            </a:pPr>
            <a:r>
              <a:rPr lang="zh-CN" altLang="en-US" sz="8000" kern="1200" baseline="0" dirty="0">
                <a:solidFill>
                  <a:srgbClr val="413995"/>
                </a:solidFill>
                <a:latin typeface="+mj-lt"/>
                <a:ea typeface="黑体" panose="02010609060101010101" pitchFamily="2" charset="-122"/>
                <a:cs typeface="+mj-cs"/>
              </a:rPr>
              <a:t>基因在染色体上</a:t>
            </a:r>
            <a:endParaRPr lang="zh-CN" altLang="en-US" sz="8000" kern="1200" baseline="0" dirty="0">
              <a:solidFill>
                <a:srgbClr val="413995"/>
              </a:solidFill>
              <a:latin typeface="+mj-lt"/>
              <a:ea typeface="黑体" panose="02010609060101010101" pitchFamily="2" charset="-122"/>
              <a:cs typeface="+mj-cs"/>
            </a:endParaRPr>
          </a:p>
        </p:txBody>
      </p:sp>
      <p:sp>
        <p:nvSpPr>
          <p:cNvPr id="4098" name="副标题 5122"/>
          <p:cNvSpPr>
            <a:spLocks noGrp="1"/>
          </p:cNvSpPr>
          <p:nvPr>
            <p:ph type="subTitle" idx="1"/>
          </p:nvPr>
        </p:nvSpPr>
        <p:spPr>
          <a:xfrm>
            <a:off x="1619250" y="3644900"/>
            <a:ext cx="5238750" cy="436563"/>
          </a:xfrm>
          <a:ln/>
        </p:spPr>
        <p:txBody>
          <a:bodyPr anchor="t" anchorCtr="0"/>
          <a:p>
            <a:pPr defTabSz="685800">
              <a:buSzPct val="50000"/>
            </a:pPr>
            <a:r>
              <a:rPr lang="zh-CN" altLang="en-US" sz="4000" b="1" kern="1200" baseline="0" dirty="0">
                <a:solidFill>
                  <a:srgbClr val="413995"/>
                </a:solidFill>
                <a:latin typeface="楷体_GB2312" pitchFamily="49" charset="-122"/>
                <a:ea typeface="楷体_GB2312" pitchFamily="49" charset="-122"/>
                <a:cs typeface="+mn-cs"/>
              </a:rPr>
              <a:t>田高中  崔荣荣</a:t>
            </a:r>
            <a:endParaRPr lang="zh-CN" altLang="en-US" sz="4000" b="1" kern="1200" baseline="0" dirty="0">
              <a:solidFill>
                <a:srgbClr val="413995"/>
              </a:solidFill>
              <a:latin typeface="楷体_GB2312" pitchFamily="49" charset="-122"/>
              <a:ea typeface="楷体_GB2312" pitchFamily="49" charset="-122"/>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14337"/>
          <p:cNvSpPr>
            <a:spLocks noGrp="1"/>
          </p:cNvSpPr>
          <p:nvPr>
            <p:ph type="title"/>
          </p:nvPr>
        </p:nvSpPr>
        <p:spPr>
          <a:xfrm>
            <a:off x="107950" y="188913"/>
            <a:ext cx="3082925" cy="795337"/>
          </a:xfrm>
          <a:ln/>
        </p:spPr>
        <p:txBody>
          <a:bodyPr anchor="ctr" anchorCtr="0"/>
          <a:p>
            <a:r>
              <a:rPr lang="zh-CN" altLang="en-US" sz="4800" dirty="0">
                <a:solidFill>
                  <a:schemeClr val="tx1"/>
                </a:solidFill>
                <a:ea typeface="黑体" panose="02010609060101010101" pitchFamily="2" charset="-122"/>
              </a:rPr>
              <a:t>提出假说</a:t>
            </a:r>
            <a:endParaRPr lang="zh-CN" altLang="en-US" sz="4800" dirty="0">
              <a:solidFill>
                <a:schemeClr val="tx1"/>
              </a:solidFill>
              <a:ea typeface="黑体" panose="02010609060101010101" pitchFamily="2" charset="-122"/>
            </a:endParaRPr>
          </a:p>
        </p:txBody>
      </p:sp>
      <p:sp>
        <p:nvSpPr>
          <p:cNvPr id="13314" name="文本占位符 14338"/>
          <p:cNvSpPr>
            <a:spLocks noGrp="1"/>
          </p:cNvSpPr>
          <p:nvPr>
            <p:ph idx="1"/>
          </p:nvPr>
        </p:nvSpPr>
        <p:spPr>
          <a:xfrm>
            <a:off x="300038" y="2262188"/>
            <a:ext cx="8215312" cy="2794000"/>
          </a:xfrm>
          <a:ln/>
        </p:spPr>
        <p:txBody>
          <a:bodyPr anchor="t" anchorCtr="0"/>
          <a:p>
            <a:r>
              <a:rPr lang="zh-CN" altLang="en-US" b="1" dirty="0">
                <a:solidFill>
                  <a:srgbClr val="413995"/>
                </a:solidFill>
                <a:latin typeface="黑体" panose="02010609060101010101" pitchFamily="2" charset="-122"/>
                <a:ea typeface="黑体" panose="02010609060101010101" pitchFamily="2" charset="-122"/>
              </a:rPr>
              <a:t>假说</a:t>
            </a:r>
            <a:r>
              <a:rPr lang="en-US" altLang="zh-CN" b="1">
                <a:solidFill>
                  <a:srgbClr val="413995"/>
                </a:solidFill>
                <a:latin typeface="黑体" panose="02010609060101010101" pitchFamily="2" charset="-122"/>
                <a:ea typeface="黑体" panose="02010609060101010101" pitchFamily="2" charset="-122"/>
              </a:rPr>
              <a:t>1</a:t>
            </a:r>
            <a:r>
              <a:rPr lang="zh-CN" altLang="en-US" b="1" dirty="0">
                <a:solidFill>
                  <a:srgbClr val="413995"/>
                </a:solidFill>
                <a:latin typeface="黑体" panose="02010609060101010101" pitchFamily="2" charset="-122"/>
                <a:ea typeface="黑体" panose="02010609060101010101" pitchFamily="2" charset="-122"/>
              </a:rPr>
              <a:t>：控制眼色的基因是在</a:t>
            </a:r>
            <a:r>
              <a:rPr lang="zh-CN" altLang="en-US" dirty="0">
                <a:solidFill>
                  <a:srgbClr val="413995"/>
                </a:solidFill>
                <a:latin typeface="黑体" panose="02010609060101010101" pitchFamily="2" charset="-122"/>
                <a:ea typeface="黑体" panose="02010609060101010101" pitchFamily="2" charset="-122"/>
              </a:rPr>
              <a:t>Y染色体</a:t>
            </a:r>
            <a:r>
              <a:rPr lang="zh-CN" altLang="en-US" b="1" dirty="0">
                <a:solidFill>
                  <a:srgbClr val="413995"/>
                </a:solidFill>
                <a:latin typeface="黑体" panose="02010609060101010101" pitchFamily="2" charset="-122"/>
                <a:ea typeface="黑体" panose="02010609060101010101" pitchFamily="2" charset="-122"/>
              </a:rPr>
              <a:t>上，而X染色体上没有它的等位基因</a:t>
            </a:r>
            <a:endParaRPr lang="zh-CN" altLang="en-US" b="1" dirty="0">
              <a:solidFill>
                <a:srgbClr val="413995"/>
              </a:solidFill>
              <a:latin typeface="黑体" panose="02010609060101010101" pitchFamily="2" charset="-122"/>
              <a:ea typeface="黑体" panose="02010609060101010101" pitchFamily="2" charset="-122"/>
            </a:endParaRPr>
          </a:p>
          <a:p>
            <a:r>
              <a:rPr lang="zh-CN" altLang="en-US" b="1" dirty="0">
                <a:solidFill>
                  <a:srgbClr val="413995"/>
                </a:solidFill>
                <a:latin typeface="黑体" panose="02010609060101010101" pitchFamily="2" charset="-122"/>
                <a:ea typeface="黑体" panose="02010609060101010101" pitchFamily="2" charset="-122"/>
              </a:rPr>
              <a:t>假说</a:t>
            </a:r>
            <a:r>
              <a:rPr lang="en-US" altLang="zh-CN" b="1">
                <a:solidFill>
                  <a:srgbClr val="413995"/>
                </a:solidFill>
                <a:latin typeface="黑体" panose="02010609060101010101" pitchFamily="2" charset="-122"/>
                <a:ea typeface="黑体" panose="02010609060101010101" pitchFamily="2" charset="-122"/>
              </a:rPr>
              <a:t>2</a:t>
            </a:r>
            <a:r>
              <a:rPr lang="zh-CN" altLang="en-US" b="1" dirty="0">
                <a:solidFill>
                  <a:srgbClr val="413995"/>
                </a:solidFill>
                <a:latin typeface="黑体" panose="02010609060101010101" pitchFamily="2" charset="-122"/>
                <a:ea typeface="黑体" panose="02010609060101010101" pitchFamily="2" charset="-122"/>
              </a:rPr>
              <a:t>：控制眼色的基因在X染色体上，而Y上不含有它的等位基因。</a:t>
            </a:r>
            <a:endParaRPr lang="zh-CN" altLang="en-US" b="1" dirty="0">
              <a:solidFill>
                <a:srgbClr val="413995"/>
              </a:solidFill>
              <a:latin typeface="黑体" panose="02010609060101010101" pitchFamily="2" charset="-122"/>
              <a:ea typeface="黑体" panose="02010609060101010101" pitchFamily="2" charset="-122"/>
            </a:endParaRPr>
          </a:p>
          <a:p>
            <a:r>
              <a:rPr lang="zh-CN" altLang="en-US" b="1" dirty="0">
                <a:solidFill>
                  <a:srgbClr val="413995"/>
                </a:solidFill>
                <a:latin typeface="黑体" panose="02010609060101010101" pitchFamily="2" charset="-122"/>
                <a:ea typeface="黑体" panose="02010609060101010101" pitchFamily="2" charset="-122"/>
              </a:rPr>
              <a:t>假说</a:t>
            </a:r>
            <a:r>
              <a:rPr lang="en-US" altLang="zh-CN" b="1">
                <a:solidFill>
                  <a:srgbClr val="413995"/>
                </a:solidFill>
                <a:latin typeface="黑体" panose="02010609060101010101" pitchFamily="2" charset="-122"/>
                <a:ea typeface="黑体" panose="02010609060101010101" pitchFamily="2" charset="-122"/>
              </a:rPr>
              <a:t>3</a:t>
            </a:r>
            <a:r>
              <a:rPr lang="zh-CN" altLang="en-US" b="1" dirty="0">
                <a:solidFill>
                  <a:srgbClr val="413995"/>
                </a:solidFill>
                <a:latin typeface="黑体" panose="02010609060101010101" pitchFamily="2" charset="-122"/>
                <a:ea typeface="黑体" panose="02010609060101010101" pitchFamily="2" charset="-122"/>
              </a:rPr>
              <a:t>：控制眼色的基因在X、Y染色体上</a:t>
            </a:r>
            <a:endParaRPr lang="zh-CN" altLang="en-US" b="1" dirty="0">
              <a:solidFill>
                <a:srgbClr val="413995"/>
              </a:solidFill>
              <a:latin typeface="黑体" panose="02010609060101010101" pitchFamily="2" charset="-122"/>
              <a:ea typeface="黑体" panose="02010609060101010101" pitchFamily="2" charset="-122"/>
            </a:endParaRPr>
          </a:p>
          <a:p>
            <a:endParaRPr lang="zh-CN" altLang="en-US" b="1" dirty="0">
              <a:solidFill>
                <a:srgbClr val="413995"/>
              </a:solidFill>
              <a:latin typeface="黑体" panose="02010609060101010101" pitchFamily="2" charset="-122"/>
              <a:ea typeface="黑体" panose="02010609060101010101" pitchFamily="2" charset="-122"/>
            </a:endParaRPr>
          </a:p>
        </p:txBody>
      </p:sp>
      <p:pic>
        <p:nvPicPr>
          <p:cNvPr id="13315" name="图片 14339"/>
          <p:cNvPicPr>
            <a:picLocks noChangeAspect="1"/>
          </p:cNvPicPr>
          <p:nvPr/>
        </p:nvPicPr>
        <p:blipFill>
          <a:blip r:embed="rId1"/>
          <a:stretch>
            <a:fillRect/>
          </a:stretch>
        </p:blipFill>
        <p:spPr>
          <a:xfrm>
            <a:off x="6804025" y="-26987"/>
            <a:ext cx="2305050" cy="1990725"/>
          </a:xfrm>
          <a:prstGeom prst="rect">
            <a:avLst/>
          </a:prstGeom>
          <a:noFill/>
          <a:ln w="9525">
            <a:noFill/>
          </a:ln>
        </p:spPr>
      </p:pic>
      <p:sp>
        <p:nvSpPr>
          <p:cNvPr id="13316" name="矩形 14340">
            <a:hlinkClick r:id="rId2" action="ppaction://hlinksldjump"/>
          </p:cNvPr>
          <p:cNvSpPr/>
          <p:nvPr/>
        </p:nvSpPr>
        <p:spPr>
          <a:xfrm>
            <a:off x="7597775" y="5661025"/>
            <a:ext cx="863600" cy="527050"/>
          </a:xfrm>
          <a:prstGeom prst="rect">
            <a:avLst/>
          </a:prstGeom>
        </p:spPr>
        <p:txBody>
          <a:bodyPr wrap="none" fromWordArt="1">
            <a:prstTxWarp prst="textPlain">
              <a:avLst>
                <a:gd name="adj" fmla="val 50000"/>
              </a:avLst>
            </a:prstTxWarp>
            <a:normAutofit/>
          </a:bodyPr>
          <a:p>
            <a:pPr algn="ctr"/>
            <a:r>
              <a:rPr lang="zh-CN" altLang="en-US" sz="3600">
                <a:solidFill>
                  <a:srgbClr val="336699"/>
                </a:solidFill>
                <a:effectLst>
                  <a:outerShdw dist="38100" algn="ctr" rotWithShape="0">
                    <a:srgbClr val="B2B2B2">
                      <a:alpha val="78999"/>
                    </a:srgbClr>
                  </a:outerShdw>
                </a:effectLst>
                <a:latin typeface="Times New Roman" panose="02020603050405020304" pitchFamily="18" charset="0"/>
                <a:ea typeface="Times New Roman" panose="02020603050405020304" pitchFamily="18" charset="0"/>
              </a:rPr>
              <a:t>back</a:t>
            </a:r>
            <a:endParaRPr lang="zh-CN" altLang="en-US" sz="3600">
              <a:solidFill>
                <a:srgbClr val="336699"/>
              </a:solidFill>
              <a:effectLst>
                <a:outerShdw dist="38100" algn="ctr" rotWithShape="0">
                  <a:srgbClr val="B2B2B2">
                    <a:alpha val="78999"/>
                  </a:srgbClr>
                </a:outerShdw>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标题 15361"/>
          <p:cNvSpPr>
            <a:spLocks noGrp="1"/>
          </p:cNvSpPr>
          <p:nvPr>
            <p:ph type="title"/>
          </p:nvPr>
        </p:nvSpPr>
        <p:spPr>
          <a:ln/>
        </p:spPr>
        <p:txBody>
          <a:bodyPr anchor="ctr" anchorCtr="0"/>
          <a:p>
            <a:r>
              <a:rPr lang="zh-CN" altLang="en-US" sz="4800" dirty="0">
                <a:solidFill>
                  <a:schemeClr val="tx1"/>
                </a:solidFill>
                <a:ea typeface="黑体" panose="02010609060101010101" pitchFamily="2" charset="-122"/>
              </a:rPr>
              <a:t>演绎推理</a:t>
            </a:r>
            <a:endParaRPr lang="zh-CN" altLang="en-US" sz="4800" dirty="0">
              <a:solidFill>
                <a:schemeClr val="tx1"/>
              </a:solidFill>
              <a:ea typeface="黑体" panose="02010609060101010101" pitchFamily="2" charset="-122"/>
            </a:endParaRPr>
          </a:p>
        </p:txBody>
      </p:sp>
      <p:sp>
        <p:nvSpPr>
          <p:cNvPr id="14338" name="文本占位符 15362"/>
          <p:cNvSpPr>
            <a:spLocks noGrp="1"/>
          </p:cNvSpPr>
          <p:nvPr>
            <p:ph idx="1"/>
          </p:nvPr>
        </p:nvSpPr>
        <p:spPr>
          <a:xfrm>
            <a:off x="1836738" y="1412875"/>
            <a:ext cx="5327650" cy="3240088"/>
          </a:xfrm>
          <a:ln/>
        </p:spPr>
        <p:txBody>
          <a:bodyPr anchor="t" anchorCtr="0"/>
          <a:p>
            <a:pPr>
              <a:buNone/>
            </a:pPr>
            <a:r>
              <a:rPr lang="zh-CN" altLang="en-US" sz="4800" b="1" dirty="0">
                <a:solidFill>
                  <a:srgbClr val="413995"/>
                </a:solidFill>
                <a:ea typeface="黑体" panose="02010609060101010101" pitchFamily="2" charset="-122"/>
              </a:rPr>
              <a:t>如何设计实验来进一步地验证你的假说呢？</a:t>
            </a:r>
            <a:endParaRPr lang="zh-CN" altLang="en-US" sz="4800" b="1" dirty="0">
              <a:solidFill>
                <a:srgbClr val="413995"/>
              </a:solidFill>
              <a:ea typeface="黑体" panose="0201060906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16385"/>
          <p:cNvSpPr>
            <a:spLocks noGrp="1"/>
          </p:cNvSpPr>
          <p:nvPr>
            <p:ph type="title"/>
          </p:nvPr>
        </p:nvSpPr>
        <p:spPr>
          <a:ln/>
        </p:spPr>
        <p:txBody>
          <a:bodyPr anchor="ctr" anchorCtr="0"/>
          <a:p>
            <a:r>
              <a:rPr lang="zh-CN" altLang="en-US" dirty="0">
                <a:solidFill>
                  <a:schemeClr val="tx1"/>
                </a:solidFill>
                <a:ea typeface="黑体" panose="02010609060101010101" pitchFamily="2" charset="-122"/>
              </a:rPr>
              <a:t>实验验证</a:t>
            </a:r>
            <a:endParaRPr lang="zh-CN" altLang="en-US" dirty="0">
              <a:solidFill>
                <a:schemeClr val="tx1"/>
              </a:solidFill>
              <a:ea typeface="黑体" panose="02010609060101010101" pitchFamily="2" charset="-122"/>
            </a:endParaRPr>
          </a:p>
        </p:txBody>
      </p:sp>
      <p:sp>
        <p:nvSpPr>
          <p:cNvPr id="15362" name="文本占位符 16386"/>
          <p:cNvSpPr>
            <a:spLocks noGrp="1"/>
          </p:cNvSpPr>
          <p:nvPr>
            <p:ph idx="1"/>
          </p:nvPr>
        </p:nvSpPr>
        <p:spPr>
          <a:xfrm>
            <a:off x="552450" y="1152525"/>
            <a:ext cx="8215313" cy="2420938"/>
          </a:xfrm>
          <a:ln/>
        </p:spPr>
        <p:txBody>
          <a:bodyPr anchor="t" anchorCtr="0"/>
          <a:p>
            <a:pPr>
              <a:buNone/>
            </a:pPr>
            <a:r>
              <a:rPr lang="zh-CN" altLang="en-US" sz="4800" b="1" dirty="0">
                <a:solidFill>
                  <a:srgbClr val="413995"/>
                </a:solidFill>
              </a:rPr>
              <a:t>白眼雌蝇与红眼雄蝇交配时，发现子代雌蝇都是红眼，雄蝇都是白眼。</a:t>
            </a:r>
            <a:endParaRPr lang="zh-CN" altLang="en-US" sz="4800" b="1" dirty="0">
              <a:solidFill>
                <a:srgbClr val="413995"/>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7409"/>
          <p:cNvSpPr>
            <a:spLocks noGrp="1"/>
          </p:cNvSpPr>
          <p:nvPr>
            <p:ph type="title"/>
          </p:nvPr>
        </p:nvSpPr>
        <p:spPr>
          <a:ln/>
        </p:spPr>
        <p:txBody>
          <a:bodyPr anchor="ctr" anchorCtr="0"/>
          <a:p>
            <a:r>
              <a:rPr lang="zh-CN" altLang="en-US" sz="4800" dirty="0">
                <a:solidFill>
                  <a:schemeClr val="tx1"/>
                </a:solidFill>
                <a:ea typeface="黑体" panose="02010609060101010101" pitchFamily="2" charset="-122"/>
              </a:rPr>
              <a:t>结论</a:t>
            </a:r>
            <a:endParaRPr lang="zh-CN" altLang="en-US" sz="4800" dirty="0">
              <a:solidFill>
                <a:schemeClr val="tx1"/>
              </a:solidFill>
              <a:ea typeface="黑体" panose="02010609060101010101" pitchFamily="2" charset="-122"/>
            </a:endParaRPr>
          </a:p>
        </p:txBody>
      </p:sp>
      <p:sp>
        <p:nvSpPr>
          <p:cNvPr id="16386" name="文本占位符 17410"/>
          <p:cNvSpPr>
            <a:spLocks noGrp="1"/>
          </p:cNvSpPr>
          <p:nvPr>
            <p:ph idx="1"/>
          </p:nvPr>
        </p:nvSpPr>
        <p:spPr>
          <a:xfrm>
            <a:off x="1620838" y="2420938"/>
            <a:ext cx="6624637" cy="2160587"/>
          </a:xfrm>
          <a:ln/>
        </p:spPr>
        <p:txBody>
          <a:bodyPr anchor="t" anchorCtr="0"/>
          <a:p>
            <a:pPr>
              <a:buNone/>
            </a:pPr>
            <a:r>
              <a:rPr lang="zh-CN" altLang="en-US" sz="6600" b="1" dirty="0">
                <a:solidFill>
                  <a:srgbClr val="413995"/>
                </a:solidFill>
                <a:ea typeface="黑体" panose="02010609060101010101" pitchFamily="2" charset="-122"/>
              </a:rPr>
              <a:t>基因在染色体上</a:t>
            </a:r>
            <a:endParaRPr lang="zh-CN" altLang="en-US" sz="6600" b="1" dirty="0">
              <a:solidFill>
                <a:srgbClr val="413995"/>
              </a:solidFill>
              <a:ea typeface="黑体" panose="0201060906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文本框 18433"/>
          <p:cNvSpPr txBox="1"/>
          <p:nvPr/>
        </p:nvSpPr>
        <p:spPr>
          <a:xfrm>
            <a:off x="171450" y="1312863"/>
            <a:ext cx="8972550" cy="1066800"/>
          </a:xfrm>
          <a:prstGeom prst="rect">
            <a:avLst/>
          </a:prstGeom>
          <a:noFill/>
          <a:ln w="9525">
            <a:noFill/>
          </a:ln>
        </p:spPr>
        <p:txBody>
          <a:bodyPr anchor="t" anchorCtr="0">
            <a:spAutoFit/>
          </a:bodyPr>
          <a:p>
            <a:r>
              <a:rPr lang="zh-CN" altLang="en-US" sz="3200" b="1">
                <a:latin typeface="黑体" panose="02010609060101010101" pitchFamily="2" charset="-122"/>
                <a:ea typeface="黑体" panose="02010609060101010101" pitchFamily="2" charset="-122"/>
              </a:rPr>
              <a:t>人的体细胞只有</a:t>
            </a:r>
            <a:r>
              <a:rPr lang="en-US" altLang="zh-CN" sz="3200" b="1">
                <a:latin typeface="黑体" panose="02010609060101010101" pitchFamily="2" charset="-122"/>
                <a:ea typeface="黑体" panose="02010609060101010101" pitchFamily="2" charset="-122"/>
              </a:rPr>
              <a:t>23</a:t>
            </a:r>
            <a:r>
              <a:rPr lang="zh-CN" altLang="en-US" sz="3200" b="1">
                <a:latin typeface="黑体" panose="02010609060101010101" pitchFamily="2" charset="-122"/>
                <a:ea typeface="黑体" panose="02010609060101010101" pitchFamily="2" charset="-122"/>
              </a:rPr>
              <a:t>对染色体，却有</a:t>
            </a:r>
            <a:r>
              <a:rPr lang="en-US" altLang="zh-CN" sz="3200" b="1">
                <a:latin typeface="黑体" panose="02010609060101010101" pitchFamily="2" charset="-122"/>
                <a:ea typeface="黑体" panose="02010609060101010101" pitchFamily="2" charset="-122"/>
              </a:rPr>
              <a:t>3</a:t>
            </a:r>
            <a:r>
              <a:rPr lang="zh-CN" altLang="en-US" sz="3200" b="1">
                <a:latin typeface="黑体" panose="02010609060101010101" pitchFamily="2" charset="-122"/>
                <a:ea typeface="黑体" panose="02010609060101010101" pitchFamily="2" charset="-122"/>
              </a:rPr>
              <a:t>～</a:t>
            </a:r>
            <a:r>
              <a:rPr lang="en-US" altLang="zh-CN" sz="3200" b="1">
                <a:latin typeface="黑体" panose="02010609060101010101" pitchFamily="2" charset="-122"/>
                <a:ea typeface="黑体" panose="02010609060101010101" pitchFamily="2" charset="-122"/>
              </a:rPr>
              <a:t>3.5</a:t>
            </a:r>
            <a:r>
              <a:rPr lang="zh-CN" altLang="en-US" sz="3200" b="1">
                <a:latin typeface="黑体" panose="02010609060101010101" pitchFamily="2" charset="-122"/>
                <a:ea typeface="黑体" panose="02010609060101010101" pitchFamily="2" charset="-122"/>
              </a:rPr>
              <a:t>万个基因，基因与染色体可能有怎样的对应关系呢？</a:t>
            </a:r>
            <a:endParaRPr lang="zh-CN" altLang="en-US" sz="3200" b="1">
              <a:latin typeface="黑体" panose="02010609060101010101" pitchFamily="2" charset="-122"/>
              <a:ea typeface="黑体" panose="02010609060101010101" pitchFamily="2" charset="-122"/>
            </a:endParaRPr>
          </a:p>
        </p:txBody>
      </p:sp>
      <p:pic>
        <p:nvPicPr>
          <p:cNvPr id="18435" name="图片 18434" descr="6722t06-018"/>
          <p:cNvPicPr>
            <a:picLocks noChangeAspect="1"/>
          </p:cNvPicPr>
          <p:nvPr/>
        </p:nvPicPr>
        <p:blipFill>
          <a:blip r:embed="rId1"/>
          <a:srcRect b="15196"/>
          <a:stretch>
            <a:fillRect/>
          </a:stretch>
        </p:blipFill>
        <p:spPr>
          <a:xfrm>
            <a:off x="962025" y="2636838"/>
            <a:ext cx="2897188" cy="3529012"/>
          </a:xfrm>
          <a:prstGeom prst="rect">
            <a:avLst/>
          </a:prstGeom>
          <a:noFill/>
          <a:ln w="9525">
            <a:noFill/>
          </a:ln>
        </p:spPr>
      </p:pic>
      <p:sp>
        <p:nvSpPr>
          <p:cNvPr id="18436" name="文本框 18435"/>
          <p:cNvSpPr txBox="1"/>
          <p:nvPr/>
        </p:nvSpPr>
        <p:spPr>
          <a:xfrm>
            <a:off x="4649788" y="5200650"/>
            <a:ext cx="2620962" cy="1066800"/>
          </a:xfrm>
          <a:prstGeom prst="rect">
            <a:avLst/>
          </a:prstGeom>
          <a:noFill/>
          <a:ln w="9525">
            <a:noFill/>
          </a:ln>
        </p:spPr>
        <p:txBody>
          <a:bodyPr wrap="none" anchor="t" anchorCtr="0">
            <a:spAutoFit/>
          </a:bodyPr>
          <a:p>
            <a:r>
              <a:rPr lang="zh-CN" altLang="en-US" sz="3200" b="1">
                <a:solidFill>
                  <a:srgbClr val="FF0000"/>
                </a:solidFill>
                <a:latin typeface="Times New Roman" panose="02020603050405020304" pitchFamily="18" charset="0"/>
                <a:ea typeface="黑体" panose="02010609060101010101" pitchFamily="2" charset="-122"/>
              </a:rPr>
              <a:t>基因在染色体</a:t>
            </a:r>
            <a:endParaRPr lang="zh-CN" altLang="en-US" sz="3200" b="1">
              <a:solidFill>
                <a:srgbClr val="FF0000"/>
              </a:solidFill>
              <a:latin typeface="Times New Roman" panose="02020603050405020304" pitchFamily="18" charset="0"/>
              <a:ea typeface="黑体" panose="02010609060101010101" pitchFamily="2" charset="-122"/>
            </a:endParaRPr>
          </a:p>
          <a:p>
            <a:r>
              <a:rPr lang="zh-CN" altLang="en-US" sz="3200" b="1">
                <a:solidFill>
                  <a:srgbClr val="FF0000"/>
                </a:solidFill>
                <a:latin typeface="Times New Roman" panose="02020603050405020304" pitchFamily="18" charset="0"/>
                <a:ea typeface="黑体" panose="02010609060101010101" pitchFamily="2" charset="-122"/>
              </a:rPr>
              <a:t>上呈</a:t>
            </a:r>
            <a:r>
              <a:rPr lang="zh-CN" altLang="en-US" sz="3200" b="1">
                <a:solidFill>
                  <a:srgbClr val="413995"/>
                </a:solidFill>
                <a:latin typeface="Times New Roman" panose="02020603050405020304" pitchFamily="18" charset="0"/>
                <a:ea typeface="黑体" panose="02010609060101010101" pitchFamily="2" charset="-122"/>
              </a:rPr>
              <a:t>线性</a:t>
            </a:r>
            <a:r>
              <a:rPr lang="zh-CN" altLang="en-US" sz="3200" b="1">
                <a:solidFill>
                  <a:srgbClr val="FF0000"/>
                </a:solidFill>
                <a:latin typeface="Times New Roman" panose="02020603050405020304" pitchFamily="18" charset="0"/>
                <a:ea typeface="黑体" panose="02010609060101010101" pitchFamily="2" charset="-122"/>
              </a:rPr>
              <a:t>排列</a:t>
            </a:r>
            <a:endParaRPr lang="zh-CN" altLang="en-US" sz="3200" b="1">
              <a:solidFill>
                <a:srgbClr val="FF0000"/>
              </a:solidFill>
              <a:latin typeface="Times New Roman" panose="02020603050405020304" pitchFamily="18" charset="0"/>
              <a:ea typeface="黑体" panose="02010609060101010101" pitchFamily="2" charset="-122"/>
            </a:endParaRPr>
          </a:p>
        </p:txBody>
      </p:sp>
      <p:sp>
        <p:nvSpPr>
          <p:cNvPr id="18437" name="矩形 18436"/>
          <p:cNvSpPr/>
          <p:nvPr/>
        </p:nvSpPr>
        <p:spPr>
          <a:xfrm>
            <a:off x="304800" y="361950"/>
            <a:ext cx="2952750" cy="1143000"/>
          </a:xfrm>
          <a:prstGeom prst="rect">
            <a:avLst/>
          </a:prstGeom>
          <a:noFill/>
          <a:ln w="9525">
            <a:noFill/>
          </a:ln>
        </p:spPr>
        <p:txBody>
          <a:bodyPr anchor="ctr"/>
          <a:lstStyle>
            <a:lvl1pPr marL="0" lvl="0" indent="0" algn="l" defTabSz="685800" rtl="0" eaLnBrk="1" fontAlgn="base" latinLnBrk="0" hangingPunct="1">
              <a:lnSpc>
                <a:spcPct val="90000"/>
              </a:lnSpc>
              <a:spcBef>
                <a:spcPct val="0"/>
              </a:spcBef>
              <a:spcAft>
                <a:spcPct val="0"/>
              </a:spcAft>
              <a:buNone/>
              <a:defRPr sz="3200" b="1" u="none" kern="1200" baseline="0">
                <a:solidFill>
                  <a:schemeClr val="accent1"/>
                </a:solidFill>
                <a:latin typeface="幼圆" pitchFamily="1" charset="-122"/>
                <a:ea typeface="幼圆" pitchFamily="1" charset="-122"/>
              </a:defRPr>
            </a:lvl1pPr>
          </a:lstStyle>
          <a:p>
            <a:pPr lvl="0" fontAlgn="base"/>
            <a:r>
              <a:rPr lang="zh-CN" altLang="en-US" sz="4700" strike="noStrike" noProof="1">
                <a:solidFill>
                  <a:srgbClr val="0000FF"/>
                </a:solidFill>
                <a:effectLst>
                  <a:outerShdw blurRad="38100" dist="38100" dir="2700000">
                    <a:srgbClr val="C0C0C0"/>
                  </a:outerShdw>
                </a:effectLst>
                <a:latin typeface="幼圆" pitchFamily="1" charset="-122"/>
                <a:ea typeface="华文中宋" pitchFamily="2" charset="-122"/>
                <a:cs typeface="+mn-cs"/>
              </a:rPr>
              <a:t>思考？</a:t>
            </a:r>
            <a:endParaRPr lang="zh-CN" altLang="en-US" sz="5200" strike="noStrike" noProof="1">
              <a:solidFill>
                <a:srgbClr val="0000FF"/>
              </a:solidFill>
              <a:effectLst>
                <a:outerShdw blurRad="38100" dist="38100" dir="2700000">
                  <a:srgbClr val="C0C0C0"/>
                </a:outerShdw>
              </a:effectLst>
              <a:ea typeface="华文中宋" pitchFamily="2" charset="-122"/>
            </a:endParaRPr>
          </a:p>
        </p:txBody>
      </p:sp>
      <p:sp>
        <p:nvSpPr>
          <p:cNvPr id="18438" name="文本框 18437"/>
          <p:cNvSpPr txBox="1"/>
          <p:nvPr/>
        </p:nvSpPr>
        <p:spPr>
          <a:xfrm>
            <a:off x="4649788" y="3976688"/>
            <a:ext cx="2808287" cy="1066800"/>
          </a:xfrm>
          <a:prstGeom prst="rect">
            <a:avLst/>
          </a:prstGeom>
          <a:noFill/>
          <a:ln w="9525">
            <a:noFill/>
          </a:ln>
        </p:spPr>
        <p:txBody>
          <a:bodyPr anchor="t" anchorCtr="0">
            <a:spAutoFit/>
          </a:bodyPr>
          <a:p>
            <a:pPr>
              <a:spcBef>
                <a:spcPct val="50000"/>
              </a:spcBef>
            </a:pPr>
            <a:r>
              <a:rPr lang="zh-CN" altLang="en-US" sz="3200" b="1">
                <a:solidFill>
                  <a:srgbClr val="FF0000"/>
                </a:solidFill>
                <a:latin typeface="Arial" panose="020B0604020202020204" pitchFamily="34" charset="0"/>
                <a:ea typeface="黑体" panose="02010609060101010101" pitchFamily="2" charset="-122"/>
              </a:rPr>
              <a:t>一条染色体上有许多个基因</a:t>
            </a:r>
            <a:endParaRPr lang="zh-CN" altLang="en-US" sz="3200" b="1">
              <a:solidFill>
                <a:srgbClr val="FF0000"/>
              </a:solidFill>
              <a:latin typeface="Arial" panose="020B0604020202020204" pitchFamily="34" charset="0"/>
              <a:ea typeface="黑体" panose="02010609060101010101" pitchFamily="2" charset="-122"/>
            </a:endParaRPr>
          </a:p>
        </p:txBody>
      </p:sp>
      <p:sp>
        <p:nvSpPr>
          <p:cNvPr id="18439" name="文本框 18438"/>
          <p:cNvSpPr txBox="1"/>
          <p:nvPr/>
        </p:nvSpPr>
        <p:spPr>
          <a:xfrm>
            <a:off x="4633913" y="2825750"/>
            <a:ext cx="2305050" cy="762000"/>
          </a:xfrm>
          <a:prstGeom prst="rect">
            <a:avLst/>
          </a:prstGeom>
          <a:noFill/>
          <a:ln w="9525">
            <a:noFill/>
          </a:ln>
        </p:spPr>
        <p:txBody>
          <a:bodyPr anchor="t" anchorCtr="0">
            <a:spAutoFit/>
          </a:bodyPr>
          <a:p>
            <a:pPr>
              <a:spcBef>
                <a:spcPct val="50000"/>
              </a:spcBef>
            </a:pPr>
            <a:r>
              <a:rPr lang="zh-CN" altLang="en-US" sz="4400" b="1">
                <a:solidFill>
                  <a:srgbClr val="FF0000"/>
                </a:solidFill>
                <a:latin typeface="Arial" panose="020B0604020202020204" pitchFamily="34" charset="0"/>
                <a:ea typeface="宋体" panose="02010600030101010101" pitchFamily="2" charset="-122"/>
              </a:rPr>
              <a:t>结论：</a:t>
            </a:r>
            <a:endParaRPr lang="zh-CN" altLang="en-US" sz="4400" b="1">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blinds(horizontal)">
                                      <p:cBhvr>
                                        <p:cTn id="7" dur="500"/>
                                        <p:tgtEl>
                                          <p:spTgt spid="1843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436"/>
                                        </p:tgtEl>
                                        <p:attrNameLst>
                                          <p:attrName>style.visibility</p:attrName>
                                        </p:attrNameLst>
                                      </p:cBhvr>
                                      <p:to>
                                        <p:strVal val="visible"/>
                                      </p:to>
                                    </p:set>
                                    <p:animEffect transition="in" filter="blinds(horizontal)">
                                      <p:cBhvr>
                                        <p:cTn id="12" dur="500"/>
                                        <p:tgtEl>
                                          <p:spTgt spid="1843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8438"/>
                                        </p:tgtEl>
                                        <p:attrNameLst>
                                          <p:attrName>style.visibility</p:attrName>
                                        </p:attrNameLst>
                                      </p:cBhvr>
                                      <p:to>
                                        <p:strVal val="visible"/>
                                      </p:to>
                                    </p:set>
                                    <p:animEffect transition="in" filter="blinds(horizontal)">
                                      <p:cBhvr>
                                        <p:cTn id="15" dur="500"/>
                                        <p:tgtEl>
                                          <p:spTgt spid="1843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8439"/>
                                        </p:tgtEl>
                                        <p:attrNameLst>
                                          <p:attrName>style.visibility</p:attrName>
                                        </p:attrNameLst>
                                      </p:cBhvr>
                                      <p:to>
                                        <p:strVal val="visible"/>
                                      </p:to>
                                    </p:set>
                                    <p:animEffect transition="in" filter="blinds(horizontal)">
                                      <p:cBhvr>
                                        <p:cTn id="18" dur="500"/>
                                        <p:tgtEl>
                                          <p:spTgt spid="184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8" grpId="0"/>
      <p:bldP spid="1843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Rectangle 4"/>
          <p:cNvSpPr/>
          <p:nvPr/>
        </p:nvSpPr>
        <p:spPr>
          <a:xfrm>
            <a:off x="0" y="1212850"/>
            <a:ext cx="8532813" cy="4968875"/>
          </a:xfrm>
          <a:prstGeom prst="rect">
            <a:avLst/>
          </a:prstGeom>
          <a:noFill/>
          <a:ln w="9525">
            <a:noFill/>
          </a:ln>
        </p:spPr>
        <p:txBody>
          <a:bodyPr anchor="ctr" anchorCtr="0">
            <a:spAutoFit/>
          </a:bodyPr>
          <a:p>
            <a:pPr indent="266700"/>
            <a:r>
              <a:rPr lang="en-US" altLang="zh-CN" sz="3200">
                <a:latin typeface="Times New Roman" panose="02020603050405020304" pitchFamily="18" charset="0"/>
                <a:ea typeface="宋体" panose="02010600030101010101" pitchFamily="2" charset="-122"/>
              </a:rPr>
              <a:t>1</a:t>
            </a:r>
            <a:r>
              <a:rPr lang="zh-CN" altLang="en-US" sz="3200" dirty="0">
                <a:latin typeface="Times New Roman" panose="02020603050405020304" pitchFamily="18" charset="0"/>
                <a:ea typeface="宋体" panose="02010600030101010101" pitchFamily="2" charset="-122"/>
              </a:rPr>
              <a:t>、回顾科学史：在基因研究中，有许多科学家取得成就。下列成就分别是由哪些科学家来完成的？</a:t>
            </a:r>
            <a:endParaRPr lang="zh-CN" altLang="en-US" sz="3200" dirty="0">
              <a:latin typeface="Times New Roman" panose="02020603050405020304" pitchFamily="18" charset="0"/>
              <a:ea typeface="宋体" panose="02010600030101010101" pitchFamily="2" charset="-122"/>
            </a:endParaRPr>
          </a:p>
          <a:p>
            <a:pPr indent="266700"/>
            <a:r>
              <a:rPr lang="zh-CN" altLang="en-US" sz="3200" dirty="0">
                <a:latin typeface="Times New Roman" panose="02020603050405020304" pitchFamily="18" charset="0"/>
                <a:ea typeface="宋体" panose="02010600030101010101" pitchFamily="2" charset="-122"/>
              </a:rPr>
              <a:t>①提出“性状是由遗传因子决定的”观点。</a:t>
            </a:r>
            <a:endParaRPr lang="zh-CN" altLang="en-US" sz="3200" dirty="0">
              <a:latin typeface="Times New Roman" panose="02020603050405020304" pitchFamily="18" charset="0"/>
              <a:ea typeface="宋体" panose="02010600030101010101" pitchFamily="2" charset="-122"/>
            </a:endParaRPr>
          </a:p>
          <a:p>
            <a:pPr indent="266700"/>
            <a:r>
              <a:rPr lang="zh-CN" altLang="en-US" sz="3200" dirty="0">
                <a:latin typeface="Times New Roman" panose="02020603050405020304" pitchFamily="18" charset="0"/>
                <a:ea typeface="宋体" panose="02010600030101010101" pitchFamily="2" charset="-122"/>
              </a:rPr>
              <a:t>②把“遗传因子”改为“基因”，并提出“等位基因”概念。</a:t>
            </a:r>
            <a:endParaRPr lang="zh-CN" altLang="en-US" sz="3200" dirty="0">
              <a:latin typeface="Times New Roman" panose="02020603050405020304" pitchFamily="18" charset="0"/>
              <a:ea typeface="宋体" panose="02010600030101010101" pitchFamily="2" charset="-122"/>
            </a:endParaRPr>
          </a:p>
          <a:p>
            <a:pPr indent="266700"/>
            <a:r>
              <a:rPr lang="zh-CN" altLang="en-US" sz="3200" dirty="0">
                <a:latin typeface="Times New Roman" panose="02020603050405020304" pitchFamily="18" charset="0"/>
                <a:ea typeface="宋体" panose="02010600030101010101" pitchFamily="2" charset="-122"/>
              </a:rPr>
              <a:t>③提出“基因在染色体上”的假说。</a:t>
            </a:r>
            <a:endParaRPr lang="zh-CN" altLang="en-US" sz="3200" dirty="0">
              <a:latin typeface="Times New Roman" panose="02020603050405020304" pitchFamily="18" charset="0"/>
              <a:ea typeface="宋体" panose="02010600030101010101" pitchFamily="2" charset="-122"/>
            </a:endParaRPr>
          </a:p>
          <a:p>
            <a:pPr indent="266700"/>
            <a:r>
              <a:rPr lang="zh-CN" altLang="en-US" sz="3200" dirty="0">
                <a:latin typeface="Times New Roman" panose="02020603050405020304" pitchFamily="18" charset="0"/>
                <a:ea typeface="宋体" panose="02010600030101010101" pitchFamily="2" charset="-122"/>
              </a:rPr>
              <a:t>④用实验证明了“基因在染色体上”。</a:t>
            </a:r>
            <a:endParaRPr lang="zh-CN" altLang="en-US" sz="3200" dirty="0">
              <a:latin typeface="Times New Roman" panose="02020603050405020304" pitchFamily="18" charset="0"/>
              <a:ea typeface="宋体" panose="02010600030101010101" pitchFamily="2" charset="-122"/>
            </a:endParaRPr>
          </a:p>
        </p:txBody>
      </p:sp>
      <p:grpSp>
        <p:nvGrpSpPr>
          <p:cNvPr id="18434" name="Group 5"/>
          <p:cNvGrpSpPr/>
          <p:nvPr/>
        </p:nvGrpSpPr>
        <p:grpSpPr>
          <a:xfrm>
            <a:off x="0" y="142875"/>
            <a:ext cx="3500438" cy="857250"/>
            <a:chOff x="0" y="0"/>
            <a:chExt cx="1248" cy="768"/>
          </a:xfrm>
        </p:grpSpPr>
        <p:graphicFrame>
          <p:nvGraphicFramePr>
            <p:cNvPr id="18435" name="Object 6"/>
            <p:cNvGraphicFramePr>
              <a:graphicFrameLocks noChangeAspect="1"/>
            </p:cNvGraphicFramePr>
            <p:nvPr/>
          </p:nvGraphicFramePr>
          <p:xfrm>
            <a:off x="0" y="0"/>
            <a:ext cx="1248" cy="768"/>
          </p:xfrm>
          <a:graphic>
            <a:graphicData uri="http://schemas.openxmlformats.org/presentationml/2006/ole">
              <mc:AlternateContent xmlns:mc="http://schemas.openxmlformats.org/markup-compatibility/2006">
                <mc:Choice xmlns:v="urn:schemas-microsoft-com:vml" Requires="v">
                  <p:oleObj spid="_x0000_s3076" name="" r:id="rId1" imgW="7829550" imgH="5676900" progId="">
                    <p:embed/>
                  </p:oleObj>
                </mc:Choice>
                <mc:Fallback>
                  <p:oleObj name="" r:id="rId1" imgW="7829550" imgH="5676900" progId="">
                    <p:embed/>
                    <p:pic>
                      <p:nvPicPr>
                        <p:cNvPr id="0" name="图片 3075"/>
                        <p:cNvPicPr/>
                        <p:nvPr/>
                      </p:nvPicPr>
                      <p:blipFill>
                        <a:blip r:embed="rId2"/>
                        <a:stretch>
                          <a:fillRect/>
                        </a:stretch>
                      </p:blipFill>
                      <p:spPr>
                        <a:xfrm>
                          <a:off x="0" y="0"/>
                          <a:ext cx="1248" cy="768"/>
                        </a:xfrm>
                        <a:prstGeom prst="rect">
                          <a:avLst/>
                        </a:prstGeom>
                        <a:noFill/>
                        <a:ln w="38100">
                          <a:noFill/>
                          <a:miter/>
                        </a:ln>
                      </p:spPr>
                    </p:pic>
                  </p:oleObj>
                </mc:Fallback>
              </mc:AlternateContent>
            </a:graphicData>
          </a:graphic>
        </p:graphicFrame>
        <p:sp>
          <p:nvSpPr>
            <p:cNvPr id="18436" name="Text Box 7"/>
            <p:cNvSpPr txBox="1"/>
            <p:nvPr/>
          </p:nvSpPr>
          <p:spPr>
            <a:xfrm>
              <a:off x="144" y="96"/>
              <a:ext cx="720" cy="365"/>
            </a:xfrm>
            <a:prstGeom prst="rect">
              <a:avLst/>
            </a:prstGeom>
            <a:noFill/>
            <a:ln w="9525">
              <a:noFill/>
            </a:ln>
          </p:spPr>
          <p:txBody>
            <a:bodyPr anchor="t" anchorCtr="0">
              <a:spAutoFit/>
            </a:bodyPr>
            <a:p>
              <a:r>
                <a:rPr lang="zh-CN" altLang="en-US" sz="3200" dirty="0">
                  <a:solidFill>
                    <a:srgbClr val="FF0000"/>
                  </a:solidFill>
                  <a:latin typeface="Times New Roman" panose="02020603050405020304" pitchFamily="18" charset="0"/>
                  <a:ea typeface="宋体" panose="02010600030101010101" pitchFamily="2" charset="-122"/>
                </a:rPr>
                <a:t>补充练习</a:t>
              </a:r>
              <a:r>
                <a:rPr lang="zh-CN" altLang="en-US" sz="3200" dirty="0">
                  <a:latin typeface="Times New Roman" panose="02020603050405020304" pitchFamily="18" charset="0"/>
                  <a:ea typeface="宋体" panose="02010600030101010101" pitchFamily="2" charset="-122"/>
                </a:rPr>
                <a:t>：</a:t>
              </a:r>
              <a:endParaRPr lang="zh-CN" altLang="en-US" sz="3200" dirty="0">
                <a:latin typeface="Times New Roman" panose="02020603050405020304" pitchFamily="18" charset="0"/>
                <a:ea typeface="宋体" panose="02010600030101010101" pitchFamily="2" charset="-122"/>
              </a:endParaRPr>
            </a:p>
          </p:txBody>
        </p:sp>
      </p:grpSp>
      <p:sp>
        <p:nvSpPr>
          <p:cNvPr id="19462" name="Text Box 8"/>
          <p:cNvSpPr txBox="1"/>
          <p:nvPr/>
        </p:nvSpPr>
        <p:spPr>
          <a:xfrm>
            <a:off x="7524750" y="3213100"/>
            <a:ext cx="1476375" cy="457200"/>
          </a:xfrm>
          <a:prstGeom prst="rect">
            <a:avLst/>
          </a:prstGeom>
          <a:noFill/>
          <a:ln w="9525">
            <a:noFill/>
          </a:ln>
        </p:spPr>
        <p:txBody>
          <a:bodyPr anchor="t" anchorCtr="0">
            <a:spAutoFit/>
          </a:bodyPr>
          <a:p>
            <a:r>
              <a:rPr lang="zh-CN" altLang="en-US" sz="2400" dirty="0">
                <a:solidFill>
                  <a:srgbClr val="E11F31"/>
                </a:solidFill>
                <a:latin typeface="Times New Roman" panose="02020603050405020304" pitchFamily="18" charset="0"/>
                <a:ea typeface="宋体" panose="02010600030101010101" pitchFamily="2" charset="-122"/>
              </a:rPr>
              <a:t>孟德尔</a:t>
            </a:r>
            <a:endParaRPr lang="zh-CN" altLang="en-US" sz="2400" dirty="0">
              <a:solidFill>
                <a:srgbClr val="E11F31"/>
              </a:solidFill>
              <a:latin typeface="Times New Roman" panose="02020603050405020304" pitchFamily="18" charset="0"/>
              <a:ea typeface="宋体" panose="02010600030101010101" pitchFamily="2" charset="-122"/>
            </a:endParaRPr>
          </a:p>
        </p:txBody>
      </p:sp>
      <p:sp>
        <p:nvSpPr>
          <p:cNvPr id="19463" name="Text Box 9"/>
          <p:cNvSpPr txBox="1"/>
          <p:nvPr/>
        </p:nvSpPr>
        <p:spPr>
          <a:xfrm>
            <a:off x="3708400" y="4149725"/>
            <a:ext cx="1476375" cy="457200"/>
          </a:xfrm>
          <a:prstGeom prst="rect">
            <a:avLst/>
          </a:prstGeom>
          <a:noFill/>
          <a:ln w="9525">
            <a:noFill/>
          </a:ln>
        </p:spPr>
        <p:txBody>
          <a:bodyPr anchor="t" anchorCtr="0">
            <a:spAutoFit/>
          </a:bodyPr>
          <a:p>
            <a:r>
              <a:rPr lang="zh-CN" altLang="en-US" sz="2400" dirty="0">
                <a:solidFill>
                  <a:srgbClr val="E11F31"/>
                </a:solidFill>
                <a:latin typeface="Times New Roman" panose="02020603050405020304" pitchFamily="18" charset="0"/>
                <a:ea typeface="宋体" panose="02010600030101010101" pitchFamily="2" charset="-122"/>
              </a:rPr>
              <a:t>约翰逊</a:t>
            </a:r>
            <a:endParaRPr lang="zh-CN" altLang="en-US" sz="2400" dirty="0">
              <a:solidFill>
                <a:srgbClr val="E11F31"/>
              </a:solidFill>
              <a:latin typeface="Times New Roman" panose="02020603050405020304" pitchFamily="18" charset="0"/>
              <a:ea typeface="宋体" panose="02010600030101010101" pitchFamily="2" charset="-122"/>
            </a:endParaRPr>
          </a:p>
        </p:txBody>
      </p:sp>
      <p:sp>
        <p:nvSpPr>
          <p:cNvPr id="19464" name="Text Box 14"/>
          <p:cNvSpPr txBox="1"/>
          <p:nvPr/>
        </p:nvSpPr>
        <p:spPr>
          <a:xfrm>
            <a:off x="6877050" y="5157788"/>
            <a:ext cx="1476375" cy="457200"/>
          </a:xfrm>
          <a:prstGeom prst="rect">
            <a:avLst/>
          </a:prstGeom>
          <a:noFill/>
          <a:ln w="9525">
            <a:noFill/>
          </a:ln>
        </p:spPr>
        <p:txBody>
          <a:bodyPr anchor="t" anchorCtr="0">
            <a:spAutoFit/>
          </a:bodyPr>
          <a:p>
            <a:r>
              <a:rPr lang="zh-CN" altLang="en-US" sz="2400" dirty="0">
                <a:solidFill>
                  <a:srgbClr val="E11F31"/>
                </a:solidFill>
                <a:latin typeface="Times New Roman" panose="02020603050405020304" pitchFamily="18" charset="0"/>
                <a:ea typeface="宋体" panose="02010600030101010101" pitchFamily="2" charset="-122"/>
              </a:rPr>
              <a:t>摩尔根</a:t>
            </a:r>
            <a:endParaRPr lang="zh-CN" altLang="en-US" sz="2400" dirty="0">
              <a:solidFill>
                <a:srgbClr val="E11F31"/>
              </a:solidFill>
              <a:latin typeface="Times New Roman" panose="02020603050405020304" pitchFamily="18" charset="0"/>
              <a:ea typeface="宋体" panose="02010600030101010101" pitchFamily="2" charset="-122"/>
            </a:endParaRPr>
          </a:p>
        </p:txBody>
      </p:sp>
      <p:sp>
        <p:nvSpPr>
          <p:cNvPr id="19465" name="Text Box 15"/>
          <p:cNvSpPr txBox="1"/>
          <p:nvPr/>
        </p:nvSpPr>
        <p:spPr>
          <a:xfrm>
            <a:off x="6732588" y="4652963"/>
            <a:ext cx="1476375" cy="457200"/>
          </a:xfrm>
          <a:prstGeom prst="rect">
            <a:avLst/>
          </a:prstGeom>
          <a:noFill/>
          <a:ln w="9525">
            <a:noFill/>
          </a:ln>
        </p:spPr>
        <p:txBody>
          <a:bodyPr anchor="t" anchorCtr="0">
            <a:spAutoFit/>
          </a:bodyPr>
          <a:p>
            <a:r>
              <a:rPr lang="zh-CN" altLang="en-US" sz="2400" dirty="0">
                <a:solidFill>
                  <a:srgbClr val="E11F31"/>
                </a:solidFill>
                <a:latin typeface="Times New Roman" panose="02020603050405020304" pitchFamily="18" charset="0"/>
                <a:ea typeface="宋体" panose="02010600030101010101" pitchFamily="2" charset="-122"/>
              </a:rPr>
              <a:t>萨顿</a:t>
            </a:r>
            <a:endParaRPr lang="zh-CN" altLang="en-US" sz="2400" dirty="0">
              <a:solidFill>
                <a:srgbClr val="E11F31"/>
              </a:solidFill>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 calcmode="lin" valueType="num">
                                      <p:cBhvr additive="base">
                                        <p:cTn id="7" dur="500" fill="hold"/>
                                        <p:tgtEl>
                                          <p:spTgt spid="19462"/>
                                        </p:tgtEl>
                                        <p:attrNameLst>
                                          <p:attrName>ppt_x</p:attrName>
                                        </p:attrNameLst>
                                      </p:cBhvr>
                                      <p:tavLst>
                                        <p:tav tm="0">
                                          <p:val>
                                            <p:strVal val="#ppt_x"/>
                                          </p:val>
                                        </p:tav>
                                        <p:tav tm="100000">
                                          <p:val>
                                            <p:strVal val="#ppt_x"/>
                                          </p:val>
                                        </p:tav>
                                      </p:tavLst>
                                    </p:anim>
                                    <p:anim calcmode="lin" valueType="num">
                                      <p:cBhvr additive="base">
                                        <p:cTn id="8" dur="500" fill="hold"/>
                                        <p:tgtEl>
                                          <p:spTgt spid="194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9463"/>
                                        </p:tgtEl>
                                        <p:attrNameLst>
                                          <p:attrName>style.visibility</p:attrName>
                                        </p:attrNameLst>
                                      </p:cBhvr>
                                      <p:to>
                                        <p:strVal val="visible"/>
                                      </p:to>
                                    </p:set>
                                    <p:animEffect transition="in" filter="blinds(horizontal)">
                                      <p:cBhvr>
                                        <p:cTn id="13" dur="500"/>
                                        <p:tgtEl>
                                          <p:spTgt spid="1946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9465"/>
                                        </p:tgtEl>
                                        <p:attrNameLst>
                                          <p:attrName>style.visibility</p:attrName>
                                        </p:attrNameLst>
                                      </p:cBhvr>
                                      <p:to>
                                        <p:strVal val="visible"/>
                                      </p:to>
                                    </p:set>
                                    <p:anim calcmode="lin" valueType="num">
                                      <p:cBhvr additive="base">
                                        <p:cTn id="18" dur="500" fill="hold"/>
                                        <p:tgtEl>
                                          <p:spTgt spid="19465"/>
                                        </p:tgtEl>
                                        <p:attrNameLst>
                                          <p:attrName>ppt_x</p:attrName>
                                        </p:attrNameLst>
                                      </p:cBhvr>
                                      <p:tavLst>
                                        <p:tav tm="0">
                                          <p:val>
                                            <p:strVal val="#ppt_x"/>
                                          </p:val>
                                        </p:tav>
                                        <p:tav tm="100000">
                                          <p:val>
                                            <p:strVal val="#ppt_x"/>
                                          </p:val>
                                        </p:tav>
                                      </p:tavLst>
                                    </p:anim>
                                    <p:anim calcmode="lin" valueType="num">
                                      <p:cBhvr additive="base">
                                        <p:cTn id="19" dur="500" fill="hold"/>
                                        <p:tgtEl>
                                          <p:spTgt spid="1946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9464"/>
                                        </p:tgtEl>
                                        <p:attrNameLst>
                                          <p:attrName>style.visibility</p:attrName>
                                        </p:attrNameLst>
                                      </p:cBhvr>
                                      <p:to>
                                        <p:strVal val="visible"/>
                                      </p:to>
                                    </p:set>
                                    <p:animEffect transition="in" filter="box(in)">
                                      <p:cBhvr>
                                        <p:cTn id="24" dur="5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p:bldP spid="19463" grpId="0"/>
      <p:bldP spid="19464" grpId="0"/>
      <p:bldP spid="194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标题 6145"/>
          <p:cNvSpPr>
            <a:spLocks noGrp="1"/>
          </p:cNvSpPr>
          <p:nvPr>
            <p:ph type="title"/>
          </p:nvPr>
        </p:nvSpPr>
        <p:spPr>
          <a:xfrm>
            <a:off x="252413" y="-1106487"/>
            <a:ext cx="8229600" cy="1143000"/>
          </a:xfrm>
          <a:ln/>
        </p:spPr>
        <p:txBody>
          <a:bodyPr anchor="ctr" anchorCtr="0"/>
          <a:p>
            <a:endParaRPr lang="zh-CN" altLang="en-US" dirty="0"/>
          </a:p>
        </p:txBody>
      </p:sp>
      <p:sp>
        <p:nvSpPr>
          <p:cNvPr id="5122" name="文本占位符 6146"/>
          <p:cNvSpPr>
            <a:spLocks noGrp="1"/>
          </p:cNvSpPr>
          <p:nvPr>
            <p:ph idx="1"/>
          </p:nvPr>
        </p:nvSpPr>
        <p:spPr>
          <a:xfrm>
            <a:off x="323850" y="1773238"/>
            <a:ext cx="8496300" cy="3744912"/>
          </a:xfrm>
          <a:ln/>
        </p:spPr>
        <p:txBody>
          <a:bodyPr anchor="t" anchorCtr="0"/>
          <a:p>
            <a:pPr>
              <a:lnSpc>
                <a:spcPct val="80000"/>
              </a:lnSpc>
            </a:pPr>
            <a:r>
              <a:rPr lang="en-US" altLang="zh-CN">
                <a:solidFill>
                  <a:srgbClr val="413995"/>
                </a:solidFill>
                <a:latin typeface="黑体" panose="02010609060101010101" pitchFamily="2" charset="-122"/>
                <a:ea typeface="黑体" panose="02010609060101010101" pitchFamily="2" charset="-122"/>
              </a:rPr>
              <a:t>1</a:t>
            </a:r>
            <a:r>
              <a:rPr lang="zh-CN" altLang="en-US" dirty="0">
                <a:solidFill>
                  <a:srgbClr val="413995"/>
                </a:solidFill>
                <a:latin typeface="黑体" panose="02010609060101010101" pitchFamily="2" charset="-122"/>
                <a:ea typeface="黑体" panose="02010609060101010101" pitchFamily="2" charset="-122"/>
              </a:rPr>
              <a:t>、努力∶成功</a:t>
            </a:r>
            <a:endParaRPr lang="zh-CN" altLang="en-US" dirty="0">
              <a:solidFill>
                <a:srgbClr val="413995"/>
              </a:solidFill>
              <a:latin typeface="黑体" panose="02010609060101010101" pitchFamily="2" charset="-122"/>
              <a:ea typeface="黑体" panose="02010609060101010101" pitchFamily="2" charset="-122"/>
            </a:endParaRPr>
          </a:p>
          <a:p>
            <a:pPr>
              <a:lnSpc>
                <a:spcPct val="80000"/>
              </a:lnSpc>
              <a:spcBef>
                <a:spcPct val="50000"/>
              </a:spcBef>
            </a:pPr>
            <a:r>
              <a:rPr lang="en-US" altLang="zh-CN">
                <a:solidFill>
                  <a:srgbClr val="413995"/>
                </a:solidFill>
                <a:latin typeface="黑体" panose="02010609060101010101" pitchFamily="2" charset="-122"/>
                <a:ea typeface="黑体" panose="02010609060101010101" pitchFamily="2" charset="-122"/>
              </a:rPr>
              <a:t>A.</a:t>
            </a:r>
            <a:r>
              <a:rPr lang="zh-CN" altLang="en-US" dirty="0">
                <a:solidFill>
                  <a:srgbClr val="413995"/>
                </a:solidFill>
                <a:latin typeface="黑体" panose="02010609060101010101" pitchFamily="2" charset="-122"/>
                <a:ea typeface="黑体" panose="02010609060101010101" pitchFamily="2" charset="-122"/>
              </a:rPr>
              <a:t>生根∶发芽    </a:t>
            </a:r>
            <a:r>
              <a:rPr lang="en-US" altLang="zh-CN">
                <a:solidFill>
                  <a:srgbClr val="413995"/>
                </a:solidFill>
                <a:latin typeface="黑体" panose="02010609060101010101" pitchFamily="2" charset="-122"/>
                <a:ea typeface="黑体" panose="02010609060101010101" pitchFamily="2" charset="-122"/>
              </a:rPr>
              <a:t>B.</a:t>
            </a:r>
            <a:r>
              <a:rPr lang="zh-CN" altLang="en-US" dirty="0">
                <a:solidFill>
                  <a:srgbClr val="413995"/>
                </a:solidFill>
                <a:latin typeface="黑体" panose="02010609060101010101" pitchFamily="2" charset="-122"/>
                <a:ea typeface="黑体" panose="02010609060101010101" pitchFamily="2" charset="-122"/>
              </a:rPr>
              <a:t>耕耘∶收获</a:t>
            </a:r>
            <a:endParaRPr lang="zh-CN" altLang="en-US" dirty="0">
              <a:solidFill>
                <a:srgbClr val="413995"/>
              </a:solidFill>
              <a:latin typeface="黑体" panose="02010609060101010101" pitchFamily="2" charset="-122"/>
              <a:ea typeface="黑体" panose="02010609060101010101" pitchFamily="2" charset="-122"/>
            </a:endParaRPr>
          </a:p>
          <a:p>
            <a:pPr>
              <a:lnSpc>
                <a:spcPct val="80000"/>
              </a:lnSpc>
              <a:spcBef>
                <a:spcPct val="50000"/>
              </a:spcBef>
            </a:pPr>
            <a:r>
              <a:rPr lang="en-US" altLang="zh-CN">
                <a:solidFill>
                  <a:srgbClr val="413995"/>
                </a:solidFill>
                <a:latin typeface="黑体" panose="02010609060101010101" pitchFamily="2" charset="-122"/>
                <a:ea typeface="黑体" panose="02010609060101010101" pitchFamily="2" charset="-122"/>
              </a:rPr>
              <a:t>C.</a:t>
            </a:r>
            <a:r>
              <a:rPr lang="zh-CN" altLang="en-US" dirty="0">
                <a:solidFill>
                  <a:srgbClr val="413995"/>
                </a:solidFill>
                <a:latin typeface="黑体" panose="02010609060101010101" pitchFamily="2" charset="-122"/>
                <a:ea typeface="黑体" panose="02010609060101010101" pitchFamily="2" charset="-122"/>
              </a:rPr>
              <a:t>城市∶乡村    </a:t>
            </a:r>
            <a:r>
              <a:rPr lang="en-US" altLang="zh-CN">
                <a:solidFill>
                  <a:srgbClr val="413995"/>
                </a:solidFill>
                <a:latin typeface="黑体" panose="02010609060101010101" pitchFamily="2" charset="-122"/>
                <a:ea typeface="黑体" panose="02010609060101010101" pitchFamily="2" charset="-122"/>
              </a:rPr>
              <a:t>D.</a:t>
            </a:r>
            <a:r>
              <a:rPr lang="zh-CN" altLang="en-US" dirty="0">
                <a:solidFill>
                  <a:srgbClr val="413995"/>
                </a:solidFill>
                <a:latin typeface="黑体" panose="02010609060101010101" pitchFamily="2" charset="-122"/>
                <a:ea typeface="黑体" panose="02010609060101010101" pitchFamily="2" charset="-122"/>
              </a:rPr>
              <a:t>原告∶被告</a:t>
            </a:r>
            <a:endParaRPr lang="zh-CN" altLang="en-US" dirty="0">
              <a:solidFill>
                <a:srgbClr val="413995"/>
              </a:solidFill>
              <a:latin typeface="黑体" panose="02010609060101010101" pitchFamily="2" charset="-122"/>
              <a:ea typeface="黑体" panose="02010609060101010101" pitchFamily="2" charset="-122"/>
            </a:endParaRPr>
          </a:p>
          <a:p>
            <a:pPr>
              <a:lnSpc>
                <a:spcPct val="80000"/>
              </a:lnSpc>
              <a:buNone/>
            </a:pPr>
            <a:endParaRPr lang="zh-CN" altLang="en-US" dirty="0">
              <a:solidFill>
                <a:srgbClr val="413995"/>
              </a:solidFill>
              <a:latin typeface="宋体" panose="02010600030101010101" pitchFamily="2" charset="-122"/>
            </a:endParaRPr>
          </a:p>
          <a:p>
            <a:pPr>
              <a:lnSpc>
                <a:spcPct val="80000"/>
              </a:lnSpc>
            </a:pPr>
            <a:r>
              <a:rPr lang="zh-CN" altLang="en-US" dirty="0">
                <a:solidFill>
                  <a:srgbClr val="413995"/>
                </a:solidFill>
                <a:latin typeface="黑体" panose="02010609060101010101" pitchFamily="2" charset="-122"/>
                <a:ea typeface="黑体" panose="02010609060101010101" pitchFamily="2" charset="-122"/>
              </a:rPr>
              <a:t>2.阳光:紫外线</a:t>
            </a:r>
            <a:endParaRPr lang="zh-CN" altLang="en-US" dirty="0">
              <a:solidFill>
                <a:srgbClr val="413995"/>
              </a:solidFill>
              <a:latin typeface="黑体" panose="02010609060101010101" pitchFamily="2" charset="-122"/>
              <a:ea typeface="黑体" panose="02010609060101010101" pitchFamily="2" charset="-122"/>
            </a:endParaRPr>
          </a:p>
          <a:p>
            <a:pPr>
              <a:lnSpc>
                <a:spcPct val="80000"/>
              </a:lnSpc>
            </a:pPr>
            <a:r>
              <a:rPr lang="zh-CN" altLang="en-US" dirty="0">
                <a:solidFill>
                  <a:srgbClr val="413995"/>
                </a:solidFill>
                <a:latin typeface="黑体" panose="02010609060101010101" pitchFamily="2" charset="-122"/>
                <a:ea typeface="黑体" panose="02010609060101010101" pitchFamily="2" charset="-122"/>
              </a:rPr>
              <a:t>A.电脑:辐射      B.海水:氯化钠</a:t>
            </a:r>
            <a:endParaRPr lang="zh-CN" altLang="en-US" dirty="0">
              <a:solidFill>
                <a:srgbClr val="413995"/>
              </a:solidFill>
              <a:latin typeface="黑体" panose="02010609060101010101" pitchFamily="2" charset="-122"/>
              <a:ea typeface="黑体" panose="02010609060101010101" pitchFamily="2" charset="-122"/>
            </a:endParaRPr>
          </a:p>
          <a:p>
            <a:pPr>
              <a:lnSpc>
                <a:spcPct val="80000"/>
              </a:lnSpc>
            </a:pPr>
            <a:r>
              <a:rPr lang="zh-CN" altLang="en-US" dirty="0">
                <a:solidFill>
                  <a:srgbClr val="413995"/>
                </a:solidFill>
                <a:latin typeface="黑体" panose="02010609060101010101" pitchFamily="2" charset="-122"/>
                <a:ea typeface="黑体" panose="02010609060101010101" pitchFamily="2" charset="-122"/>
              </a:rPr>
              <a:t>C.混合物:单质    D.微波炉:微波</a:t>
            </a:r>
            <a:endParaRPr lang="zh-CN" altLang="en-US" dirty="0">
              <a:solidFill>
                <a:srgbClr val="413995"/>
              </a:solidFill>
              <a:latin typeface="黑体" panose="02010609060101010101" pitchFamily="2" charset="-122"/>
              <a:ea typeface="黑体" panose="02010609060101010101" pitchFamily="2" charset="-122"/>
            </a:endParaRPr>
          </a:p>
        </p:txBody>
      </p:sp>
      <p:sp>
        <p:nvSpPr>
          <p:cNvPr id="5123" name="Text Box 2"/>
          <p:cNvSpPr txBox="1"/>
          <p:nvPr/>
        </p:nvSpPr>
        <p:spPr>
          <a:xfrm>
            <a:off x="250825" y="44450"/>
            <a:ext cx="7772400" cy="2346325"/>
          </a:xfrm>
          <a:prstGeom prst="rect">
            <a:avLst/>
          </a:prstGeom>
          <a:noFill/>
          <a:ln w="9525">
            <a:noFill/>
          </a:ln>
        </p:spPr>
        <p:txBody>
          <a:bodyPr anchor="t" anchorCtr="0">
            <a:spAutoFit/>
          </a:bodyPr>
          <a:p>
            <a:pPr algn="just">
              <a:spcBef>
                <a:spcPct val="50000"/>
              </a:spcBef>
            </a:pPr>
            <a:r>
              <a:rPr lang="en-US" altLang="zh-CN" sz="3600" b="1">
                <a:latin typeface="Times New Roman" panose="02020603050405020304" pitchFamily="18" charset="0"/>
                <a:ea typeface="宋体" panose="02010600030101010101" pitchFamily="2" charset="-122"/>
              </a:rPr>
              <a:t>      </a:t>
            </a:r>
            <a:r>
              <a:rPr lang="zh-CN" altLang="en-US" sz="3200" b="1" dirty="0">
                <a:latin typeface="Times New Roman" panose="02020603050405020304" pitchFamily="18" charset="0"/>
                <a:ea typeface="宋体" panose="02010600030101010101" pitchFamily="2" charset="-122"/>
              </a:rPr>
              <a:t>该题给出一对相关的词，请同学们在备选答案中找出一对与之在逻辑关系上最为贴近或相似的词。</a:t>
            </a:r>
            <a:endParaRPr lang="zh-CN" altLang="en-US" sz="3200" b="1" dirty="0">
              <a:latin typeface="Times New Roman" panose="02020603050405020304" pitchFamily="18" charset="0"/>
              <a:ea typeface="宋体" panose="02010600030101010101" pitchFamily="2" charset="-122"/>
            </a:endParaRPr>
          </a:p>
          <a:p>
            <a:pPr>
              <a:spcBef>
                <a:spcPct val="50000"/>
              </a:spcBef>
            </a:pPr>
            <a:endParaRPr lang="en-US" altLang="zh-CN" sz="3200" b="1">
              <a:latin typeface="Times New Roman" panose="02020603050405020304" pitchFamily="18" charset="0"/>
              <a:ea typeface="宋体" panose="02010600030101010101" pitchFamily="2" charset="-122"/>
            </a:endParaRPr>
          </a:p>
        </p:txBody>
      </p:sp>
      <p:sp>
        <p:nvSpPr>
          <p:cNvPr id="6149" name="Text Box 4"/>
          <p:cNvSpPr txBox="1"/>
          <p:nvPr/>
        </p:nvSpPr>
        <p:spPr>
          <a:xfrm>
            <a:off x="539750" y="5805488"/>
            <a:ext cx="8137525" cy="701675"/>
          </a:xfrm>
          <a:prstGeom prst="rect">
            <a:avLst/>
          </a:prstGeom>
          <a:noFill/>
          <a:ln w="9525">
            <a:noFill/>
          </a:ln>
        </p:spPr>
        <p:txBody>
          <a:bodyPr anchor="t" anchorCtr="0">
            <a:spAutoFit/>
          </a:bodyPr>
          <a:p>
            <a:pPr>
              <a:spcBef>
                <a:spcPct val="50000"/>
              </a:spcBef>
            </a:pPr>
            <a:r>
              <a:rPr lang="zh-CN" altLang="en-US" sz="4000" b="1" dirty="0">
                <a:latin typeface="Times New Roman" panose="02020603050405020304" pitchFamily="18" charset="0"/>
                <a:ea typeface="宋体" panose="02010600030101010101" pitchFamily="2" charset="-122"/>
              </a:rPr>
              <a:t>公务员录用</a:t>
            </a:r>
            <a:r>
              <a:rPr lang="zh-CN" altLang="en-US" sz="4000" b="1" dirty="0">
                <a:solidFill>
                  <a:srgbClr val="FF0000"/>
                </a:solidFill>
                <a:latin typeface="Times New Roman" panose="02020603050405020304" pitchFamily="18" charset="0"/>
                <a:ea typeface="宋体" panose="02010600030101010101" pitchFamily="2" charset="-122"/>
              </a:rPr>
              <a:t>类比推理</a:t>
            </a:r>
            <a:r>
              <a:rPr lang="zh-CN" altLang="en-US" sz="4000" b="1" dirty="0">
                <a:latin typeface="Times New Roman" panose="02020603050405020304" pitchFamily="18" charset="0"/>
                <a:ea typeface="宋体" panose="02010600030101010101" pitchFamily="2" charset="-122"/>
              </a:rPr>
              <a:t>题 </a:t>
            </a:r>
            <a:endParaRPr lang="zh-CN" altLang="en-US" sz="4000" b="1" dirty="0">
              <a:latin typeface="Times New Roman" panose="02020603050405020304"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additive="base">
                                        <p:cTn id="7" dur="500" fill="hold"/>
                                        <p:tgtEl>
                                          <p:spTgt spid="6149"/>
                                        </p:tgtEl>
                                        <p:attrNameLst>
                                          <p:attrName>ppt_x</p:attrName>
                                        </p:attrNameLst>
                                      </p:cBhvr>
                                      <p:tavLst>
                                        <p:tav tm="0">
                                          <p:val>
                                            <p:strVal val="#ppt_x"/>
                                          </p:val>
                                        </p:tav>
                                        <p:tav tm="100000">
                                          <p:val>
                                            <p:strVal val="#ppt_x"/>
                                          </p:val>
                                        </p:tav>
                                      </p:tavLst>
                                    </p:anim>
                                    <p:anim calcmode="lin" valueType="num">
                                      <p:cBhvr additive="base">
                                        <p:cTn id="8" dur="500" fill="hold"/>
                                        <p:tgtEl>
                                          <p:spTgt spid="61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145" name="图片 7169" descr="图片39"/>
          <p:cNvPicPr>
            <a:picLocks noChangeAspect="1"/>
          </p:cNvPicPr>
          <p:nvPr/>
        </p:nvPicPr>
        <p:blipFill>
          <a:blip r:embed="rId1"/>
          <a:stretch>
            <a:fillRect/>
          </a:stretch>
        </p:blipFill>
        <p:spPr>
          <a:xfrm>
            <a:off x="539750" y="177800"/>
            <a:ext cx="719138" cy="506413"/>
          </a:xfrm>
          <a:prstGeom prst="rect">
            <a:avLst/>
          </a:prstGeom>
          <a:noFill/>
          <a:ln w="9525">
            <a:noFill/>
          </a:ln>
        </p:spPr>
      </p:pic>
      <p:sp>
        <p:nvSpPr>
          <p:cNvPr id="6146" name="矩形 7170"/>
          <p:cNvSpPr/>
          <p:nvPr/>
        </p:nvSpPr>
        <p:spPr>
          <a:xfrm>
            <a:off x="1547813" y="117475"/>
            <a:ext cx="6788150" cy="701675"/>
          </a:xfrm>
          <a:prstGeom prst="rect">
            <a:avLst/>
          </a:prstGeom>
          <a:noFill/>
          <a:ln w="9525">
            <a:noFill/>
          </a:ln>
        </p:spPr>
        <p:txBody>
          <a:bodyPr wrap="none" anchor="t" anchorCtr="0">
            <a:spAutoFit/>
          </a:bodyPr>
          <a:p>
            <a:pPr>
              <a:spcBef>
                <a:spcPct val="20000"/>
              </a:spcBef>
            </a:pPr>
            <a:r>
              <a:rPr lang="zh-CN" altLang="en-US" sz="4000" b="1">
                <a:solidFill>
                  <a:srgbClr val="413995"/>
                </a:solidFill>
                <a:latin typeface="Arial" panose="020B0604020202020204" pitchFamily="34" charset="0"/>
                <a:ea typeface="华文新魏" pitchFamily="2" charset="-122"/>
              </a:rPr>
              <a:t>尝试分析基因与染色体的关系</a:t>
            </a:r>
            <a:endParaRPr lang="zh-CN" altLang="en-US" sz="4000" b="1">
              <a:solidFill>
                <a:srgbClr val="413995"/>
              </a:solidFill>
              <a:latin typeface="Arial" panose="020B0604020202020204" pitchFamily="34" charset="0"/>
              <a:ea typeface="华文新魏" pitchFamily="2" charset="-122"/>
            </a:endParaRPr>
          </a:p>
        </p:txBody>
      </p:sp>
      <p:graphicFrame>
        <p:nvGraphicFramePr>
          <p:cNvPr id="7172" name="表格 7171"/>
          <p:cNvGraphicFramePr/>
          <p:nvPr/>
        </p:nvGraphicFramePr>
        <p:xfrm>
          <a:off x="323850" y="908050"/>
          <a:ext cx="8569325" cy="5292725"/>
        </p:xfrm>
        <a:graphic>
          <a:graphicData uri="http://schemas.openxmlformats.org/drawingml/2006/table">
            <a:tbl>
              <a:tblPr/>
              <a:tblGrid>
                <a:gridCol w="1801813"/>
                <a:gridCol w="3262312"/>
                <a:gridCol w="3505200"/>
              </a:tblGrid>
              <a:tr h="815975">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lgn="ctr">
                        <a:spcBef>
                          <a:spcPct val="0"/>
                        </a:spcBef>
                        <a:buNone/>
                      </a:pPr>
                      <a:r>
                        <a:rPr lang="zh-CN" altLang="en-US" sz="3200" b="1">
                          <a:solidFill>
                            <a:schemeClr val="tx1"/>
                          </a:solidFill>
                          <a:latin typeface="Times New Roman" panose="02020603050405020304" pitchFamily="18" charset="0"/>
                          <a:ea typeface="黑体" panose="02010609060101010101" pitchFamily="2" charset="-122"/>
                        </a:rPr>
                        <a:t>染色体的行为</a:t>
                      </a:r>
                      <a:endParaRPr lang="zh-CN" altLang="en-US" sz="3200" b="1">
                        <a:solidFill>
                          <a:schemeClr val="tx1"/>
                        </a:solidFill>
                        <a:latin typeface="Times New Roman" panose="02020603050405020304" pitchFamily="18" charset="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lgn="ctr">
                        <a:spcBef>
                          <a:spcPct val="0"/>
                        </a:spcBef>
                        <a:buNone/>
                      </a:pPr>
                      <a:r>
                        <a:rPr lang="zh-CN" altLang="en-US" sz="3200" b="1">
                          <a:solidFill>
                            <a:schemeClr val="tx1"/>
                          </a:solidFill>
                          <a:latin typeface="Times New Roman" panose="02020603050405020304" pitchFamily="18" charset="0"/>
                          <a:ea typeface="黑体" panose="02010609060101010101" pitchFamily="2" charset="-122"/>
                        </a:rPr>
                        <a:t>基因的行为</a:t>
                      </a:r>
                      <a:endParaRPr lang="zh-CN" altLang="en-US" sz="3200" b="1">
                        <a:solidFill>
                          <a:schemeClr val="tx1"/>
                        </a:solidFill>
                        <a:latin typeface="Times New Roman" panose="02020603050405020304" pitchFamily="18" charset="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95350">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spcBef>
                          <a:spcPct val="0"/>
                        </a:spcBef>
                        <a:buNone/>
                      </a:pPr>
                      <a:r>
                        <a:rPr lang="zh-CN" altLang="en-US" sz="2400" b="1">
                          <a:solidFill>
                            <a:schemeClr val="tx1"/>
                          </a:solidFill>
                          <a:latin typeface="Times New Roman" panose="02020603050405020304" pitchFamily="18" charset="0"/>
                          <a:ea typeface="黑体" panose="02010609060101010101" pitchFamily="2" charset="-122"/>
                        </a:rPr>
                        <a:t>体细胞中的存在形式</a:t>
                      </a:r>
                      <a:endParaRPr lang="zh-CN" altLang="en-US" sz="2400" b="1">
                        <a:solidFill>
                          <a:schemeClr val="tx1"/>
                        </a:solidFill>
                        <a:latin typeface="Times New Roman" panose="02020603050405020304" pitchFamily="18" charset="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95350">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spcBef>
                          <a:spcPct val="0"/>
                        </a:spcBef>
                        <a:buNone/>
                      </a:pPr>
                      <a:r>
                        <a:rPr lang="zh-CN" altLang="en-US" sz="2400" b="1">
                          <a:solidFill>
                            <a:schemeClr val="tx1"/>
                          </a:solidFill>
                          <a:latin typeface="Times New Roman" panose="02020603050405020304" pitchFamily="18" charset="0"/>
                          <a:ea typeface="黑体" panose="02010609060101010101" pitchFamily="2" charset="-122"/>
                        </a:rPr>
                        <a:t>配子中的存在形式</a:t>
                      </a:r>
                      <a:endParaRPr lang="zh-CN" altLang="en-US" sz="2400" b="1">
                        <a:solidFill>
                          <a:schemeClr val="tx1"/>
                        </a:solidFill>
                        <a:latin typeface="Times New Roman" panose="02020603050405020304" pitchFamily="18" charset="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95350">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spcBef>
                          <a:spcPct val="0"/>
                        </a:spcBef>
                        <a:buNone/>
                      </a:pPr>
                      <a:r>
                        <a:rPr lang="zh-CN" altLang="en-US" sz="2400" b="1">
                          <a:solidFill>
                            <a:schemeClr val="tx1"/>
                          </a:solidFill>
                          <a:latin typeface="Times New Roman" panose="02020603050405020304" pitchFamily="18" charset="0"/>
                          <a:ea typeface="黑体" panose="02010609060101010101" pitchFamily="2" charset="-122"/>
                        </a:rPr>
                        <a:t>在体细胞中的来源</a:t>
                      </a:r>
                      <a:endParaRPr lang="zh-CN" altLang="en-US" sz="2400" b="1">
                        <a:solidFill>
                          <a:schemeClr val="tx1"/>
                        </a:solidFill>
                        <a:latin typeface="Times New Roman" panose="02020603050405020304" pitchFamily="18" charset="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95350">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spcBef>
                          <a:spcPct val="0"/>
                        </a:spcBef>
                        <a:buNone/>
                      </a:pPr>
                      <a:r>
                        <a:rPr lang="zh-CN" altLang="en-US" sz="2400" b="1">
                          <a:solidFill>
                            <a:schemeClr val="tx1"/>
                          </a:solidFill>
                          <a:latin typeface="Times New Roman" panose="02020603050405020304" pitchFamily="18" charset="0"/>
                          <a:ea typeface="黑体" panose="02010609060101010101" pitchFamily="2" charset="-122"/>
                        </a:rPr>
                        <a:t>形成配子时的组合方式</a:t>
                      </a:r>
                      <a:endParaRPr lang="zh-CN" altLang="en-US" sz="2400" b="1">
                        <a:solidFill>
                          <a:schemeClr val="tx1"/>
                        </a:solidFill>
                        <a:latin typeface="Times New Roman" panose="02020603050405020304" pitchFamily="18" charset="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95350">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spcBef>
                          <a:spcPct val="0"/>
                        </a:spcBef>
                        <a:buNone/>
                      </a:pPr>
                      <a:r>
                        <a:rPr lang="zh-CN" altLang="en-US" sz="2400" b="1">
                          <a:solidFill>
                            <a:schemeClr val="tx1"/>
                          </a:solidFill>
                          <a:ea typeface="黑体" panose="02010609060101010101" pitchFamily="2" charset="-122"/>
                        </a:rPr>
                        <a:t>传递中的性质</a:t>
                      </a:r>
                      <a:endParaRPr lang="zh-CN" altLang="en-US" sz="2400" b="1">
                        <a:solidFill>
                          <a:schemeClr val="tx1"/>
                        </a:solidFill>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61950" lvl="0" indent="-361950" algn="just" defTabSz="685800" rtl="0" eaLnBrk="1" fontAlgn="base" latinLnBrk="0" hangingPunct="1">
                        <a:lnSpc>
                          <a:spcPct val="110000"/>
                        </a:lnSpc>
                        <a:spcBef>
                          <a:spcPts val="1200"/>
                        </a:spcBef>
                        <a:spcAft>
                          <a:spcPct val="0"/>
                        </a:spcAft>
                        <a:buClr>
                          <a:schemeClr val="accent1"/>
                        </a:buClr>
                        <a:buSzPct val="50000"/>
                        <a:buFont typeface="Wingdings 2" pitchFamily="2" charset="2"/>
                        <a:buChar char=""/>
                        <a:defRPr sz="2000" u="none" kern="1200" baseline="0">
                          <a:solidFill>
                            <a:srgbClr val="8C8F3F"/>
                          </a:solidFill>
                          <a:latin typeface="幼圆" pitchFamily="1" charset="-122"/>
                          <a:ea typeface="幼圆" pitchFamily="1" charset="-122"/>
                        </a:defRPr>
                      </a:lvl1pPr>
                      <a:lvl2pPr marL="361950" lvl="1" indent="-361950" algn="l" defTabSz="685800" rtl="0" eaLnBrk="1" fontAlgn="base" latinLnBrk="0" hangingPunct="1">
                        <a:lnSpc>
                          <a:spcPct val="120000"/>
                        </a:lnSpc>
                        <a:spcBef>
                          <a:spcPct val="0"/>
                        </a:spcBef>
                        <a:spcAft>
                          <a:spcPts val="1200"/>
                        </a:spcAft>
                        <a:buClr>
                          <a:schemeClr val="accent1"/>
                        </a:buClr>
                        <a:buSzTx/>
                        <a:buFont typeface="Wingdings 2" pitchFamily="2" charset="2"/>
                        <a:buChar char=" "/>
                        <a:defRPr sz="1400" b="0" i="0" u="none" kern="1200" baseline="0">
                          <a:solidFill>
                            <a:schemeClr val="tx1"/>
                          </a:solidFill>
                          <a:latin typeface="幼圆" pitchFamily="1" charset="-122"/>
                          <a:ea typeface="幼圆" pitchFamily="1" charset="-122"/>
                        </a:defRPr>
                      </a:lvl2pPr>
                      <a:lvl3pPr marL="857250" lvl="2" indent="-171450" algn="l" defTabSz="685800" rtl="0" eaLnBrk="1" fontAlgn="base" latinLnBrk="0" hangingPunct="1">
                        <a:lnSpc>
                          <a:spcPct val="90000"/>
                        </a:lnSpc>
                        <a:spcBef>
                          <a:spcPts val="375"/>
                        </a:spcBef>
                        <a:spcAft>
                          <a:spcPct val="0"/>
                        </a:spcAft>
                        <a:buClrTx/>
                        <a:buSzTx/>
                        <a:buFont typeface="Wingdings 2" pitchFamily="2" charset="2"/>
                        <a:buChar char="•"/>
                        <a:defRPr sz="1300" b="0" i="0" u="none" kern="1200" baseline="0">
                          <a:solidFill>
                            <a:schemeClr val="tx1"/>
                          </a:solidFill>
                          <a:latin typeface="Calibri" panose="020F0502020204030204" pitchFamily="34" charset="0"/>
                          <a:ea typeface="幼圆" pitchFamily="1" charset="-122"/>
                        </a:defRPr>
                      </a:lvl3pPr>
                      <a:lvl4pPr marL="1200150" lvl="3"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4pPr>
                      <a:lvl5pPr marL="1543050" lvl="4" indent="-171450" algn="l" defTabSz="685800" rtl="0" eaLnBrk="1" fontAlgn="base" latinLnBrk="0" hangingPunct="1">
                        <a:lnSpc>
                          <a:spcPct val="90000"/>
                        </a:lnSpc>
                        <a:spcBef>
                          <a:spcPts val="375"/>
                        </a:spcBef>
                        <a:spcAft>
                          <a:spcPct val="0"/>
                        </a:spcAft>
                        <a:buClrTx/>
                        <a:buSzTx/>
                        <a:buFont typeface="Wingdings 2" pitchFamily="2" charset="2"/>
                        <a:buChar char="•"/>
                        <a:defRPr sz="1100" b="0" i="0" u="none" kern="1200" baseline="0">
                          <a:solidFill>
                            <a:schemeClr val="tx1"/>
                          </a:solidFill>
                          <a:latin typeface="Calibri" panose="020F0502020204030204" pitchFamily="34" charset="0"/>
                          <a:ea typeface="幼圆" pitchFamily="1" charset="-122"/>
                        </a:defRPr>
                      </a:lvl5pPr>
                    </a:lstStyle>
                    <a:p>
                      <a:pPr marL="0" lvl="0" indent="0">
                        <a:buNone/>
                      </a:pPr>
                      <a:endParaRPr lang="zh-CN" altLang="en-US" sz="2400" b="1" dirty="0">
                        <a:ea typeface="黑体" panose="0201060906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7202" name="文本框 7201"/>
          <p:cNvSpPr txBox="1"/>
          <p:nvPr/>
        </p:nvSpPr>
        <p:spPr>
          <a:xfrm>
            <a:off x="2555875" y="1989138"/>
            <a:ext cx="2232025" cy="457200"/>
          </a:xfrm>
          <a:prstGeom prst="rect">
            <a:avLst/>
          </a:prstGeom>
          <a:noFill/>
          <a:ln w="9525">
            <a:noFill/>
          </a:ln>
        </p:spPr>
        <p:txBody>
          <a:bodyPr anchor="t" anchorCtr="0">
            <a:spAutoFit/>
          </a:bodyPr>
          <a:p>
            <a:r>
              <a:rPr lang="zh-CN" altLang="en-US" sz="2400" b="1">
                <a:solidFill>
                  <a:srgbClr val="FF3300"/>
                </a:solidFill>
                <a:latin typeface="Arial" panose="020B0604020202020204" pitchFamily="34" charset="0"/>
                <a:ea typeface="黑体" panose="02010609060101010101" pitchFamily="2" charset="-122"/>
              </a:rPr>
              <a:t>成对</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03" name="文本框 7202"/>
          <p:cNvSpPr txBox="1"/>
          <p:nvPr/>
        </p:nvSpPr>
        <p:spPr>
          <a:xfrm>
            <a:off x="5940425" y="2060575"/>
            <a:ext cx="2808288" cy="457200"/>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成对</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04" name="文本框 7203"/>
          <p:cNvSpPr txBox="1"/>
          <p:nvPr/>
        </p:nvSpPr>
        <p:spPr>
          <a:xfrm>
            <a:off x="2627313" y="2924175"/>
            <a:ext cx="1008062" cy="457200"/>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成单</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05" name="文本框 7204"/>
          <p:cNvSpPr txBox="1"/>
          <p:nvPr/>
        </p:nvSpPr>
        <p:spPr>
          <a:xfrm>
            <a:off x="5867400" y="2852738"/>
            <a:ext cx="1368425" cy="457200"/>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成单</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06" name="文本框 7205"/>
          <p:cNvSpPr txBox="1"/>
          <p:nvPr/>
        </p:nvSpPr>
        <p:spPr>
          <a:xfrm>
            <a:off x="2124075" y="3573463"/>
            <a:ext cx="3311525" cy="822325"/>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一个来自父方，一个来自母方</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07" name="文本框 7206"/>
          <p:cNvSpPr txBox="1"/>
          <p:nvPr/>
        </p:nvSpPr>
        <p:spPr>
          <a:xfrm>
            <a:off x="5580063" y="3573463"/>
            <a:ext cx="3168650" cy="822325"/>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一个来自父方，一个来自母方</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08" name="文本框 7207"/>
          <p:cNvSpPr txBox="1"/>
          <p:nvPr/>
        </p:nvSpPr>
        <p:spPr>
          <a:xfrm>
            <a:off x="5580063" y="4652963"/>
            <a:ext cx="3168650" cy="457200"/>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自由组合</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09" name="文本框 7208"/>
          <p:cNvSpPr txBox="1"/>
          <p:nvPr/>
        </p:nvSpPr>
        <p:spPr>
          <a:xfrm>
            <a:off x="2051050" y="4652963"/>
            <a:ext cx="3314700" cy="457200"/>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非同源染色体自由组合</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10" name="文本框 7209"/>
          <p:cNvSpPr txBox="1"/>
          <p:nvPr/>
        </p:nvSpPr>
        <p:spPr>
          <a:xfrm>
            <a:off x="5508625" y="5302250"/>
            <a:ext cx="3241675" cy="822325"/>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杂交过程保持完整性独立性</a:t>
            </a:r>
            <a:endParaRPr lang="zh-CN" altLang="en-US" sz="2400" b="1">
              <a:solidFill>
                <a:srgbClr val="FF3300"/>
              </a:solidFill>
              <a:latin typeface="Arial" panose="020B0604020202020204" pitchFamily="34" charset="0"/>
              <a:ea typeface="黑体" panose="02010609060101010101" pitchFamily="2" charset="-122"/>
            </a:endParaRPr>
          </a:p>
        </p:txBody>
      </p:sp>
      <p:sp>
        <p:nvSpPr>
          <p:cNvPr id="7211" name="文本框 7210"/>
          <p:cNvSpPr txBox="1"/>
          <p:nvPr/>
        </p:nvSpPr>
        <p:spPr>
          <a:xfrm>
            <a:off x="2051050" y="5302250"/>
            <a:ext cx="3384550" cy="822325"/>
          </a:xfrm>
          <a:prstGeom prst="rect">
            <a:avLst/>
          </a:prstGeom>
          <a:noFill/>
          <a:ln w="9525">
            <a:noFill/>
          </a:ln>
        </p:spPr>
        <p:txBody>
          <a:bodyPr anchor="t" anchorCtr="0">
            <a:spAutoFit/>
          </a:bodyPr>
          <a:p>
            <a:pPr>
              <a:spcBef>
                <a:spcPct val="50000"/>
              </a:spcBef>
            </a:pPr>
            <a:r>
              <a:rPr lang="zh-CN" altLang="en-US" sz="2400" b="1">
                <a:solidFill>
                  <a:srgbClr val="FF3300"/>
                </a:solidFill>
                <a:latin typeface="Arial" panose="020B0604020202020204" pitchFamily="34" charset="0"/>
                <a:ea typeface="黑体" panose="02010609060101010101" pitchFamily="2" charset="-122"/>
              </a:rPr>
              <a:t>在配子形成和受精过程中保持稳定性</a:t>
            </a:r>
            <a:endParaRPr lang="zh-CN" altLang="en-US" sz="2400" b="1">
              <a:solidFill>
                <a:srgbClr val="FF3300"/>
              </a:solidFill>
              <a:latin typeface="Arial" panose="020B0604020202020204" pitchFamily="34" charset="0"/>
              <a:ea typeface="黑体" panose="02010609060101010101" pitchFamily="2" charset="-122"/>
            </a:endParaRPr>
          </a:p>
        </p:txBody>
      </p:sp>
      <p:sp>
        <p:nvSpPr>
          <p:cNvPr id="6187" name="文本框 7211"/>
          <p:cNvSpPr txBox="1"/>
          <p:nvPr/>
        </p:nvSpPr>
        <p:spPr>
          <a:xfrm>
            <a:off x="2195513" y="6453188"/>
            <a:ext cx="5329237" cy="366712"/>
          </a:xfrm>
          <a:prstGeom prst="rect">
            <a:avLst/>
          </a:prstGeom>
          <a:noFill/>
          <a:ln w="9525">
            <a:noFill/>
          </a:ln>
        </p:spPr>
        <p:txBody>
          <a:bodyPr anchor="t" anchorCtr="0">
            <a:spAutoFit/>
          </a:bodyPr>
          <a:p>
            <a:endParaRPr lang="zh-CN" altLang="en-US" dirty="0">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202"/>
                                        </p:tgtEl>
                                        <p:attrNameLst>
                                          <p:attrName>style.visibility</p:attrName>
                                        </p:attrNameLst>
                                      </p:cBhvr>
                                      <p:to>
                                        <p:strVal val="visible"/>
                                      </p:to>
                                    </p:set>
                                    <p:animEffect transition="in" filter="blinds(horizontal)">
                                      <p:cBhvr>
                                        <p:cTn id="7" dur="500"/>
                                        <p:tgtEl>
                                          <p:spTgt spid="720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20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20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20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2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20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20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720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720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7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2" grpId="0"/>
      <p:bldP spid="7203" grpId="0" bldLvl="0"/>
      <p:bldP spid="7204" grpId="0"/>
      <p:bldP spid="7205" grpId="0" bldLvl="0"/>
      <p:bldP spid="7206" grpId="0"/>
      <p:bldP spid="7207" grpId="0" bldLvl="0"/>
      <p:bldP spid="7208" grpId="0" bldLvl="0"/>
      <p:bldP spid="7209" grpId="0" bldLvl="0"/>
      <p:bldP spid="7210" grpId="0" bldLvl="0"/>
      <p:bldP spid="7211" grpId="0" bldLvl="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8193"/>
          <p:cNvSpPr>
            <a:spLocks noGrp="1"/>
          </p:cNvSpPr>
          <p:nvPr>
            <p:ph type="title"/>
          </p:nvPr>
        </p:nvSpPr>
        <p:spPr>
          <a:ln/>
        </p:spPr>
        <p:txBody>
          <a:bodyPr anchor="ctr" anchorCtr="0"/>
          <a:p>
            <a:endParaRPr lang="zh-CN" altLang="en-US" dirty="0"/>
          </a:p>
        </p:txBody>
      </p:sp>
      <p:sp>
        <p:nvSpPr>
          <p:cNvPr id="7170" name="文本占位符 8194"/>
          <p:cNvSpPr>
            <a:spLocks noGrp="1"/>
          </p:cNvSpPr>
          <p:nvPr>
            <p:ph idx="1"/>
          </p:nvPr>
        </p:nvSpPr>
        <p:spPr>
          <a:xfrm>
            <a:off x="1044575" y="1196975"/>
            <a:ext cx="6911975" cy="692150"/>
          </a:xfrm>
          <a:ln/>
        </p:spPr>
        <p:txBody>
          <a:bodyPr anchor="t" anchorCtr="0"/>
          <a:p>
            <a:pPr>
              <a:buNone/>
            </a:pPr>
            <a:r>
              <a:rPr lang="zh-CN" altLang="en-US" sz="2800" b="1">
                <a:solidFill>
                  <a:srgbClr val="0000FF"/>
                </a:solidFill>
                <a:ea typeface="黑体" panose="02010609060101010101" pitchFamily="2" charset="-122"/>
              </a:rPr>
              <a:t>类比</a:t>
            </a:r>
            <a:r>
              <a:rPr lang="en-US" altLang="zh-CN" sz="2800" b="1">
                <a:solidFill>
                  <a:srgbClr val="0000FF"/>
                </a:solidFill>
                <a:ea typeface="黑体" panose="02010609060101010101" pitchFamily="2" charset="-122"/>
              </a:rPr>
              <a:t>:</a:t>
            </a:r>
            <a:r>
              <a:rPr lang="zh-CN" altLang="en-US" sz="2800" b="1">
                <a:solidFill>
                  <a:srgbClr val="0000FF"/>
                </a:solidFill>
                <a:ea typeface="黑体" panose="02010609060101010101" pitchFamily="2" charset="-122"/>
              </a:rPr>
              <a:t>基因和染色体之间具有</a:t>
            </a:r>
            <a:r>
              <a:rPr lang="zh-CN" altLang="en-US" sz="3600" b="1">
                <a:ea typeface="黑体" panose="02010609060101010101" pitchFamily="2" charset="-122"/>
              </a:rPr>
              <a:t>平行关系</a:t>
            </a:r>
            <a:endParaRPr lang="zh-CN" altLang="en-US" sz="3600" b="1">
              <a:ea typeface="黑体" panose="02010609060101010101" pitchFamily="2" charset="-122"/>
            </a:endParaRPr>
          </a:p>
        </p:txBody>
      </p:sp>
      <p:sp>
        <p:nvSpPr>
          <p:cNvPr id="7171" name="下箭头 8195"/>
          <p:cNvSpPr/>
          <p:nvPr/>
        </p:nvSpPr>
        <p:spPr>
          <a:xfrm>
            <a:off x="3852863" y="1917700"/>
            <a:ext cx="503237" cy="1800225"/>
          </a:xfrm>
          <a:prstGeom prst="downArrow">
            <a:avLst>
              <a:gd name="adj1" fmla="val 50000"/>
              <a:gd name="adj2" fmla="val 89399"/>
            </a:avLst>
          </a:prstGeom>
          <a:solidFill>
            <a:schemeClr val="accent1"/>
          </a:solidFill>
          <a:ln w="9525" cap="flat" cmpd="sng">
            <a:solidFill>
              <a:schemeClr val="tx1"/>
            </a:solidFill>
            <a:prstDash val="solid"/>
            <a:miter/>
            <a:headEnd type="none" w="med" len="med"/>
            <a:tailEnd type="none" w="med" len="med"/>
          </a:ln>
        </p:spPr>
        <p:txBody>
          <a:bodyPr anchor="t" anchorCtr="0"/>
          <a:p>
            <a:endParaRPr lang="zh-CN" altLang="en-US">
              <a:latin typeface="Arial" panose="020B0604020202020204" pitchFamily="34" charset="0"/>
              <a:ea typeface="宋体" panose="02010600030101010101" pitchFamily="2" charset="-122"/>
            </a:endParaRPr>
          </a:p>
        </p:txBody>
      </p:sp>
      <p:sp>
        <p:nvSpPr>
          <p:cNvPr id="7172" name="矩形 8196"/>
          <p:cNvSpPr>
            <a:spLocks noGrp="1"/>
          </p:cNvSpPr>
          <p:nvPr/>
        </p:nvSpPr>
        <p:spPr>
          <a:xfrm>
            <a:off x="1331913" y="3860800"/>
            <a:ext cx="5832475" cy="692150"/>
          </a:xfrm>
          <a:prstGeom prst="rect">
            <a:avLst/>
          </a:prstGeom>
          <a:noFill/>
          <a:ln w="9525">
            <a:noFill/>
          </a:ln>
        </p:spPr>
        <p:txBody>
          <a:bodyPr anchor="t" anchorCtr="0"/>
          <a:p>
            <a:pPr marL="361950" indent="-361950" algn="just">
              <a:spcBef>
                <a:spcPts val="1200"/>
              </a:spcBef>
              <a:buClr>
                <a:schemeClr val="accent1"/>
              </a:buClr>
              <a:buSzPct val="50000"/>
            </a:pPr>
            <a:r>
              <a:rPr lang="zh-CN" altLang="en-US" sz="2800" b="1" dirty="0">
                <a:solidFill>
                  <a:srgbClr val="0000FF"/>
                </a:solidFill>
                <a:latin typeface="幼圆" pitchFamily="1" charset="-122"/>
                <a:ea typeface="黑体" panose="02010609060101010101" pitchFamily="2" charset="-122"/>
              </a:rPr>
              <a:t>推理:</a:t>
            </a:r>
            <a:r>
              <a:rPr lang="zh-CN" altLang="en-US" sz="4800" b="1" dirty="0">
                <a:latin typeface="幼圆" pitchFamily="1" charset="-122"/>
                <a:ea typeface="黑体" panose="02010609060101010101" pitchFamily="2" charset="-122"/>
              </a:rPr>
              <a:t>基因在染色体上</a:t>
            </a:r>
            <a:endParaRPr lang="zh-CN" altLang="en-US" sz="4800" b="1" dirty="0">
              <a:latin typeface="幼圆" pitchFamily="1" charset="-122"/>
              <a:ea typeface="黑体" panose="0201060906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9217"/>
          <p:cNvSpPr>
            <a:spLocks noGrp="1"/>
          </p:cNvSpPr>
          <p:nvPr>
            <p:ph type="title"/>
          </p:nvPr>
        </p:nvSpPr>
        <p:spPr>
          <a:ln/>
        </p:spPr>
        <p:txBody>
          <a:bodyPr anchor="ctr" anchorCtr="0"/>
          <a:p>
            <a:endParaRPr lang="zh-CN" altLang="en-US" dirty="0"/>
          </a:p>
        </p:txBody>
      </p:sp>
      <p:sp>
        <p:nvSpPr>
          <p:cNvPr id="8194" name="文本占位符 9218"/>
          <p:cNvSpPr>
            <a:spLocks noGrp="1"/>
          </p:cNvSpPr>
          <p:nvPr>
            <p:ph idx="1"/>
          </p:nvPr>
        </p:nvSpPr>
        <p:spPr>
          <a:xfrm>
            <a:off x="466725" y="1844675"/>
            <a:ext cx="8216900" cy="2447925"/>
          </a:xfrm>
          <a:ln/>
        </p:spPr>
        <p:txBody>
          <a:bodyPr anchor="t" anchorCtr="0"/>
          <a:p>
            <a:pPr>
              <a:buNone/>
            </a:pPr>
            <a:r>
              <a:rPr lang="zh-CN" altLang="en-US" sz="2800" b="1">
                <a:ea typeface="黑体" panose="02010609060101010101" pitchFamily="2" charset="-122"/>
              </a:rPr>
              <a:t>加拿大外交官朗宁曾在竞选省议员时，由于他幼儿时期吃过中国奶妈的奶水一事，受到政敌的攻击，说他身上一定有中国血统。朗宁反驳说：“你们是喝牛奶长大的，你们身上一定有牛的血统了。”</a:t>
            </a:r>
            <a:r>
              <a:rPr lang="zh-CN" altLang="en-US" sz="2000" b="1"/>
              <a:t> </a:t>
            </a:r>
            <a:endParaRPr lang="zh-CN" altLang="en-US" sz="20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标题 10241"/>
          <p:cNvSpPr>
            <a:spLocks noGrp="1"/>
          </p:cNvSpPr>
          <p:nvPr>
            <p:ph type="title"/>
          </p:nvPr>
        </p:nvSpPr>
        <p:spPr>
          <a:xfrm>
            <a:off x="466725" y="-530225"/>
            <a:ext cx="8216900" cy="793750"/>
          </a:xfrm>
          <a:ln/>
        </p:spPr>
        <p:txBody>
          <a:bodyPr anchor="ctr" anchorCtr="0"/>
          <a:p>
            <a:endParaRPr lang="zh-CN" altLang="en-US" dirty="0"/>
          </a:p>
        </p:txBody>
      </p:sp>
      <p:sp>
        <p:nvSpPr>
          <p:cNvPr id="9218" name="文本占位符 10242"/>
          <p:cNvSpPr>
            <a:spLocks noGrp="1"/>
          </p:cNvSpPr>
          <p:nvPr>
            <p:ph idx="1"/>
          </p:nvPr>
        </p:nvSpPr>
        <p:spPr>
          <a:xfrm>
            <a:off x="3997325" y="1917700"/>
            <a:ext cx="4248150" cy="4391025"/>
          </a:xfrm>
          <a:ln/>
        </p:spPr>
        <p:txBody>
          <a:bodyPr anchor="t" anchorCtr="0"/>
          <a:p>
            <a:r>
              <a:rPr lang="zh-CN" altLang="en-US" sz="3600" b="1" dirty="0">
                <a:latin typeface="宋体" panose="02010600030101010101" pitchFamily="2" charset="-122"/>
                <a:ea typeface="黑体" panose="02010609060101010101" pitchFamily="2" charset="-122"/>
              </a:rPr>
              <a:t>果蝇</a:t>
            </a:r>
            <a:r>
              <a:rPr lang="zh-CN" altLang="en-US" sz="2800" b="1" dirty="0">
                <a:latin typeface="宋体" panose="02010600030101010101" pitchFamily="2" charset="-122"/>
                <a:ea typeface="黑体" panose="02010609060101010101" pitchFamily="2" charset="-122"/>
              </a:rPr>
              <a:t>是昆虫纲双翅目的一种小型蝇类，在腐烂的水果及水果皮附近经常可以看到。</a:t>
            </a:r>
            <a:endParaRPr lang="zh-CN" altLang="en-US" sz="2800" b="1" dirty="0">
              <a:latin typeface="宋体" panose="02010600030101010101" pitchFamily="2" charset="-122"/>
              <a:ea typeface="黑体" panose="02010609060101010101" pitchFamily="2" charset="-122"/>
            </a:endParaRPr>
          </a:p>
          <a:p>
            <a:r>
              <a:rPr lang="zh-CN" altLang="en-US" sz="2800" b="1" dirty="0">
                <a:latin typeface="黑体" panose="02010609060101010101" pitchFamily="2" charset="-122"/>
                <a:ea typeface="黑体" panose="02010609060101010101" pitchFamily="2" charset="-122"/>
              </a:rPr>
              <a:t>易饲养，易繁殖，10天左右就可以繁殖一代，一只雌果蝇一生能产生几百个后代</a:t>
            </a:r>
            <a:endParaRPr lang="zh-CN" altLang="en-US" sz="2800" b="1" dirty="0">
              <a:latin typeface="黑体" panose="02010609060101010101" pitchFamily="2" charset="-122"/>
              <a:ea typeface="黑体" panose="02010609060101010101" pitchFamily="2" charset="-122"/>
            </a:endParaRPr>
          </a:p>
        </p:txBody>
      </p:sp>
      <p:grpSp>
        <p:nvGrpSpPr>
          <p:cNvPr id="9219" name="组合 10243"/>
          <p:cNvGrpSpPr/>
          <p:nvPr/>
        </p:nvGrpSpPr>
        <p:grpSpPr>
          <a:xfrm>
            <a:off x="179388" y="333375"/>
            <a:ext cx="3600450" cy="2881313"/>
            <a:chOff x="0" y="0"/>
            <a:chExt cx="4906" cy="4028"/>
          </a:xfrm>
        </p:grpSpPr>
        <p:pic>
          <p:nvPicPr>
            <p:cNvPr id="9220" name="图片 10244"/>
            <p:cNvPicPr>
              <a:picLocks noChangeAspect="1"/>
            </p:cNvPicPr>
            <p:nvPr/>
          </p:nvPicPr>
          <p:blipFill>
            <a:blip r:embed="rId1"/>
            <a:stretch>
              <a:fillRect/>
            </a:stretch>
          </p:blipFill>
          <p:spPr>
            <a:xfrm>
              <a:off x="0" y="0"/>
              <a:ext cx="4907" cy="4028"/>
            </a:xfrm>
            <a:prstGeom prst="rect">
              <a:avLst/>
            </a:prstGeom>
            <a:noFill/>
            <a:ln w="9525">
              <a:noFill/>
            </a:ln>
          </p:spPr>
        </p:pic>
        <p:pic>
          <p:nvPicPr>
            <p:cNvPr id="9221" name="图片 10245"/>
            <p:cNvPicPr>
              <a:picLocks noChangeAspect="1"/>
            </p:cNvPicPr>
            <p:nvPr/>
          </p:nvPicPr>
          <p:blipFill>
            <a:blip r:embed="rId2"/>
            <a:stretch>
              <a:fillRect/>
            </a:stretch>
          </p:blipFill>
          <p:spPr>
            <a:xfrm>
              <a:off x="2949" y="3516"/>
              <a:ext cx="675" cy="345"/>
            </a:xfrm>
            <a:prstGeom prst="rect">
              <a:avLst/>
            </a:prstGeom>
            <a:noFill/>
            <a:ln w="9525">
              <a:noFill/>
            </a:ln>
          </p:spPr>
        </p:pic>
        <p:pic>
          <p:nvPicPr>
            <p:cNvPr id="9222" name="图片 10246"/>
            <p:cNvPicPr>
              <a:picLocks noChangeAspect="1"/>
            </p:cNvPicPr>
            <p:nvPr/>
          </p:nvPicPr>
          <p:blipFill>
            <a:blip r:embed="rId3"/>
            <a:stretch>
              <a:fillRect/>
            </a:stretch>
          </p:blipFill>
          <p:spPr>
            <a:xfrm>
              <a:off x="907" y="3516"/>
              <a:ext cx="735" cy="375"/>
            </a:xfrm>
            <a:prstGeom prst="rect">
              <a:avLst/>
            </a:prstGeom>
            <a:noFill/>
            <a:ln w="9525">
              <a:noFill/>
            </a:ln>
          </p:spPr>
        </p:pic>
        <p:pic>
          <p:nvPicPr>
            <p:cNvPr id="9223" name="图片 10247"/>
            <p:cNvPicPr>
              <a:picLocks noChangeAspect="1"/>
            </p:cNvPicPr>
            <p:nvPr/>
          </p:nvPicPr>
          <p:blipFill>
            <a:blip r:embed="rId4"/>
            <a:stretch>
              <a:fillRect/>
            </a:stretch>
          </p:blipFill>
          <p:spPr>
            <a:xfrm>
              <a:off x="2495" y="2949"/>
              <a:ext cx="568" cy="442"/>
            </a:xfrm>
            <a:prstGeom prst="rect">
              <a:avLst/>
            </a:prstGeom>
            <a:noFill/>
            <a:ln w="9525">
              <a:noFill/>
            </a:ln>
          </p:spPr>
        </p:pic>
        <p:sp>
          <p:nvSpPr>
            <p:cNvPr id="9224" name="直接连接符 10248"/>
            <p:cNvSpPr/>
            <p:nvPr/>
          </p:nvSpPr>
          <p:spPr>
            <a:xfrm flipH="1">
              <a:off x="2722" y="2835"/>
              <a:ext cx="453" cy="114"/>
            </a:xfrm>
            <a:prstGeom prst="line">
              <a:avLst/>
            </a:prstGeom>
            <a:ln w="9525" cap="flat" cmpd="sng">
              <a:solidFill>
                <a:schemeClr val="tx1"/>
              </a:solidFill>
              <a:prstDash val="solid"/>
              <a:round/>
              <a:headEnd type="none" w="med" len="med"/>
              <a:tailEnd type="none" w="med" len="med"/>
            </a:ln>
          </p:spPr>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文本框 11265"/>
          <p:cNvSpPr txBox="1"/>
          <p:nvPr/>
        </p:nvSpPr>
        <p:spPr>
          <a:xfrm>
            <a:off x="180975" y="-962025"/>
            <a:ext cx="8135938" cy="914400"/>
          </a:xfrm>
          <a:prstGeom prst="rect">
            <a:avLst/>
          </a:prstGeom>
          <a:noFill/>
          <a:ln w="9525">
            <a:noFill/>
          </a:ln>
        </p:spPr>
        <p:txBody>
          <a:bodyPr anchor="t" anchorCtr="0">
            <a:spAutoFit/>
          </a:bodyPr>
          <a:p>
            <a:r>
              <a:rPr lang="en-US" altLang="zh-CN" sz="4000" b="1">
                <a:latin typeface="Arial" panose="020B0604020202020204" pitchFamily="34" charset="0"/>
                <a:ea typeface="华文新魏" pitchFamily="2" charset="-122"/>
              </a:rPr>
              <a:t>(</a:t>
            </a:r>
            <a:r>
              <a:rPr lang="zh-CN" altLang="en-US" sz="4000" b="1">
                <a:latin typeface="Arial" panose="020B0604020202020204" pitchFamily="34" charset="0"/>
                <a:ea typeface="华文新魏" pitchFamily="2" charset="-122"/>
              </a:rPr>
              <a:t>一</a:t>
            </a:r>
            <a:r>
              <a:rPr lang="en-US" altLang="zh-CN" sz="4000" b="1">
                <a:latin typeface="Arial" panose="020B0604020202020204" pitchFamily="34" charset="0"/>
                <a:ea typeface="华文新魏" pitchFamily="2" charset="-122"/>
              </a:rPr>
              <a:t>) </a:t>
            </a:r>
            <a:r>
              <a:rPr lang="zh-CN" altLang="en-US" sz="4000" b="1">
                <a:latin typeface="Arial" panose="020B0604020202020204" pitchFamily="34" charset="0"/>
                <a:ea typeface="华文新魏" pitchFamily="2" charset="-122"/>
              </a:rPr>
              <a:t>实验</a:t>
            </a:r>
            <a:r>
              <a:rPr lang="zh-CN" altLang="en-US" sz="5400" b="1">
                <a:solidFill>
                  <a:srgbClr val="0000FF"/>
                </a:solidFill>
                <a:latin typeface="Arial" panose="020B0604020202020204" pitchFamily="34" charset="0"/>
                <a:ea typeface="华文新魏" pitchFamily="2" charset="-122"/>
              </a:rPr>
              <a:t>现象</a:t>
            </a:r>
            <a:endParaRPr lang="zh-CN" altLang="en-US" sz="5400" b="1">
              <a:solidFill>
                <a:srgbClr val="0000FF"/>
              </a:solidFill>
              <a:latin typeface="Arial" panose="020B0604020202020204" pitchFamily="34" charset="0"/>
              <a:ea typeface="华文新魏" pitchFamily="2" charset="-122"/>
            </a:endParaRPr>
          </a:p>
        </p:txBody>
      </p:sp>
      <p:sp>
        <p:nvSpPr>
          <p:cNvPr id="11267" name="文本框 11266"/>
          <p:cNvSpPr txBox="1"/>
          <p:nvPr/>
        </p:nvSpPr>
        <p:spPr>
          <a:xfrm>
            <a:off x="468313" y="5157788"/>
            <a:ext cx="8353425" cy="1309687"/>
          </a:xfrm>
          <a:prstGeom prst="rect">
            <a:avLst/>
          </a:prstGeom>
          <a:noFill/>
          <a:ln w="9525">
            <a:noFill/>
          </a:ln>
        </p:spPr>
        <p:txBody>
          <a:bodyPr anchor="t" anchorCtr="0">
            <a:spAutoFit/>
          </a:bodyPr>
          <a:p>
            <a:pPr>
              <a:spcBef>
                <a:spcPct val="50000"/>
              </a:spcBef>
            </a:pPr>
            <a:r>
              <a:rPr lang="zh-CN" altLang="en-US" sz="4000" b="1" dirty="0">
                <a:solidFill>
                  <a:srgbClr val="0000FF"/>
                </a:solidFill>
                <a:latin typeface="Arial" panose="020B0604020202020204" pitchFamily="34" charset="0"/>
                <a:ea typeface="宋体" panose="02010600030101010101" pitchFamily="2" charset="-122"/>
              </a:rPr>
              <a:t>从这个实验中，你能得到哪些推测，又有哪些疑惑？</a:t>
            </a:r>
            <a:endParaRPr lang="zh-CN" altLang="en-US" sz="4000" b="1" dirty="0">
              <a:solidFill>
                <a:srgbClr val="0000FF"/>
              </a:solidFill>
              <a:latin typeface="Arial" panose="020B0604020202020204" pitchFamily="34" charset="0"/>
              <a:ea typeface="宋体" panose="02010600030101010101" pitchFamily="2" charset="-122"/>
            </a:endParaRPr>
          </a:p>
        </p:txBody>
      </p:sp>
      <p:sp>
        <p:nvSpPr>
          <p:cNvPr id="10243" name="文本框 11267"/>
          <p:cNvSpPr txBox="1"/>
          <p:nvPr/>
        </p:nvSpPr>
        <p:spPr>
          <a:xfrm>
            <a:off x="1116013" y="260350"/>
            <a:ext cx="685800" cy="914400"/>
          </a:xfrm>
          <a:prstGeom prst="rect">
            <a:avLst/>
          </a:prstGeom>
          <a:noFill/>
          <a:ln w="9525">
            <a:noFill/>
          </a:ln>
        </p:spPr>
        <p:txBody>
          <a:bodyPr anchor="t" anchorCtr="0">
            <a:spAutoFit/>
          </a:bodyPr>
          <a:p>
            <a:pPr>
              <a:spcBef>
                <a:spcPct val="50000"/>
              </a:spcBef>
            </a:pPr>
            <a:r>
              <a:rPr lang="en-US" altLang="zh-CN" sz="5400" b="1">
                <a:solidFill>
                  <a:srgbClr val="FF3300"/>
                </a:solidFill>
                <a:latin typeface="Times New Roman" panose="02020603050405020304" pitchFamily="18" charset="0"/>
                <a:ea typeface="宋体" panose="02010600030101010101" pitchFamily="2" charset="-122"/>
              </a:rPr>
              <a:t>P</a:t>
            </a:r>
            <a:endParaRPr lang="en-US" altLang="zh-CN" sz="5400" b="1">
              <a:solidFill>
                <a:srgbClr val="FF3300"/>
              </a:solidFill>
              <a:latin typeface="Times New Roman" panose="02020603050405020304" pitchFamily="18" charset="0"/>
              <a:ea typeface="宋体" panose="02010600030101010101" pitchFamily="2" charset="-122"/>
            </a:endParaRPr>
          </a:p>
        </p:txBody>
      </p:sp>
      <p:sp>
        <p:nvSpPr>
          <p:cNvPr id="10244" name="文本框 11268"/>
          <p:cNvSpPr txBox="1"/>
          <p:nvPr/>
        </p:nvSpPr>
        <p:spPr>
          <a:xfrm>
            <a:off x="1187450" y="1917700"/>
            <a:ext cx="892175" cy="914400"/>
          </a:xfrm>
          <a:prstGeom prst="rect">
            <a:avLst/>
          </a:prstGeom>
          <a:noFill/>
          <a:ln w="9525">
            <a:noFill/>
          </a:ln>
        </p:spPr>
        <p:txBody>
          <a:bodyPr anchor="t" anchorCtr="0">
            <a:spAutoFit/>
          </a:bodyPr>
          <a:p>
            <a:pPr>
              <a:spcBef>
                <a:spcPct val="50000"/>
              </a:spcBef>
            </a:pPr>
            <a:r>
              <a:rPr lang="en-US" altLang="zh-CN" sz="5400" b="1">
                <a:solidFill>
                  <a:srgbClr val="FF3300"/>
                </a:solidFill>
                <a:latin typeface="Times New Roman" panose="02020603050405020304" pitchFamily="18" charset="0"/>
                <a:ea typeface="宋体" panose="02010600030101010101" pitchFamily="2" charset="-122"/>
              </a:rPr>
              <a:t>F</a:t>
            </a:r>
            <a:r>
              <a:rPr lang="en-US" altLang="zh-CN" sz="5400" b="1" baseline="-25000">
                <a:solidFill>
                  <a:srgbClr val="FF3300"/>
                </a:solidFill>
                <a:latin typeface="Times New Roman" panose="02020603050405020304" pitchFamily="18" charset="0"/>
                <a:ea typeface="宋体" panose="02010600030101010101" pitchFamily="2" charset="-122"/>
              </a:rPr>
              <a:t>1</a:t>
            </a:r>
            <a:endParaRPr lang="en-US" altLang="zh-CN" sz="5400" b="1" baseline="-25000">
              <a:solidFill>
                <a:srgbClr val="FF3300"/>
              </a:solidFill>
              <a:latin typeface="Times New Roman" panose="02020603050405020304" pitchFamily="18" charset="0"/>
              <a:ea typeface="宋体" panose="02010600030101010101" pitchFamily="2" charset="-122"/>
            </a:endParaRPr>
          </a:p>
        </p:txBody>
      </p:sp>
      <p:sp>
        <p:nvSpPr>
          <p:cNvPr id="10245" name="文本框 11269"/>
          <p:cNvSpPr txBox="1"/>
          <p:nvPr/>
        </p:nvSpPr>
        <p:spPr>
          <a:xfrm>
            <a:off x="1187450" y="3860800"/>
            <a:ext cx="892175" cy="914400"/>
          </a:xfrm>
          <a:prstGeom prst="rect">
            <a:avLst/>
          </a:prstGeom>
          <a:noFill/>
          <a:ln w="9525">
            <a:noFill/>
          </a:ln>
        </p:spPr>
        <p:txBody>
          <a:bodyPr anchor="t" anchorCtr="0">
            <a:spAutoFit/>
          </a:bodyPr>
          <a:p>
            <a:pPr>
              <a:spcBef>
                <a:spcPct val="50000"/>
              </a:spcBef>
            </a:pPr>
            <a:r>
              <a:rPr lang="en-US" altLang="zh-CN" sz="5400" b="1">
                <a:solidFill>
                  <a:srgbClr val="FF3300"/>
                </a:solidFill>
                <a:latin typeface="Times New Roman" panose="02020603050405020304" pitchFamily="18" charset="0"/>
                <a:ea typeface="宋体" panose="02010600030101010101" pitchFamily="2" charset="-122"/>
              </a:rPr>
              <a:t>F</a:t>
            </a:r>
            <a:r>
              <a:rPr lang="en-US" altLang="zh-CN" sz="5400" b="1" baseline="-25000">
                <a:solidFill>
                  <a:srgbClr val="FF3300"/>
                </a:solidFill>
                <a:latin typeface="Times New Roman" panose="02020603050405020304" pitchFamily="18" charset="0"/>
                <a:ea typeface="宋体" panose="02010600030101010101" pitchFamily="2" charset="-122"/>
              </a:rPr>
              <a:t>2</a:t>
            </a:r>
            <a:endParaRPr lang="en-US" altLang="zh-CN" sz="5400" b="1" baseline="-25000">
              <a:solidFill>
                <a:srgbClr val="FF3300"/>
              </a:solidFill>
              <a:latin typeface="Times New Roman" panose="02020603050405020304" pitchFamily="18" charset="0"/>
              <a:ea typeface="宋体" panose="02010600030101010101" pitchFamily="2" charset="-122"/>
            </a:endParaRPr>
          </a:p>
        </p:txBody>
      </p:sp>
      <p:sp>
        <p:nvSpPr>
          <p:cNvPr id="10246" name="文本框 11270"/>
          <p:cNvSpPr txBox="1"/>
          <p:nvPr/>
        </p:nvSpPr>
        <p:spPr>
          <a:xfrm>
            <a:off x="1981200" y="3933825"/>
            <a:ext cx="3111500" cy="579438"/>
          </a:xfrm>
          <a:prstGeom prst="rect">
            <a:avLst/>
          </a:prstGeom>
          <a:noFill/>
          <a:ln w="9525">
            <a:noFill/>
          </a:ln>
        </p:spPr>
        <p:txBody>
          <a:bodyPr anchor="t" anchorCtr="0">
            <a:spAutoFit/>
          </a:bodyPr>
          <a:p>
            <a:pPr>
              <a:spcBef>
                <a:spcPct val="50000"/>
              </a:spcBef>
            </a:pPr>
            <a:r>
              <a:rPr lang="zh-CN" altLang="en-US" sz="3200" b="1">
                <a:solidFill>
                  <a:srgbClr val="003300"/>
                </a:solidFill>
                <a:latin typeface="Times New Roman" panose="02020603050405020304" pitchFamily="18" charset="0"/>
                <a:ea typeface="楷体_GB2312" pitchFamily="49" charset="-122"/>
              </a:rPr>
              <a:t>红眼（雌、雄）</a:t>
            </a:r>
            <a:endParaRPr lang="zh-CN" altLang="en-US" sz="3200" b="1">
              <a:solidFill>
                <a:srgbClr val="003300"/>
              </a:solidFill>
              <a:latin typeface="Times New Roman" panose="02020603050405020304" pitchFamily="18" charset="0"/>
              <a:ea typeface="楷体_GB2312" pitchFamily="49" charset="-122"/>
            </a:endParaRPr>
          </a:p>
        </p:txBody>
      </p:sp>
      <p:sp>
        <p:nvSpPr>
          <p:cNvPr id="10247" name="文本框 11271"/>
          <p:cNvSpPr txBox="1"/>
          <p:nvPr/>
        </p:nvSpPr>
        <p:spPr>
          <a:xfrm>
            <a:off x="5148263" y="3860800"/>
            <a:ext cx="2463800" cy="641350"/>
          </a:xfrm>
          <a:prstGeom prst="rect">
            <a:avLst/>
          </a:prstGeom>
          <a:noFill/>
          <a:ln w="9525">
            <a:noFill/>
          </a:ln>
        </p:spPr>
        <p:txBody>
          <a:bodyPr anchor="t" anchorCtr="0">
            <a:spAutoFit/>
          </a:bodyPr>
          <a:p>
            <a:pPr>
              <a:spcBef>
                <a:spcPct val="50000"/>
              </a:spcBef>
            </a:pPr>
            <a:r>
              <a:rPr lang="zh-CN" altLang="en-US" sz="3600" b="1">
                <a:solidFill>
                  <a:srgbClr val="FF3300"/>
                </a:solidFill>
                <a:latin typeface="Times New Roman" panose="02020603050405020304" pitchFamily="18" charset="0"/>
                <a:ea typeface="华文新魏" pitchFamily="2" charset="-122"/>
              </a:rPr>
              <a:t>白眼</a:t>
            </a:r>
            <a:r>
              <a:rPr lang="en-US" altLang="zh-CN" sz="3600" b="1">
                <a:solidFill>
                  <a:srgbClr val="FF3300"/>
                </a:solidFill>
                <a:latin typeface="Times New Roman" panose="02020603050405020304" pitchFamily="18" charset="0"/>
                <a:ea typeface="华文新魏" pitchFamily="2" charset="-122"/>
              </a:rPr>
              <a:t>(</a:t>
            </a:r>
            <a:r>
              <a:rPr lang="zh-CN" altLang="en-US" sz="3600" b="1">
                <a:solidFill>
                  <a:srgbClr val="FF3300"/>
                </a:solidFill>
                <a:latin typeface="Times New Roman" panose="02020603050405020304" pitchFamily="18" charset="0"/>
                <a:ea typeface="华文新魏" pitchFamily="2" charset="-122"/>
              </a:rPr>
              <a:t>雄</a:t>
            </a:r>
            <a:r>
              <a:rPr lang="en-US" altLang="zh-CN" sz="3600" b="1">
                <a:solidFill>
                  <a:srgbClr val="FF3300"/>
                </a:solidFill>
                <a:latin typeface="Times New Roman" panose="02020603050405020304" pitchFamily="18" charset="0"/>
                <a:ea typeface="华文新魏" pitchFamily="2" charset="-122"/>
              </a:rPr>
              <a:t>)</a:t>
            </a:r>
            <a:endParaRPr lang="en-US" altLang="zh-CN" sz="3600" b="1">
              <a:solidFill>
                <a:srgbClr val="FF3300"/>
              </a:solidFill>
              <a:latin typeface="Times New Roman" panose="02020603050405020304" pitchFamily="18" charset="0"/>
              <a:ea typeface="华文新魏" pitchFamily="2" charset="-122"/>
            </a:endParaRPr>
          </a:p>
        </p:txBody>
      </p:sp>
      <p:grpSp>
        <p:nvGrpSpPr>
          <p:cNvPr id="10248" name="组合 11272"/>
          <p:cNvGrpSpPr/>
          <p:nvPr/>
        </p:nvGrpSpPr>
        <p:grpSpPr>
          <a:xfrm>
            <a:off x="3203575" y="4365625"/>
            <a:ext cx="906463" cy="790575"/>
            <a:chOff x="0" y="0"/>
            <a:chExt cx="635" cy="566"/>
          </a:xfrm>
        </p:grpSpPr>
        <p:sp>
          <p:nvSpPr>
            <p:cNvPr id="10249" name="直接连接符 11273"/>
            <p:cNvSpPr/>
            <p:nvPr/>
          </p:nvSpPr>
          <p:spPr>
            <a:xfrm>
              <a:off x="272" y="0"/>
              <a:ext cx="0" cy="144"/>
            </a:xfrm>
            <a:prstGeom prst="line">
              <a:avLst/>
            </a:prstGeom>
            <a:ln w="28575" cap="flat" cmpd="sng">
              <a:solidFill>
                <a:srgbClr val="FF3300"/>
              </a:solidFill>
              <a:prstDash val="solid"/>
              <a:round/>
              <a:headEnd type="none" w="med" len="med"/>
              <a:tailEnd type="none" w="med" len="med"/>
            </a:ln>
          </p:spPr>
        </p:sp>
        <p:sp>
          <p:nvSpPr>
            <p:cNvPr id="10250" name="文本框 11274"/>
            <p:cNvSpPr txBox="1"/>
            <p:nvPr/>
          </p:nvSpPr>
          <p:spPr>
            <a:xfrm>
              <a:off x="0" y="144"/>
              <a:ext cx="635" cy="422"/>
            </a:xfrm>
            <a:prstGeom prst="rect">
              <a:avLst/>
            </a:prstGeom>
            <a:noFill/>
            <a:ln w="9525" cap="flat" cmpd="sng">
              <a:solidFill>
                <a:srgbClr val="996633"/>
              </a:solidFill>
              <a:prstDash val="solid"/>
              <a:miter/>
              <a:headEnd type="none" w="med" len="med"/>
              <a:tailEnd type="none" w="med" len="med"/>
            </a:ln>
          </p:spPr>
          <p:txBody>
            <a:bodyPr anchor="t" anchorCtr="0">
              <a:spAutoFit/>
            </a:bodyPr>
            <a:p>
              <a:pPr>
                <a:spcBef>
                  <a:spcPct val="50000"/>
                </a:spcBef>
              </a:pPr>
              <a:r>
                <a:rPr lang="en-US" altLang="zh-CN" sz="3200" b="1">
                  <a:solidFill>
                    <a:srgbClr val="003300"/>
                  </a:solidFill>
                  <a:latin typeface="Times New Roman" panose="02020603050405020304" pitchFamily="18" charset="0"/>
                  <a:ea typeface="楷体_GB2312" pitchFamily="49" charset="-122"/>
                </a:rPr>
                <a:t>3/4</a:t>
              </a:r>
              <a:endParaRPr lang="en-US" altLang="zh-CN" sz="3200" b="1">
                <a:solidFill>
                  <a:srgbClr val="003300"/>
                </a:solidFill>
                <a:latin typeface="Times New Roman" panose="02020603050405020304" pitchFamily="18" charset="0"/>
                <a:ea typeface="楷体_GB2312" pitchFamily="49" charset="-122"/>
              </a:endParaRPr>
            </a:p>
          </p:txBody>
        </p:sp>
      </p:grpSp>
      <p:grpSp>
        <p:nvGrpSpPr>
          <p:cNvPr id="10251" name="组合 11275"/>
          <p:cNvGrpSpPr/>
          <p:nvPr/>
        </p:nvGrpSpPr>
        <p:grpSpPr>
          <a:xfrm>
            <a:off x="5653088" y="4294188"/>
            <a:ext cx="939800" cy="830262"/>
            <a:chOff x="0" y="0"/>
            <a:chExt cx="658" cy="595"/>
          </a:xfrm>
        </p:grpSpPr>
        <p:sp>
          <p:nvSpPr>
            <p:cNvPr id="10252" name="直接连接符 11276"/>
            <p:cNvSpPr/>
            <p:nvPr/>
          </p:nvSpPr>
          <p:spPr>
            <a:xfrm>
              <a:off x="249" y="0"/>
              <a:ext cx="0" cy="144"/>
            </a:xfrm>
            <a:prstGeom prst="line">
              <a:avLst/>
            </a:prstGeom>
            <a:ln w="28575" cap="flat" cmpd="sng">
              <a:solidFill>
                <a:srgbClr val="FF3300"/>
              </a:solidFill>
              <a:prstDash val="solid"/>
              <a:round/>
              <a:headEnd type="none" w="med" len="med"/>
              <a:tailEnd type="none" w="med" len="med"/>
            </a:ln>
          </p:spPr>
        </p:sp>
        <p:sp>
          <p:nvSpPr>
            <p:cNvPr id="10253" name="文本框 11277"/>
            <p:cNvSpPr txBox="1"/>
            <p:nvPr/>
          </p:nvSpPr>
          <p:spPr>
            <a:xfrm>
              <a:off x="0" y="173"/>
              <a:ext cx="658" cy="422"/>
            </a:xfrm>
            <a:prstGeom prst="rect">
              <a:avLst/>
            </a:prstGeom>
            <a:noFill/>
            <a:ln w="9525" cap="flat" cmpd="sng">
              <a:solidFill>
                <a:srgbClr val="996633"/>
              </a:solidFill>
              <a:prstDash val="solid"/>
              <a:miter/>
              <a:headEnd type="none" w="med" len="med"/>
              <a:tailEnd type="none" w="med" len="med"/>
            </a:ln>
          </p:spPr>
          <p:txBody>
            <a:bodyPr anchor="t" anchorCtr="0">
              <a:spAutoFit/>
            </a:bodyPr>
            <a:p>
              <a:pPr>
                <a:spcBef>
                  <a:spcPct val="50000"/>
                </a:spcBef>
              </a:pPr>
              <a:r>
                <a:rPr lang="en-US" altLang="zh-CN" sz="3200" b="1">
                  <a:latin typeface="Arial Black" panose="020B0A04020102020204" pitchFamily="34" charset="0"/>
                  <a:ea typeface="楷体_GB2312" pitchFamily="49" charset="-122"/>
                </a:rPr>
                <a:t>1/4</a:t>
              </a:r>
              <a:endParaRPr lang="en-US" altLang="zh-CN" sz="3200" b="1">
                <a:latin typeface="Arial Black" panose="020B0A04020102020204" pitchFamily="34" charset="0"/>
                <a:ea typeface="楷体_GB2312" pitchFamily="49" charset="-122"/>
              </a:endParaRPr>
            </a:p>
          </p:txBody>
        </p:sp>
      </p:grpSp>
      <p:sp>
        <p:nvSpPr>
          <p:cNvPr id="10254" name="文本框 11278"/>
          <p:cNvSpPr txBox="1"/>
          <p:nvPr/>
        </p:nvSpPr>
        <p:spPr>
          <a:xfrm>
            <a:off x="4932363" y="2133600"/>
            <a:ext cx="3046412" cy="579438"/>
          </a:xfrm>
          <a:prstGeom prst="rect">
            <a:avLst/>
          </a:prstGeom>
          <a:noFill/>
          <a:ln w="9525">
            <a:noFill/>
          </a:ln>
        </p:spPr>
        <p:txBody>
          <a:bodyPr anchor="t" anchorCtr="0">
            <a:spAutoFit/>
          </a:bodyPr>
          <a:p>
            <a:pPr>
              <a:spcBef>
                <a:spcPct val="50000"/>
              </a:spcBef>
            </a:pPr>
            <a:r>
              <a:rPr lang="zh-CN" altLang="en-US" sz="3200" b="1">
                <a:solidFill>
                  <a:srgbClr val="003300"/>
                </a:solidFill>
                <a:latin typeface="Times New Roman" panose="02020603050405020304" pitchFamily="18" charset="0"/>
                <a:ea typeface="楷体_GB2312" pitchFamily="49" charset="-122"/>
              </a:rPr>
              <a:t>红眼（雌、雄）</a:t>
            </a:r>
            <a:endParaRPr lang="zh-CN" altLang="en-US" sz="3200" b="1">
              <a:solidFill>
                <a:srgbClr val="003300"/>
              </a:solidFill>
              <a:latin typeface="Times New Roman" panose="02020603050405020304" pitchFamily="18" charset="0"/>
              <a:ea typeface="楷体_GB2312" pitchFamily="49" charset="-122"/>
            </a:endParaRPr>
          </a:p>
        </p:txBody>
      </p:sp>
      <p:pic>
        <p:nvPicPr>
          <p:cNvPr id="10255" name="图片 11279" descr="bai"/>
          <p:cNvPicPr>
            <a:picLocks noChangeAspect="1"/>
          </p:cNvPicPr>
          <p:nvPr/>
        </p:nvPicPr>
        <p:blipFill>
          <a:blip r:embed="rId1"/>
          <a:stretch>
            <a:fillRect/>
          </a:stretch>
        </p:blipFill>
        <p:spPr>
          <a:xfrm>
            <a:off x="4932363" y="260350"/>
            <a:ext cx="992187" cy="1312863"/>
          </a:xfrm>
          <a:prstGeom prst="rect">
            <a:avLst/>
          </a:prstGeom>
          <a:noFill/>
          <a:ln w="9525">
            <a:noFill/>
          </a:ln>
        </p:spPr>
      </p:pic>
      <p:pic>
        <p:nvPicPr>
          <p:cNvPr id="10256" name="图片 11280" descr="hong"/>
          <p:cNvPicPr>
            <a:picLocks noChangeAspect="1"/>
          </p:cNvPicPr>
          <p:nvPr/>
        </p:nvPicPr>
        <p:blipFill>
          <a:blip r:embed="rId2"/>
          <a:stretch>
            <a:fillRect/>
          </a:stretch>
        </p:blipFill>
        <p:spPr>
          <a:xfrm>
            <a:off x="2987675" y="260350"/>
            <a:ext cx="974725" cy="1304925"/>
          </a:xfrm>
          <a:prstGeom prst="rect">
            <a:avLst/>
          </a:prstGeom>
          <a:noFill/>
          <a:ln w="9525">
            <a:noFill/>
          </a:ln>
        </p:spPr>
      </p:pic>
      <p:grpSp>
        <p:nvGrpSpPr>
          <p:cNvPr id="10257" name="组合 11281"/>
          <p:cNvGrpSpPr/>
          <p:nvPr/>
        </p:nvGrpSpPr>
        <p:grpSpPr>
          <a:xfrm>
            <a:off x="2484438" y="260350"/>
            <a:ext cx="274637" cy="468313"/>
            <a:chOff x="0" y="0"/>
            <a:chExt cx="192" cy="336"/>
          </a:xfrm>
        </p:grpSpPr>
        <p:sp>
          <p:nvSpPr>
            <p:cNvPr id="10258" name="椭圆 11282"/>
            <p:cNvSpPr/>
            <p:nvPr/>
          </p:nvSpPr>
          <p:spPr>
            <a:xfrm>
              <a:off x="24" y="0"/>
              <a:ext cx="144" cy="144"/>
            </a:xfrm>
            <a:prstGeom prst="ellipse">
              <a:avLst/>
            </a:prstGeom>
            <a:noFill/>
            <a:ln w="50800" cap="flat" cmpd="sng">
              <a:solidFill>
                <a:srgbClr val="FF6600"/>
              </a:solidFill>
              <a:prstDash val="solid"/>
              <a:round/>
              <a:headEnd type="none" w="med" len="med"/>
              <a:tailEnd type="none" w="med" len="med"/>
            </a:ln>
          </p:spPr>
          <p:txBody>
            <a:bodyPr anchor="t" anchorCtr="0"/>
            <a:p>
              <a:endParaRPr lang="zh-CN" altLang="en-US">
                <a:latin typeface="Arial" panose="020B0604020202020204" pitchFamily="34" charset="0"/>
                <a:ea typeface="宋体" panose="02010600030101010101" pitchFamily="2" charset="-122"/>
              </a:endParaRPr>
            </a:p>
          </p:txBody>
        </p:sp>
        <p:grpSp>
          <p:nvGrpSpPr>
            <p:cNvPr id="10259" name="组合 11283"/>
            <p:cNvGrpSpPr/>
            <p:nvPr/>
          </p:nvGrpSpPr>
          <p:grpSpPr>
            <a:xfrm>
              <a:off x="0" y="144"/>
              <a:ext cx="192" cy="192"/>
              <a:chOff x="0" y="0"/>
              <a:chExt cx="192" cy="192"/>
            </a:xfrm>
          </p:grpSpPr>
          <p:sp>
            <p:nvSpPr>
              <p:cNvPr id="10260" name="直接连接符 11284"/>
              <p:cNvSpPr/>
              <p:nvPr/>
            </p:nvSpPr>
            <p:spPr>
              <a:xfrm>
                <a:off x="0" y="96"/>
                <a:ext cx="192" cy="0"/>
              </a:xfrm>
              <a:prstGeom prst="line">
                <a:avLst/>
              </a:prstGeom>
              <a:ln w="50800" cap="flat" cmpd="sng">
                <a:solidFill>
                  <a:srgbClr val="FF6600"/>
                </a:solidFill>
                <a:prstDash val="solid"/>
                <a:round/>
                <a:headEnd type="none" w="med" len="med"/>
                <a:tailEnd type="none" w="med" len="med"/>
              </a:ln>
            </p:spPr>
          </p:sp>
          <p:sp>
            <p:nvSpPr>
              <p:cNvPr id="10261" name="直接连接符 11285"/>
              <p:cNvSpPr/>
              <p:nvPr/>
            </p:nvSpPr>
            <p:spPr>
              <a:xfrm>
                <a:off x="96" y="0"/>
                <a:ext cx="0" cy="192"/>
              </a:xfrm>
              <a:prstGeom prst="line">
                <a:avLst/>
              </a:prstGeom>
              <a:ln w="50800" cap="flat" cmpd="sng">
                <a:solidFill>
                  <a:srgbClr val="FF6600"/>
                </a:solidFill>
                <a:prstDash val="solid"/>
                <a:round/>
                <a:headEnd type="none" w="med" len="med"/>
                <a:tailEnd type="none" w="med" len="med"/>
              </a:ln>
            </p:spPr>
          </p:sp>
        </p:grpSp>
      </p:grpSp>
      <p:sp>
        <p:nvSpPr>
          <p:cNvPr id="10262" name="文本框 11286"/>
          <p:cNvSpPr txBox="1"/>
          <p:nvPr/>
        </p:nvSpPr>
        <p:spPr>
          <a:xfrm>
            <a:off x="4068763" y="549275"/>
            <a:ext cx="617537" cy="701675"/>
          </a:xfrm>
          <a:prstGeom prst="rect">
            <a:avLst/>
          </a:prstGeom>
          <a:noFill/>
          <a:ln w="9525">
            <a:noFill/>
          </a:ln>
        </p:spPr>
        <p:txBody>
          <a:bodyPr anchor="t" anchorCtr="0">
            <a:spAutoFit/>
          </a:bodyPr>
          <a:p>
            <a:pPr>
              <a:spcBef>
                <a:spcPct val="50000"/>
              </a:spcBef>
            </a:pPr>
            <a:r>
              <a:rPr lang="en-US" altLang="zh-CN" sz="4000" b="1">
                <a:solidFill>
                  <a:srgbClr val="003300"/>
                </a:solidFill>
                <a:latin typeface="Times New Roman" panose="02020603050405020304" pitchFamily="18" charset="0"/>
                <a:ea typeface="黑体" panose="02010609060101010101" pitchFamily="2" charset="-122"/>
              </a:rPr>
              <a:t>×</a:t>
            </a:r>
            <a:endParaRPr lang="en-US" altLang="zh-CN" sz="4000" b="1">
              <a:solidFill>
                <a:srgbClr val="003300"/>
              </a:solidFill>
              <a:latin typeface="Times New Roman" panose="02020603050405020304" pitchFamily="18" charset="0"/>
              <a:ea typeface="黑体" panose="02010609060101010101" pitchFamily="2" charset="-122"/>
            </a:endParaRPr>
          </a:p>
        </p:txBody>
      </p:sp>
      <p:grpSp>
        <p:nvGrpSpPr>
          <p:cNvPr id="10263" name="组合 11287"/>
          <p:cNvGrpSpPr/>
          <p:nvPr/>
        </p:nvGrpSpPr>
        <p:grpSpPr>
          <a:xfrm>
            <a:off x="5940425" y="333375"/>
            <a:ext cx="412750" cy="403225"/>
            <a:chOff x="0" y="0"/>
            <a:chExt cx="288" cy="288"/>
          </a:xfrm>
        </p:grpSpPr>
        <p:sp>
          <p:nvSpPr>
            <p:cNvPr id="10264" name="椭圆 11288"/>
            <p:cNvSpPr/>
            <p:nvPr/>
          </p:nvSpPr>
          <p:spPr>
            <a:xfrm>
              <a:off x="0" y="144"/>
              <a:ext cx="144" cy="144"/>
            </a:xfrm>
            <a:prstGeom prst="ellipse">
              <a:avLst/>
            </a:prstGeom>
            <a:noFill/>
            <a:ln w="50800" cap="flat" cmpd="sng">
              <a:solidFill>
                <a:srgbClr val="FF6600"/>
              </a:solidFill>
              <a:prstDash val="solid"/>
              <a:round/>
              <a:headEnd type="none" w="med" len="med"/>
              <a:tailEnd type="none" w="med" len="med"/>
            </a:ln>
          </p:spPr>
          <p:txBody>
            <a:bodyPr anchor="t" anchorCtr="0"/>
            <a:p>
              <a:endParaRPr lang="zh-CN" altLang="en-US">
                <a:latin typeface="Arial" panose="020B0604020202020204" pitchFamily="34" charset="0"/>
                <a:ea typeface="宋体" panose="02010600030101010101" pitchFamily="2" charset="-122"/>
              </a:endParaRPr>
            </a:p>
          </p:txBody>
        </p:sp>
        <p:sp>
          <p:nvSpPr>
            <p:cNvPr id="10265" name="任意多边形 11289"/>
            <p:cNvSpPr/>
            <p:nvPr/>
          </p:nvSpPr>
          <p:spPr>
            <a:xfrm>
              <a:off x="122" y="0"/>
              <a:ext cx="166" cy="167"/>
            </a:xfrm>
            <a:custGeom>
              <a:avLst/>
              <a:gdLst/>
              <a:ahLst/>
              <a:cxnLst/>
              <a:pathLst>
                <a:path w="214" h="215">
                  <a:moveTo>
                    <a:pt x="0" y="215"/>
                  </a:moveTo>
                  <a:lnTo>
                    <a:pt x="214" y="0"/>
                  </a:lnTo>
                </a:path>
              </a:pathLst>
            </a:custGeom>
            <a:noFill/>
            <a:ln w="50800" cap="flat" cmpd="sng">
              <a:solidFill>
                <a:srgbClr val="FF6600"/>
              </a:solidFill>
              <a:prstDash val="solid"/>
              <a:round/>
              <a:headEnd type="none" w="med" len="med"/>
              <a:tailEnd type="triangle" w="med" len="med"/>
            </a:ln>
          </p:spPr>
          <p:txBody>
            <a:bodyPr/>
            <a:p>
              <a:endParaRPr lang="zh-CN" altLang="en-US"/>
            </a:p>
          </p:txBody>
        </p:sp>
      </p:grpSp>
      <p:sp>
        <p:nvSpPr>
          <p:cNvPr id="10266" name="直接连接符 11290"/>
          <p:cNvSpPr/>
          <p:nvPr/>
        </p:nvSpPr>
        <p:spPr>
          <a:xfrm>
            <a:off x="4429125" y="1196975"/>
            <a:ext cx="0" cy="649288"/>
          </a:xfrm>
          <a:prstGeom prst="line">
            <a:avLst/>
          </a:prstGeom>
          <a:ln w="38100" cap="flat" cmpd="sng">
            <a:solidFill>
              <a:srgbClr val="003300"/>
            </a:solidFill>
            <a:prstDash val="solid"/>
            <a:round/>
            <a:headEnd type="none" w="med" len="med"/>
            <a:tailEnd type="triangle" w="med" len="med"/>
          </a:ln>
        </p:spPr>
      </p:sp>
      <p:pic>
        <p:nvPicPr>
          <p:cNvPr id="10267" name="图片 11291" descr="hong"/>
          <p:cNvPicPr>
            <a:picLocks noChangeAspect="1"/>
          </p:cNvPicPr>
          <p:nvPr/>
        </p:nvPicPr>
        <p:blipFill>
          <a:blip r:embed="rId2"/>
          <a:stretch>
            <a:fillRect/>
          </a:stretch>
        </p:blipFill>
        <p:spPr>
          <a:xfrm>
            <a:off x="3997325" y="1917700"/>
            <a:ext cx="963613" cy="1293813"/>
          </a:xfrm>
          <a:prstGeom prst="rect">
            <a:avLst/>
          </a:prstGeom>
          <a:noFill/>
          <a:ln w="9525">
            <a:noFill/>
          </a:ln>
        </p:spPr>
      </p:pic>
      <p:sp>
        <p:nvSpPr>
          <p:cNvPr id="10268" name="直接连接符 11292"/>
          <p:cNvSpPr/>
          <p:nvPr/>
        </p:nvSpPr>
        <p:spPr>
          <a:xfrm>
            <a:off x="4500563" y="3213100"/>
            <a:ext cx="0" cy="660400"/>
          </a:xfrm>
          <a:prstGeom prst="line">
            <a:avLst/>
          </a:prstGeom>
          <a:ln w="38100" cap="flat" cmpd="sng">
            <a:solidFill>
              <a:srgbClr val="003300"/>
            </a:solidFill>
            <a:prstDash val="solid"/>
            <a:round/>
            <a:headEnd type="none" w="med" len="med"/>
            <a:tailEnd type="triangle" w="med" len="med"/>
          </a:ln>
        </p:spPr>
      </p:sp>
      <p:sp>
        <p:nvSpPr>
          <p:cNvPr id="10269" name="文本框 11293"/>
          <p:cNvSpPr txBox="1"/>
          <p:nvPr/>
        </p:nvSpPr>
        <p:spPr>
          <a:xfrm>
            <a:off x="1908175" y="765175"/>
            <a:ext cx="1079500" cy="577850"/>
          </a:xfrm>
          <a:prstGeom prst="rect">
            <a:avLst/>
          </a:prstGeom>
          <a:noFill/>
          <a:ln w="9525">
            <a:noFill/>
          </a:ln>
        </p:spPr>
        <p:txBody>
          <a:bodyPr anchor="t" anchorCtr="0">
            <a:spAutoFit/>
          </a:bodyPr>
          <a:p>
            <a:pPr>
              <a:spcBef>
                <a:spcPct val="50000"/>
              </a:spcBef>
            </a:pPr>
            <a:r>
              <a:rPr lang="zh-CN" altLang="en-US" sz="3200" b="1">
                <a:solidFill>
                  <a:srgbClr val="003300"/>
                </a:solidFill>
                <a:latin typeface="Times New Roman" panose="02020603050405020304" pitchFamily="18" charset="0"/>
                <a:ea typeface="楷体_GB2312" pitchFamily="49" charset="-122"/>
              </a:rPr>
              <a:t>红眼</a:t>
            </a:r>
            <a:endParaRPr lang="zh-CN" altLang="en-US" sz="3200" b="1">
              <a:solidFill>
                <a:srgbClr val="003300"/>
              </a:solidFill>
              <a:latin typeface="Times New Roman" panose="02020603050405020304" pitchFamily="18" charset="0"/>
              <a:ea typeface="楷体_GB2312" pitchFamily="49" charset="-122"/>
            </a:endParaRPr>
          </a:p>
        </p:txBody>
      </p:sp>
      <p:sp>
        <p:nvSpPr>
          <p:cNvPr id="10270" name="文本框 11294"/>
          <p:cNvSpPr txBox="1"/>
          <p:nvPr/>
        </p:nvSpPr>
        <p:spPr>
          <a:xfrm>
            <a:off x="5867400" y="765175"/>
            <a:ext cx="1081088" cy="577850"/>
          </a:xfrm>
          <a:prstGeom prst="rect">
            <a:avLst/>
          </a:prstGeom>
          <a:noFill/>
          <a:ln w="9525">
            <a:noFill/>
          </a:ln>
        </p:spPr>
        <p:txBody>
          <a:bodyPr anchor="t" anchorCtr="0">
            <a:spAutoFit/>
          </a:bodyPr>
          <a:p>
            <a:pPr>
              <a:spcBef>
                <a:spcPct val="50000"/>
              </a:spcBef>
            </a:pPr>
            <a:r>
              <a:rPr lang="zh-CN" altLang="en-US" sz="3200" b="1" dirty="0">
                <a:solidFill>
                  <a:srgbClr val="003300"/>
                </a:solidFill>
                <a:latin typeface="Times New Roman" panose="02020603050405020304" pitchFamily="18" charset="0"/>
                <a:ea typeface="楷体_GB2312" pitchFamily="49" charset="-122"/>
              </a:rPr>
              <a:t>白眼</a:t>
            </a:r>
            <a:endParaRPr lang="zh-CN" altLang="en-US" dirty="0">
              <a:latin typeface="Arial" panose="020B0604020202020204" pitchFamily="34" charset="0"/>
              <a:ea typeface="宋体" panose="02010600030101010101" pitchFamily="2" charset="-122"/>
            </a:endParaRPr>
          </a:p>
        </p:txBody>
      </p:sp>
      <p:sp>
        <p:nvSpPr>
          <p:cNvPr id="10271" name="矩形 11295">
            <a:hlinkClick r:id="rId3" action="ppaction://hlinksldjump"/>
          </p:cNvPr>
          <p:cNvSpPr/>
          <p:nvPr/>
        </p:nvSpPr>
        <p:spPr>
          <a:xfrm>
            <a:off x="8101013" y="6237288"/>
            <a:ext cx="576262" cy="306387"/>
          </a:xfrm>
          <a:prstGeom prst="rect">
            <a:avLst/>
          </a:prstGeom>
        </p:spPr>
        <p:txBody>
          <a:bodyPr wrap="none" fromWordArt="1">
            <a:prstTxWarp prst="textCanDown">
              <a:avLst>
                <a:gd name="adj" fmla="val 14287"/>
              </a:avLst>
            </a:prstTxWarp>
            <a:normAutofit/>
          </a:bodyPr>
          <a:p>
            <a:pPr algn="ctr"/>
            <a:r>
              <a:rPr lang="zh-CN" altLang="en-US" sz="3600" b="1">
                <a:ln w="9525" cap="flat" cmpd="sng">
                  <a:solidFill>
                    <a:srgbClr val="000000"/>
                  </a:solidFill>
                  <a:prstDash val="solid"/>
                  <a:round/>
                  <a:headEnd type="none" w="med" len="med"/>
                  <a:tailEnd type="none" w="med" len="med"/>
                </a:ln>
                <a:solidFill>
                  <a:srgbClr val="FF3300"/>
                </a:solidFill>
                <a:latin typeface="宋体" panose="02010600030101010101" pitchFamily="2" charset="-122"/>
                <a:ea typeface="宋体" panose="02010600030101010101" pitchFamily="2" charset="-122"/>
              </a:rPr>
              <a:t>Go</a:t>
            </a:r>
            <a:endParaRPr lang="zh-CN" altLang="en-US" sz="3600" b="1">
              <a:ln w="9525" cap="flat" cmpd="sng">
                <a:solidFill>
                  <a:srgbClr val="000000"/>
                </a:solidFill>
                <a:prstDash val="solid"/>
                <a:round/>
                <a:headEnd type="none" w="med" len="med"/>
                <a:tailEnd type="none" w="med" len="med"/>
              </a:ln>
              <a:solidFill>
                <a:srgbClr val="FF3300"/>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blinds(horizontal)">
                                      <p:cBhvr>
                                        <p:cTn id="7"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265" name="图片 12289" descr="pic_274893"/>
          <p:cNvPicPr>
            <a:picLocks noChangeAspect="1"/>
          </p:cNvPicPr>
          <p:nvPr/>
        </p:nvPicPr>
        <p:blipFill>
          <a:blip r:embed="rId1"/>
          <a:stretch>
            <a:fillRect/>
          </a:stretch>
        </p:blipFill>
        <p:spPr>
          <a:xfrm>
            <a:off x="2771775" y="1628775"/>
            <a:ext cx="6022975" cy="3238500"/>
          </a:xfrm>
          <a:prstGeom prst="rect">
            <a:avLst/>
          </a:prstGeom>
          <a:noFill/>
          <a:ln w="9525">
            <a:noFill/>
          </a:ln>
        </p:spPr>
      </p:pic>
      <p:sp>
        <p:nvSpPr>
          <p:cNvPr id="12291" name="文本框 12290"/>
          <p:cNvSpPr txBox="1"/>
          <p:nvPr/>
        </p:nvSpPr>
        <p:spPr>
          <a:xfrm>
            <a:off x="323850" y="2205038"/>
            <a:ext cx="2247900" cy="579437"/>
          </a:xfrm>
          <a:prstGeom prst="rect">
            <a:avLst/>
          </a:prstGeom>
          <a:noFill/>
          <a:ln w="9525">
            <a:noFill/>
          </a:ln>
        </p:spPr>
        <p:txBody>
          <a:bodyPr anchor="t" anchorCtr="0">
            <a:spAutoFit/>
          </a:bodyPr>
          <a:p>
            <a:r>
              <a:rPr lang="zh-CN" altLang="en-US" sz="3200" b="1">
                <a:solidFill>
                  <a:srgbClr val="FF0000"/>
                </a:solidFill>
                <a:latin typeface="Arial" panose="020B0604020202020204" pitchFamily="34" charset="0"/>
                <a:ea typeface="黑体" panose="02010609060101010101" pitchFamily="2" charset="-122"/>
              </a:rPr>
              <a:t>常染色体</a:t>
            </a:r>
            <a:endParaRPr lang="zh-CN" altLang="en-US" sz="3200" b="1">
              <a:solidFill>
                <a:srgbClr val="FF0000"/>
              </a:solidFill>
              <a:latin typeface="Arial" panose="020B0604020202020204" pitchFamily="34" charset="0"/>
              <a:ea typeface="黑体" panose="02010609060101010101" pitchFamily="2" charset="-122"/>
            </a:endParaRPr>
          </a:p>
        </p:txBody>
      </p:sp>
      <p:sp>
        <p:nvSpPr>
          <p:cNvPr id="12292" name="文本框 12291"/>
          <p:cNvSpPr txBox="1"/>
          <p:nvPr/>
        </p:nvSpPr>
        <p:spPr>
          <a:xfrm>
            <a:off x="323850" y="3644900"/>
            <a:ext cx="1944688" cy="579438"/>
          </a:xfrm>
          <a:prstGeom prst="rect">
            <a:avLst/>
          </a:prstGeom>
          <a:noFill/>
          <a:ln w="9525">
            <a:noFill/>
          </a:ln>
        </p:spPr>
        <p:txBody>
          <a:bodyPr anchor="t" anchorCtr="0">
            <a:spAutoFit/>
          </a:bodyPr>
          <a:p>
            <a:r>
              <a:rPr lang="zh-CN" altLang="en-US" sz="3200" b="1">
                <a:solidFill>
                  <a:srgbClr val="FF0000"/>
                </a:solidFill>
                <a:latin typeface="Arial" panose="020B0604020202020204" pitchFamily="34" charset="0"/>
                <a:ea typeface="黑体" panose="02010609060101010101" pitchFamily="2" charset="-122"/>
              </a:rPr>
              <a:t>性染色体</a:t>
            </a:r>
            <a:endParaRPr lang="zh-CN" altLang="en-US" sz="3200" b="1">
              <a:solidFill>
                <a:srgbClr val="FF0000"/>
              </a:solidFill>
              <a:latin typeface="Arial" panose="020B0604020202020204" pitchFamily="34" charset="0"/>
              <a:ea typeface="黑体" panose="02010609060101010101" pitchFamily="2" charset="-122"/>
            </a:endParaRPr>
          </a:p>
        </p:txBody>
      </p:sp>
      <p:sp>
        <p:nvSpPr>
          <p:cNvPr id="12293" name="矩形 12292"/>
          <p:cNvSpPr/>
          <p:nvPr/>
        </p:nvSpPr>
        <p:spPr>
          <a:xfrm>
            <a:off x="3852863" y="3357563"/>
            <a:ext cx="936625" cy="865187"/>
          </a:xfrm>
          <a:prstGeom prst="rect">
            <a:avLst/>
          </a:prstGeom>
          <a:noFill/>
          <a:ln w="25400" cap="flat" cmpd="sng">
            <a:solidFill>
              <a:srgbClr val="FF0000"/>
            </a:solidFill>
            <a:prstDash val="solid"/>
            <a:miter/>
            <a:headEnd type="none" w="med" len="med"/>
            <a:tailEnd type="none" w="med" len="med"/>
          </a:ln>
        </p:spPr>
        <p:txBody>
          <a:bodyPr anchor="t" anchorCtr="0"/>
          <a:p>
            <a:endParaRPr lang="zh-CN" altLang="en-US">
              <a:latin typeface="Arial" panose="020B0604020202020204" pitchFamily="34" charset="0"/>
              <a:ea typeface="宋体" panose="02010600030101010101" pitchFamily="2" charset="-122"/>
            </a:endParaRPr>
          </a:p>
        </p:txBody>
      </p:sp>
      <p:sp>
        <p:nvSpPr>
          <p:cNvPr id="12294" name="矩形 12293"/>
          <p:cNvSpPr/>
          <p:nvPr/>
        </p:nvSpPr>
        <p:spPr>
          <a:xfrm>
            <a:off x="6759575" y="3357563"/>
            <a:ext cx="1101725" cy="858837"/>
          </a:xfrm>
          <a:prstGeom prst="rect">
            <a:avLst/>
          </a:prstGeom>
          <a:noFill/>
          <a:ln w="25400" cap="flat" cmpd="sng">
            <a:solidFill>
              <a:srgbClr val="FF0000"/>
            </a:solidFill>
            <a:prstDash val="solid"/>
            <a:miter/>
            <a:headEnd type="none" w="med" len="med"/>
            <a:tailEnd type="none" w="med" len="med"/>
          </a:ln>
        </p:spPr>
        <p:txBody>
          <a:bodyPr anchor="t" anchorCtr="0"/>
          <a:p>
            <a:endParaRPr lang="zh-CN" altLang="en-US">
              <a:latin typeface="Arial" panose="020B0604020202020204" pitchFamily="34" charset="0"/>
              <a:ea typeface="宋体" panose="02010600030101010101" pitchFamily="2" charset="-122"/>
            </a:endParaRPr>
          </a:p>
        </p:txBody>
      </p:sp>
      <p:sp>
        <p:nvSpPr>
          <p:cNvPr id="11270" name="PubRRectCallout"/>
          <p:cNvSpPr>
            <a:spLocks noEditPoints="1"/>
          </p:cNvSpPr>
          <p:nvPr/>
        </p:nvSpPr>
        <p:spPr>
          <a:xfrm>
            <a:off x="582613" y="128588"/>
            <a:ext cx="4175125" cy="1524000"/>
          </a:xfrm>
          <a:custGeom>
            <a:avLst/>
            <a:gdLst/>
            <a:ahLst/>
            <a:cxnLst>
              <a:cxn ang="17694720">
                <a:pos x="10800" y="0"/>
              </a:cxn>
              <a:cxn ang="11796480">
                <a:pos x="0" y="8638"/>
              </a:cxn>
              <a:cxn ang="5898240">
                <a:pos x="8607" y="21600"/>
              </a:cxn>
              <a:cxn ang="5898240">
                <a:pos x="10800" y="17277"/>
              </a:cxn>
              <a:cxn ang="0">
                <a:pos x="21600" y="8638"/>
              </a:cxn>
            </a:cxnLst>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close/>
              </a:path>
            </a:pathLst>
          </a:custGeom>
          <a:solidFill>
            <a:srgbClr val="FFBE7D"/>
          </a:solidFill>
          <a:ln w="9525" cap="flat" cmpd="sng">
            <a:solidFill>
              <a:srgbClr val="000000"/>
            </a:solidFill>
            <a:prstDash val="solid"/>
            <a:miter/>
            <a:headEnd type="none" w="med" len="med"/>
            <a:tailEnd type="none" w="med" len="med"/>
          </a:ln>
          <a:effectLst>
            <a:outerShdw dist="107763" dir="2699999" algn="ctr" rotWithShape="0">
              <a:srgbClr val="808080"/>
            </a:outerShdw>
          </a:effectLst>
        </p:spPr>
        <p:txBody>
          <a:bodyPr/>
          <a:p>
            <a:endParaRPr lang="zh-CN" altLang="en-US"/>
          </a:p>
        </p:txBody>
      </p:sp>
      <p:sp>
        <p:nvSpPr>
          <p:cNvPr id="11271" name="文本框 12295"/>
          <p:cNvSpPr txBox="1"/>
          <p:nvPr/>
        </p:nvSpPr>
        <p:spPr>
          <a:xfrm>
            <a:off x="684213" y="347663"/>
            <a:ext cx="3959225" cy="641350"/>
          </a:xfrm>
          <a:prstGeom prst="rect">
            <a:avLst/>
          </a:prstGeom>
          <a:noFill/>
          <a:ln w="9525">
            <a:noFill/>
          </a:ln>
        </p:spPr>
        <p:txBody>
          <a:bodyPr anchor="t" anchorCtr="0">
            <a:spAutoFit/>
          </a:bodyPr>
          <a:p>
            <a:pPr>
              <a:spcBef>
                <a:spcPct val="50000"/>
              </a:spcBef>
            </a:pPr>
            <a:r>
              <a:rPr lang="zh-CN" altLang="en-US" sz="3600" b="1">
                <a:solidFill>
                  <a:srgbClr val="0000FF"/>
                </a:solidFill>
                <a:latin typeface="Arial" panose="020B0604020202020204" pitchFamily="34" charset="0"/>
                <a:ea typeface="黑体" panose="02010609060101010101" pitchFamily="2" charset="-122"/>
              </a:rPr>
              <a:t>果蝇体细胞染色体</a:t>
            </a:r>
            <a:endParaRPr lang="zh-CN" altLang="en-US" sz="3600" b="1">
              <a:solidFill>
                <a:srgbClr val="0000FF"/>
              </a:solidFill>
              <a:latin typeface="Arial" panose="020B0604020202020204" pitchFamily="34" charset="0"/>
              <a:ea typeface="黑体" panose="02010609060101010101" pitchFamily="2" charset="-122"/>
            </a:endParaRPr>
          </a:p>
        </p:txBody>
      </p:sp>
      <p:sp>
        <p:nvSpPr>
          <p:cNvPr id="12297" name="矩形 12296"/>
          <p:cNvSpPr/>
          <p:nvPr/>
        </p:nvSpPr>
        <p:spPr>
          <a:xfrm>
            <a:off x="2771775" y="1628775"/>
            <a:ext cx="5905500" cy="1730375"/>
          </a:xfrm>
          <a:prstGeom prst="rect">
            <a:avLst/>
          </a:prstGeom>
          <a:noFill/>
          <a:ln w="25400" cap="flat" cmpd="sng">
            <a:solidFill>
              <a:srgbClr val="FF0000"/>
            </a:solidFill>
            <a:prstDash val="solid"/>
            <a:miter/>
            <a:headEnd type="none" w="med" len="med"/>
            <a:tailEnd type="none" w="med" len="med"/>
          </a:ln>
        </p:spPr>
        <p:txBody>
          <a:bodyPr anchor="t" anchorCtr="0"/>
          <a:p>
            <a:endParaRPr lang="zh-CN" altLang="en-US">
              <a:latin typeface="Arial" panose="020B0604020202020204" pitchFamily="34" charset="0"/>
              <a:ea typeface="宋体" panose="02010600030101010101" pitchFamily="2" charset="-122"/>
            </a:endParaRPr>
          </a:p>
        </p:txBody>
      </p:sp>
      <p:pic>
        <p:nvPicPr>
          <p:cNvPr id="12298" name="图片 12297"/>
          <p:cNvPicPr>
            <a:picLocks noChangeAspect="1"/>
          </p:cNvPicPr>
          <p:nvPr/>
        </p:nvPicPr>
        <p:blipFill>
          <a:blip r:embed="rId2"/>
          <a:stretch>
            <a:fillRect/>
          </a:stretch>
        </p:blipFill>
        <p:spPr>
          <a:xfrm>
            <a:off x="4284663" y="3644900"/>
            <a:ext cx="2303462" cy="199072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29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29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2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ldLvl="0"/>
      <p:bldP spid="12292" grpId="0" bldLvl="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标题 13313"/>
          <p:cNvSpPr>
            <a:spLocks noGrp="1"/>
          </p:cNvSpPr>
          <p:nvPr>
            <p:ph type="title"/>
          </p:nvPr>
        </p:nvSpPr>
        <p:spPr>
          <a:ln/>
        </p:spPr>
        <p:txBody>
          <a:bodyPr anchor="ctr" anchorCtr="0"/>
          <a:p>
            <a:endParaRPr lang="zh-CN" altLang="en-US" dirty="0"/>
          </a:p>
        </p:txBody>
      </p:sp>
      <p:sp>
        <p:nvSpPr>
          <p:cNvPr id="12290" name="文本占位符 13314"/>
          <p:cNvSpPr>
            <a:spLocks noGrp="1"/>
          </p:cNvSpPr>
          <p:nvPr>
            <p:ph idx="1"/>
          </p:nvPr>
        </p:nvSpPr>
        <p:spPr>
          <a:xfrm>
            <a:off x="396875" y="2565400"/>
            <a:ext cx="8216900" cy="2708275"/>
          </a:xfrm>
          <a:ln/>
        </p:spPr>
        <p:txBody>
          <a:bodyPr anchor="t" anchorCtr="0"/>
          <a:p>
            <a:pPr>
              <a:lnSpc>
                <a:spcPct val="90000"/>
              </a:lnSpc>
              <a:buNone/>
            </a:pPr>
            <a:r>
              <a:rPr lang="zh-CN" altLang="en-US" dirty="0"/>
              <a:t>    </a:t>
            </a:r>
            <a:r>
              <a:rPr lang="zh-CN" altLang="en-US" sz="4400" b="1" dirty="0">
                <a:solidFill>
                  <a:srgbClr val="413995"/>
                </a:solidFill>
              </a:rPr>
              <a:t>  基于对萨顿的假说和果蝇性染色体的认识，你觉得控制眼色的基因在性染色体上的位置存在哪几种可能性？</a:t>
            </a:r>
            <a:endParaRPr lang="zh-CN" altLang="en-US" sz="4400" b="1" dirty="0">
              <a:solidFill>
                <a:srgbClr val="413995"/>
              </a:solidFill>
            </a:endParaRPr>
          </a:p>
        </p:txBody>
      </p:sp>
      <p:pic>
        <p:nvPicPr>
          <p:cNvPr id="12291" name="图片 13315"/>
          <p:cNvPicPr>
            <a:picLocks noChangeAspect="1"/>
          </p:cNvPicPr>
          <p:nvPr/>
        </p:nvPicPr>
        <p:blipFill>
          <a:blip r:embed="rId1"/>
          <a:stretch>
            <a:fillRect/>
          </a:stretch>
        </p:blipFill>
        <p:spPr>
          <a:xfrm>
            <a:off x="107950" y="44450"/>
            <a:ext cx="3024188" cy="2613025"/>
          </a:xfrm>
          <a:prstGeom prst="rect">
            <a:avLst/>
          </a:prstGeom>
          <a:noFill/>
          <a:ln w="9525">
            <a:noFill/>
          </a:ln>
        </p:spPr>
      </p:pic>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000120150601A13PWBG">
  <a:themeElements>
    <a:clrScheme name="">
      <a:dk1>
        <a:srgbClr val="4D4D4D"/>
      </a:dk1>
      <a:lt1>
        <a:srgbClr val="FFFFFF"/>
      </a:lt1>
      <a:dk2>
        <a:srgbClr val="4D4D4D"/>
      </a:dk2>
      <a:lt2>
        <a:srgbClr val="FFFFFF"/>
      </a:lt2>
      <a:accent1>
        <a:srgbClr val="869D59"/>
      </a:accent1>
      <a:accent2>
        <a:srgbClr val="B4B75C"/>
      </a:accent2>
      <a:accent3>
        <a:srgbClr val="FFFFFF"/>
      </a:accent3>
      <a:accent4>
        <a:srgbClr val="414141"/>
      </a:accent4>
      <a:accent5>
        <a:srgbClr val="C3CCB5"/>
      </a:accent5>
      <a:accent6>
        <a:srgbClr val="A1A452"/>
      </a:accent6>
      <a:hlink>
        <a:srgbClr val="0070C0"/>
      </a:hlink>
      <a:folHlink>
        <a:srgbClr val="7F7F7F"/>
      </a:folHlink>
    </a:clrScheme>
    <a:fontScheme name="">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4D4D4D"/>
        </a:dk1>
        <a:lt1>
          <a:srgbClr val="FFFFFF"/>
        </a:lt1>
        <a:dk2>
          <a:srgbClr val="4D4D4D"/>
        </a:dk2>
        <a:lt2>
          <a:srgbClr val="FFFFFF"/>
        </a:lt2>
        <a:accent1>
          <a:srgbClr val="869D59"/>
        </a:accent1>
        <a:accent2>
          <a:srgbClr val="B4B75C"/>
        </a:accent2>
        <a:accent3>
          <a:srgbClr val="FFFFFF"/>
        </a:accent3>
        <a:accent4>
          <a:srgbClr val="414141"/>
        </a:accent4>
        <a:accent5>
          <a:srgbClr val="C3CCB5"/>
        </a:accent5>
        <a:accent6>
          <a:srgbClr val="A1A452"/>
        </a:accent6>
        <a:hlink>
          <a:srgbClr val="0070C0"/>
        </a:hlink>
        <a:folHlink>
          <a:srgbClr val="7F7F7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1003</Words>
  <Application>WPS 演示</Application>
  <PresentationFormat>在屏幕上显示</PresentationFormat>
  <Paragraphs>146</Paragraphs>
  <Slides>15</Slides>
  <Notes>0</Notes>
  <HiddenSlides>0</HiddenSlides>
  <MMClips>0</MMClips>
  <ScaleCrop>false</ScaleCrop>
  <HeadingPairs>
    <vt:vector size="8" baseType="variant">
      <vt:variant>
        <vt:lpstr>已用的字体</vt:lpstr>
      </vt:variant>
      <vt:variant>
        <vt:i4>17</vt:i4>
      </vt:variant>
      <vt:variant>
        <vt:lpstr>主题</vt:lpstr>
      </vt:variant>
      <vt:variant>
        <vt:i4>2</vt:i4>
      </vt:variant>
      <vt:variant>
        <vt:lpstr>嵌入 OLE 服务器</vt:lpstr>
      </vt:variant>
      <vt:variant>
        <vt:i4>0</vt:i4>
      </vt:variant>
      <vt:variant>
        <vt:lpstr>幻灯片标题</vt:lpstr>
      </vt:variant>
      <vt:variant>
        <vt:i4>15</vt:i4>
      </vt:variant>
    </vt:vector>
  </HeadingPairs>
  <TitlesOfParts>
    <vt:vector size="34" baseType="lpstr">
      <vt:lpstr>Arial</vt:lpstr>
      <vt:lpstr>宋体</vt:lpstr>
      <vt:lpstr>Wingdings</vt:lpstr>
      <vt:lpstr>幼圆</vt:lpstr>
      <vt:lpstr>Wingdings 2</vt:lpstr>
      <vt:lpstr>Wingdings</vt:lpstr>
      <vt:lpstr>Calibri</vt:lpstr>
      <vt:lpstr>黑体</vt:lpstr>
      <vt:lpstr>楷体_GB2312</vt:lpstr>
      <vt:lpstr>新宋体</vt:lpstr>
      <vt:lpstr>Times New Roman</vt:lpstr>
      <vt:lpstr>华文新魏</vt:lpstr>
      <vt:lpstr>Arial Black</vt:lpstr>
      <vt:lpstr>华文中宋</vt:lpstr>
      <vt:lpstr>微软雅黑</vt:lpstr>
      <vt:lpstr>Arial Unicode MS</vt:lpstr>
      <vt:lpstr>Arial Unicode MS</vt:lpstr>
      <vt:lpstr>默认设计模板</vt:lpstr>
      <vt:lpstr>A000120150601A13PWBG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基因在染色体上</dc:title>
  <dc:creator>Administrator</dc:creator>
  <cp:lastModifiedBy>婕妤</cp:lastModifiedBy>
  <cp:revision>5</cp:revision>
  <dcterms:created xsi:type="dcterms:W3CDTF">2015-10-07T10:39:26Z</dcterms:created>
  <dcterms:modified xsi:type="dcterms:W3CDTF">2024-10-17T12:49:42Z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2052-12.1.0.18276</vt:lpwstr>
  </property>
  <property fmtid="{D5CDD505-2E9C-101B-9397-08002B2CF9AE}" pid="3" name="ICV">
    <vt:lpwstr>C028D81EF61D44F1BA8BF4BD3F124832_13</vt:lpwstr>
  </property>
</Properties>
</file>