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tags/tag7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Default Extension="jpeg" ContentType="image/jpeg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Default Extension="vml" ContentType="application/vnd.openxmlformats-officedocument.vmlDrawing"/>
  <Override PartName="/ppt/tags/tag71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Default Extension="svg" ContentType="image/svg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472" r:id="rId2"/>
    <p:sldId id="402" r:id="rId3"/>
    <p:sldId id="403" r:id="rId4"/>
    <p:sldId id="505" r:id="rId5"/>
    <p:sldId id="506" r:id="rId6"/>
    <p:sldId id="507" r:id="rId7"/>
    <p:sldId id="508" r:id="rId8"/>
    <p:sldId id="502" r:id="rId9"/>
    <p:sldId id="397" r:id="rId10"/>
    <p:sldId id="489" r:id="rId11"/>
    <p:sldId id="410" r:id="rId12"/>
    <p:sldId id="409" r:id="rId13"/>
    <p:sldId id="412" r:id="rId14"/>
    <p:sldId id="414" r:id="rId15"/>
    <p:sldId id="418" r:id="rId16"/>
    <p:sldId id="509" r:id="rId17"/>
    <p:sldId id="437" r:id="rId18"/>
    <p:sldId id="512" r:id="rId19"/>
    <p:sldId id="511" r:id="rId20"/>
    <p:sldId id="510" r:id="rId21"/>
    <p:sldId id="417" r:id="rId22"/>
    <p:sldId id="504" r:id="rId23"/>
    <p:sldId id="421" r:id="rId24"/>
    <p:sldId id="490" r:id="rId25"/>
    <p:sldId id="401" r:id="rId26"/>
  </p:sldIdLst>
  <p:sldSz cx="9144000" cy="6858000" type="screen4x3"/>
  <p:notesSz cx="6858000" cy="9144000"/>
  <p:custDataLst>
    <p:tags r:id="rId2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976" userDrawn="1">
          <p15:clr>
            <a:srgbClr val="A4A3A4"/>
          </p15:clr>
        </p15:guide>
        <p15:guide id="2" pos="30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00"/>
    <a:srgbClr val="0000FF"/>
    <a:srgbClr val="FF7C80"/>
    <a:srgbClr val="65080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0"/>
    <p:restoredTop sz="94682"/>
  </p:normalViewPr>
  <p:slideViewPr>
    <p:cSldViewPr showGuides="1">
      <p:cViewPr varScale="1">
        <p:scale>
          <a:sx n="67" d="100"/>
          <a:sy n="67" d="100"/>
        </p:scale>
        <p:origin x="-924" y="-96"/>
      </p:cViewPr>
      <p:guideLst>
        <p:guide orient="horz" pos="1976"/>
        <p:guide pos="30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8027213" cy="7802721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2024/9/27</a:t>
            </a:fld>
            <a:endParaRPr lang="zh-CN" altLang="en-US" strike="noStrike" noProof="1"/>
          </a:p>
        </p:txBody>
      </p:sp>
      <p:sp>
        <p:nvSpPr>
          <p:cNvPr id="1024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45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2253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zh-CN" dirty="0"/>
          </a:p>
        </p:txBody>
      </p:sp>
      <p:sp>
        <p:nvSpPr>
          <p:cNvPr id="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/>
          <a:p>
            <a:pPr lvl="0" algn="r" fontAlgn="base"/>
            <a:fld id="{9A0DB2DC-4C9A-4742-B13C-FB6460FD3503}" type="slidenum">
              <a:rPr lang="zh-CN" altLang="en-US" sz="1200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algn="r" fontAlgn="base"/>
              <a:t>12</a:t>
            </a:fld>
            <a:endParaRPr lang="zh-CN" altLang="en-US" sz="1200" strike="noStrike" noProof="1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22532" name="灯片编号占位符 1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pPr lvl="0" indent="0" algn="r"/>
              <a:t>12</a:t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502412" y="2588281"/>
            <a:ext cx="8139178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405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502412" y="3566160"/>
            <a:ext cx="8139178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algn="r" fontAlgn="base"/>
              <a:t>‹#›</a:t>
            </a:fld>
            <a:endParaRPr lang="en-US" altLang="zh-CN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02448" y="952508"/>
            <a:ext cx="8139178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5F28921A-3659-40E6-BF05-B007AA185C5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02412" y="2588281"/>
            <a:ext cx="8139178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05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02412" y="1296000"/>
            <a:ext cx="8139178" cy="504135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48" y="3808730"/>
            <a:ext cx="8139178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27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02444" y="4511675"/>
            <a:ext cx="8139178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502448" y="1296000"/>
            <a:ext cx="3962432" cy="504000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79158" y="1296000"/>
            <a:ext cx="3962432" cy="5040000"/>
          </a:xfrm>
        </p:spPr>
        <p:txBody>
          <a:bodyPr>
            <a:noAutofit/>
          </a:bodyPr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502448" y="1296000"/>
            <a:ext cx="396243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02444" y="1789043"/>
            <a:ext cx="3962400" cy="455223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296000"/>
            <a:ext cx="396243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789043"/>
            <a:ext cx="3962432" cy="455223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502448" y="1296000"/>
            <a:ext cx="396243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679194" y="1296000"/>
            <a:ext cx="3962432" cy="50400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7928351" y="952508"/>
            <a:ext cx="713238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502444" y="952500"/>
            <a:ext cx="7371076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502412" y="432000"/>
            <a:ext cx="8139178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502412" y="1296000"/>
            <a:ext cx="8139178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7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jpeg"/><Relationship Id="rId12" Type="http://schemas.openxmlformats.org/officeDocument/2006/relationships/image" Target="../media/image23.png"/><Relationship Id="rId2" Type="http://schemas.openxmlformats.org/officeDocument/2006/relationships/tags" Target="../tags/tag6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hyperlink" Target="&#21464;&#24418;&#34411;&#20999;&#21106;&#23454;&#39564;.wmv" TargetMode="External"/><Relationship Id="rId5" Type="http://schemas.openxmlformats.org/officeDocument/2006/relationships/image" Target="../media/image21.jpeg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7.xml"/><Relationship Id="rId5" Type="http://schemas.openxmlformats.org/officeDocument/2006/relationships/hyperlink" Target="12&#65343;&#20254;&#34299;&#30340;&#23233;&#25509;&#23454;&#39564;.swf" TargetMode="Externa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26579;&#33394;&#36136;&#21644;&#26579;&#33394;&#20307;.wmv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12&#65343;&#20254;&#34299;&#30340;&#23233;&#25509;&#23454;&#39564;.swf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0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12&#65343;&#20254;&#34299;&#30340;&#23233;&#25509;&#23454;&#39564;.swf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20811;&#38534;&#29492;.wmv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oleObject" Target="../embeddings/oleObject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svg"/><Relationship Id="rId2" Type="http://schemas.openxmlformats.org/officeDocument/2006/relationships/tags" Target="../tags/tag6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4" Type="http://schemas.openxmlformats.org/officeDocument/2006/relationships/hyperlink" Target="12&#65343;&#20254;&#34299;&#30340;&#23233;&#25509;&#23454;&#39564;.sw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12&#65343;&#20254;&#34299;&#30340;&#23233;&#25509;&#23454;&#39564;.sw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12&#65343;&#20254;&#34299;&#30340;&#23233;&#25509;&#23454;&#39564;.swf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12&#65343;&#20254;&#34299;&#30340;&#23233;&#25509;&#23454;&#39564;.sw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6"/>
          <p:cNvSpPr txBox="1"/>
          <p:nvPr/>
        </p:nvSpPr>
        <p:spPr>
          <a:xfrm>
            <a:off x="814705" y="3520123"/>
            <a:ext cx="490220" cy="2608263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4341" name="Group 7"/>
          <p:cNvGrpSpPr/>
          <p:nvPr/>
        </p:nvGrpSpPr>
        <p:grpSpPr>
          <a:xfrm>
            <a:off x="2667050" y="3124208"/>
            <a:ext cx="3816350" cy="2211388"/>
            <a:chOff x="0" y="0"/>
            <a:chExt cx="2404" cy="1769"/>
          </a:xfrm>
        </p:grpSpPr>
        <p:sp>
          <p:nvSpPr>
            <p:cNvPr id="14342" name="Rectangle 8"/>
            <p:cNvSpPr/>
            <p:nvPr/>
          </p:nvSpPr>
          <p:spPr>
            <a:xfrm>
              <a:off x="0" y="0"/>
              <a:ext cx="2404" cy="1769"/>
            </a:xfrm>
            <a:prstGeom prst="rect">
              <a:avLst/>
            </a:prstGeom>
            <a:solidFill>
              <a:srgbClr val="CC6600"/>
            </a:solidFill>
            <a:ln w="9525" cap="flat" cmpd="sng">
              <a:solidFill>
                <a:srgbClr val="CC66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0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4343" name="Picture 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" y="46"/>
              <a:ext cx="2313" cy="168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4344" name="Group 10"/>
          <p:cNvGrpSpPr/>
          <p:nvPr/>
        </p:nvGrpSpPr>
        <p:grpSpPr>
          <a:xfrm>
            <a:off x="6407150" y="3115310"/>
            <a:ext cx="2401570" cy="2218690"/>
            <a:chOff x="0" y="0"/>
            <a:chExt cx="1497" cy="1406"/>
          </a:xfrm>
        </p:grpSpPr>
        <p:sp>
          <p:nvSpPr>
            <p:cNvPr id="14345" name="Rectangle 11"/>
            <p:cNvSpPr/>
            <p:nvPr/>
          </p:nvSpPr>
          <p:spPr>
            <a:xfrm>
              <a:off x="0" y="0"/>
              <a:ext cx="1497" cy="1406"/>
            </a:xfrm>
            <a:prstGeom prst="rect">
              <a:avLst/>
            </a:prstGeom>
            <a:solidFill>
              <a:srgbClr val="CC6600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zh-CN" altLang="zh-CN" sz="2000" dirty="0">
                  <a:latin typeface="微软雅黑" panose="020B0503020204020204" charset="-122"/>
                  <a:ea typeface="微软雅黑" panose="020B0503020204020204" charset="-122"/>
                </a:rPr>
                <a:t>00</a:t>
              </a:r>
            </a:p>
          </p:txBody>
        </p:sp>
        <p:pic>
          <p:nvPicPr>
            <p:cNvPr id="14346" name="Picture 1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" y="46"/>
              <a:ext cx="1406" cy="13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4350" name="Group 16"/>
          <p:cNvGrpSpPr/>
          <p:nvPr/>
        </p:nvGrpSpPr>
        <p:grpSpPr>
          <a:xfrm>
            <a:off x="431165" y="3133091"/>
            <a:ext cx="2232025" cy="2209800"/>
            <a:chOff x="0" y="0"/>
            <a:chExt cx="1678" cy="2087"/>
          </a:xfrm>
        </p:grpSpPr>
        <p:sp>
          <p:nvSpPr>
            <p:cNvPr id="14351" name="Rectangle 17"/>
            <p:cNvSpPr/>
            <p:nvPr/>
          </p:nvSpPr>
          <p:spPr>
            <a:xfrm>
              <a:off x="0" y="0"/>
              <a:ext cx="1678" cy="2087"/>
            </a:xfrm>
            <a:prstGeom prst="rect">
              <a:avLst/>
            </a:prstGeom>
            <a:solidFill>
              <a:srgbClr val="CC6600"/>
            </a:solidFill>
            <a:ln w="9525" cap="flat" cmpd="sng">
              <a:solidFill>
                <a:srgbClr val="FF66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0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4352" name="Picture 1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" y="59"/>
              <a:ext cx="1613" cy="198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4353" name="Text Box 19"/>
          <p:cNvSpPr txBox="1"/>
          <p:nvPr/>
        </p:nvSpPr>
        <p:spPr>
          <a:xfrm>
            <a:off x="508635" y="1300798"/>
            <a:ext cx="791845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第</a:t>
            </a:r>
            <a:r>
              <a:rPr lang="zh-CN" altLang="zh-CN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节 细胞</a:t>
            </a:r>
            <a:r>
              <a:rPr lang="zh-CN" alt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核的结构和功能</a:t>
            </a:r>
            <a:endParaRPr lang="zh-CN" alt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54" name="Text Box 20"/>
          <p:cNvSpPr txBox="1"/>
          <p:nvPr/>
        </p:nvSpPr>
        <p:spPr>
          <a:xfrm>
            <a:off x="2627313" y="3326448"/>
            <a:ext cx="309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20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</a:p>
        </p:txBody>
      </p:sp>
      <p:sp>
        <p:nvSpPr>
          <p:cNvPr id="11269" name="文本框 1"/>
          <p:cNvSpPr txBox="1"/>
          <p:nvPr/>
        </p:nvSpPr>
        <p:spPr>
          <a:xfrm>
            <a:off x="245745" y="2437130"/>
            <a:ext cx="785685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</a:rPr>
              <a:t>                 </a:t>
            </a:r>
            <a:endParaRPr lang="zh-CN" alt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4238" y="5791138"/>
            <a:ext cx="3124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田家炳高级中学       董妤</a:t>
            </a:r>
            <a:endParaRPr lang="zh-CN" altLang="en-US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048040" y="609674"/>
            <a:ext cx="4610735" cy="3628390"/>
            <a:chOff x="4695" y="3762"/>
            <a:chExt cx="5866" cy="5658"/>
          </a:xfrm>
        </p:grpSpPr>
        <p:pic>
          <p:nvPicPr>
            <p:cNvPr id="9" name="图片 8" descr="微信图片_2019092421561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95" y="3762"/>
              <a:ext cx="2589" cy="5658"/>
            </a:xfrm>
            <a:prstGeom prst="rect">
              <a:avLst/>
            </a:prstGeom>
          </p:spPr>
        </p:pic>
        <p:pic>
          <p:nvPicPr>
            <p:cNvPr id="12" name="图片 11" descr="微信图片_2019092421563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47" y="3762"/>
              <a:ext cx="2415" cy="5658"/>
            </a:xfrm>
            <a:prstGeom prst="rect">
              <a:avLst/>
            </a:prstGeom>
          </p:spPr>
        </p:pic>
      </p:grpSp>
      <p:grpSp>
        <p:nvGrpSpPr>
          <p:cNvPr id="25" name="组合 24"/>
          <p:cNvGrpSpPr/>
          <p:nvPr/>
        </p:nvGrpSpPr>
        <p:grpSpPr>
          <a:xfrm>
            <a:off x="0" y="533476"/>
            <a:ext cx="1894205" cy="4561736"/>
            <a:chOff x="0" y="533476"/>
            <a:chExt cx="1894205" cy="4561736"/>
          </a:xfrm>
        </p:grpSpPr>
        <p:grpSp>
          <p:nvGrpSpPr>
            <p:cNvPr id="20" name="组合 19"/>
            <p:cNvGrpSpPr/>
            <p:nvPr/>
          </p:nvGrpSpPr>
          <p:grpSpPr>
            <a:xfrm>
              <a:off x="0" y="533476"/>
              <a:ext cx="1894205" cy="3875932"/>
              <a:chOff x="0" y="685872"/>
              <a:chExt cx="1894205" cy="3875932"/>
            </a:xfrm>
          </p:grpSpPr>
          <p:sp>
            <p:nvSpPr>
              <p:cNvPr id="7" name="Rectangle 2"/>
              <p:cNvSpPr/>
              <p:nvPr/>
            </p:nvSpPr>
            <p:spPr>
              <a:xfrm>
                <a:off x="0" y="685872"/>
                <a:ext cx="1894205" cy="583565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zh-CN" altLang="en-US" sz="3200" b="1" dirty="0">
                    <a:solidFill>
                      <a:srgbClr val="3333FF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再次质疑</a:t>
                </a: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108" y="1447852"/>
                <a:ext cx="1752600" cy="1590040"/>
                <a:chOff x="281" y="3026"/>
                <a:chExt cx="2760" cy="2504"/>
              </a:xfrm>
            </p:grpSpPr>
            <p:sp>
              <p:nvSpPr>
                <p:cNvPr id="11" name="Rectangle 2"/>
                <p:cNvSpPr/>
                <p:nvPr/>
              </p:nvSpPr>
              <p:spPr>
                <a:xfrm>
                  <a:off x="281" y="4706"/>
                  <a:ext cx="2760" cy="824"/>
                </a:xfrm>
                <a:prstGeom prst="rect">
                  <a:avLst/>
                </a:prstGeom>
                <a:solidFill>
                  <a:srgbClr val="FFCCFF"/>
                </a:solidFill>
                <a:ln w="9525">
                  <a:noFill/>
                </a:ln>
              </p:spPr>
              <p:txBody>
                <a:bodyPr wrap="square" anchor="t">
                  <a:spAutoFit/>
                </a:bodyPr>
                <a:lstStyle/>
                <a:p>
                  <a:r>
                    <a:rPr lang="zh-CN" altLang="en-US" sz="2800" b="1" dirty="0">
                      <a:solidFill>
                        <a:srgbClr val="3333FF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提出假说</a:t>
                  </a:r>
                </a:p>
              </p:txBody>
            </p:sp>
            <p:sp>
              <p:nvSpPr>
                <p:cNvPr id="13" name="AutoShape 4"/>
                <p:cNvSpPr/>
                <p:nvPr/>
              </p:nvSpPr>
              <p:spPr>
                <a:xfrm>
                  <a:off x="1481" y="3026"/>
                  <a:ext cx="354" cy="1320"/>
                </a:xfrm>
                <a:prstGeom prst="downArrow">
                  <a:avLst>
                    <a:gd name="adj1" fmla="val 50000"/>
                    <a:gd name="adj2" fmla="val 35858"/>
                  </a:avLst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vert="eaVert" wrap="none" anchor="ctr"/>
                <a:lstStyle/>
                <a:p>
                  <a:endParaRPr lang="zh-CN" altLang="en-US" sz="1800" dirty="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16" name="Rectangle 2"/>
              <p:cNvSpPr/>
              <p:nvPr/>
            </p:nvSpPr>
            <p:spPr>
              <a:xfrm>
                <a:off x="0" y="4038584"/>
                <a:ext cx="1650322" cy="523220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zh-CN" altLang="en-US" sz="2800" b="1" dirty="0">
                    <a:solidFill>
                      <a:srgbClr val="3333FF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设计实验</a:t>
                </a:r>
              </a:p>
            </p:txBody>
          </p:sp>
          <p:sp>
            <p:nvSpPr>
              <p:cNvPr id="18" name="AutoShape 4"/>
              <p:cNvSpPr/>
              <p:nvPr/>
            </p:nvSpPr>
            <p:spPr>
              <a:xfrm>
                <a:off x="762100" y="3200406"/>
                <a:ext cx="224790" cy="659765"/>
              </a:xfrm>
              <a:prstGeom prst="downArrow">
                <a:avLst>
                  <a:gd name="adj1" fmla="val 50000"/>
                  <a:gd name="adj2" fmla="val 35858"/>
                </a:avLst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vert="eaVert" wrap="none" anchor="ctr"/>
              <a:lstStyle/>
              <a:p>
                <a:endParaRPr lang="zh-CN" altLang="en-US" sz="18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9" name="AutoShape 4"/>
            <p:cNvSpPr/>
            <p:nvPr/>
          </p:nvSpPr>
          <p:spPr>
            <a:xfrm>
              <a:off x="762100" y="4495772"/>
              <a:ext cx="224790" cy="599440"/>
            </a:xfrm>
            <a:prstGeom prst="downArrow">
              <a:avLst>
                <a:gd name="adj1" fmla="val 50000"/>
                <a:gd name="adj2" fmla="val 35858"/>
              </a:avLst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eaVert" wrap="none" anchor="ctr"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0" y="5181554"/>
            <a:ext cx="9735884" cy="599418"/>
            <a:chOff x="0" y="5181554"/>
            <a:chExt cx="9735884" cy="599418"/>
          </a:xfrm>
        </p:grpSpPr>
        <p:sp>
          <p:nvSpPr>
            <p:cNvPr id="10" name="文本框 9"/>
            <p:cNvSpPr txBox="1"/>
            <p:nvPr/>
          </p:nvSpPr>
          <p:spPr>
            <a:xfrm>
              <a:off x="2133664" y="5181554"/>
              <a:ext cx="760222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200" b="1" noProof="0" dirty="0" smtClea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伞</a:t>
              </a:r>
              <a:r>
                <a:rPr lang="zh-CN" altLang="en-US" sz="3200" b="1" noProof="0" dirty="0" smtClea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藻</a:t>
              </a:r>
              <a:r>
                <a:rPr lang="zh-CN" altLang="en-US" sz="3200" b="1" dirty="0" smtClean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的形态结构取决于</a:t>
              </a:r>
              <a:r>
                <a:rPr lang="zh-CN" altLang="en-US" sz="3200" b="1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细胞核</a:t>
              </a:r>
              <a:endParaRPr lang="zh-CN" altLang="en-US" sz="3200" b="1" noProof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26" name="Rectangle 2"/>
            <p:cNvSpPr/>
            <p:nvPr/>
          </p:nvSpPr>
          <p:spPr>
            <a:xfrm>
              <a:off x="0" y="5257752"/>
              <a:ext cx="1676356" cy="523220"/>
            </a:xfrm>
            <a:prstGeom prst="rect">
              <a:avLst/>
            </a:prstGeom>
            <a:solidFill>
              <a:srgbClr val="FFCCFF"/>
            </a:solidFill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3333FF"/>
                  </a:solidFill>
                  <a:latin typeface="微软雅黑" panose="020B0503020204020204" charset="-122"/>
                  <a:ea typeface="微软雅黑" panose="020B0503020204020204" charset="-122"/>
                </a:rPr>
                <a:t>得</a:t>
              </a:r>
              <a:r>
                <a:rPr lang="zh-CN" altLang="en-US" sz="2800" b="1" dirty="0">
                  <a:solidFill>
                    <a:srgbClr val="3333FF"/>
                  </a:solidFill>
                  <a:latin typeface="微软雅黑" panose="020B0503020204020204" charset="-122"/>
                  <a:ea typeface="微软雅黑" panose="020B0503020204020204" charset="-122"/>
                </a:rPr>
                <a:t>出结论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1"/>
          <p:cNvSpPr txBox="1"/>
          <p:nvPr/>
        </p:nvSpPr>
        <p:spPr>
          <a:xfrm>
            <a:off x="45720" y="980441"/>
            <a:ext cx="2316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  <a:sym typeface="宋体" panose="02010600030101010101" pitchFamily="2" charset="-122"/>
              </a:rPr>
              <a:t>变形虫切割实验</a:t>
            </a:r>
            <a:endParaRPr lang="en-US" altLang="zh-CN" sz="240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3554" name="下箭头 43010"/>
          <p:cNvSpPr/>
          <p:nvPr/>
        </p:nvSpPr>
        <p:spPr>
          <a:xfrm>
            <a:off x="3911600" y="1989773"/>
            <a:ext cx="420688" cy="1320800"/>
          </a:xfrm>
          <a:prstGeom prst="downArrow">
            <a:avLst>
              <a:gd name="adj1" fmla="val 50000"/>
              <a:gd name="adj2" fmla="val 78417"/>
            </a:avLst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3556" name="组合 35842"/>
          <p:cNvGrpSpPr/>
          <p:nvPr/>
        </p:nvGrpSpPr>
        <p:grpSpPr>
          <a:xfrm>
            <a:off x="7470775" y="2401253"/>
            <a:ext cx="1447800" cy="1371600"/>
            <a:chOff x="0" y="0"/>
            <a:chExt cx="912" cy="864"/>
          </a:xfrm>
        </p:grpSpPr>
        <p:graphicFrame>
          <p:nvGraphicFramePr>
            <p:cNvPr id="23557" name="对象 35843"/>
            <p:cNvGraphicFramePr>
              <a:graphicFrameLocks/>
            </p:cNvGraphicFramePr>
            <p:nvPr/>
          </p:nvGraphicFramePr>
          <p:xfrm>
            <a:off x="0" y="0"/>
            <a:ext cx="912" cy="864"/>
          </p:xfrm>
          <a:graphic>
            <a:graphicData uri="http://schemas.openxmlformats.org/presentationml/2006/ole">
              <p:oleObj spid="_x0000_s20485" r:id="rId4" imgW="1917460" imgH="1460317" progId="">
                <p:embed/>
              </p:oleObj>
            </a:graphicData>
          </a:graphic>
        </p:graphicFrame>
        <p:sp>
          <p:nvSpPr>
            <p:cNvPr id="23558" name="椭圆 35844" descr="绿色大理石"/>
            <p:cNvSpPr/>
            <p:nvPr/>
          </p:nvSpPr>
          <p:spPr>
            <a:xfrm rot="1923591">
              <a:off x="357" y="383"/>
              <a:ext cx="140" cy="200"/>
            </a:xfrm>
            <a:prstGeom prst="ellipse">
              <a:avLst/>
            </a:prstGeom>
            <a:blipFill rotWithShape="1">
              <a:blip r:embed="rId5" cstate="print"/>
            </a:blipFill>
            <a:ln w="9525"/>
            <a:scene3d>
              <a:camera prst="legacyObliqueTopRight">
                <a:rot lat="0" lon="0" rev="0"/>
              </a:camera>
              <a:lightRig rig="legacyFlat3" dir="b"/>
            </a:scene3d>
            <a:sp3d prstMaterial="legacyPlastic">
              <a:bevelT w="13500" h="13500" prst="angle"/>
              <a:bevelB w="13500" h="13500" prst="angle"/>
              <a:extrusionClr>
                <a:srgbClr val="2A1500"/>
              </a:extrusionClr>
            </a:sp3d>
          </p:spPr>
          <p:txBody>
            <a:bodyPr anchor="t">
              <a:flatTx/>
            </a:bodyPr>
            <a:lstStyle/>
            <a:p>
              <a:endParaRPr lang="zh-CN" altLang="en-US" sz="2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5847" name="组合 35846"/>
          <p:cNvGrpSpPr/>
          <p:nvPr/>
        </p:nvGrpSpPr>
        <p:grpSpPr>
          <a:xfrm>
            <a:off x="228600" y="1832611"/>
            <a:ext cx="1752600" cy="2174343"/>
            <a:chOff x="0" y="0"/>
            <a:chExt cx="1104" cy="1470"/>
          </a:xfrm>
        </p:grpSpPr>
        <p:grpSp>
          <p:nvGrpSpPr>
            <p:cNvPr id="23561" name="组合 35847"/>
            <p:cNvGrpSpPr/>
            <p:nvPr/>
          </p:nvGrpSpPr>
          <p:grpSpPr>
            <a:xfrm>
              <a:off x="0" y="0"/>
              <a:ext cx="1104" cy="864"/>
              <a:chOff x="0" y="0"/>
              <a:chExt cx="1104" cy="864"/>
            </a:xfrm>
          </p:grpSpPr>
          <p:graphicFrame>
            <p:nvGraphicFramePr>
              <p:cNvPr id="23562" name="对象 35848"/>
              <p:cNvGraphicFramePr>
                <a:graphicFrameLocks/>
              </p:cNvGraphicFramePr>
              <p:nvPr/>
            </p:nvGraphicFramePr>
            <p:xfrm>
              <a:off x="0" y="0"/>
              <a:ext cx="1104" cy="864"/>
            </p:xfrm>
            <a:graphic>
              <a:graphicData uri="http://schemas.openxmlformats.org/presentationml/2006/ole">
                <p:oleObj spid="_x0000_s20484" r:id="rId6" imgW="1917460" imgH="1460317" progId="">
                  <p:embed/>
                </p:oleObj>
              </a:graphicData>
            </a:graphic>
          </p:graphicFrame>
          <p:sp>
            <p:nvSpPr>
              <p:cNvPr id="23563" name="椭圆 35849" descr="褐色大理石"/>
              <p:cNvSpPr/>
              <p:nvPr/>
            </p:nvSpPr>
            <p:spPr>
              <a:xfrm rot="1923591">
                <a:off x="488" y="409"/>
                <a:ext cx="124" cy="146"/>
              </a:xfrm>
              <a:prstGeom prst="ellipse">
                <a:avLst/>
              </a:prstGeom>
              <a:blipFill rotWithShape="1">
                <a:blip r:embed="rId7" cstate="print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 sz="20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23564" name="椭圆 35850" descr="褐色大理石"/>
            <p:cNvSpPr/>
            <p:nvPr/>
          </p:nvSpPr>
          <p:spPr>
            <a:xfrm rot="1923591">
              <a:off x="463" y="401"/>
              <a:ext cx="160" cy="188"/>
            </a:xfrm>
            <a:prstGeom prst="ellipse">
              <a:avLst/>
            </a:prstGeom>
            <a:blipFill rotWithShape="1">
              <a:blip r:embed="rId7" cstate="print"/>
            </a:blipFill>
            <a:ln w="9525"/>
            <a:scene3d>
              <a:camera prst="legacyObliqueTopRight">
                <a:rot lat="0" lon="0" rev="0"/>
              </a:camera>
              <a:lightRig rig="legacyFlat3" dir="b"/>
            </a:scene3d>
            <a:sp3d prstMaterial="legacyPlastic">
              <a:bevelT w="13500" h="13500" prst="angle"/>
              <a:bevelB w="13500" h="13500" prst="angle"/>
              <a:extrusionClr>
                <a:srgbClr val="080400"/>
              </a:extrusionClr>
            </a:sp3d>
          </p:spPr>
          <p:txBody>
            <a:bodyPr anchor="t">
              <a:flatTx/>
            </a:bodyPr>
            <a:lstStyle/>
            <a:p>
              <a:endParaRPr lang="zh-CN" altLang="en-US" sz="2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565" name="文本框 35851"/>
            <p:cNvSpPr txBox="1"/>
            <p:nvPr/>
          </p:nvSpPr>
          <p:spPr>
            <a:xfrm>
              <a:off x="144" y="1200"/>
              <a:ext cx="816" cy="27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b="1" dirty="0">
                  <a:solidFill>
                    <a:srgbClr val="1D01C5"/>
                  </a:solidFill>
                  <a:latin typeface="微软雅黑" panose="020B0503020204020204" charset="-122"/>
                  <a:ea typeface="微软雅黑" panose="020B0503020204020204" charset="-122"/>
                </a:rPr>
                <a:t>变形虫</a:t>
              </a:r>
            </a:p>
          </p:txBody>
        </p:sp>
      </p:grpSp>
      <p:grpSp>
        <p:nvGrpSpPr>
          <p:cNvPr id="35862" name="组合 35861"/>
          <p:cNvGrpSpPr/>
          <p:nvPr/>
        </p:nvGrpSpPr>
        <p:grpSpPr>
          <a:xfrm>
            <a:off x="6099175" y="3312161"/>
            <a:ext cx="1371600" cy="963612"/>
            <a:chOff x="0" y="0"/>
            <a:chExt cx="864" cy="649"/>
          </a:xfrm>
        </p:grpSpPr>
        <p:sp>
          <p:nvSpPr>
            <p:cNvPr id="23567" name="直接连接符 35862"/>
            <p:cNvSpPr/>
            <p:nvPr/>
          </p:nvSpPr>
          <p:spPr>
            <a:xfrm flipV="1">
              <a:off x="48" y="0"/>
              <a:ext cx="816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568" name="椭圆 35863" descr="绿色大理石"/>
            <p:cNvSpPr/>
            <p:nvPr/>
          </p:nvSpPr>
          <p:spPr>
            <a:xfrm rot="1923591">
              <a:off x="288" y="480"/>
              <a:ext cx="190" cy="169"/>
            </a:xfrm>
            <a:prstGeom prst="ellipse">
              <a:avLst/>
            </a:prstGeom>
            <a:blipFill rotWithShape="1">
              <a:blip r:embed="rId5" cstate="print"/>
            </a:blipFill>
            <a:ln w="9525"/>
            <a:scene3d>
              <a:camera prst="legacyObliqueTopRight">
                <a:rot lat="0" lon="0" rev="0"/>
              </a:camera>
              <a:lightRig rig="legacyFlat3" dir="b"/>
            </a:scene3d>
            <a:sp3d prstMaterial="legacyPlastic">
              <a:bevelT w="13500" h="13500" prst="angle"/>
              <a:bevelB w="13500" h="13500" prst="angle"/>
              <a:extrusionClr>
                <a:srgbClr val="2A1500"/>
              </a:extrusionClr>
            </a:sp3d>
          </p:spPr>
          <p:txBody>
            <a:bodyPr anchor="t">
              <a:flatTx/>
            </a:bodyPr>
            <a:lstStyle/>
            <a:p>
              <a:endParaRPr lang="zh-CN" altLang="en-US" sz="2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569" name="文本框 35864"/>
            <p:cNvSpPr txBox="1"/>
            <p:nvPr/>
          </p:nvSpPr>
          <p:spPr>
            <a:xfrm>
              <a:off x="0" y="131"/>
              <a:ext cx="768" cy="26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b="1" dirty="0">
                  <a:solidFill>
                    <a:srgbClr val="1D01C5"/>
                  </a:solidFill>
                  <a:latin typeface="微软雅黑" panose="020B0503020204020204" charset="-122"/>
                  <a:ea typeface="微软雅黑" panose="020B0503020204020204" charset="-122"/>
                </a:rPr>
                <a:t>植 核</a:t>
              </a:r>
            </a:p>
          </p:txBody>
        </p:sp>
        <p:sp>
          <p:nvSpPr>
            <p:cNvPr id="23570" name="直接连接符 35865"/>
            <p:cNvSpPr/>
            <p:nvPr/>
          </p:nvSpPr>
          <p:spPr>
            <a:xfrm flipV="1">
              <a:off x="384" y="0"/>
              <a:ext cx="0" cy="47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5853" name="组合 35852"/>
          <p:cNvGrpSpPr/>
          <p:nvPr/>
        </p:nvGrpSpPr>
        <p:grpSpPr>
          <a:xfrm>
            <a:off x="3587750" y="2827973"/>
            <a:ext cx="2351088" cy="1458913"/>
            <a:chOff x="0" y="0"/>
            <a:chExt cx="1481" cy="1471"/>
          </a:xfrm>
        </p:grpSpPr>
        <p:sp>
          <p:nvSpPr>
            <p:cNvPr id="23577" name="椭圆 35853" descr="褐色大理石"/>
            <p:cNvSpPr/>
            <p:nvPr/>
          </p:nvSpPr>
          <p:spPr>
            <a:xfrm rot="1923591">
              <a:off x="707" y="1194"/>
              <a:ext cx="175" cy="277"/>
            </a:xfrm>
            <a:prstGeom prst="ellipse">
              <a:avLst/>
            </a:prstGeom>
            <a:blipFill rotWithShape="1">
              <a:blip r:embed="rId7" cstate="print"/>
            </a:blipFill>
            <a:ln w="9525"/>
            <a:scene3d>
              <a:camera prst="legacyObliqueTopRight">
                <a:rot lat="0" lon="0" rev="0"/>
              </a:camera>
              <a:lightRig rig="legacyFlat3" dir="b"/>
            </a:scene3d>
            <a:sp3d prstMaterial="legacyPlastic">
              <a:bevelT w="13500" h="13500" prst="angle"/>
              <a:bevelB w="13500" h="13500" prst="angle"/>
              <a:extrusionClr>
                <a:srgbClr val="2A1500"/>
              </a:extrusionClr>
            </a:sp3d>
          </p:spPr>
          <p:txBody>
            <a:bodyPr anchor="t">
              <a:flatTx/>
            </a:bodyPr>
            <a:lstStyle/>
            <a:p>
              <a:endParaRPr lang="zh-CN" altLang="en-US" sz="2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aphicFrame>
          <p:nvGraphicFramePr>
            <p:cNvPr id="23578" name="对象 35854"/>
            <p:cNvGraphicFramePr>
              <a:graphicFrameLocks/>
            </p:cNvGraphicFramePr>
            <p:nvPr/>
          </p:nvGraphicFramePr>
          <p:xfrm>
            <a:off x="528" y="0"/>
            <a:ext cx="953" cy="726"/>
          </p:xfrm>
          <a:graphic>
            <a:graphicData uri="http://schemas.openxmlformats.org/presentationml/2006/ole">
              <p:oleObj spid="_x0000_s20483" r:id="rId8" imgW="1917460" imgH="1460317" progId="">
                <p:embed/>
              </p:oleObj>
            </a:graphicData>
          </a:graphic>
        </p:graphicFrame>
        <p:grpSp>
          <p:nvGrpSpPr>
            <p:cNvPr id="23579" name="组合 35855"/>
            <p:cNvGrpSpPr/>
            <p:nvPr/>
          </p:nvGrpSpPr>
          <p:grpSpPr>
            <a:xfrm>
              <a:off x="0" y="336"/>
              <a:ext cx="672" cy="912"/>
              <a:chOff x="0" y="0"/>
              <a:chExt cx="672" cy="912"/>
            </a:xfrm>
          </p:grpSpPr>
          <p:sp>
            <p:nvSpPr>
              <p:cNvPr id="23580" name="直接连接符 35856"/>
              <p:cNvSpPr/>
              <p:nvPr/>
            </p:nvSpPr>
            <p:spPr>
              <a:xfrm>
                <a:off x="0" y="0"/>
                <a:ext cx="672" cy="912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3581" name="直接连接符 35857"/>
              <p:cNvSpPr/>
              <p:nvPr/>
            </p:nvSpPr>
            <p:spPr>
              <a:xfrm flipV="1">
                <a:off x="0" y="0"/>
                <a:ext cx="528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35876" name="组合 35875"/>
          <p:cNvGrpSpPr/>
          <p:nvPr/>
        </p:nvGrpSpPr>
        <p:grpSpPr>
          <a:xfrm>
            <a:off x="1295400" y="1732598"/>
            <a:ext cx="2362200" cy="2066925"/>
            <a:chOff x="0" y="0"/>
            <a:chExt cx="1488" cy="1654"/>
          </a:xfrm>
        </p:grpSpPr>
        <p:sp>
          <p:nvSpPr>
            <p:cNvPr id="23583" name="直接连接符 35876"/>
            <p:cNvSpPr/>
            <p:nvPr/>
          </p:nvSpPr>
          <p:spPr>
            <a:xfrm>
              <a:off x="0" y="336"/>
              <a:ext cx="0" cy="1288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23584" name="对象 35877"/>
            <p:cNvGraphicFramePr>
              <a:graphicFrameLocks/>
            </p:cNvGraphicFramePr>
            <p:nvPr/>
          </p:nvGraphicFramePr>
          <p:xfrm>
            <a:off x="912" y="0"/>
            <a:ext cx="360" cy="576"/>
          </p:xfrm>
          <a:graphic>
            <a:graphicData uri="http://schemas.openxmlformats.org/presentationml/2006/ole">
              <p:oleObj spid="_x0000_s20482" r:id="rId9" imgW="571227" imgH="913963" progId="">
                <p:embed/>
              </p:oleObj>
            </a:graphicData>
          </a:graphic>
        </p:graphicFrame>
        <p:grpSp>
          <p:nvGrpSpPr>
            <p:cNvPr id="23585" name="组合 35878"/>
            <p:cNvGrpSpPr/>
            <p:nvPr/>
          </p:nvGrpSpPr>
          <p:grpSpPr>
            <a:xfrm>
              <a:off x="384" y="192"/>
              <a:ext cx="528" cy="683"/>
              <a:chOff x="0" y="0"/>
              <a:chExt cx="1098" cy="635"/>
            </a:xfrm>
          </p:grpSpPr>
          <p:grpSp>
            <p:nvGrpSpPr>
              <p:cNvPr id="23586" name="组合 35879"/>
              <p:cNvGrpSpPr/>
              <p:nvPr/>
            </p:nvGrpSpPr>
            <p:grpSpPr>
              <a:xfrm>
                <a:off x="554" y="0"/>
                <a:ext cx="544" cy="635"/>
                <a:chOff x="0" y="0"/>
                <a:chExt cx="907" cy="635"/>
              </a:xfrm>
            </p:grpSpPr>
            <p:sp>
              <p:nvSpPr>
                <p:cNvPr id="23587" name="直接连接符 35880"/>
                <p:cNvSpPr/>
                <p:nvPr/>
              </p:nvSpPr>
              <p:spPr>
                <a:xfrm flipV="1">
                  <a:off x="0" y="0"/>
                  <a:ext cx="907" cy="317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anchor="t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3588" name="直接连接符 35881"/>
                <p:cNvSpPr/>
                <p:nvPr/>
              </p:nvSpPr>
              <p:spPr>
                <a:xfrm>
                  <a:off x="0" y="318"/>
                  <a:ext cx="907" cy="317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anchor="t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3589" name="直接连接符 35882"/>
              <p:cNvSpPr/>
              <p:nvPr/>
            </p:nvSpPr>
            <p:spPr>
              <a:xfrm>
                <a:off x="0" y="317"/>
                <a:ext cx="545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3590" name="组合 35883"/>
            <p:cNvGrpSpPr/>
            <p:nvPr/>
          </p:nvGrpSpPr>
          <p:grpSpPr>
            <a:xfrm>
              <a:off x="672" y="864"/>
              <a:ext cx="816" cy="790"/>
              <a:chOff x="0" y="0"/>
              <a:chExt cx="816" cy="790"/>
            </a:xfrm>
          </p:grpSpPr>
          <p:graphicFrame>
            <p:nvGraphicFramePr>
              <p:cNvPr id="23591" name="对象 35884"/>
              <p:cNvGraphicFramePr>
                <a:graphicFrameLocks/>
              </p:cNvGraphicFramePr>
              <p:nvPr/>
            </p:nvGraphicFramePr>
            <p:xfrm>
              <a:off x="0" y="0"/>
              <a:ext cx="816" cy="790"/>
            </p:xfrm>
            <a:graphic>
              <a:graphicData uri="http://schemas.openxmlformats.org/presentationml/2006/ole">
                <p:oleObj spid="_x0000_s20481" r:id="rId10" imgW="1650794" imgH="1396825" progId="">
                  <p:embed/>
                </p:oleObj>
              </a:graphicData>
            </a:graphic>
          </p:graphicFrame>
          <p:sp>
            <p:nvSpPr>
              <p:cNvPr id="23592" name="椭圆 35885" descr="褐色大理石"/>
              <p:cNvSpPr/>
              <p:nvPr/>
            </p:nvSpPr>
            <p:spPr>
              <a:xfrm rot="1923591">
                <a:off x="311" y="324"/>
                <a:ext cx="138" cy="200"/>
              </a:xfrm>
              <a:prstGeom prst="ellipse">
                <a:avLst/>
              </a:prstGeom>
              <a:blipFill rotWithShape="1">
                <a:blip r:embed="rId7" cstate="print"/>
              </a:blipFill>
              <a:ln w="9525"/>
              <a:scene3d>
                <a:camera prst="legacyObliqueTopRight">
                  <a:rot lat="0" lon="0" rev="0"/>
                </a:camera>
                <a:lightRig rig="legacyFlat3" dir="b"/>
              </a:scene3d>
              <a:sp3d prstMaterial="legacyPlastic">
                <a:bevelT w="13500" h="13500" prst="angle"/>
                <a:bevelB w="13500" h="13500" prst="angle"/>
                <a:extrusionClr>
                  <a:srgbClr val="2A1500"/>
                </a:extrusionClr>
              </a:sp3d>
            </p:spPr>
            <p:txBody>
              <a:bodyPr anchor="t">
                <a:flatTx/>
              </a:bodyPr>
              <a:lstStyle/>
              <a:p>
                <a:endParaRPr lang="zh-CN" altLang="en-US" sz="20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35874" name="文本框 35873"/>
          <p:cNvSpPr txBox="1"/>
          <p:nvPr/>
        </p:nvSpPr>
        <p:spPr>
          <a:xfrm>
            <a:off x="833120" y="4839335"/>
            <a:ext cx="765873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chemeClr val="accent4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结论：</a:t>
            </a:r>
            <a:r>
              <a:rPr lang="zh-CN" altLang="en-US" sz="36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细胞核</a:t>
            </a:r>
            <a:r>
              <a:rPr lang="zh-CN" altLang="en-US" sz="3600" b="1" dirty="0">
                <a:solidFill>
                  <a:schemeClr val="accent4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控制</a:t>
            </a:r>
            <a:r>
              <a:rPr lang="zh-CN" altLang="en-US" sz="3600" b="1" dirty="0">
                <a:solidFill>
                  <a:schemeClr val="accent4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变形虫的</a:t>
            </a:r>
            <a:r>
              <a:rPr lang="zh-CN" altLang="en-US" sz="36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生命活动</a:t>
            </a:r>
          </a:p>
        </p:txBody>
      </p:sp>
      <p:pic>
        <p:nvPicPr>
          <p:cNvPr id="2" name="图片 1" descr="3477371">
            <a:hlinkClick r:id="rId11" action="ppaction://hlinkfil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743200" y="608330"/>
            <a:ext cx="914400" cy="9144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613" y="3665538"/>
            <a:ext cx="4624388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dirty="0">
                <a:solidFill>
                  <a:srgbClr val="30303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细胞核控制变形虫的生命活动</a:t>
            </a:r>
            <a:endParaRPr lang="zh-CN" altLang="en-US" sz="2000" b="1" dirty="0">
              <a:solidFill>
                <a:srgbClr val="30303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kern="1200" cap="none" spc="0" normalizeH="0" baseline="0" noProof="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kern="1200" cap="none" spc="0" normalizeH="0" baseline="0" noProof="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930" y="2609216"/>
            <a:ext cx="4622800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细胞核控制伞藻</a:t>
            </a:r>
            <a:r>
              <a:rPr kumimoji="0" lang="zh-CN" altLang="en-US" sz="2000" b="1" kern="1200" cap="none" spc="0" normalizeH="0" baseline="0" noProof="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的形态结构</a:t>
            </a:r>
            <a:endParaRPr kumimoji="0" lang="zh-CN" altLang="en-US" sz="2000" b="1" kern="1200" cap="none" spc="0" normalizeH="0" baseline="0" noProof="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kern="1200" cap="none" spc="0" normalizeH="0" baseline="0" noProof="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21512" name="Picture 8" descr="english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613" y="667386"/>
            <a:ext cx="5137150" cy="908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3" name="矩形 28675">
            <a:hlinkClick r:id="rId5" action="ppaction://hlinkfile"/>
          </p:cNvPr>
          <p:cNvSpPr/>
          <p:nvPr/>
        </p:nvSpPr>
        <p:spPr>
          <a:xfrm>
            <a:off x="1384935" y="829310"/>
            <a:ext cx="37458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Clr>
                <a:schemeClr val="bg1"/>
              </a:buClr>
            </a:pPr>
            <a:r>
              <a:rPr lang="zh-CN" altLang="zh-CN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总结   </a:t>
            </a:r>
            <a:r>
              <a:rPr lang="zh-CN" altLang="zh-CN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细胞核的功能</a:t>
            </a:r>
          </a:p>
        </p:txBody>
      </p:sp>
      <p:sp>
        <p:nvSpPr>
          <p:cNvPr id="2" name="TextBox 4"/>
          <p:cNvSpPr txBox="1"/>
          <p:nvPr/>
        </p:nvSpPr>
        <p:spPr>
          <a:xfrm>
            <a:off x="4290378" y="3075306"/>
            <a:ext cx="4624388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细胞核能</a:t>
            </a:r>
            <a:r>
              <a:rPr kumimoji="0" lang="zh-CN" altLang="en-US" sz="2400" b="1" kern="1200" cap="none" spc="0" normalizeH="0" baseline="0" noProof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控制</a:t>
            </a:r>
            <a:r>
              <a:rPr kumimoji="0" lang="zh-CN" altLang="en-US" sz="2400" b="1" kern="1200" cap="none" spc="0" normalizeH="0" baseline="0" noProof="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细胞的</a:t>
            </a:r>
            <a:r>
              <a:rPr kumimoji="0" lang="zh-CN" altLang="en-US" sz="2400" b="1" kern="1200" cap="none" spc="0" normalizeH="0" baseline="0" noProof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遗传和代谢</a:t>
            </a:r>
          </a:p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kern="1200" cap="none" spc="0" normalizeH="0" baseline="0" noProof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右大括号 5"/>
          <p:cNvSpPr/>
          <p:nvPr/>
        </p:nvSpPr>
        <p:spPr>
          <a:xfrm>
            <a:off x="3599815" y="2762250"/>
            <a:ext cx="457200" cy="1143000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" grpId="0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文本框 43009"/>
          <p:cNvSpPr txBox="1"/>
          <p:nvPr/>
        </p:nvSpPr>
        <p:spPr>
          <a:xfrm>
            <a:off x="5333980" y="3200406"/>
            <a:ext cx="2640013" cy="92202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5400" b="1" noProof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</a:rPr>
              <a:t>结 构</a:t>
            </a:r>
          </a:p>
        </p:txBody>
      </p:sp>
      <p:sp>
        <p:nvSpPr>
          <p:cNvPr id="27650" name="下箭头 43010"/>
          <p:cNvSpPr/>
          <p:nvPr/>
        </p:nvSpPr>
        <p:spPr>
          <a:xfrm>
            <a:off x="3911600" y="2348548"/>
            <a:ext cx="420688" cy="1320800"/>
          </a:xfrm>
          <a:prstGeom prst="downArrow">
            <a:avLst>
              <a:gd name="adj1" fmla="val 50000"/>
              <a:gd name="adj2" fmla="val 78417"/>
            </a:avLst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012" name="文本框 43011"/>
          <p:cNvSpPr txBox="1"/>
          <p:nvPr/>
        </p:nvSpPr>
        <p:spPr>
          <a:xfrm>
            <a:off x="1905070" y="1600248"/>
            <a:ext cx="2460625" cy="92202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5400" b="1" noProof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</a:rPr>
              <a:t>功 能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200436" y="2971812"/>
            <a:ext cx="1828752" cy="685782"/>
            <a:chOff x="3200436" y="2971812"/>
            <a:chExt cx="1828752" cy="685782"/>
          </a:xfrm>
        </p:grpSpPr>
        <p:sp>
          <p:nvSpPr>
            <p:cNvPr id="43015" name="文本框 43014"/>
            <p:cNvSpPr txBox="1"/>
            <p:nvPr/>
          </p:nvSpPr>
          <p:spPr>
            <a:xfrm>
              <a:off x="3733822" y="2971812"/>
              <a:ext cx="1048579" cy="46021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400" noProof="1">
                  <a:effectLst>
                    <a:outerShdw blurRad="38100" dist="38100" dir="2700000">
                      <a:srgbClr val="C0C0C0"/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决 定</a:t>
              </a:r>
            </a:p>
          </p:txBody>
        </p:sp>
        <p:sp>
          <p:nvSpPr>
            <p:cNvPr id="6" name="上弧形箭头 5"/>
            <p:cNvSpPr/>
            <p:nvPr/>
          </p:nvSpPr>
          <p:spPr>
            <a:xfrm rot="12811263">
              <a:off x="3200436" y="3048010"/>
              <a:ext cx="1828752" cy="60958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66595" y="853440"/>
            <a:ext cx="4707890" cy="5041265"/>
          </a:xfrm>
        </p:spPr>
      </p:pic>
      <p:pic>
        <p:nvPicPr>
          <p:cNvPr id="14340" name="Picture 4"/>
          <p:cNvPicPr>
            <a:picLocks noChangeAspect="1"/>
          </p:cNvPicPr>
          <p:nvPr/>
        </p:nvPicPr>
        <p:blipFill>
          <a:blip r:embed="rId3" cstate="print">
            <a:lum bright="-14001" contrast="72000"/>
          </a:blip>
          <a:stretch>
            <a:fillRect/>
          </a:stretch>
        </p:blipFill>
        <p:spPr>
          <a:xfrm>
            <a:off x="5310505" y="4100830"/>
            <a:ext cx="3174365" cy="230187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6" name="直接连接符 15"/>
          <p:cNvCxnSpPr/>
          <p:nvPr/>
        </p:nvCxnSpPr>
        <p:spPr>
          <a:xfrm flipH="1" flipV="1">
            <a:off x="5643880" y="2517140"/>
            <a:ext cx="1442720" cy="76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86283" y="2267744"/>
            <a:ext cx="1125141" cy="5067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00" b="1" kern="1200" cap="none" spc="0" normalizeH="0" baseline="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itchFamily="49" charset="-122"/>
                <a:ea typeface="隶书" pitchFamily="49" charset="-122"/>
                <a:cs typeface="+mn-cs"/>
              </a:rPr>
              <a:t>核膜</a:t>
            </a:r>
          </a:p>
        </p:txBody>
      </p:sp>
      <p:cxnSp>
        <p:nvCxnSpPr>
          <p:cNvPr id="48" name="直接连接符 47"/>
          <p:cNvCxnSpPr/>
          <p:nvPr/>
        </p:nvCxnSpPr>
        <p:spPr>
          <a:xfrm flipH="1" flipV="1">
            <a:off x="1725930" y="4404360"/>
            <a:ext cx="1550670" cy="152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H="1">
            <a:off x="7372985" y="3547745"/>
            <a:ext cx="138430" cy="17284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22196" y="2422128"/>
            <a:ext cx="1125141" cy="5067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00" b="1" kern="1200" cap="none" spc="0" normalizeH="0" baseline="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itchFamily="49" charset="-122"/>
                <a:ea typeface="隶书" pitchFamily="49" charset="-122"/>
                <a:cs typeface="+mn-cs"/>
              </a:rPr>
              <a:t>核仁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086441" y="3040698"/>
            <a:ext cx="1125141" cy="5067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00" b="1" kern="1200" cap="none" spc="0" normalizeH="0" baseline="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itchFamily="49" charset="-122"/>
                <a:ea typeface="隶书" pitchFamily="49" charset="-122"/>
                <a:cs typeface="+mn-cs"/>
              </a:rPr>
              <a:t>核孔</a:t>
            </a:r>
          </a:p>
        </p:txBody>
      </p:sp>
      <p:cxnSp>
        <p:nvCxnSpPr>
          <p:cNvPr id="60" name="直接连接符 59"/>
          <p:cNvCxnSpPr/>
          <p:nvPr/>
        </p:nvCxnSpPr>
        <p:spPr>
          <a:xfrm flipH="1">
            <a:off x="6421755" y="3581400"/>
            <a:ext cx="1045845" cy="1274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圆角矩形 74"/>
          <p:cNvSpPr/>
          <p:nvPr/>
        </p:nvSpPr>
        <p:spPr>
          <a:xfrm>
            <a:off x="2534524" y="5859875"/>
            <a:ext cx="2271292" cy="321471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细胞核扫描电镜图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12420" y="331470"/>
            <a:ext cx="24917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</a:rPr>
              <a:t>细胞核的结构</a:t>
            </a:r>
          </a:p>
        </p:txBody>
      </p:sp>
      <p:cxnSp>
        <p:nvCxnSpPr>
          <p:cNvPr id="2" name="直接连接符 1"/>
          <p:cNvCxnSpPr/>
          <p:nvPr/>
        </p:nvCxnSpPr>
        <p:spPr>
          <a:xfrm flipH="1" flipV="1">
            <a:off x="1547495" y="2668270"/>
            <a:ext cx="1880235" cy="133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1717040" y="4038600"/>
            <a:ext cx="1940560" cy="3657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12420" y="4178935"/>
            <a:ext cx="1364056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700" b="1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染色质</a:t>
            </a:r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6832600" y="1018540"/>
            <a:ext cx="2244725" cy="1249045"/>
            <a:chOff x="10760" y="1604"/>
            <a:chExt cx="3535" cy="1967"/>
          </a:xfrm>
        </p:grpSpPr>
        <p:sp>
          <p:nvSpPr>
            <p:cNvPr id="7" name="文本框 6"/>
            <p:cNvSpPr txBox="1"/>
            <p:nvPr/>
          </p:nvSpPr>
          <p:spPr>
            <a:xfrm>
              <a:off x="10760" y="1604"/>
              <a:ext cx="3535" cy="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双层膜，把核内</a:t>
              </a:r>
              <a:r>
                <a:rPr lang="zh-CN" altLang="en-US" sz="2000" b="1" dirty="0" smtClean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物质</a:t>
              </a:r>
              <a:r>
                <a:rPr lang="zh-CN" altLang="en-US" sz="2000" b="1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与细胞质分</a:t>
              </a:r>
              <a:r>
                <a:rPr lang="zh-CN" altLang="en-US" sz="2000" b="1" dirty="0" smtClean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开</a:t>
              </a:r>
              <a:endParaRPr lang="zh-CN" altLang="en-US" b="1" strike="noStrike" noProof="1">
                <a:latin typeface="微软雅黑" panose="020B0503020204020204" charset="-122"/>
                <a:ea typeface="微软雅黑" panose="020B0503020204020204" charset="-122"/>
              </a:endParaRPr>
            </a:p>
            <a:p>
              <a:endParaRPr lang="zh-CN" altLang="en-US"/>
            </a:p>
          </p:txBody>
        </p:sp>
        <p:cxnSp>
          <p:nvCxnSpPr>
            <p:cNvPr id="8" name="直接箭头连接符 7"/>
            <p:cNvCxnSpPr>
              <a:stCxn id="19" idx="0"/>
            </p:cNvCxnSpPr>
            <p:nvPr/>
          </p:nvCxnSpPr>
          <p:spPr>
            <a:xfrm flipV="1">
              <a:off x="12046" y="2640"/>
              <a:ext cx="554" cy="931"/>
            </a:xfrm>
            <a:prstGeom prst="straightConnector1">
              <a:avLst/>
            </a:prstGeom>
            <a:ln w="57150">
              <a:tailEnd type="arrow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/>
          <p:nvPr/>
        </p:nvSpPr>
        <p:spPr>
          <a:xfrm>
            <a:off x="662305" y="482283"/>
            <a:ext cx="331152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zh-CN" sz="2000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400" b="1" dirty="0">
                <a:solidFill>
                  <a:schemeClr val="accent4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认识</a:t>
            </a:r>
            <a:r>
              <a:rPr lang="zh-CN" altLang="en-US" sz="2800" b="1" dirty="0">
                <a:solidFill>
                  <a:srgbClr val="CC0000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染色质</a:t>
            </a:r>
          </a:p>
        </p:txBody>
      </p:sp>
      <p:pic>
        <p:nvPicPr>
          <p:cNvPr id="4" name="图片 3" descr="3477371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1285" y="234315"/>
            <a:ext cx="914400" cy="91440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815340" y="3242310"/>
            <a:ext cx="6305550" cy="2900045"/>
            <a:chOff x="815340" y="3242310"/>
            <a:chExt cx="6305550" cy="2900045"/>
          </a:xfrm>
        </p:grpSpPr>
        <p:grpSp>
          <p:nvGrpSpPr>
            <p:cNvPr id="2" name="Group 4"/>
            <p:cNvGrpSpPr/>
            <p:nvPr/>
          </p:nvGrpSpPr>
          <p:grpSpPr>
            <a:xfrm>
              <a:off x="815340" y="3297555"/>
              <a:ext cx="2760345" cy="2844800"/>
              <a:chOff x="0" y="0"/>
              <a:chExt cx="1739" cy="2277"/>
            </a:xfrm>
          </p:grpSpPr>
          <p:pic>
            <p:nvPicPr>
              <p:cNvPr id="30724" name="Picture 5" descr="染色质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0" y="0"/>
                <a:ext cx="1739" cy="18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0725" name="Line 6"/>
              <p:cNvSpPr/>
              <p:nvPr/>
            </p:nvSpPr>
            <p:spPr>
              <a:xfrm>
                <a:off x="816" y="1134"/>
                <a:ext cx="0" cy="77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0726" name="Text Box 7"/>
              <p:cNvSpPr txBox="1"/>
              <p:nvPr/>
            </p:nvSpPr>
            <p:spPr>
              <a:xfrm>
                <a:off x="465" y="1909"/>
                <a:ext cx="975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zh-CN" altLang="en-US" sz="2400" b="1" dirty="0">
                    <a:latin typeface="微软雅黑" panose="020B0503020204020204" charset="-122"/>
                    <a:ea typeface="微软雅黑" panose="020B0503020204020204" charset="-122"/>
                  </a:rPr>
                  <a:t>染色质</a:t>
                </a: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4514850" y="3242310"/>
              <a:ext cx="2606040" cy="2837180"/>
              <a:chOff x="7110" y="5106"/>
              <a:chExt cx="4104" cy="4468"/>
            </a:xfrm>
          </p:grpSpPr>
          <p:pic>
            <p:nvPicPr>
              <p:cNvPr id="29704" name="Picture 8" descr="染色体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110" y="5106"/>
                <a:ext cx="4105" cy="357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3" name="Group 9"/>
              <p:cNvGrpSpPr/>
              <p:nvPr/>
            </p:nvGrpSpPr>
            <p:grpSpPr>
              <a:xfrm>
                <a:off x="7446" y="7322"/>
                <a:ext cx="3492" cy="2253"/>
                <a:chOff x="17" y="964"/>
                <a:chExt cx="1397" cy="1144"/>
              </a:xfrm>
            </p:grpSpPr>
            <p:sp>
              <p:nvSpPr>
                <p:cNvPr id="30729" name="Line 10"/>
                <p:cNvSpPr/>
                <p:nvPr/>
              </p:nvSpPr>
              <p:spPr>
                <a:xfrm>
                  <a:off x="589" y="964"/>
                  <a:ext cx="44" cy="775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0730" name="Text Box 11"/>
                <p:cNvSpPr txBox="1"/>
                <p:nvPr/>
              </p:nvSpPr>
              <p:spPr>
                <a:xfrm>
                  <a:off x="17" y="1740"/>
                  <a:ext cx="1397" cy="3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r>
                    <a:rPr lang="zh-CN" altLang="zh-CN" sz="2400" b="1" dirty="0">
                      <a:latin typeface="Arial" panose="020B0604020202020204" pitchFamily="34" charset="0"/>
                      <a:ea typeface="黑体" panose="02010609060101010101" pitchFamily="2" charset="-122"/>
                    </a:rPr>
                    <a:t>   </a:t>
                  </a:r>
                  <a:r>
                    <a:rPr lang="zh-CN" altLang="en-US" sz="2400" b="1" dirty="0">
                      <a:latin typeface="微软雅黑" panose="020B0503020204020204" charset="-122"/>
                      <a:ea typeface="微软雅黑" panose="020B0503020204020204" charset="-122"/>
                    </a:rPr>
                    <a:t>染色体</a:t>
                  </a:r>
                </a:p>
              </p:txBody>
            </p:sp>
          </p:grpSp>
        </p:grpSp>
      </p:grpSp>
      <p:sp>
        <p:nvSpPr>
          <p:cNvPr id="72706" name="文本框 72705"/>
          <p:cNvSpPr txBox="1"/>
          <p:nvPr/>
        </p:nvSpPr>
        <p:spPr>
          <a:xfrm>
            <a:off x="762100" y="2133634"/>
            <a:ext cx="8610374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noProof="1">
                <a:latin typeface="微软雅黑" panose="020B0503020204020204" charset="-122"/>
                <a:ea typeface="微软雅黑" panose="020B0503020204020204" charset="-122"/>
                <a:cs typeface="+mn-cs"/>
              </a:rPr>
              <a:t>染色质和染色体是</a:t>
            </a:r>
            <a:r>
              <a:rPr lang="zh-CN" altLang="en-US" sz="2400" b="1" noProof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同一种物质</a:t>
            </a:r>
            <a:r>
              <a:rPr lang="zh-CN" altLang="en-US" sz="2400" b="1" noProof="1">
                <a:latin typeface="微软雅黑" panose="020B0503020204020204" charset="-122"/>
                <a:ea typeface="微软雅黑" panose="020B0503020204020204" charset="-122"/>
                <a:cs typeface="+mn-cs"/>
              </a:rPr>
              <a:t>在细胞</a:t>
            </a:r>
            <a:r>
              <a:rPr lang="zh-CN" altLang="en-US" sz="2400" b="1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不同时期</a:t>
            </a:r>
            <a:r>
              <a:rPr lang="zh-CN" altLang="en-US" sz="2400" b="1" noProof="1">
                <a:latin typeface="微软雅黑" panose="020B0503020204020204" charset="-122"/>
                <a:ea typeface="微软雅黑" panose="020B0503020204020204" charset="-122"/>
                <a:cs typeface="+mn-cs"/>
              </a:rPr>
              <a:t>的</a:t>
            </a:r>
            <a:r>
              <a:rPr lang="zh-CN" altLang="en-US" sz="2400" b="1" noProof="1">
                <a:solidFill>
                  <a:srgbClr val="FF00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两种存在状</a:t>
            </a:r>
            <a:r>
              <a:rPr lang="zh-CN" altLang="en-US" sz="2400" b="1" noProof="1" smtClean="0">
                <a:solidFill>
                  <a:srgbClr val="FF00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态</a:t>
            </a:r>
            <a:endParaRPr lang="zh-CN" altLang="en-US" sz="2400" b="1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28872" y="1524050"/>
            <a:ext cx="295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DNA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和蛋白质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274820" y="565150"/>
            <a:ext cx="42862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功能：遗传信息的载体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8298" y="1524050"/>
            <a:ext cx="99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成分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5" grpId="0"/>
      <p:bldP spid="8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66595" y="853440"/>
            <a:ext cx="4707890" cy="5041265"/>
          </a:xfrm>
        </p:spPr>
      </p:pic>
      <p:pic>
        <p:nvPicPr>
          <p:cNvPr id="14340" name="Picture 4"/>
          <p:cNvPicPr>
            <a:picLocks noChangeAspect="1"/>
          </p:cNvPicPr>
          <p:nvPr/>
        </p:nvPicPr>
        <p:blipFill>
          <a:blip r:embed="rId3" cstate="print">
            <a:lum bright="-14001" contrast="72000"/>
          </a:blip>
          <a:stretch>
            <a:fillRect/>
          </a:stretch>
        </p:blipFill>
        <p:spPr>
          <a:xfrm>
            <a:off x="5310505" y="4100830"/>
            <a:ext cx="3174365" cy="230187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6" name="直接连接符 15"/>
          <p:cNvCxnSpPr/>
          <p:nvPr/>
        </p:nvCxnSpPr>
        <p:spPr>
          <a:xfrm flipH="1" flipV="1">
            <a:off x="5643880" y="2517140"/>
            <a:ext cx="1442720" cy="76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86283" y="2267744"/>
            <a:ext cx="1125141" cy="5067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00" b="1" kern="1200" cap="none" spc="0" normalizeH="0" baseline="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itchFamily="49" charset="-122"/>
                <a:ea typeface="隶书" pitchFamily="49" charset="-122"/>
                <a:cs typeface="+mn-cs"/>
              </a:rPr>
              <a:t>核膜</a:t>
            </a:r>
          </a:p>
        </p:txBody>
      </p:sp>
      <p:cxnSp>
        <p:nvCxnSpPr>
          <p:cNvPr id="48" name="直接连接符 47"/>
          <p:cNvCxnSpPr/>
          <p:nvPr/>
        </p:nvCxnSpPr>
        <p:spPr>
          <a:xfrm flipH="1" flipV="1">
            <a:off x="1725930" y="4404360"/>
            <a:ext cx="1550670" cy="152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H="1">
            <a:off x="7372985" y="3547745"/>
            <a:ext cx="138430" cy="17284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22196" y="2422128"/>
            <a:ext cx="1125141" cy="5067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00" b="1" kern="1200" cap="none" spc="0" normalizeH="0" baseline="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itchFamily="49" charset="-122"/>
                <a:ea typeface="隶书" pitchFamily="49" charset="-122"/>
                <a:cs typeface="+mn-cs"/>
              </a:rPr>
              <a:t>核仁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086441" y="3040698"/>
            <a:ext cx="1125141" cy="5067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00" b="1" kern="1200" cap="none" spc="0" normalizeH="0" baseline="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itchFamily="49" charset="-122"/>
                <a:ea typeface="隶书" pitchFamily="49" charset="-122"/>
                <a:cs typeface="+mn-cs"/>
              </a:rPr>
              <a:t>核孔</a:t>
            </a:r>
          </a:p>
        </p:txBody>
      </p:sp>
      <p:cxnSp>
        <p:nvCxnSpPr>
          <p:cNvPr id="60" name="直接连接符 59"/>
          <p:cNvCxnSpPr/>
          <p:nvPr/>
        </p:nvCxnSpPr>
        <p:spPr>
          <a:xfrm flipH="1">
            <a:off x="6421755" y="3581400"/>
            <a:ext cx="1045845" cy="1274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圆角矩形 74"/>
          <p:cNvSpPr/>
          <p:nvPr/>
        </p:nvSpPr>
        <p:spPr>
          <a:xfrm>
            <a:off x="2534524" y="5859875"/>
            <a:ext cx="2271292" cy="321471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细胞核扫描电镜图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12420" y="331470"/>
            <a:ext cx="24917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</a:rPr>
              <a:t>细胞核的结构</a:t>
            </a:r>
          </a:p>
        </p:txBody>
      </p:sp>
      <p:cxnSp>
        <p:nvCxnSpPr>
          <p:cNvPr id="2" name="直接连接符 1"/>
          <p:cNvCxnSpPr/>
          <p:nvPr/>
        </p:nvCxnSpPr>
        <p:spPr>
          <a:xfrm flipH="1" flipV="1">
            <a:off x="1547495" y="2668270"/>
            <a:ext cx="1880235" cy="133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1717040" y="4038600"/>
            <a:ext cx="1940560" cy="3657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12420" y="4178935"/>
            <a:ext cx="1364056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700" b="1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染色质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55905" y="3657594"/>
            <a:ext cx="8888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</a:rPr>
              <a:t>问题一：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mRNA</a:t>
            </a:r>
            <a:r>
              <a:rPr lang="zh-CN" altLang="en-US" sz="2800" b="1" dirty="0" smtClean="0"/>
              <a:t>由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细</a:t>
            </a:r>
            <a:r>
              <a:rPr lang="zh-CN" altLang="en-US" sz="2800" b="1" dirty="0">
                <a:solidFill>
                  <a:schemeClr val="tx1"/>
                </a:solidFill>
              </a:rPr>
              <a:t>胞核转入细胞质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中</a:t>
            </a:r>
            <a:r>
              <a:rPr lang="zh-CN" altLang="en-US" sz="2800" b="1" dirty="0" smtClean="0"/>
              <a:t>是通过哪个结构？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1435" y="8255"/>
            <a:ext cx="4408170" cy="914400"/>
            <a:chOff x="13" y="-14"/>
            <a:chExt cx="6942" cy="1440"/>
          </a:xfrm>
        </p:grpSpPr>
        <p:sp>
          <p:nvSpPr>
            <p:cNvPr id="20" name="矩形 28675">
              <a:hlinkClick r:id="rId3" action="ppaction://hlinkfile"/>
            </p:cNvPr>
            <p:cNvSpPr/>
            <p:nvPr/>
          </p:nvSpPr>
          <p:spPr>
            <a:xfrm>
              <a:off x="1453" y="343"/>
              <a:ext cx="5503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buClr>
                  <a:schemeClr val="bg1"/>
                </a:buClr>
              </a:pPr>
              <a:r>
                <a:rPr lang="zh-CN" altLang="zh-CN" sz="2400" b="1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伞藻实验</a:t>
              </a:r>
            </a:p>
          </p:txBody>
        </p:sp>
        <p:pic>
          <p:nvPicPr>
            <p:cNvPr id="21" name="图片 20" descr="2003422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" y="-14"/>
              <a:ext cx="1440" cy="1440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85091" y="0"/>
            <a:ext cx="8794975" cy="3276514"/>
            <a:chOff x="85091" y="0"/>
            <a:chExt cx="8794975" cy="3276514"/>
          </a:xfrm>
        </p:grpSpPr>
        <p:sp>
          <p:nvSpPr>
            <p:cNvPr id="2" name="文本框 1"/>
            <p:cNvSpPr txBox="1"/>
            <p:nvPr/>
          </p:nvSpPr>
          <p:spPr>
            <a:xfrm>
              <a:off x="85091" y="1170305"/>
              <a:ext cx="7382433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/>
                <a:t>科学</a:t>
              </a:r>
              <a:r>
                <a:rPr lang="zh-CN" altLang="en-US" sz="3200" b="1" dirty="0" smtClean="0"/>
                <a:t>家</a:t>
              </a:r>
              <a:r>
                <a:rPr lang="zh-CN" altLang="en-US" sz="3200" b="1" dirty="0" smtClean="0">
                  <a:sym typeface="+mn-ea"/>
                </a:rPr>
                <a:t>研究发现伞藻的</a:t>
              </a:r>
              <a:r>
                <a:rPr lang="zh-CN" altLang="en-US" sz="3200" b="1" dirty="0" smtClean="0"/>
                <a:t>柄中存在帽发育所需的</a:t>
              </a:r>
              <a:r>
                <a:rPr lang="zh-CN" altLang="en-US" sz="3200" b="1" dirty="0" smtClean="0">
                  <a:solidFill>
                    <a:srgbClr val="FF0000"/>
                  </a:solidFill>
                </a:rPr>
                <a:t>大</a:t>
              </a:r>
              <a:r>
                <a:rPr lang="zh-CN" altLang="en-US" sz="3200" b="1" dirty="0">
                  <a:solidFill>
                    <a:srgbClr val="FF0000"/>
                  </a:solidFill>
                </a:rPr>
                <a:t>分子物质</a:t>
              </a:r>
              <a:r>
                <a:rPr lang="zh-CN" altLang="en-US" sz="3200" b="1" dirty="0">
                  <a:solidFill>
                    <a:srgbClr val="FF0000"/>
                  </a:solidFill>
                  <a:sym typeface="+mn-ea"/>
                </a:rPr>
                <a:t>mRNA</a:t>
              </a:r>
              <a:r>
                <a:rPr lang="zh-CN" altLang="en-US" sz="3200" b="1" dirty="0">
                  <a:sym typeface="+mn-ea"/>
                </a:rPr>
                <a:t> ,该物质由</a:t>
              </a:r>
              <a:r>
                <a:rPr lang="zh-CN" altLang="en-US" sz="3200" b="1" dirty="0">
                  <a:solidFill>
                    <a:srgbClr val="FF0000"/>
                  </a:solidFill>
                  <a:sym typeface="+mn-ea"/>
                </a:rPr>
                <a:t>核</a:t>
              </a:r>
              <a:r>
                <a:rPr lang="en-US" altLang="zh-CN" sz="3200" b="1" dirty="0">
                  <a:solidFill>
                    <a:srgbClr val="FF0000"/>
                  </a:solidFill>
                  <a:sym typeface="+mn-ea"/>
                </a:rPr>
                <a:t>DNA</a:t>
              </a:r>
              <a:r>
                <a:rPr lang="zh-CN" altLang="en-US" sz="3200" b="1" dirty="0">
                  <a:solidFill>
                    <a:srgbClr val="FF0000"/>
                  </a:solidFill>
                  <a:sym typeface="+mn-ea"/>
                </a:rPr>
                <a:t>控制合成后转入细胞质</a:t>
              </a:r>
              <a:r>
                <a:rPr lang="zh-CN" altLang="en-US" sz="3200" b="1" dirty="0">
                  <a:sym typeface="+mn-ea"/>
                </a:rPr>
                <a:t>。</a:t>
              </a:r>
              <a:endParaRPr lang="zh-CN" altLang="en-US" sz="2800" b="1" dirty="0">
                <a:sym typeface="+mn-ea"/>
              </a:endParaRPr>
            </a:p>
            <a:p>
              <a:endParaRPr lang="zh-CN" altLang="en-US" sz="2800" b="1" dirty="0">
                <a:sym typeface="+mn-ea"/>
              </a:endParaRPr>
            </a:p>
          </p:txBody>
        </p:sp>
        <p:pic>
          <p:nvPicPr>
            <p:cNvPr id="10" name="Picture 21"/>
            <p:cNvPicPr>
              <a:picLocks noChangeAspect="1"/>
            </p:cNvPicPr>
            <p:nvPr/>
          </p:nvPicPr>
          <p:blipFill>
            <a:blip r:embed="rId5" cstate="print"/>
            <a:srcRect l="10938" t="7031" r="9373" b="3906"/>
            <a:stretch>
              <a:fillRect/>
            </a:stretch>
          </p:blipFill>
          <p:spPr>
            <a:xfrm>
              <a:off x="7467524" y="0"/>
              <a:ext cx="1412542" cy="327651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66595" y="853440"/>
            <a:ext cx="4707890" cy="5041265"/>
          </a:xfrm>
        </p:spPr>
      </p:pic>
      <p:pic>
        <p:nvPicPr>
          <p:cNvPr id="14340" name="Picture 4"/>
          <p:cNvPicPr>
            <a:picLocks noChangeAspect="1"/>
          </p:cNvPicPr>
          <p:nvPr/>
        </p:nvPicPr>
        <p:blipFill>
          <a:blip r:embed="rId3" cstate="print">
            <a:lum bright="-14001" contrast="72000"/>
          </a:blip>
          <a:stretch>
            <a:fillRect/>
          </a:stretch>
        </p:blipFill>
        <p:spPr>
          <a:xfrm>
            <a:off x="5310505" y="4100830"/>
            <a:ext cx="3174365" cy="230187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6" name="直接连接符 15"/>
          <p:cNvCxnSpPr/>
          <p:nvPr/>
        </p:nvCxnSpPr>
        <p:spPr>
          <a:xfrm flipH="1" flipV="1">
            <a:off x="5643880" y="2517140"/>
            <a:ext cx="1442720" cy="76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86283" y="2267744"/>
            <a:ext cx="1125141" cy="5067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00" b="1" kern="1200" cap="none" spc="0" normalizeH="0" baseline="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itchFamily="49" charset="-122"/>
                <a:ea typeface="隶书" pitchFamily="49" charset="-122"/>
                <a:cs typeface="+mn-cs"/>
              </a:rPr>
              <a:t>核膜</a:t>
            </a:r>
          </a:p>
        </p:txBody>
      </p:sp>
      <p:cxnSp>
        <p:nvCxnSpPr>
          <p:cNvPr id="48" name="直接连接符 47"/>
          <p:cNvCxnSpPr/>
          <p:nvPr/>
        </p:nvCxnSpPr>
        <p:spPr>
          <a:xfrm flipH="1" flipV="1">
            <a:off x="1725930" y="4404360"/>
            <a:ext cx="1550670" cy="152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H="1">
            <a:off x="7372985" y="3547745"/>
            <a:ext cx="138430" cy="17284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22196" y="2422128"/>
            <a:ext cx="1125141" cy="5067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00" b="1" kern="1200" cap="none" spc="0" normalizeH="0" baseline="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itchFamily="49" charset="-122"/>
                <a:ea typeface="隶书" pitchFamily="49" charset="-122"/>
                <a:cs typeface="+mn-cs"/>
              </a:rPr>
              <a:t>核仁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086441" y="3040698"/>
            <a:ext cx="1125141" cy="5067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00" b="1" kern="1200" cap="none" spc="0" normalizeH="0" baseline="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itchFamily="49" charset="-122"/>
                <a:ea typeface="隶书" pitchFamily="49" charset="-122"/>
                <a:cs typeface="+mn-cs"/>
              </a:rPr>
              <a:t>核孔</a:t>
            </a:r>
          </a:p>
        </p:txBody>
      </p:sp>
      <p:cxnSp>
        <p:nvCxnSpPr>
          <p:cNvPr id="60" name="直接连接符 59"/>
          <p:cNvCxnSpPr/>
          <p:nvPr/>
        </p:nvCxnSpPr>
        <p:spPr>
          <a:xfrm flipH="1">
            <a:off x="6421755" y="3581400"/>
            <a:ext cx="1045845" cy="1274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圆角矩形 74"/>
          <p:cNvSpPr/>
          <p:nvPr/>
        </p:nvSpPr>
        <p:spPr>
          <a:xfrm>
            <a:off x="2534524" y="5859875"/>
            <a:ext cx="2271292" cy="321471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细胞核扫描电镜图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12420" y="331470"/>
            <a:ext cx="24917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</a:rPr>
              <a:t>细胞核的结构</a:t>
            </a:r>
          </a:p>
        </p:txBody>
      </p:sp>
      <p:cxnSp>
        <p:nvCxnSpPr>
          <p:cNvPr id="2" name="直接连接符 1"/>
          <p:cNvCxnSpPr/>
          <p:nvPr/>
        </p:nvCxnSpPr>
        <p:spPr>
          <a:xfrm flipH="1" flipV="1">
            <a:off x="1547495" y="2668270"/>
            <a:ext cx="1880235" cy="133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1717040" y="4038600"/>
            <a:ext cx="1940560" cy="3657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12420" y="4178935"/>
            <a:ext cx="1364056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700" b="1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染色质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8"/>
          <p:cNvGrpSpPr/>
          <p:nvPr/>
        </p:nvGrpSpPr>
        <p:grpSpPr>
          <a:xfrm>
            <a:off x="51435" y="8255"/>
            <a:ext cx="4408170" cy="914400"/>
            <a:chOff x="13" y="-14"/>
            <a:chExt cx="6942" cy="1440"/>
          </a:xfrm>
        </p:grpSpPr>
        <p:sp>
          <p:nvSpPr>
            <p:cNvPr id="20" name="矩形 28675">
              <a:hlinkClick r:id="rId3" action="ppaction://hlinkfile"/>
            </p:cNvPr>
            <p:cNvSpPr/>
            <p:nvPr/>
          </p:nvSpPr>
          <p:spPr>
            <a:xfrm>
              <a:off x="1453" y="343"/>
              <a:ext cx="5503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buClr>
                  <a:schemeClr val="bg1"/>
                </a:buClr>
              </a:pPr>
              <a:r>
                <a:rPr lang="zh-CN" altLang="zh-CN" sz="2400" b="1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伞藻实验</a:t>
              </a:r>
            </a:p>
          </p:txBody>
        </p:sp>
        <p:pic>
          <p:nvPicPr>
            <p:cNvPr id="21" name="图片 20" descr="2003422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" y="-14"/>
              <a:ext cx="1440" cy="1440"/>
            </a:xfrm>
            <a:prstGeom prst="rect">
              <a:avLst/>
            </a:prstGeom>
          </p:spPr>
        </p:pic>
      </p:grpSp>
      <p:sp>
        <p:nvSpPr>
          <p:cNvPr id="11" name="文本框 10"/>
          <p:cNvSpPr txBox="1"/>
          <p:nvPr/>
        </p:nvSpPr>
        <p:spPr>
          <a:xfrm>
            <a:off x="228714" y="3657594"/>
            <a:ext cx="61004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</a:rPr>
              <a:t>问题二：推测核孔的功能是什么？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28714" y="4267178"/>
            <a:ext cx="735639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</a:rPr>
              <a:t>问题三：物质都能任意由核孔进出细胞核吗？</a:t>
            </a:r>
          </a:p>
        </p:txBody>
      </p:sp>
      <p:grpSp>
        <p:nvGrpSpPr>
          <p:cNvPr id="5" name="组合 13"/>
          <p:cNvGrpSpPr/>
          <p:nvPr/>
        </p:nvGrpSpPr>
        <p:grpSpPr>
          <a:xfrm>
            <a:off x="85091" y="0"/>
            <a:ext cx="8794975" cy="3276514"/>
            <a:chOff x="85091" y="0"/>
            <a:chExt cx="8794975" cy="3276514"/>
          </a:xfrm>
        </p:grpSpPr>
        <p:sp>
          <p:nvSpPr>
            <p:cNvPr id="2" name="文本框 1"/>
            <p:cNvSpPr txBox="1"/>
            <p:nvPr/>
          </p:nvSpPr>
          <p:spPr>
            <a:xfrm>
              <a:off x="85091" y="1170305"/>
              <a:ext cx="7382433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/>
                <a:t>科学</a:t>
              </a:r>
              <a:r>
                <a:rPr lang="zh-CN" altLang="en-US" sz="3200" b="1" dirty="0" smtClean="0"/>
                <a:t>家</a:t>
              </a:r>
              <a:r>
                <a:rPr lang="zh-CN" altLang="en-US" sz="3200" b="1" dirty="0" smtClean="0">
                  <a:sym typeface="+mn-ea"/>
                </a:rPr>
                <a:t>研究发现伞藻的</a:t>
              </a:r>
              <a:r>
                <a:rPr lang="zh-CN" altLang="en-US" sz="3200" b="1" dirty="0" smtClean="0"/>
                <a:t>柄中存在帽发育所需的</a:t>
              </a:r>
              <a:r>
                <a:rPr lang="zh-CN" altLang="en-US" sz="3200" b="1" dirty="0" smtClean="0">
                  <a:solidFill>
                    <a:srgbClr val="FF0000"/>
                  </a:solidFill>
                </a:rPr>
                <a:t>大</a:t>
              </a:r>
              <a:r>
                <a:rPr lang="zh-CN" altLang="en-US" sz="3200" b="1" dirty="0">
                  <a:solidFill>
                    <a:srgbClr val="FF0000"/>
                  </a:solidFill>
                </a:rPr>
                <a:t>分子物质</a:t>
              </a:r>
              <a:r>
                <a:rPr lang="zh-CN" altLang="en-US" sz="3200" b="1" dirty="0">
                  <a:solidFill>
                    <a:srgbClr val="FF0000"/>
                  </a:solidFill>
                  <a:sym typeface="+mn-ea"/>
                </a:rPr>
                <a:t>mRNA</a:t>
              </a:r>
              <a:r>
                <a:rPr lang="zh-CN" altLang="en-US" sz="3200" b="1" dirty="0">
                  <a:sym typeface="+mn-ea"/>
                </a:rPr>
                <a:t> ,该物质由</a:t>
              </a:r>
              <a:r>
                <a:rPr lang="zh-CN" altLang="en-US" sz="3200" b="1" dirty="0">
                  <a:solidFill>
                    <a:srgbClr val="FF0000"/>
                  </a:solidFill>
                  <a:sym typeface="+mn-ea"/>
                </a:rPr>
                <a:t>核</a:t>
              </a:r>
              <a:r>
                <a:rPr lang="en-US" altLang="zh-CN" sz="3200" b="1" dirty="0">
                  <a:solidFill>
                    <a:srgbClr val="FF0000"/>
                  </a:solidFill>
                  <a:sym typeface="+mn-ea"/>
                </a:rPr>
                <a:t>DNA</a:t>
              </a:r>
              <a:r>
                <a:rPr lang="zh-CN" altLang="en-US" sz="3200" b="1" dirty="0">
                  <a:solidFill>
                    <a:srgbClr val="FF0000"/>
                  </a:solidFill>
                  <a:sym typeface="+mn-ea"/>
                </a:rPr>
                <a:t>控制合成后转入细胞质</a:t>
              </a:r>
              <a:r>
                <a:rPr lang="zh-CN" altLang="en-US" sz="3200" b="1" dirty="0">
                  <a:sym typeface="+mn-ea"/>
                </a:rPr>
                <a:t>。</a:t>
              </a:r>
              <a:endParaRPr lang="zh-CN" altLang="en-US" sz="2800" b="1" dirty="0">
                <a:sym typeface="+mn-ea"/>
              </a:endParaRPr>
            </a:p>
            <a:p>
              <a:endParaRPr lang="zh-CN" altLang="en-US" sz="2800" b="1" dirty="0">
                <a:sym typeface="+mn-ea"/>
              </a:endParaRPr>
            </a:p>
          </p:txBody>
        </p:sp>
        <p:pic>
          <p:nvPicPr>
            <p:cNvPr id="10" name="Picture 21"/>
            <p:cNvPicPr>
              <a:picLocks noChangeAspect="1"/>
            </p:cNvPicPr>
            <p:nvPr/>
          </p:nvPicPr>
          <p:blipFill>
            <a:blip r:embed="rId5" cstate="print"/>
            <a:srcRect l="10938" t="7031" r="9373" b="3906"/>
            <a:stretch>
              <a:fillRect/>
            </a:stretch>
          </p:blipFill>
          <p:spPr>
            <a:xfrm>
              <a:off x="7467524" y="0"/>
              <a:ext cx="1412542" cy="327651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7" name="TextBox 16"/>
          <p:cNvSpPr txBox="1"/>
          <p:nvPr/>
        </p:nvSpPr>
        <p:spPr>
          <a:xfrm>
            <a:off x="228714" y="5105356"/>
            <a:ext cx="769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核孔功能：实现核质之间的物质交换和信息交流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6"/>
          <p:cNvSpPr txBox="1"/>
          <p:nvPr/>
        </p:nvSpPr>
        <p:spPr>
          <a:xfrm>
            <a:off x="814705" y="3520123"/>
            <a:ext cx="490220" cy="2608263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54" name="Text Box 20"/>
          <p:cNvSpPr txBox="1"/>
          <p:nvPr/>
        </p:nvSpPr>
        <p:spPr>
          <a:xfrm>
            <a:off x="2627313" y="3326448"/>
            <a:ext cx="309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20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</a:p>
        </p:txBody>
      </p:sp>
      <p:pic>
        <p:nvPicPr>
          <p:cNvPr id="3" name="图片 2" descr="b5835b04c81e41539960f60ff347f22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2855" y="228600"/>
            <a:ext cx="6487160" cy="48456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27430" y="5193030"/>
            <a:ext cx="731012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克隆猴中</a:t>
            </a:r>
            <a:r>
              <a:rPr lang="zh-CN" altLang="en-US" sz="3200" b="1" dirty="0"/>
              <a:t>中和华华的性状与提供细胞核的猴子几乎是一模一样，这说明了什么？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66595" y="853440"/>
            <a:ext cx="4707890" cy="5041265"/>
          </a:xfrm>
        </p:spPr>
      </p:pic>
      <p:pic>
        <p:nvPicPr>
          <p:cNvPr id="14340" name="Picture 4"/>
          <p:cNvPicPr>
            <a:picLocks noChangeAspect="1"/>
          </p:cNvPicPr>
          <p:nvPr/>
        </p:nvPicPr>
        <p:blipFill>
          <a:blip r:embed="rId3" cstate="print">
            <a:lum bright="-14001" contrast="72000"/>
          </a:blip>
          <a:stretch>
            <a:fillRect/>
          </a:stretch>
        </p:blipFill>
        <p:spPr>
          <a:xfrm>
            <a:off x="5310505" y="4100830"/>
            <a:ext cx="3174365" cy="230187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6" name="直接连接符 15"/>
          <p:cNvCxnSpPr/>
          <p:nvPr/>
        </p:nvCxnSpPr>
        <p:spPr>
          <a:xfrm flipH="1" flipV="1">
            <a:off x="5643880" y="2517140"/>
            <a:ext cx="1442720" cy="76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86283" y="2267744"/>
            <a:ext cx="1125141" cy="5067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00" b="1" kern="1200" cap="none" spc="0" normalizeH="0" baseline="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itchFamily="49" charset="-122"/>
                <a:ea typeface="隶书" pitchFamily="49" charset="-122"/>
                <a:cs typeface="+mn-cs"/>
              </a:rPr>
              <a:t>核膜</a:t>
            </a:r>
          </a:p>
        </p:txBody>
      </p:sp>
      <p:cxnSp>
        <p:nvCxnSpPr>
          <p:cNvPr id="48" name="直接连接符 47"/>
          <p:cNvCxnSpPr/>
          <p:nvPr/>
        </p:nvCxnSpPr>
        <p:spPr>
          <a:xfrm flipH="1" flipV="1">
            <a:off x="1725930" y="4404360"/>
            <a:ext cx="1550670" cy="152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H="1">
            <a:off x="7372985" y="3547745"/>
            <a:ext cx="138430" cy="17284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22196" y="2422128"/>
            <a:ext cx="1125141" cy="5067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00" b="1" kern="1200" cap="none" spc="0" normalizeH="0" baseline="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itchFamily="49" charset="-122"/>
                <a:ea typeface="隶书" pitchFamily="49" charset="-122"/>
                <a:cs typeface="+mn-cs"/>
              </a:rPr>
              <a:t>核仁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086441" y="3040698"/>
            <a:ext cx="1125141" cy="5067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00" b="1" kern="1200" cap="none" spc="0" normalizeH="0" baseline="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itchFamily="49" charset="-122"/>
                <a:ea typeface="隶书" pitchFamily="49" charset="-122"/>
                <a:cs typeface="+mn-cs"/>
              </a:rPr>
              <a:t>核孔</a:t>
            </a:r>
          </a:p>
        </p:txBody>
      </p:sp>
      <p:cxnSp>
        <p:nvCxnSpPr>
          <p:cNvPr id="60" name="直接连接符 59"/>
          <p:cNvCxnSpPr/>
          <p:nvPr/>
        </p:nvCxnSpPr>
        <p:spPr>
          <a:xfrm flipH="1">
            <a:off x="6421755" y="3581400"/>
            <a:ext cx="1045845" cy="1274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圆角矩形 74"/>
          <p:cNvSpPr/>
          <p:nvPr/>
        </p:nvSpPr>
        <p:spPr>
          <a:xfrm>
            <a:off x="2534524" y="5859875"/>
            <a:ext cx="2271292" cy="321471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细胞核扫描电镜图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12420" y="331470"/>
            <a:ext cx="24917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</a:rPr>
              <a:t>细胞核的结构</a:t>
            </a:r>
          </a:p>
        </p:txBody>
      </p:sp>
      <p:cxnSp>
        <p:nvCxnSpPr>
          <p:cNvPr id="2" name="直接连接符 1"/>
          <p:cNvCxnSpPr/>
          <p:nvPr/>
        </p:nvCxnSpPr>
        <p:spPr>
          <a:xfrm flipH="1" flipV="1">
            <a:off x="1547495" y="2668270"/>
            <a:ext cx="1880235" cy="133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1717040" y="4038600"/>
            <a:ext cx="1940560" cy="3657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12420" y="4178935"/>
            <a:ext cx="1364056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700" b="1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染色质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760" y="212725"/>
            <a:ext cx="9000490" cy="1753235"/>
          </a:xfrm>
          <a:prstGeom prst="rect">
            <a:avLst/>
          </a:prstGeom>
          <a:noFill/>
          <a:ln w="63500" cmpd="thickThin"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R="0" defTabSz="914400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400" b="1" kern="1200" cap="none" spc="0" normalizeH="0" baseline="0" noProof="0" dirty="0"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细胞学家发现，在</a:t>
            </a:r>
            <a:r>
              <a:rPr kumimoji="0" lang="zh-CN" altLang="en-US" sz="2400" b="1" kern="1200" cap="none" spc="0" normalizeH="0" baseline="0" noProof="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快速生长的胚细胞</a:t>
            </a:r>
            <a:r>
              <a:rPr kumimoji="0" lang="zh-CN" altLang="en-US" sz="2400" b="1" kern="1200" cap="none" spc="0" normalizeH="0" baseline="0" noProof="0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和分</a:t>
            </a:r>
            <a:r>
              <a:rPr kumimoji="0" lang="zh-CN" altLang="en-US" sz="2400" b="1" kern="1200" cap="none" spc="0" normalizeH="0" baseline="0" noProof="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泌蛋白质</a:t>
            </a:r>
            <a:r>
              <a:rPr kumimoji="0" lang="zh-CN" altLang="en-US" sz="2400" b="1" kern="1200" cap="none" spc="0" normalizeH="0" baseline="0" noProof="0" dirty="0"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的细胞内，核仁特别发达；用很细的光束</a:t>
            </a:r>
            <a:r>
              <a:rPr kumimoji="0" lang="zh-CN" altLang="en-US" sz="2400" b="1" kern="1200" cap="none" spc="0" normalizeH="0" baseline="0" noProof="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破坏核仁</a:t>
            </a:r>
            <a:r>
              <a:rPr kumimoji="0" lang="zh-CN" altLang="en-US" sz="2400" b="1" kern="1200" cap="none" spc="0" normalizeH="0" baseline="0" noProof="0" dirty="0"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，细胞的</a:t>
            </a:r>
            <a:r>
              <a:rPr kumimoji="0" lang="zh-CN" altLang="en-US" sz="2400" b="1" kern="1200" cap="none" spc="0" normalizeH="0" baseline="0" noProof="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蛋白质合成大部分被抑制</a:t>
            </a:r>
            <a:r>
              <a:rPr kumimoji="0" lang="zh-CN" altLang="en-US" sz="2400" b="1" kern="1200" cap="none" spc="0" normalizeH="0" baseline="0" noProof="0" dirty="0"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。</a:t>
            </a:r>
            <a:endParaRPr kumimoji="0" lang="en-US" altLang="zh-CN" sz="2400" b="1" kern="1200" cap="none" spc="0" normalizeH="0" baseline="0" noProof="0" dirty="0"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54" y="2133634"/>
            <a:ext cx="426708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</a:rPr>
              <a:t>核仁与蛋白质的合成有</a:t>
            </a:r>
            <a:r>
              <a:rPr lang="zh-CN" altLang="en-US" sz="2800" b="1" dirty="0" smtClean="0">
                <a:latin typeface="Arial" panose="020B0604020202020204" pitchFamily="34" charset="0"/>
              </a:rPr>
              <a:t>关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110" y="2133634"/>
            <a:ext cx="1828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推</a:t>
            </a:r>
            <a:r>
              <a:rPr kumimoji="0" lang="zh-CN" altLang="en-US" sz="2800" b="1" kern="1200" cap="none" spc="0" normalizeH="0" baseline="0" noProof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测结果</a:t>
            </a:r>
            <a:r>
              <a:rPr kumimoji="0" lang="zh-CN" altLang="en-US" sz="2400" b="1" kern="1200" cap="none" spc="0" normalizeH="0" baseline="0" noProof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：</a:t>
            </a:r>
            <a:endParaRPr kumimoji="0" lang="zh-CN" altLang="en-US" sz="2400" b="1" kern="1200" cap="none" spc="0" normalizeH="0" baseline="0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68935" y="4474845"/>
            <a:ext cx="74993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kern="1200" cap="none" spc="0" normalizeH="0" baseline="0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506" y="4571970"/>
            <a:ext cx="523171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核仁功能：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9220" y="3183890"/>
            <a:ext cx="9003030" cy="1198880"/>
          </a:xfrm>
          <a:prstGeom prst="rect">
            <a:avLst/>
          </a:prstGeom>
          <a:noFill/>
          <a:ln w="63500" cmpd="thickThin"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R="0" defTabSz="914400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400" b="1" kern="1200" cap="none" spc="0" normalizeH="0" baseline="0" noProof="0" dirty="0"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科学家从核仁中找到核糖体大亚基的前身物质，这些颗粒在核仁内装配，然后，转运到细胞质中。</a:t>
            </a:r>
            <a:endParaRPr kumimoji="0" lang="en-US" altLang="zh-CN" sz="2400" b="1" kern="1200" cap="none" spc="0" normalizeH="0" baseline="0" noProof="0" dirty="0"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810020" y="5333950"/>
            <a:ext cx="2113098" cy="936415"/>
            <a:chOff x="8612" y="4680"/>
            <a:chExt cx="3526" cy="1823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8612" y="4680"/>
              <a:ext cx="1688" cy="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8739" y="4828"/>
              <a:ext cx="3399" cy="1675"/>
              <a:chOff x="8739" y="4828"/>
              <a:chExt cx="3399" cy="1675"/>
            </a:xfrm>
          </p:grpSpPr>
          <p:sp>
            <p:nvSpPr>
              <p:cNvPr id="14" name="直角上箭头 13"/>
              <p:cNvSpPr/>
              <p:nvPr/>
            </p:nvSpPr>
            <p:spPr>
              <a:xfrm rot="5400000">
                <a:off x="9176" y="5027"/>
                <a:ext cx="1142" cy="744"/>
              </a:xfrm>
              <a:prstGeom prst="bentUpArrow">
                <a:avLst/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6" name="组合 5"/>
              <p:cNvGrpSpPr/>
              <p:nvPr/>
            </p:nvGrpSpPr>
            <p:grpSpPr>
              <a:xfrm>
                <a:off x="8739" y="5125"/>
                <a:ext cx="3399" cy="1378"/>
                <a:chOff x="8739" y="5125"/>
                <a:chExt cx="3399" cy="1378"/>
              </a:xfrm>
            </p:grpSpPr>
            <p:sp>
              <p:nvSpPr>
                <p:cNvPr id="15" name="TextBox 14"/>
                <p:cNvSpPr txBox="1"/>
                <p:nvPr/>
              </p:nvSpPr>
              <p:spPr>
                <a:xfrm>
                  <a:off x="8739" y="5125"/>
                  <a:ext cx="928" cy="137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r>
                    <a:rPr lang="zh-CN" altLang="en-US" sz="2000" b="1" dirty="0" smtClean="0">
                      <a:solidFill>
                        <a:srgbClr val="002060"/>
                      </a:solidFill>
                      <a:latin typeface="华文隶书" pitchFamily="2" charset="-122"/>
                      <a:ea typeface="华文隶书" pitchFamily="2" charset="-122"/>
                    </a:rPr>
                    <a:t>合成</a:t>
                  </a:r>
                  <a:endParaRPr lang="zh-CN" altLang="en-US" sz="2000" b="1" dirty="0">
                    <a:solidFill>
                      <a:srgbClr val="002060"/>
                    </a:solidFill>
                    <a:latin typeface="华文隶书" pitchFamily="2" charset="-122"/>
                    <a:ea typeface="华文隶书" pitchFamily="2" charset="-122"/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10138" y="5273"/>
                  <a:ext cx="2000" cy="89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zh-CN" altLang="en-US" sz="2400" b="1" dirty="0" smtClean="0">
                      <a:solidFill>
                        <a:srgbClr val="002060"/>
                      </a:solidFill>
                      <a:latin typeface="华文隶书" pitchFamily="2" charset="-122"/>
                      <a:ea typeface="华文隶书" pitchFamily="2" charset="-122"/>
                    </a:rPr>
                    <a:t>蛋白质</a:t>
                  </a:r>
                  <a:endParaRPr lang="zh-CN" altLang="en-US" sz="2400" b="1" dirty="0">
                    <a:solidFill>
                      <a:srgbClr val="002060"/>
                    </a:solidFill>
                    <a:latin typeface="华文隶书" pitchFamily="2" charset="-122"/>
                    <a:ea typeface="华文隶书" pitchFamily="2" charset="-122"/>
                  </a:endParaRPr>
                </a:p>
              </p:txBody>
            </p:sp>
          </p:grpSp>
        </p:grpSp>
      </p:grpSp>
      <p:sp>
        <p:nvSpPr>
          <p:cNvPr id="22" name="TextBox 21"/>
          <p:cNvSpPr txBox="1"/>
          <p:nvPr/>
        </p:nvSpPr>
        <p:spPr>
          <a:xfrm>
            <a:off x="2590852" y="4571970"/>
            <a:ext cx="4190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核仁与核糖体的形成有关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/>
      <p:bldP spid="11" grpId="0"/>
      <p:bldP spid="20" grpId="0"/>
      <p:bldP spid="21" grpId="0" bldLvl="0" animBg="1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56" y="838268"/>
            <a:ext cx="3976969" cy="4258586"/>
          </a:xfrm>
        </p:spPr>
      </p:pic>
      <p:cxnSp>
        <p:nvCxnSpPr>
          <p:cNvPr id="16" name="直接连接符 15"/>
          <p:cNvCxnSpPr/>
          <p:nvPr/>
        </p:nvCxnSpPr>
        <p:spPr>
          <a:xfrm flipH="1" flipV="1">
            <a:off x="6019762" y="2590822"/>
            <a:ext cx="1442720" cy="76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467524" y="2286030"/>
            <a:ext cx="1125141" cy="5067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00" b="1" kern="1200" cap="none" spc="0" normalizeH="0" baseline="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itchFamily="49" charset="-122"/>
                <a:ea typeface="隶书" pitchFamily="49" charset="-122"/>
                <a:cs typeface="+mn-cs"/>
              </a:rPr>
              <a:t>核膜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295486" y="2438426"/>
            <a:ext cx="1066772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00" b="1" kern="1200" cap="none" spc="0" normalizeH="0" baseline="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itchFamily="49" charset="-122"/>
                <a:ea typeface="隶书" pitchFamily="49" charset="-122"/>
                <a:cs typeface="+mn-cs"/>
              </a:rPr>
              <a:t>核仁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543722" y="3048010"/>
            <a:ext cx="1125141" cy="5067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00" b="1" kern="1200" cap="none" spc="0" normalizeH="0" baseline="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itchFamily="49" charset="-122"/>
                <a:ea typeface="隶书" pitchFamily="49" charset="-122"/>
                <a:cs typeface="+mn-cs"/>
              </a:rPr>
              <a:t>核孔</a:t>
            </a:r>
          </a:p>
        </p:txBody>
      </p:sp>
      <p:cxnSp>
        <p:nvCxnSpPr>
          <p:cNvPr id="60" name="直接连接符 59"/>
          <p:cNvCxnSpPr/>
          <p:nvPr/>
        </p:nvCxnSpPr>
        <p:spPr>
          <a:xfrm flipH="1">
            <a:off x="6095960" y="3352802"/>
            <a:ext cx="1447761" cy="3809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0" y="304882"/>
            <a:ext cx="2667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</a:rPr>
              <a:t>细胞核</a:t>
            </a:r>
            <a:r>
              <a:rPr lang="zh-CN" altLang="en-US" sz="3200" b="1" dirty="0">
                <a:solidFill>
                  <a:srgbClr val="C00000"/>
                </a:solidFill>
              </a:rPr>
              <a:t>的</a:t>
            </a:r>
            <a:r>
              <a:rPr lang="zh-CN" altLang="en-US" sz="3200" b="1" dirty="0" smtClean="0">
                <a:solidFill>
                  <a:srgbClr val="C00000"/>
                </a:solidFill>
              </a:rPr>
              <a:t>结构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p:cxnSp>
        <p:nvCxnSpPr>
          <p:cNvPr id="2" name="直接连接符 1"/>
          <p:cNvCxnSpPr/>
          <p:nvPr/>
        </p:nvCxnSpPr>
        <p:spPr>
          <a:xfrm flipH="1">
            <a:off x="2286060" y="2667020"/>
            <a:ext cx="1219168" cy="1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2590852" y="3733792"/>
            <a:ext cx="1219168" cy="5333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295486" y="4038584"/>
            <a:ext cx="1364056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700" b="1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染色质</a:t>
            </a:r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8714" y="5181554"/>
            <a:ext cx="87627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b="1" dirty="0" smtClean="0">
                <a:solidFill>
                  <a:srgbClr val="FF0000"/>
                </a:solidFill>
                <a:latin typeface="+mn-ea"/>
              </a:rPr>
              <a:t>细胞核功能</a:t>
            </a:r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：是遗传信息库，是细胞代谢和遗传的控制中心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5" name="AutoShape 4"/>
          <p:cNvSpPr/>
          <p:nvPr/>
        </p:nvSpPr>
        <p:spPr>
          <a:xfrm>
            <a:off x="762100" y="914466"/>
            <a:ext cx="152396" cy="4038494"/>
          </a:xfrm>
          <a:prstGeom prst="downArrow">
            <a:avLst>
              <a:gd name="adj1" fmla="val 50000"/>
              <a:gd name="adj2" fmla="val 35858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endParaRPr lang="zh-CN" altLang="en-US" sz="1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2133634"/>
            <a:ext cx="738664" cy="129536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b="1" dirty="0" smtClean="0"/>
              <a:t>决定</a:t>
            </a:r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 animBg="1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内容占位符 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框 14"/>
          <p:cNvSpPr txBox="1"/>
          <p:nvPr/>
        </p:nvSpPr>
        <p:spPr>
          <a:xfrm>
            <a:off x="6037263" y="1802448"/>
            <a:ext cx="1814512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多个</a:t>
            </a:r>
            <a:r>
              <a: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细胞核 </a:t>
            </a:r>
          </a:p>
        </p:txBody>
      </p:sp>
      <p:sp>
        <p:nvSpPr>
          <p:cNvPr id="6" name="文本框 8"/>
          <p:cNvSpPr txBox="1"/>
          <p:nvPr/>
        </p:nvSpPr>
        <p:spPr>
          <a:xfrm>
            <a:off x="1795463" y="1804036"/>
            <a:ext cx="3532187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无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细胞核</a:t>
            </a:r>
          </a:p>
        </p:txBody>
      </p:sp>
      <p:graphicFrame>
        <p:nvGraphicFramePr>
          <p:cNvPr id="5" name="对象 4"/>
          <p:cNvGraphicFramePr>
            <a:graphicFrameLocks/>
          </p:cNvGraphicFramePr>
          <p:nvPr/>
        </p:nvGraphicFramePr>
        <p:xfrm>
          <a:off x="4008438" y="2235836"/>
          <a:ext cx="1439862" cy="2362200"/>
        </p:xfrm>
        <a:graphic>
          <a:graphicData uri="http://schemas.openxmlformats.org/presentationml/2006/ole">
            <p:oleObj spid="_x0000_s27649" r:id="rId4" imgW="1085850" imgH="2505075" progId="PBrush">
              <p:embed/>
            </p:oleObj>
          </a:graphicData>
        </a:graphic>
      </p:graphicFrame>
      <p:pic>
        <p:nvPicPr>
          <p:cNvPr id="8" name="图片 13" descr="33331"/>
          <p:cNvPicPr>
            <a:picLocks noChangeAspect="1"/>
          </p:cNvPicPr>
          <p:nvPr/>
        </p:nvPicPr>
        <p:blipFill>
          <a:blip r:embed="rId5" cstate="print"/>
          <a:srcRect l="19531" t="20833" r="16406" b="17708"/>
          <a:stretch>
            <a:fillRect/>
          </a:stretch>
        </p:blipFill>
        <p:spPr>
          <a:xfrm>
            <a:off x="971550" y="2516823"/>
            <a:ext cx="2681288" cy="1946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​​ 6"/>
          <p:cNvSpPr/>
          <p:nvPr/>
        </p:nvSpPr>
        <p:spPr>
          <a:xfrm>
            <a:off x="782638" y="4675823"/>
            <a:ext cx="2944812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哺乳动物成熟</a:t>
            </a:r>
            <a:r>
              <a: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的红细胞</a:t>
            </a:r>
          </a:p>
        </p:txBody>
      </p:sp>
      <p:sp>
        <p:nvSpPr>
          <p:cNvPr id="9" name="矩形​​ 8"/>
          <p:cNvSpPr/>
          <p:nvPr/>
        </p:nvSpPr>
        <p:spPr>
          <a:xfrm>
            <a:off x="6472238" y="4675823"/>
            <a:ext cx="944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肌细胞</a:t>
            </a:r>
          </a:p>
        </p:txBody>
      </p:sp>
      <p:cxnSp>
        <p:nvCxnSpPr>
          <p:cNvPr id="11" name="直接箭头​​连接符 10"/>
          <p:cNvCxnSpPr/>
          <p:nvPr/>
        </p:nvCxnSpPr>
        <p:spPr>
          <a:xfrm flipH="1">
            <a:off x="2219325" y="2137411"/>
            <a:ext cx="623888" cy="338137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3" name="直接箭头​​连接符 12"/>
          <p:cNvCxnSpPr/>
          <p:nvPr/>
        </p:nvCxnSpPr>
        <p:spPr>
          <a:xfrm>
            <a:off x="4194175" y="2137411"/>
            <a:ext cx="227013" cy="252412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6" name="TextBox 15"/>
          <p:cNvSpPr txBox="1"/>
          <p:nvPr/>
        </p:nvSpPr>
        <p:spPr>
          <a:xfrm>
            <a:off x="3729038" y="4675823"/>
            <a:ext cx="2152650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成熟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</a:rPr>
              <a:t>的筛管</a:t>
            </a:r>
          </a:p>
        </p:txBody>
      </p:sp>
      <p:pic>
        <p:nvPicPr>
          <p:cNvPr id="12" name="Picture 23" descr="C:\Users\Administrator\Desktop\u=1780227329,1137682119&amp;fm=21&amp;gp=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72150" y="2275523"/>
            <a:ext cx="2400300" cy="2322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Text Box 3"/>
          <p:cNvSpPr txBox="1"/>
          <p:nvPr/>
        </p:nvSpPr>
        <p:spPr>
          <a:xfrm>
            <a:off x="304912" y="304882"/>
            <a:ext cx="58388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000" b="1" noProof="1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  </a:t>
            </a:r>
            <a:r>
              <a:rPr lang="zh-CN" altLang="en-US" sz="2400" b="1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真核细胞是否全都有细胞核呢？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219325" y="5618480"/>
            <a:ext cx="46793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</a:rPr>
              <a:t>结构与功能相适应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6" grpId="0"/>
      <p:bldP spid="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b5835b04c81e41539960f60ff347f22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9395" y="3458845"/>
            <a:ext cx="4152265" cy="26689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77135" y="203200"/>
            <a:ext cx="50622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/>
              <a:t>人类为何要进行克隆实验？</a:t>
            </a:r>
          </a:p>
        </p:txBody>
      </p:sp>
      <p:pic>
        <p:nvPicPr>
          <p:cNvPr id="4" name="图片 3" descr="timg[10]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9395" y="1131570"/>
            <a:ext cx="4211320" cy="2324735"/>
          </a:xfrm>
          <a:prstGeom prst="rect">
            <a:avLst/>
          </a:prstGeom>
        </p:spPr>
      </p:pic>
      <p:pic>
        <p:nvPicPr>
          <p:cNvPr id="5" name="图片 4" descr="u=1696652370,3764783114&amp;fm=26&amp;gp=0[1]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50715" y="1131570"/>
            <a:ext cx="4290695" cy="2325370"/>
          </a:xfrm>
          <a:prstGeom prst="rect">
            <a:avLst/>
          </a:prstGeom>
        </p:spPr>
      </p:pic>
      <p:pic>
        <p:nvPicPr>
          <p:cNvPr id="6" name="图片 5" descr="timgGXQJMJN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91660" y="3458845"/>
            <a:ext cx="4349115" cy="26682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15"/>
          <p:cNvSpPr/>
          <p:nvPr/>
        </p:nvSpPr>
        <p:spPr>
          <a:xfrm>
            <a:off x="2016125" y="6237288"/>
            <a:ext cx="7127875" cy="6207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endParaRPr lang="zh-CN" altLang="zh-CN" sz="3000" b="1" dirty="0">
              <a:solidFill>
                <a:srgbClr val="333399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93895" y="5869305"/>
            <a:ext cx="2859405" cy="3683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280" y="179705"/>
            <a:ext cx="8727440" cy="6497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28675">
            <a:hlinkClick r:id="rId4" action="ppaction://hlinkfile"/>
          </p:cNvPr>
          <p:cNvSpPr/>
          <p:nvPr/>
        </p:nvSpPr>
        <p:spPr>
          <a:xfrm>
            <a:off x="914400" y="226378"/>
            <a:ext cx="3494088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Clr>
                <a:schemeClr val="bg1"/>
              </a:buClr>
            </a:pPr>
            <a:r>
              <a:rPr lang="zh-CN" altLang="zh-CN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伞藻实验</a:t>
            </a:r>
          </a:p>
        </p:txBody>
      </p:sp>
      <p:graphicFrame>
        <p:nvGraphicFramePr>
          <p:cNvPr id="16388" name="对象 27652"/>
          <p:cNvGraphicFramePr>
            <a:graphicFrameLocks/>
          </p:cNvGraphicFramePr>
          <p:nvPr/>
        </p:nvGraphicFramePr>
        <p:xfrm>
          <a:off x="1710055" y="745490"/>
          <a:ext cx="5601970" cy="3681730"/>
        </p:xfrm>
        <a:graphic>
          <a:graphicData uri="http://schemas.openxmlformats.org/presentationml/2006/ole">
            <p:oleObj spid="_x0000_s1025" r:id="rId5" imgW="3533333" imgH="2029108" progId="PBrush">
              <p:embed/>
            </p:oleObj>
          </a:graphicData>
        </a:graphic>
      </p:graphicFrame>
      <p:sp>
        <p:nvSpPr>
          <p:cNvPr id="100" name="文本框 99"/>
          <p:cNvSpPr txBox="1"/>
          <p:nvPr/>
        </p:nvSpPr>
        <p:spPr>
          <a:xfrm>
            <a:off x="728980" y="4504373"/>
            <a:ext cx="805243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伞藻</a:t>
            </a:r>
            <a:r>
              <a:rPr lang="zh-CN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是一种</a:t>
            </a:r>
            <a:r>
              <a:rPr 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单细胞</a:t>
            </a:r>
            <a:r>
              <a:rPr lang="zh-CN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藻类，</a:t>
            </a:r>
            <a:r>
              <a:rPr lang="zh-CN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根据伞帽形态的不同，可分为20种。伞藻种</a:t>
            </a:r>
            <a:r>
              <a:rPr lang="zh-CN" sz="2400" b="1" dirty="0" smtClean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间</a:t>
            </a:r>
            <a:r>
              <a:rPr 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易</a:t>
            </a:r>
            <a:r>
              <a:rPr 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嫁接</a:t>
            </a:r>
            <a:r>
              <a:rPr lang="zh-CN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，具有很强的</a:t>
            </a:r>
            <a:r>
              <a:rPr 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再生能力</a:t>
            </a:r>
            <a:r>
              <a:rPr lang="zh-CN" sz="2400" b="1" dirty="0" smtClean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</a:t>
            </a:r>
            <a:r>
              <a:rPr lang="zh-CN" sz="2400" b="1" dirty="0" smtClean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帽</a:t>
            </a:r>
            <a:r>
              <a:rPr lang="zh-CN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被切除后，在</a:t>
            </a:r>
            <a:r>
              <a:rPr 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短时间内能长出</a:t>
            </a:r>
            <a:r>
              <a:rPr 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新帽</a:t>
            </a:r>
            <a:r>
              <a:rPr lang="zh-CN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400" b="1" dirty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20034224"/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8255" y="-8890"/>
            <a:ext cx="4408170" cy="914400"/>
            <a:chOff x="13" y="-14"/>
            <a:chExt cx="6942" cy="1440"/>
          </a:xfrm>
        </p:grpSpPr>
        <p:sp>
          <p:nvSpPr>
            <p:cNvPr id="3" name="矩形 28675">
              <a:hlinkClick r:id="rId4" action="ppaction://hlinkfile"/>
            </p:cNvPr>
            <p:cNvSpPr/>
            <p:nvPr/>
          </p:nvSpPr>
          <p:spPr>
            <a:xfrm>
              <a:off x="1453" y="343"/>
              <a:ext cx="5503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buClr>
                  <a:schemeClr val="bg1"/>
                </a:buClr>
              </a:pPr>
              <a:r>
                <a:rPr lang="zh-CN" altLang="zh-CN" sz="2400" b="1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伞藻实验</a:t>
              </a:r>
            </a:p>
          </p:txBody>
        </p:sp>
        <p:pic>
          <p:nvPicPr>
            <p:cNvPr id="4" name="图片 3" descr="20034224"/>
            <p:cNvPicPr>
              <a:picLocks noChangeAspect="1"/>
            </p:cNvPicPr>
            <p:nvPr/>
          </p:nvPicPr>
          <p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3" y="-14"/>
              <a:ext cx="1440" cy="1440"/>
            </a:xfrm>
            <a:prstGeom prst="rect">
              <a:avLst/>
            </a:prstGeom>
          </p:spPr>
        </p:pic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15"/>
          <p:cNvSpPr/>
          <p:nvPr/>
        </p:nvSpPr>
        <p:spPr>
          <a:xfrm>
            <a:off x="2016125" y="6237288"/>
            <a:ext cx="7127875" cy="6207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endParaRPr lang="zh-CN" altLang="zh-CN" sz="3000" b="1" dirty="0">
              <a:solidFill>
                <a:srgbClr val="333399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grpSp>
        <p:nvGrpSpPr>
          <p:cNvPr id="2" name="组合 18"/>
          <p:cNvGrpSpPr/>
          <p:nvPr/>
        </p:nvGrpSpPr>
        <p:grpSpPr>
          <a:xfrm>
            <a:off x="8255" y="-8890"/>
            <a:ext cx="4408170" cy="914400"/>
            <a:chOff x="13" y="-14"/>
            <a:chExt cx="6942" cy="1440"/>
          </a:xfrm>
        </p:grpSpPr>
        <p:sp>
          <p:nvSpPr>
            <p:cNvPr id="20" name="矩形 28675">
              <a:hlinkClick r:id="rId2" action="ppaction://hlinkfile"/>
            </p:cNvPr>
            <p:cNvSpPr/>
            <p:nvPr/>
          </p:nvSpPr>
          <p:spPr>
            <a:xfrm>
              <a:off x="1453" y="343"/>
              <a:ext cx="5503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buClr>
                  <a:schemeClr val="bg1"/>
                </a:buClr>
              </a:pPr>
              <a:r>
                <a:rPr lang="zh-CN" altLang="zh-CN" sz="2400" b="1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伞藻实验</a:t>
              </a:r>
            </a:p>
          </p:txBody>
        </p:sp>
        <p:pic>
          <p:nvPicPr>
            <p:cNvPr id="21" name="图片 20" descr="20034224"/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3" y="-14"/>
              <a:ext cx="1440" cy="1440"/>
            </a:xfrm>
            <a:prstGeom prst="rect">
              <a:avLst/>
            </a:prstGeom>
          </p:spPr>
        </p:pic>
      </p:grpSp>
      <p:grpSp>
        <p:nvGrpSpPr>
          <p:cNvPr id="3" name="组合 21">
            <a:extLst>
              <a:ext uri="{FF2B5EF4-FFF2-40B4-BE49-F238E27FC236}">
                <a16:creationId xmlns:a16="http://schemas.microsoft.com/office/drawing/2014/main" xmlns="" id="{3BF9D4EE-8742-5DCD-839B-86F75C2A5C96}"/>
              </a:ext>
            </a:extLst>
          </p:cNvPr>
          <p:cNvGrpSpPr/>
          <p:nvPr/>
        </p:nvGrpSpPr>
        <p:grpSpPr>
          <a:xfrm>
            <a:off x="585470" y="977900"/>
            <a:ext cx="7433310" cy="4280535"/>
            <a:chOff x="585470" y="977900"/>
            <a:chExt cx="7433310" cy="4280535"/>
          </a:xfrm>
        </p:grpSpPr>
        <p:grpSp>
          <p:nvGrpSpPr>
            <p:cNvPr id="5" name="组合 15"/>
            <p:cNvGrpSpPr/>
            <p:nvPr/>
          </p:nvGrpSpPr>
          <p:grpSpPr>
            <a:xfrm>
              <a:off x="585470" y="977900"/>
              <a:ext cx="7433310" cy="4280535"/>
              <a:chOff x="922" y="1540"/>
              <a:chExt cx="11706" cy="6741"/>
            </a:xfrm>
          </p:grpSpPr>
          <p:pic>
            <p:nvPicPr>
              <p:cNvPr id="10261" name="Picture 21"/>
              <p:cNvPicPr>
                <a:picLocks noChangeAspect="1"/>
              </p:cNvPicPr>
              <p:nvPr/>
            </p:nvPicPr>
            <p:blipFill>
              <a:blip r:embed="rId5" cstate="print"/>
              <a:srcRect l="10938" t="7031" r="9373" b="3906"/>
              <a:stretch>
                <a:fillRect/>
              </a:stretch>
            </p:blipFill>
            <p:spPr>
              <a:xfrm>
                <a:off x="2551" y="1540"/>
                <a:ext cx="2813" cy="652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0262" name="Picture 22"/>
              <p:cNvPicPr>
                <a:picLocks noChangeAspect="1"/>
              </p:cNvPicPr>
              <p:nvPr/>
            </p:nvPicPr>
            <p:blipFill>
              <a:blip r:embed="rId6" cstate="print"/>
              <a:srcRect l="12500" t="5859" r="9373" b="9766"/>
              <a:stretch>
                <a:fillRect/>
              </a:stretch>
            </p:blipFill>
            <p:spPr>
              <a:xfrm>
                <a:off x="8024" y="1673"/>
                <a:ext cx="2700" cy="639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6" name="组合 4"/>
              <p:cNvGrpSpPr/>
              <p:nvPr/>
            </p:nvGrpSpPr>
            <p:grpSpPr>
              <a:xfrm>
                <a:off x="922" y="1673"/>
                <a:ext cx="11706" cy="6608"/>
                <a:chOff x="922" y="1603"/>
                <a:chExt cx="11706" cy="6608"/>
              </a:xfrm>
            </p:grpSpPr>
            <p:grpSp>
              <p:nvGrpSpPr>
                <p:cNvPr id="16" name="组合 5"/>
                <p:cNvGrpSpPr/>
                <p:nvPr/>
              </p:nvGrpSpPr>
              <p:grpSpPr>
                <a:xfrm>
                  <a:off x="2386" y="1603"/>
                  <a:ext cx="8672" cy="6608"/>
                  <a:chOff x="5150" y="1241"/>
                  <a:chExt cx="8672" cy="6608"/>
                </a:xfrm>
              </p:grpSpPr>
              <p:grpSp>
                <p:nvGrpSpPr>
                  <p:cNvPr id="19" name="组合 1"/>
                  <p:cNvGrpSpPr/>
                  <p:nvPr/>
                </p:nvGrpSpPr>
                <p:grpSpPr>
                  <a:xfrm>
                    <a:off x="8128" y="1902"/>
                    <a:ext cx="2660" cy="5947"/>
                    <a:chOff x="8128" y="1902"/>
                    <a:chExt cx="2660" cy="5947"/>
                  </a:xfrm>
                </p:grpSpPr>
                <p:sp>
                  <p:nvSpPr>
                    <p:cNvPr id="8" name="文本框 7"/>
                    <p:cNvSpPr txBox="1"/>
                    <p:nvPr/>
                  </p:nvSpPr>
                  <p:spPr>
                    <a:xfrm>
                      <a:off x="8925" y="1902"/>
                      <a:ext cx="1513" cy="121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>
                      <a:spAutoFit/>
                    </a:bodyPr>
                    <a:lstStyle/>
                    <a:p>
                      <a:pPr eaLnBrk="0" hangingPunct="0"/>
                      <a:r>
                        <a:rPr lang="zh-CN" altLang="en-US" sz="4400" b="1" dirty="0">
                          <a:solidFill>
                            <a:srgbClr val="0070C0"/>
                          </a:solidFill>
                          <a:latin typeface="华文新魏" charset="-122"/>
                          <a:ea typeface="华文新魏" charset="-122"/>
                        </a:rPr>
                        <a:t>帽</a:t>
                      </a:r>
                    </a:p>
                  </p:txBody>
                </p:sp>
                <p:sp>
                  <p:nvSpPr>
                    <p:cNvPr id="9" name="右大括号 8"/>
                    <p:cNvSpPr/>
                    <p:nvPr/>
                  </p:nvSpPr>
                  <p:spPr>
                    <a:xfrm>
                      <a:off x="8128" y="3602"/>
                      <a:ext cx="340" cy="2948"/>
                    </a:xfrm>
                    <a:prstGeom prst="rightBrace">
                      <a:avLst/>
                    </a:prstGeom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endParaRPr kumimoji="0" lang="zh-CN" altLang="en-US" sz="1800" b="0" i="0" u="none" strike="noStrike" kern="1200" cap="none" spc="0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" name="左大括号 9"/>
                    <p:cNvSpPr/>
                    <p:nvPr/>
                  </p:nvSpPr>
                  <p:spPr>
                    <a:xfrm>
                      <a:off x="10435" y="3602"/>
                      <a:ext cx="353" cy="2948"/>
                    </a:xfrm>
                    <a:prstGeom prst="leftBrace">
                      <a:avLst/>
                    </a:prstGeom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endParaRPr kumimoji="0" lang="zh-CN" altLang="en-US" sz="1800" b="0" i="0" u="none" strike="noStrike" kern="1200" cap="none" spc="0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" name="文本框 10"/>
                    <p:cNvSpPr txBox="1"/>
                    <p:nvPr/>
                  </p:nvSpPr>
                  <p:spPr>
                    <a:xfrm>
                      <a:off x="8925" y="4472"/>
                      <a:ext cx="1510" cy="121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>
                      <a:spAutoFit/>
                    </a:bodyPr>
                    <a:lstStyle/>
                    <a:p>
                      <a:pPr eaLnBrk="0" hangingPunct="0"/>
                      <a:r>
                        <a:rPr lang="zh-CN" altLang="en-US" sz="4400" b="1" dirty="0">
                          <a:solidFill>
                            <a:srgbClr val="0070C0"/>
                          </a:solidFill>
                          <a:latin typeface="华文新魏" charset="-122"/>
                          <a:ea typeface="华文新魏" charset="-122"/>
                        </a:rPr>
                        <a:t>柄</a:t>
                      </a:r>
                    </a:p>
                  </p:txBody>
                </p:sp>
                <p:sp>
                  <p:nvSpPr>
                    <p:cNvPr id="13" name="文本框 12"/>
                    <p:cNvSpPr txBox="1"/>
                    <p:nvPr/>
                  </p:nvSpPr>
                  <p:spPr>
                    <a:xfrm>
                      <a:off x="8548" y="6639"/>
                      <a:ext cx="2240" cy="1210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>
                      <a:spAutoFit/>
                    </a:bodyPr>
                    <a:lstStyle/>
                    <a:p>
                      <a:pPr eaLnBrk="0" hangingPunct="0"/>
                      <a:r>
                        <a:rPr lang="zh-CN" altLang="en-US" sz="4400" b="1" dirty="0">
                          <a:solidFill>
                            <a:srgbClr val="0070C0"/>
                          </a:solidFill>
                          <a:latin typeface="华文新魏" charset="-122"/>
                          <a:ea typeface="华文新魏" charset="-122"/>
                        </a:rPr>
                        <a:t>假根</a:t>
                      </a:r>
                    </a:p>
                  </p:txBody>
                </p:sp>
              </p:grpSp>
              <p:grpSp>
                <p:nvGrpSpPr>
                  <p:cNvPr id="22" name="组合 2"/>
                  <p:cNvGrpSpPr/>
                  <p:nvPr/>
                </p:nvGrpSpPr>
                <p:grpSpPr>
                  <a:xfrm>
                    <a:off x="5150" y="1241"/>
                    <a:ext cx="8672" cy="6319"/>
                    <a:chOff x="5150" y="1241"/>
                    <a:chExt cx="8672" cy="6319"/>
                  </a:xfrm>
                </p:grpSpPr>
                <p:sp>
                  <p:nvSpPr>
                    <p:cNvPr id="12" name="矩形 11"/>
                    <p:cNvSpPr/>
                    <p:nvPr/>
                  </p:nvSpPr>
                  <p:spPr>
                    <a:xfrm>
                      <a:off x="5150" y="6722"/>
                      <a:ext cx="8308" cy="838"/>
                    </a:xfrm>
                    <a:prstGeom prst="rect">
                      <a:avLst/>
                    </a:prstGeom>
                    <a:noFill/>
                    <a:ln w="31750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endParaRPr kumimoji="0" lang="zh-CN" altLang="en-US" sz="1800" b="0" i="0" u="none" strike="noStrike" kern="1200" cap="none" spc="0" normalizeH="0" baseline="0" noProof="1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" name="矩形 6"/>
                    <p:cNvSpPr/>
                    <p:nvPr/>
                  </p:nvSpPr>
                  <p:spPr>
                    <a:xfrm>
                      <a:off x="5514" y="1241"/>
                      <a:ext cx="8308" cy="2155"/>
                    </a:xfrm>
                    <a:prstGeom prst="rect">
                      <a:avLst/>
                    </a:prstGeom>
                    <a:noFill/>
                    <a:ln w="31750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endParaRPr kumimoji="0" lang="zh-CN" altLang="en-US" sz="1800" b="0" i="0" u="none" strike="noStrike" kern="1200" cap="none" spc="0" normalizeH="0" baseline="0" noProof="1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17" name="文本框 16"/>
                <p:cNvSpPr txBox="1"/>
                <p:nvPr/>
              </p:nvSpPr>
              <p:spPr>
                <a:xfrm>
                  <a:off x="11468" y="2666"/>
                  <a:ext cx="1160" cy="4688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zh-CN" altLang="en-US" sz="3600">
                      <a:latin typeface="微软雅黑" panose="020B0503020204020204" charset="-122"/>
                      <a:ea typeface="微软雅黑" panose="020B0503020204020204" charset="-122"/>
                    </a:rPr>
                    <a:t>伞形帽伞藻</a:t>
                  </a:r>
                </a:p>
              </p:txBody>
            </p:sp>
            <p:sp>
              <p:nvSpPr>
                <p:cNvPr id="18" name="文本框 17"/>
                <p:cNvSpPr txBox="1"/>
                <p:nvPr/>
              </p:nvSpPr>
              <p:spPr>
                <a:xfrm>
                  <a:off x="922" y="2463"/>
                  <a:ext cx="1160" cy="4538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zh-CN" altLang="en-US" sz="3600">
                      <a:latin typeface="微软雅黑" panose="020B0503020204020204" charset="-122"/>
                      <a:ea typeface="微软雅黑" panose="020B0503020204020204" charset="-122"/>
                    </a:rPr>
                    <a:t>菊花形帽伞藻</a:t>
                  </a:r>
                </a:p>
              </p:txBody>
            </p:sp>
          </p:grpSp>
        </p:grpSp>
        <p:sp>
          <p:nvSpPr>
            <p:cNvPr id="4" name="椭圆 3">
              <a:extLst>
                <a:ext uri="{FF2B5EF4-FFF2-40B4-BE49-F238E27FC236}">
                  <a16:creationId xmlns:a16="http://schemas.microsoft.com/office/drawing/2014/main" xmlns="" id="{4D896703-C9D5-70A2-ED19-C0A44722A936}"/>
                </a:ext>
              </a:extLst>
            </p:cNvPr>
            <p:cNvSpPr/>
            <p:nvPr/>
          </p:nvSpPr>
          <p:spPr>
            <a:xfrm>
              <a:off x="2478101" y="4565333"/>
              <a:ext cx="228594" cy="235231"/>
            </a:xfrm>
            <a:prstGeom prst="ellipse">
              <a:avLst/>
            </a:prstGeom>
            <a:solidFill>
              <a:srgbClr val="C07C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xmlns="" id="{A2D2CD93-52F8-1324-842F-2427CEB5F725}"/>
                </a:ext>
              </a:extLst>
            </p:cNvPr>
            <p:cNvSpPr/>
            <p:nvPr/>
          </p:nvSpPr>
          <p:spPr>
            <a:xfrm>
              <a:off x="5877876" y="4628035"/>
              <a:ext cx="228594" cy="188294"/>
            </a:xfrm>
            <a:prstGeom prst="ellipse">
              <a:avLst/>
            </a:prstGeom>
            <a:solidFill>
              <a:srgbClr val="8197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xmlns="" id="{E4CA75F2-E104-6A8D-799B-C179EC945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4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"/>
          <p:cNvSpPr txBox="1"/>
          <p:nvPr/>
        </p:nvSpPr>
        <p:spPr>
          <a:xfrm>
            <a:off x="2286060" y="914466"/>
            <a:ext cx="7389495" cy="116955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伞藻“帽”的形状由伞藻的什么结构决定？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Rectangle 2"/>
          <p:cNvSpPr/>
          <p:nvPr/>
        </p:nvSpPr>
        <p:spPr>
          <a:xfrm>
            <a:off x="304912" y="1066862"/>
            <a:ext cx="1676356" cy="523220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rgbClr val="3333FF"/>
                </a:solidFill>
                <a:latin typeface="微软雅黑" panose="020B0503020204020204" charset="-122"/>
                <a:ea typeface="微软雅黑" panose="020B0503020204020204" charset="-122"/>
              </a:rPr>
              <a:t>提出问题</a:t>
            </a:r>
          </a:p>
        </p:txBody>
      </p:sp>
      <p:sp>
        <p:nvSpPr>
          <p:cNvPr id="36" name="Rectangle 2"/>
          <p:cNvSpPr/>
          <p:nvPr/>
        </p:nvSpPr>
        <p:spPr>
          <a:xfrm>
            <a:off x="228714" y="3657594"/>
            <a:ext cx="1752554" cy="523220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rgbClr val="3333FF"/>
                </a:solidFill>
                <a:latin typeface="微软雅黑" panose="020B0503020204020204" charset="-122"/>
                <a:ea typeface="微软雅黑" panose="020B0503020204020204" charset="-122"/>
              </a:rPr>
              <a:t>提出假说</a:t>
            </a:r>
          </a:p>
        </p:txBody>
      </p:sp>
      <p:sp>
        <p:nvSpPr>
          <p:cNvPr id="38" name="AutoShape 4"/>
          <p:cNvSpPr/>
          <p:nvPr/>
        </p:nvSpPr>
        <p:spPr>
          <a:xfrm>
            <a:off x="914496" y="2057436"/>
            <a:ext cx="380990" cy="1109988"/>
          </a:xfrm>
          <a:prstGeom prst="downArrow">
            <a:avLst>
              <a:gd name="adj1" fmla="val 50000"/>
              <a:gd name="adj2" fmla="val 35858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endParaRPr lang="zh-CN" altLang="en-US" sz="1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" name="组合 40"/>
          <p:cNvGrpSpPr/>
          <p:nvPr/>
        </p:nvGrpSpPr>
        <p:grpSpPr>
          <a:xfrm>
            <a:off x="-104775" y="-69850"/>
            <a:ext cx="4408170" cy="914400"/>
            <a:chOff x="13" y="-14"/>
            <a:chExt cx="6942" cy="1440"/>
          </a:xfrm>
        </p:grpSpPr>
        <p:sp>
          <p:nvSpPr>
            <p:cNvPr id="42" name="矩形 28675">
              <a:hlinkClick r:id="rId3" action="ppaction://hlinkfile"/>
            </p:cNvPr>
            <p:cNvSpPr/>
            <p:nvPr/>
          </p:nvSpPr>
          <p:spPr>
            <a:xfrm>
              <a:off x="1453" y="343"/>
              <a:ext cx="5503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buClr>
                  <a:schemeClr val="bg1"/>
                </a:buClr>
              </a:pPr>
              <a:r>
                <a:rPr lang="zh-CN" altLang="zh-CN" sz="2400" b="1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伞藻实验</a:t>
              </a:r>
            </a:p>
          </p:txBody>
        </p:sp>
        <p:pic>
          <p:nvPicPr>
            <p:cNvPr id="43" name="图片 42" descr="20034224"/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3" y="-14"/>
              <a:ext cx="1440" cy="1440"/>
            </a:xfrm>
            <a:prstGeom prst="rect">
              <a:avLst/>
            </a:prstGeom>
          </p:spPr>
        </p:pic>
      </p:grpSp>
      <p:grpSp>
        <p:nvGrpSpPr>
          <p:cNvPr id="7" name="组合 3">
            <a:extLst>
              <a:ext uri="{FF2B5EF4-FFF2-40B4-BE49-F238E27FC236}">
                <a16:creationId xmlns:a16="http://schemas.microsoft.com/office/drawing/2014/main" xmlns="" id="{29E34201-EE13-E12E-F8B4-F3952B5457D9}"/>
              </a:ext>
            </a:extLst>
          </p:cNvPr>
          <p:cNvGrpSpPr/>
          <p:nvPr/>
        </p:nvGrpSpPr>
        <p:grpSpPr>
          <a:xfrm>
            <a:off x="2514654" y="2286030"/>
            <a:ext cx="5899172" cy="3126102"/>
            <a:chOff x="2841603" y="1362075"/>
            <a:chExt cx="5899172" cy="3126102"/>
          </a:xfrm>
        </p:grpSpPr>
        <p:grpSp>
          <p:nvGrpSpPr>
            <p:cNvPr id="8" name="组合 71"/>
            <p:cNvGrpSpPr/>
            <p:nvPr/>
          </p:nvGrpSpPr>
          <p:grpSpPr>
            <a:xfrm>
              <a:off x="2841603" y="1362075"/>
              <a:ext cx="5899172" cy="3126102"/>
              <a:chOff x="994" y="1540"/>
              <a:chExt cx="11634" cy="6640"/>
            </a:xfrm>
          </p:grpSpPr>
          <p:pic>
            <p:nvPicPr>
              <p:cNvPr id="10261" name="Picture 21"/>
              <p:cNvPicPr>
                <a:picLocks noChangeAspect="1"/>
              </p:cNvPicPr>
              <p:nvPr/>
            </p:nvPicPr>
            <p:blipFill>
              <a:blip r:embed="rId6" cstate="print"/>
              <a:srcRect l="10938" t="7031" r="9373" b="3906"/>
              <a:stretch>
                <a:fillRect/>
              </a:stretch>
            </p:blipFill>
            <p:spPr>
              <a:xfrm>
                <a:off x="2551" y="1540"/>
                <a:ext cx="2813" cy="652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0262" name="Picture 22"/>
              <p:cNvPicPr>
                <a:picLocks noChangeAspect="1"/>
              </p:cNvPicPr>
              <p:nvPr/>
            </p:nvPicPr>
            <p:blipFill>
              <a:blip r:embed="rId7" cstate="print"/>
              <a:srcRect l="12500" t="5859" r="9373" b="9766"/>
              <a:stretch>
                <a:fillRect/>
              </a:stretch>
            </p:blipFill>
            <p:spPr>
              <a:xfrm>
                <a:off x="8024" y="1673"/>
                <a:ext cx="2700" cy="639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9" name="组合 72"/>
              <p:cNvGrpSpPr/>
              <p:nvPr/>
            </p:nvGrpSpPr>
            <p:grpSpPr>
              <a:xfrm>
                <a:off x="994" y="1673"/>
                <a:ext cx="11634" cy="6507"/>
                <a:chOff x="994" y="1603"/>
                <a:chExt cx="11634" cy="6507"/>
              </a:xfrm>
            </p:grpSpPr>
            <p:grpSp>
              <p:nvGrpSpPr>
                <p:cNvPr id="10" name="组合 73"/>
                <p:cNvGrpSpPr/>
                <p:nvPr/>
              </p:nvGrpSpPr>
              <p:grpSpPr>
                <a:xfrm>
                  <a:off x="2386" y="1603"/>
                  <a:ext cx="8672" cy="6507"/>
                  <a:chOff x="5150" y="1241"/>
                  <a:chExt cx="8672" cy="6507"/>
                </a:xfrm>
              </p:grpSpPr>
              <p:grpSp>
                <p:nvGrpSpPr>
                  <p:cNvPr id="11" name="组合 74"/>
                  <p:cNvGrpSpPr/>
                  <p:nvPr/>
                </p:nvGrpSpPr>
                <p:grpSpPr>
                  <a:xfrm>
                    <a:off x="8128" y="1902"/>
                    <a:ext cx="2660" cy="5846"/>
                    <a:chOff x="8128" y="1902"/>
                    <a:chExt cx="2660" cy="5846"/>
                  </a:xfrm>
                </p:grpSpPr>
                <p:sp>
                  <p:nvSpPr>
                    <p:cNvPr id="76" name="文本框 75"/>
                    <p:cNvSpPr txBox="1"/>
                    <p:nvPr/>
                  </p:nvSpPr>
                  <p:spPr>
                    <a:xfrm>
                      <a:off x="8925" y="1902"/>
                      <a:ext cx="1513" cy="1109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>
                      <a:spAutoFit/>
                    </a:bodyPr>
                    <a:lstStyle/>
                    <a:p>
                      <a:pPr eaLnBrk="0" hangingPunct="0"/>
                      <a:r>
                        <a:rPr lang="zh-CN" altLang="en-US" sz="2800" b="1" dirty="0">
                          <a:solidFill>
                            <a:srgbClr val="0070C0"/>
                          </a:solidFill>
                          <a:latin typeface="华文新魏" charset="-122"/>
                          <a:ea typeface="华文新魏" charset="-122"/>
                        </a:rPr>
                        <a:t>帽</a:t>
                      </a:r>
                    </a:p>
                  </p:txBody>
                </p:sp>
                <p:sp>
                  <p:nvSpPr>
                    <p:cNvPr id="77" name="右大括号 76"/>
                    <p:cNvSpPr/>
                    <p:nvPr/>
                  </p:nvSpPr>
                  <p:spPr>
                    <a:xfrm>
                      <a:off x="8128" y="3602"/>
                      <a:ext cx="340" cy="2948"/>
                    </a:xfrm>
                    <a:prstGeom prst="rightBrace">
                      <a:avLst/>
                    </a:prstGeom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endParaRPr kumimoji="0" lang="zh-CN" altLang="en-US" sz="1800" b="0" i="0" u="none" strike="noStrike" kern="1200" cap="none" spc="0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8" name="左大括号 77"/>
                    <p:cNvSpPr/>
                    <p:nvPr/>
                  </p:nvSpPr>
                  <p:spPr>
                    <a:xfrm>
                      <a:off x="10435" y="3602"/>
                      <a:ext cx="353" cy="2948"/>
                    </a:xfrm>
                    <a:prstGeom prst="leftBrace">
                      <a:avLst/>
                    </a:prstGeom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endParaRPr kumimoji="0" lang="zh-CN" altLang="en-US" sz="1800" b="0" i="0" u="none" strike="noStrike" kern="1200" cap="none" spc="0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9" name="文本框 78"/>
                    <p:cNvSpPr txBox="1"/>
                    <p:nvPr/>
                  </p:nvSpPr>
                  <p:spPr>
                    <a:xfrm>
                      <a:off x="8925" y="4472"/>
                      <a:ext cx="1510" cy="1109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>
                      <a:spAutoFit/>
                    </a:bodyPr>
                    <a:lstStyle/>
                    <a:p>
                      <a:pPr eaLnBrk="0" hangingPunct="0"/>
                      <a:r>
                        <a:rPr lang="zh-CN" altLang="en-US" sz="2800" b="1" dirty="0">
                          <a:solidFill>
                            <a:srgbClr val="0070C0"/>
                          </a:solidFill>
                          <a:latin typeface="华文新魏" charset="-122"/>
                          <a:ea typeface="华文新魏" charset="-122"/>
                        </a:rPr>
                        <a:t>柄</a:t>
                      </a:r>
                    </a:p>
                  </p:txBody>
                </p:sp>
                <p:sp>
                  <p:nvSpPr>
                    <p:cNvPr id="80" name="文本框 79"/>
                    <p:cNvSpPr txBox="1"/>
                    <p:nvPr/>
                  </p:nvSpPr>
                  <p:spPr>
                    <a:xfrm>
                      <a:off x="8548" y="6639"/>
                      <a:ext cx="2240" cy="1109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>
                      <a:spAutoFit/>
                    </a:bodyPr>
                    <a:lstStyle/>
                    <a:p>
                      <a:pPr eaLnBrk="0" hangingPunct="0"/>
                      <a:r>
                        <a:rPr lang="zh-CN" altLang="en-US" sz="2800" b="1" dirty="0">
                          <a:solidFill>
                            <a:srgbClr val="0070C0"/>
                          </a:solidFill>
                          <a:latin typeface="华文新魏" charset="-122"/>
                          <a:ea typeface="华文新魏" charset="-122"/>
                        </a:rPr>
                        <a:t>假根</a:t>
                      </a:r>
                    </a:p>
                  </p:txBody>
                </p:sp>
              </p:grpSp>
              <p:grpSp>
                <p:nvGrpSpPr>
                  <p:cNvPr id="12" name="组合 80"/>
                  <p:cNvGrpSpPr/>
                  <p:nvPr/>
                </p:nvGrpSpPr>
                <p:grpSpPr>
                  <a:xfrm>
                    <a:off x="5150" y="1241"/>
                    <a:ext cx="8672" cy="6319"/>
                    <a:chOff x="5150" y="1241"/>
                    <a:chExt cx="8672" cy="6319"/>
                  </a:xfrm>
                </p:grpSpPr>
                <p:sp>
                  <p:nvSpPr>
                    <p:cNvPr id="82" name="矩形 81"/>
                    <p:cNvSpPr/>
                    <p:nvPr/>
                  </p:nvSpPr>
                  <p:spPr>
                    <a:xfrm>
                      <a:off x="5150" y="6722"/>
                      <a:ext cx="8308" cy="838"/>
                    </a:xfrm>
                    <a:prstGeom prst="rect">
                      <a:avLst/>
                    </a:prstGeom>
                    <a:noFill/>
                    <a:ln w="31750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endParaRPr kumimoji="0" lang="zh-CN" altLang="en-US" sz="1800" b="0" i="0" u="none" strike="noStrike" kern="1200" cap="none" spc="0" normalizeH="0" baseline="0" noProof="1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3" name="矩形 82"/>
                    <p:cNvSpPr/>
                    <p:nvPr/>
                  </p:nvSpPr>
                  <p:spPr>
                    <a:xfrm>
                      <a:off x="5514" y="1241"/>
                      <a:ext cx="8308" cy="2155"/>
                    </a:xfrm>
                    <a:prstGeom prst="rect">
                      <a:avLst/>
                    </a:prstGeom>
                    <a:noFill/>
                    <a:ln w="31750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endParaRPr kumimoji="0" lang="zh-CN" altLang="en-US" sz="1800" b="0" i="0" u="none" strike="noStrike" kern="1200" cap="none" spc="0" normalizeH="0" baseline="0" noProof="1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84" name="文本框 83"/>
                <p:cNvSpPr txBox="1"/>
                <p:nvPr/>
              </p:nvSpPr>
              <p:spPr>
                <a:xfrm>
                  <a:off x="11540" y="2666"/>
                  <a:ext cx="1088" cy="4688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zh-CN" altLang="en-US" sz="2400">
                      <a:latin typeface="微软雅黑" panose="020B0503020204020204" charset="-122"/>
                      <a:ea typeface="微软雅黑" panose="020B0503020204020204" charset="-122"/>
                    </a:rPr>
                    <a:t>伞形帽伞藻</a:t>
                  </a:r>
                </a:p>
              </p:txBody>
            </p:sp>
            <p:sp>
              <p:nvSpPr>
                <p:cNvPr id="85" name="文本框 84"/>
                <p:cNvSpPr txBox="1"/>
                <p:nvPr/>
              </p:nvSpPr>
              <p:spPr>
                <a:xfrm>
                  <a:off x="994" y="2463"/>
                  <a:ext cx="1088" cy="4538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zh-CN" altLang="en-US" sz="2400">
                      <a:latin typeface="微软雅黑" panose="020B0503020204020204" charset="-122"/>
                      <a:ea typeface="微软雅黑" panose="020B0503020204020204" charset="-122"/>
                    </a:rPr>
                    <a:t>菊花形帽伞藻</a:t>
                  </a:r>
                </a:p>
              </p:txBody>
            </p:sp>
          </p:grpSp>
        </p:grpSp>
        <p:sp>
          <p:nvSpPr>
            <p:cNvPr id="2" name="椭圆 1">
              <a:extLst>
                <a:ext uri="{FF2B5EF4-FFF2-40B4-BE49-F238E27FC236}">
                  <a16:creationId xmlns:a16="http://schemas.microsoft.com/office/drawing/2014/main" xmlns="" id="{D1F45381-6FC0-63AD-4473-0D290D64DAFD}"/>
                </a:ext>
              </a:extLst>
            </p:cNvPr>
            <p:cNvSpPr/>
            <p:nvPr/>
          </p:nvSpPr>
          <p:spPr>
            <a:xfrm>
              <a:off x="4304030" y="4031923"/>
              <a:ext cx="181653" cy="159058"/>
            </a:xfrm>
            <a:prstGeom prst="ellipse">
              <a:avLst/>
            </a:prstGeom>
            <a:solidFill>
              <a:srgbClr val="C07C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椭圆 2">
              <a:extLst>
                <a:ext uri="{FF2B5EF4-FFF2-40B4-BE49-F238E27FC236}">
                  <a16:creationId xmlns:a16="http://schemas.microsoft.com/office/drawing/2014/main" xmlns="" id="{456881F5-7E0D-BC2E-A892-1E7B082B0B68}"/>
                </a:ext>
              </a:extLst>
            </p:cNvPr>
            <p:cNvSpPr/>
            <p:nvPr/>
          </p:nvSpPr>
          <p:spPr>
            <a:xfrm>
              <a:off x="7047121" y="4043680"/>
              <a:ext cx="171450" cy="172529"/>
            </a:xfrm>
            <a:prstGeom prst="ellipse">
              <a:avLst/>
            </a:prstGeom>
            <a:solidFill>
              <a:srgbClr val="8197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F85B684E-EAAF-7910-7822-A8967A2AF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5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35" grpId="0" animBg="1"/>
      <p:bldP spid="36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圆角 7"/>
          <p:cNvSpPr/>
          <p:nvPr/>
        </p:nvSpPr>
        <p:spPr>
          <a:xfrm>
            <a:off x="2286060" y="4876762"/>
            <a:ext cx="6000750" cy="152209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47625" cap="sq" cmpd="thinThick">
            <a:solidFill>
              <a:schemeClr val="accent1">
                <a:shade val="50000"/>
              </a:schemeClr>
            </a:solidFill>
            <a:prstDash val="dashDot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请</a:t>
            </a:r>
            <a:r>
              <a:rPr kumimoji="0" lang="zh-CN" altLang="en-US" sz="24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用信封中伞</a:t>
            </a: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藻模型在泡沫板上模拟</a:t>
            </a: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  <a:hlinkClick r:id="" action="ppaction://noaction"/>
              </a:rPr>
              <a:t>实验</a:t>
            </a: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过程</a:t>
            </a:r>
            <a:r>
              <a:rPr kumimoji="0" lang="zh-CN" altLang="en-US" sz="24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，并预设实验结果。</a:t>
            </a:r>
            <a:endParaRPr kumimoji="0" lang="zh-CN" altLang="en-US" sz="2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37" name="Rectangle 2"/>
          <p:cNvSpPr/>
          <p:nvPr/>
        </p:nvSpPr>
        <p:spPr>
          <a:xfrm>
            <a:off x="0" y="3810058"/>
            <a:ext cx="1676400" cy="523240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rgbClr val="3333FF"/>
                </a:solidFill>
                <a:latin typeface="微软雅黑" panose="020B0503020204020204" charset="-122"/>
                <a:ea typeface="微软雅黑" panose="020B0503020204020204" charset="-122"/>
              </a:rPr>
              <a:t>设计实验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0" y="1219258"/>
            <a:ext cx="1752600" cy="1818640"/>
            <a:chOff x="0" y="1219258"/>
            <a:chExt cx="1752600" cy="1818640"/>
          </a:xfrm>
        </p:grpSpPr>
        <p:sp>
          <p:nvSpPr>
            <p:cNvPr id="35" name="Rectangle 2"/>
            <p:cNvSpPr/>
            <p:nvPr/>
          </p:nvSpPr>
          <p:spPr>
            <a:xfrm>
              <a:off x="0" y="1219258"/>
              <a:ext cx="1662430" cy="523240"/>
            </a:xfrm>
            <a:prstGeom prst="rect">
              <a:avLst/>
            </a:prstGeom>
            <a:solidFill>
              <a:srgbClr val="FFCCFF"/>
            </a:solidFill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800" b="1" dirty="0">
                  <a:solidFill>
                    <a:srgbClr val="3333FF"/>
                  </a:solidFill>
                  <a:latin typeface="微软雅黑" panose="020B0503020204020204" charset="-122"/>
                  <a:ea typeface="微软雅黑" panose="020B0503020204020204" charset="-122"/>
                </a:rPr>
                <a:t>提出问题</a:t>
              </a:r>
            </a:p>
          </p:txBody>
        </p:sp>
        <p:sp>
          <p:nvSpPr>
            <p:cNvPr id="36" name="Rectangle 2"/>
            <p:cNvSpPr/>
            <p:nvPr/>
          </p:nvSpPr>
          <p:spPr>
            <a:xfrm>
              <a:off x="0" y="2514658"/>
              <a:ext cx="1752600" cy="523240"/>
            </a:xfrm>
            <a:prstGeom prst="rect">
              <a:avLst/>
            </a:prstGeom>
            <a:solidFill>
              <a:srgbClr val="FFCCFF"/>
            </a:solidFill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800" b="1" dirty="0">
                  <a:solidFill>
                    <a:srgbClr val="3333FF"/>
                  </a:solidFill>
                  <a:latin typeface="微软雅黑" panose="020B0503020204020204" charset="-122"/>
                  <a:ea typeface="微软雅黑" panose="020B0503020204020204" charset="-122"/>
                </a:rPr>
                <a:t>提出假说</a:t>
              </a:r>
            </a:p>
          </p:txBody>
        </p:sp>
        <p:sp>
          <p:nvSpPr>
            <p:cNvPr id="38" name="AutoShape 4"/>
            <p:cNvSpPr/>
            <p:nvPr/>
          </p:nvSpPr>
          <p:spPr>
            <a:xfrm>
              <a:off x="685800" y="1828858"/>
              <a:ext cx="228600" cy="609600"/>
            </a:xfrm>
            <a:prstGeom prst="downArrow">
              <a:avLst>
                <a:gd name="adj1" fmla="val 50000"/>
                <a:gd name="adj2" fmla="val 35858"/>
              </a:avLst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eaVert" wrap="none" anchor="ctr"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9" name="AutoShape 4"/>
          <p:cNvSpPr/>
          <p:nvPr/>
        </p:nvSpPr>
        <p:spPr>
          <a:xfrm>
            <a:off x="685800" y="3124258"/>
            <a:ext cx="228600" cy="609600"/>
          </a:xfrm>
          <a:prstGeom prst="downArrow">
            <a:avLst>
              <a:gd name="adj1" fmla="val 50000"/>
              <a:gd name="adj2" fmla="val 35858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endParaRPr lang="zh-CN" altLang="en-US" sz="1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" name="组合 40"/>
          <p:cNvGrpSpPr/>
          <p:nvPr/>
        </p:nvGrpSpPr>
        <p:grpSpPr>
          <a:xfrm>
            <a:off x="-104775" y="-69850"/>
            <a:ext cx="4408170" cy="914400"/>
            <a:chOff x="13" y="-14"/>
            <a:chExt cx="6942" cy="1440"/>
          </a:xfrm>
        </p:grpSpPr>
        <p:sp>
          <p:nvSpPr>
            <p:cNvPr id="42" name="矩形 28675">
              <a:hlinkClick r:id="rId2" action="ppaction://hlinkfile"/>
            </p:cNvPr>
            <p:cNvSpPr/>
            <p:nvPr/>
          </p:nvSpPr>
          <p:spPr>
            <a:xfrm>
              <a:off x="1453" y="343"/>
              <a:ext cx="5503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buClr>
                  <a:schemeClr val="bg1"/>
                </a:buClr>
              </a:pPr>
              <a:r>
                <a:rPr lang="zh-CN" altLang="zh-CN" sz="2400" b="1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伞藻实验</a:t>
              </a:r>
            </a:p>
          </p:txBody>
        </p:sp>
        <p:pic>
          <p:nvPicPr>
            <p:cNvPr id="43" name="图片 42" descr="20034224"/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3" y="-14"/>
              <a:ext cx="1440" cy="1440"/>
            </a:xfrm>
            <a:prstGeom prst="rect">
              <a:avLst/>
            </a:prstGeom>
          </p:spPr>
        </p:pic>
      </p:grpSp>
      <p:grpSp>
        <p:nvGrpSpPr>
          <p:cNvPr id="41" name="组合 40"/>
          <p:cNvGrpSpPr/>
          <p:nvPr/>
        </p:nvGrpSpPr>
        <p:grpSpPr>
          <a:xfrm>
            <a:off x="1752674" y="914466"/>
            <a:ext cx="7739264" cy="3888082"/>
            <a:chOff x="1752674" y="914466"/>
            <a:chExt cx="7739264" cy="3888082"/>
          </a:xfrm>
        </p:grpSpPr>
        <p:sp>
          <p:nvSpPr>
            <p:cNvPr id="19" name="文本框 1"/>
            <p:cNvSpPr txBox="1"/>
            <p:nvPr/>
          </p:nvSpPr>
          <p:spPr>
            <a:xfrm>
              <a:off x="1752674" y="914466"/>
              <a:ext cx="7739264" cy="10156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设计实</a:t>
              </a:r>
              <a:r>
                <a:rPr lang="zh-CN" altLang="en-US" sz="2400" b="1" dirty="0" smtClean="0">
                  <a:latin typeface="黑体" panose="02010609060101010101" pitchFamily="2" charset="-122"/>
                  <a:ea typeface="黑体" panose="02010609060101010101" pitchFamily="2" charset="-122"/>
                </a:rPr>
                <a:t>验验证伞藻</a:t>
              </a:r>
              <a:r>
                <a:rPr lang="zh-CN" altLang="en-US" sz="24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“帽”的形状</a:t>
              </a:r>
              <a:r>
                <a:rPr lang="zh-CN" altLang="en-US" sz="2400" b="1" dirty="0" smtClean="0">
                  <a:latin typeface="黑体" panose="02010609060101010101" pitchFamily="2" charset="-122"/>
                  <a:ea typeface="黑体" panose="02010609060101010101" pitchFamily="2" charset="-122"/>
                </a:rPr>
                <a:t>由什</a:t>
              </a:r>
              <a:r>
                <a:rPr lang="zh-CN" altLang="en-US" sz="24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么结构决定</a:t>
              </a:r>
              <a:endParaRPr lang="zh-CN" altLang="en-US" sz="2400" b="1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endParaRPr lang="en-US" altLang="zh-CN" sz="24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5" name="组合 12">
              <a:extLst>
                <a:ext uri="{FF2B5EF4-FFF2-40B4-BE49-F238E27FC236}">
                  <a16:creationId xmlns:a16="http://schemas.microsoft.com/office/drawing/2014/main" xmlns="" id="{7F82931E-A6A0-8BD1-5FF7-820AA251D973}"/>
                </a:ext>
              </a:extLst>
            </p:cNvPr>
            <p:cNvGrpSpPr/>
            <p:nvPr/>
          </p:nvGrpSpPr>
          <p:grpSpPr>
            <a:xfrm>
              <a:off x="2209862" y="1676446"/>
              <a:ext cx="5899172" cy="3126102"/>
              <a:chOff x="2841603" y="1362075"/>
              <a:chExt cx="5899172" cy="3126102"/>
            </a:xfrm>
          </p:grpSpPr>
          <p:grpSp>
            <p:nvGrpSpPr>
              <p:cNvPr id="6" name="组合 71"/>
              <p:cNvGrpSpPr/>
              <p:nvPr/>
            </p:nvGrpSpPr>
            <p:grpSpPr>
              <a:xfrm>
                <a:off x="2841603" y="1362075"/>
                <a:ext cx="5899172" cy="3126102"/>
                <a:chOff x="994" y="1540"/>
                <a:chExt cx="11634" cy="6640"/>
              </a:xfrm>
            </p:grpSpPr>
            <p:pic>
              <p:nvPicPr>
                <p:cNvPr id="10261" name="Picture 21"/>
                <p:cNvPicPr>
                  <a:picLocks noChangeAspect="1"/>
                </p:cNvPicPr>
                <p:nvPr/>
              </p:nvPicPr>
              <p:blipFill>
                <a:blip r:embed="rId5" cstate="print"/>
                <a:srcRect l="10938" t="7031" r="9373" b="3906"/>
                <a:stretch>
                  <a:fillRect/>
                </a:stretch>
              </p:blipFill>
              <p:spPr>
                <a:xfrm>
                  <a:off x="2551" y="1540"/>
                  <a:ext cx="2813" cy="652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10262" name="Picture 22"/>
                <p:cNvPicPr>
                  <a:picLocks noChangeAspect="1"/>
                </p:cNvPicPr>
                <p:nvPr/>
              </p:nvPicPr>
              <p:blipFill>
                <a:blip r:embed="rId6" cstate="print"/>
                <a:srcRect l="12500" t="5859" r="9373" b="9766"/>
                <a:stretch>
                  <a:fillRect/>
                </a:stretch>
              </p:blipFill>
              <p:spPr>
                <a:xfrm>
                  <a:off x="8024" y="1673"/>
                  <a:ext cx="2700" cy="639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7" name="组合 72"/>
                <p:cNvGrpSpPr/>
                <p:nvPr/>
              </p:nvGrpSpPr>
              <p:grpSpPr>
                <a:xfrm>
                  <a:off x="994" y="1673"/>
                  <a:ext cx="11634" cy="6507"/>
                  <a:chOff x="994" y="1603"/>
                  <a:chExt cx="11634" cy="6507"/>
                </a:xfrm>
              </p:grpSpPr>
              <p:grpSp>
                <p:nvGrpSpPr>
                  <p:cNvPr id="8" name="组合 73"/>
                  <p:cNvGrpSpPr/>
                  <p:nvPr/>
                </p:nvGrpSpPr>
                <p:grpSpPr>
                  <a:xfrm>
                    <a:off x="2386" y="1603"/>
                    <a:ext cx="8672" cy="6507"/>
                    <a:chOff x="5150" y="1241"/>
                    <a:chExt cx="8672" cy="6507"/>
                  </a:xfrm>
                </p:grpSpPr>
                <p:grpSp>
                  <p:nvGrpSpPr>
                    <p:cNvPr id="9" name="组合 74"/>
                    <p:cNvGrpSpPr/>
                    <p:nvPr/>
                  </p:nvGrpSpPr>
                  <p:grpSpPr>
                    <a:xfrm>
                      <a:off x="8128" y="1902"/>
                      <a:ext cx="2660" cy="5846"/>
                      <a:chOff x="8128" y="1902"/>
                      <a:chExt cx="2660" cy="5846"/>
                    </a:xfrm>
                  </p:grpSpPr>
                  <p:sp>
                    <p:nvSpPr>
                      <p:cNvPr id="76" name="文本框 75"/>
                      <p:cNvSpPr txBox="1"/>
                      <p:nvPr/>
                    </p:nvSpPr>
                    <p:spPr>
                      <a:xfrm>
                        <a:off x="8925" y="1902"/>
                        <a:ext cx="1513" cy="110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 eaLnBrk="0" hangingPunct="0"/>
                        <a:r>
                          <a:rPr lang="zh-CN" altLang="en-US" sz="2800" b="1" dirty="0">
                            <a:solidFill>
                              <a:srgbClr val="0070C0"/>
                            </a:solidFill>
                            <a:latin typeface="华文新魏" charset="-122"/>
                            <a:ea typeface="华文新魏" charset="-122"/>
                          </a:rPr>
                          <a:t>帽</a:t>
                        </a:r>
                      </a:p>
                    </p:txBody>
                  </p:sp>
                  <p:sp>
                    <p:nvSpPr>
                      <p:cNvPr id="77" name="右大括号 76"/>
                      <p:cNvSpPr/>
                      <p:nvPr/>
                    </p:nvSpPr>
                    <p:spPr>
                      <a:xfrm>
                        <a:off x="8128" y="3602"/>
                        <a:ext cx="340" cy="2948"/>
                      </a:xfrm>
                      <a:prstGeom prst="rightBrace">
                        <a:avLst/>
                      </a:prstGeom>
                      <a:ln w="285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anose="020B0604020202020204" pitchFamily="34" charset="0"/>
                          <a:buNone/>
                          <a:defRPr/>
                        </a:pPr>
                        <a:endParaRPr kumimoji="0" lang="zh-CN" altLang="en-US" sz="1800" b="0" i="0" u="none" strike="noStrike" kern="1200" cap="none" spc="0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78" name="左大括号 77"/>
                      <p:cNvSpPr/>
                      <p:nvPr/>
                    </p:nvSpPr>
                    <p:spPr>
                      <a:xfrm>
                        <a:off x="10435" y="3602"/>
                        <a:ext cx="353" cy="2948"/>
                      </a:xfrm>
                      <a:prstGeom prst="leftBrace">
                        <a:avLst/>
                      </a:prstGeom>
                      <a:ln w="285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anose="020B0604020202020204" pitchFamily="34" charset="0"/>
                          <a:buNone/>
                          <a:defRPr/>
                        </a:pPr>
                        <a:endParaRPr kumimoji="0" lang="zh-CN" altLang="en-US" sz="1800" b="0" i="0" u="none" strike="noStrike" kern="1200" cap="none" spc="0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79" name="文本框 78"/>
                      <p:cNvSpPr txBox="1"/>
                      <p:nvPr/>
                    </p:nvSpPr>
                    <p:spPr>
                      <a:xfrm>
                        <a:off x="8925" y="4472"/>
                        <a:ext cx="1510" cy="110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 eaLnBrk="0" hangingPunct="0"/>
                        <a:r>
                          <a:rPr lang="zh-CN" altLang="en-US" sz="2800" b="1" dirty="0">
                            <a:solidFill>
                              <a:srgbClr val="0070C0"/>
                            </a:solidFill>
                            <a:latin typeface="华文新魏" charset="-122"/>
                            <a:ea typeface="华文新魏" charset="-122"/>
                          </a:rPr>
                          <a:t>柄</a:t>
                        </a:r>
                      </a:p>
                    </p:txBody>
                  </p:sp>
                  <p:sp>
                    <p:nvSpPr>
                      <p:cNvPr id="80" name="文本框 79"/>
                      <p:cNvSpPr txBox="1"/>
                      <p:nvPr/>
                    </p:nvSpPr>
                    <p:spPr>
                      <a:xfrm>
                        <a:off x="8548" y="6639"/>
                        <a:ext cx="2240" cy="110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 eaLnBrk="0" hangingPunct="0"/>
                        <a:r>
                          <a:rPr lang="zh-CN" altLang="en-US" sz="2800" b="1" dirty="0">
                            <a:solidFill>
                              <a:srgbClr val="0070C0"/>
                            </a:solidFill>
                            <a:latin typeface="华文新魏" charset="-122"/>
                            <a:ea typeface="华文新魏" charset="-122"/>
                          </a:rPr>
                          <a:t>假根</a:t>
                        </a:r>
                      </a:p>
                    </p:txBody>
                  </p:sp>
                </p:grpSp>
                <p:grpSp>
                  <p:nvGrpSpPr>
                    <p:cNvPr id="13" name="组合 80"/>
                    <p:cNvGrpSpPr/>
                    <p:nvPr/>
                  </p:nvGrpSpPr>
                  <p:grpSpPr>
                    <a:xfrm>
                      <a:off x="5150" y="1241"/>
                      <a:ext cx="8672" cy="6319"/>
                      <a:chOff x="5150" y="1241"/>
                      <a:chExt cx="8672" cy="6319"/>
                    </a:xfrm>
                  </p:grpSpPr>
                  <p:sp>
                    <p:nvSpPr>
                      <p:cNvPr id="82" name="矩形 81"/>
                      <p:cNvSpPr/>
                      <p:nvPr/>
                    </p:nvSpPr>
                    <p:spPr>
                      <a:xfrm>
                        <a:off x="5150" y="6722"/>
                        <a:ext cx="8308" cy="838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anose="020B0604020202020204" pitchFamily="34" charset="0"/>
                          <a:buNone/>
                          <a:defRPr/>
                        </a:pPr>
                        <a:endParaRPr kumimoji="0" lang="zh-CN" altLang="en-US" sz="1800" b="0" i="0" u="none" strike="noStrike" kern="1200" cap="none" spc="0" normalizeH="0" baseline="0" noProof="1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3" name="矩形 82"/>
                      <p:cNvSpPr/>
                      <p:nvPr/>
                    </p:nvSpPr>
                    <p:spPr>
                      <a:xfrm>
                        <a:off x="5514" y="1241"/>
                        <a:ext cx="8308" cy="2155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anose="020B0604020202020204" pitchFamily="34" charset="0"/>
                          <a:buNone/>
                          <a:defRPr/>
                        </a:pPr>
                        <a:endParaRPr kumimoji="0" lang="zh-CN" altLang="en-US" sz="1800" b="0" i="0" u="none" strike="noStrike" kern="1200" cap="none" spc="0" normalizeH="0" baseline="0" noProof="1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84" name="文本框 83"/>
                  <p:cNvSpPr txBox="1"/>
                  <p:nvPr/>
                </p:nvSpPr>
                <p:spPr>
                  <a:xfrm>
                    <a:off x="11540" y="2666"/>
                    <a:ext cx="1088" cy="4688"/>
                  </a:xfrm>
                  <a:prstGeom prst="rect">
                    <a:avLst/>
                  </a:prstGeom>
                  <a:noFill/>
                </p:spPr>
                <p:txBody>
                  <a:bodyPr vert="eaVert" wrap="square" rtlCol="0">
                    <a:spAutoFit/>
                  </a:bodyPr>
                  <a:lstStyle/>
                  <a:p>
                    <a:r>
                      <a:rPr lang="zh-CN" altLang="en-US" sz="2400">
                        <a:latin typeface="微软雅黑" panose="020B0503020204020204" charset="-122"/>
                        <a:ea typeface="微软雅黑" panose="020B0503020204020204" charset="-122"/>
                      </a:rPr>
                      <a:t>伞形帽伞藻</a:t>
                    </a:r>
                  </a:p>
                </p:txBody>
              </p:sp>
              <p:sp>
                <p:nvSpPr>
                  <p:cNvPr id="85" name="文本框 84"/>
                  <p:cNvSpPr txBox="1"/>
                  <p:nvPr/>
                </p:nvSpPr>
                <p:spPr>
                  <a:xfrm>
                    <a:off x="994" y="2463"/>
                    <a:ext cx="1088" cy="4538"/>
                  </a:xfrm>
                  <a:prstGeom prst="rect">
                    <a:avLst/>
                  </a:prstGeom>
                  <a:noFill/>
                </p:spPr>
                <p:txBody>
                  <a:bodyPr vert="eaVert" wrap="square" rtlCol="0">
                    <a:spAutoFit/>
                  </a:bodyPr>
                  <a:lstStyle/>
                  <a:p>
                    <a:r>
                      <a:rPr lang="zh-CN" altLang="en-US" sz="2400">
                        <a:latin typeface="微软雅黑" panose="020B0503020204020204" charset="-122"/>
                        <a:ea typeface="微软雅黑" panose="020B0503020204020204" charset="-122"/>
                      </a:rPr>
                      <a:t>菊花形帽伞藻</a:t>
                    </a:r>
                  </a:p>
                </p:txBody>
              </p:sp>
            </p:grpSp>
          </p:grp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xmlns="" id="{D1E0A0AF-9C46-E61B-B7ED-F53A63CB9E79}"/>
                  </a:ext>
                </a:extLst>
              </p:cNvPr>
              <p:cNvSpPr/>
              <p:nvPr/>
            </p:nvSpPr>
            <p:spPr>
              <a:xfrm>
                <a:off x="4289876" y="4050617"/>
                <a:ext cx="205926" cy="129853"/>
              </a:xfrm>
              <a:prstGeom prst="ellipse">
                <a:avLst/>
              </a:prstGeom>
              <a:solidFill>
                <a:srgbClr val="C07C8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xmlns="" id="{F927068C-80EC-47EE-A28B-4B31FBACADBD}"/>
                  </a:ext>
                </a:extLst>
              </p:cNvPr>
              <p:cNvSpPr/>
              <p:nvPr/>
            </p:nvSpPr>
            <p:spPr>
              <a:xfrm>
                <a:off x="7019314" y="4050343"/>
                <a:ext cx="228594" cy="167962"/>
              </a:xfrm>
              <a:prstGeom prst="ellipse">
                <a:avLst/>
              </a:prstGeom>
              <a:solidFill>
                <a:srgbClr val="81976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4" name="灯片编号占位符 13">
            <a:extLst>
              <a:ext uri="{FF2B5EF4-FFF2-40B4-BE49-F238E27FC236}">
                <a16:creationId xmlns:a16="http://schemas.microsoft.com/office/drawing/2014/main" xmlns="" id="{32DAC1F7-B39F-3B45-ED97-80579C5AF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6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7" grpId="0" animBg="1"/>
      <p:bldP spid="39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1981268" y="457278"/>
            <a:ext cx="6824980" cy="5079247"/>
            <a:chOff x="1905070" y="1757045"/>
            <a:chExt cx="6824980" cy="5079247"/>
          </a:xfrm>
        </p:grpSpPr>
        <p:sp>
          <p:nvSpPr>
            <p:cNvPr id="4" name="文本框 3"/>
            <p:cNvSpPr txBox="1"/>
            <p:nvPr/>
          </p:nvSpPr>
          <p:spPr>
            <a:xfrm>
              <a:off x="1905070" y="6252727"/>
              <a:ext cx="682498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noProof="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实验结论：</a:t>
              </a:r>
              <a:r>
                <a:rPr lang="zh-CN" altLang="en-US" sz="3200" b="1" noProof="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假根</a:t>
              </a:r>
              <a:r>
                <a:rPr lang="zh-CN" altLang="en-US" sz="3200" b="1" noProof="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控制伞藻帽形的遗传</a:t>
              </a:r>
            </a:p>
          </p:txBody>
        </p:sp>
        <p:grpSp>
          <p:nvGrpSpPr>
            <p:cNvPr id="5" name="组合 7">
              <a:extLst>
                <a:ext uri="{FF2B5EF4-FFF2-40B4-BE49-F238E27FC236}">
                  <a16:creationId xmlns:a16="http://schemas.microsoft.com/office/drawing/2014/main" xmlns="" id="{2B411FB6-6CE7-6A2C-00FA-3D699CF6D237}"/>
                </a:ext>
              </a:extLst>
            </p:cNvPr>
            <p:cNvGrpSpPr/>
            <p:nvPr/>
          </p:nvGrpSpPr>
          <p:grpSpPr>
            <a:xfrm>
              <a:off x="1998980" y="1757045"/>
              <a:ext cx="4568190" cy="4127500"/>
              <a:chOff x="1998980" y="1757045"/>
              <a:chExt cx="4568190" cy="4127500"/>
            </a:xfrm>
          </p:grpSpPr>
          <p:grpSp>
            <p:nvGrpSpPr>
              <p:cNvPr id="8" name="组合 4"/>
              <p:cNvGrpSpPr/>
              <p:nvPr/>
            </p:nvGrpSpPr>
            <p:grpSpPr>
              <a:xfrm>
                <a:off x="1998980" y="1757045"/>
                <a:ext cx="4568190" cy="4127500"/>
                <a:chOff x="3148" y="2767"/>
                <a:chExt cx="7194" cy="6500"/>
              </a:xfrm>
            </p:grpSpPr>
            <p:pic>
              <p:nvPicPr>
                <p:cNvPr id="2" name="图片 1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3148" y="2767"/>
                  <a:ext cx="2820" cy="6499"/>
                </a:xfrm>
                <a:prstGeom prst="rect">
                  <a:avLst/>
                </a:prstGeom>
              </p:spPr>
            </p:pic>
            <p:pic>
              <p:nvPicPr>
                <p:cNvPr id="3" name="图片 2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7642" y="2767"/>
                  <a:ext cx="2700" cy="6500"/>
                </a:xfrm>
                <a:prstGeom prst="rect">
                  <a:avLst/>
                </a:prstGeom>
              </p:spPr>
            </p:pic>
          </p:grp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xmlns="" id="{30E676CE-8CEE-5600-5F39-5F9ACCC4473A}"/>
                  </a:ext>
                </a:extLst>
              </p:cNvPr>
              <p:cNvSpPr/>
              <p:nvPr/>
            </p:nvSpPr>
            <p:spPr>
              <a:xfrm>
                <a:off x="2590852" y="5410148"/>
                <a:ext cx="304792" cy="235231"/>
              </a:xfrm>
              <a:prstGeom prst="ellipse">
                <a:avLst/>
              </a:prstGeom>
              <a:solidFill>
                <a:srgbClr val="C07C8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xmlns="" id="{FDAF4944-5FA2-5616-9C8D-EC5C2291F7CB}"/>
                  </a:ext>
                </a:extLst>
              </p:cNvPr>
              <p:cNvSpPr/>
              <p:nvPr/>
            </p:nvSpPr>
            <p:spPr>
              <a:xfrm>
                <a:off x="5867366" y="5368811"/>
                <a:ext cx="228594" cy="254869"/>
              </a:xfrm>
              <a:prstGeom prst="ellipse">
                <a:avLst/>
              </a:prstGeom>
              <a:solidFill>
                <a:srgbClr val="7B925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7AB67298-0C96-5B3C-0563-59576A68F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/>
              <a:t>7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  <p:grpSp>
        <p:nvGrpSpPr>
          <p:cNvPr id="10" name="组合 39"/>
          <p:cNvGrpSpPr/>
          <p:nvPr/>
        </p:nvGrpSpPr>
        <p:grpSpPr>
          <a:xfrm>
            <a:off x="0" y="533476"/>
            <a:ext cx="1828800" cy="3723640"/>
            <a:chOff x="950" y="3228"/>
            <a:chExt cx="2880" cy="5864"/>
          </a:xfrm>
        </p:grpSpPr>
        <p:sp>
          <p:nvSpPr>
            <p:cNvPr id="11" name="Rectangle 2"/>
            <p:cNvSpPr/>
            <p:nvPr/>
          </p:nvSpPr>
          <p:spPr>
            <a:xfrm>
              <a:off x="950" y="8268"/>
              <a:ext cx="2880" cy="824"/>
            </a:xfrm>
            <a:prstGeom prst="rect">
              <a:avLst/>
            </a:prstGeom>
            <a:solidFill>
              <a:srgbClr val="FFCCFF"/>
            </a:solidFill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800" b="1" dirty="0">
                  <a:solidFill>
                    <a:srgbClr val="3333FF"/>
                  </a:solidFill>
                  <a:latin typeface="微软雅黑" panose="020B0503020204020204" charset="-122"/>
                  <a:ea typeface="微软雅黑" panose="020B0503020204020204" charset="-122"/>
                </a:rPr>
                <a:t>进行实验</a:t>
              </a:r>
            </a:p>
          </p:txBody>
        </p:sp>
        <p:sp>
          <p:nvSpPr>
            <p:cNvPr id="12" name="AutoShape 4"/>
            <p:cNvSpPr/>
            <p:nvPr/>
          </p:nvSpPr>
          <p:spPr>
            <a:xfrm flipH="1">
              <a:off x="2150" y="7428"/>
              <a:ext cx="360" cy="789"/>
            </a:xfrm>
            <a:prstGeom prst="downArrow">
              <a:avLst>
                <a:gd name="adj1" fmla="val 50000"/>
                <a:gd name="adj2" fmla="val 35858"/>
              </a:avLst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eaVert" wrap="none" anchor="ctr"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Rectangle 2"/>
            <p:cNvSpPr/>
            <p:nvPr/>
          </p:nvSpPr>
          <p:spPr>
            <a:xfrm>
              <a:off x="972" y="3228"/>
              <a:ext cx="2738" cy="824"/>
            </a:xfrm>
            <a:prstGeom prst="rect">
              <a:avLst/>
            </a:prstGeom>
            <a:solidFill>
              <a:srgbClr val="FFCCFF"/>
            </a:solidFill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800" b="1" dirty="0">
                  <a:solidFill>
                    <a:srgbClr val="3333FF"/>
                  </a:solidFill>
                  <a:latin typeface="微软雅黑" panose="020B0503020204020204" charset="-122"/>
                  <a:ea typeface="微软雅黑" panose="020B0503020204020204" charset="-122"/>
                </a:rPr>
                <a:t>提出问题</a:t>
              </a:r>
            </a:p>
          </p:txBody>
        </p:sp>
        <p:sp>
          <p:nvSpPr>
            <p:cNvPr id="14" name="Rectangle 2"/>
            <p:cNvSpPr/>
            <p:nvPr/>
          </p:nvSpPr>
          <p:spPr>
            <a:xfrm>
              <a:off x="950" y="4908"/>
              <a:ext cx="2640" cy="824"/>
            </a:xfrm>
            <a:prstGeom prst="rect">
              <a:avLst/>
            </a:prstGeom>
            <a:solidFill>
              <a:srgbClr val="FFCCFF"/>
            </a:solidFill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800" b="1" dirty="0">
                  <a:solidFill>
                    <a:srgbClr val="3333FF"/>
                  </a:solidFill>
                  <a:latin typeface="微软雅黑" panose="020B0503020204020204" charset="-122"/>
                  <a:ea typeface="微软雅黑" panose="020B0503020204020204" charset="-122"/>
                </a:rPr>
                <a:t>提出假说</a:t>
              </a:r>
            </a:p>
          </p:txBody>
        </p:sp>
        <p:sp>
          <p:nvSpPr>
            <p:cNvPr id="15" name="Rectangle 2"/>
            <p:cNvSpPr/>
            <p:nvPr/>
          </p:nvSpPr>
          <p:spPr>
            <a:xfrm>
              <a:off x="950" y="6588"/>
              <a:ext cx="2640" cy="824"/>
            </a:xfrm>
            <a:prstGeom prst="rect">
              <a:avLst/>
            </a:prstGeom>
            <a:solidFill>
              <a:srgbClr val="FFCCFF"/>
            </a:solidFill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800" b="1" dirty="0">
                  <a:solidFill>
                    <a:srgbClr val="3333FF"/>
                  </a:solidFill>
                  <a:latin typeface="微软雅黑" panose="020B0503020204020204" charset="-122"/>
                  <a:ea typeface="微软雅黑" panose="020B0503020204020204" charset="-122"/>
                </a:rPr>
                <a:t>设计实验</a:t>
              </a:r>
            </a:p>
          </p:txBody>
        </p:sp>
        <p:sp>
          <p:nvSpPr>
            <p:cNvPr id="16" name="AutoShape 4"/>
            <p:cNvSpPr/>
            <p:nvPr/>
          </p:nvSpPr>
          <p:spPr>
            <a:xfrm>
              <a:off x="2150" y="4068"/>
              <a:ext cx="360" cy="840"/>
            </a:xfrm>
            <a:prstGeom prst="downArrow">
              <a:avLst>
                <a:gd name="adj1" fmla="val 50000"/>
                <a:gd name="adj2" fmla="val 35858"/>
              </a:avLst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eaVert" wrap="none" anchor="ctr"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AutoShape 4"/>
            <p:cNvSpPr/>
            <p:nvPr/>
          </p:nvSpPr>
          <p:spPr>
            <a:xfrm>
              <a:off x="2150" y="5748"/>
              <a:ext cx="360" cy="840"/>
            </a:xfrm>
            <a:prstGeom prst="downArrow">
              <a:avLst>
                <a:gd name="adj1" fmla="val 50000"/>
                <a:gd name="adj2" fmla="val 35858"/>
              </a:avLst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eaVert" wrap="none" anchor="ctr"/>
            <a:lstStyle/>
            <a:p>
              <a:endParaRPr lang="zh-CN" altLang="en-US" sz="18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8" name="AutoShape 4"/>
          <p:cNvSpPr/>
          <p:nvPr/>
        </p:nvSpPr>
        <p:spPr>
          <a:xfrm flipH="1">
            <a:off x="762100" y="4495772"/>
            <a:ext cx="228594" cy="533386"/>
          </a:xfrm>
          <a:prstGeom prst="downArrow">
            <a:avLst>
              <a:gd name="adj1" fmla="val 50000"/>
              <a:gd name="adj2" fmla="val 35858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endParaRPr lang="zh-CN" altLang="en-US" sz="1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Rectangle 2"/>
          <p:cNvSpPr/>
          <p:nvPr/>
        </p:nvSpPr>
        <p:spPr>
          <a:xfrm>
            <a:off x="0" y="5105356"/>
            <a:ext cx="1752674" cy="523220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 smtClean="0">
                <a:solidFill>
                  <a:srgbClr val="3333FF"/>
                </a:solidFill>
                <a:latin typeface="微软雅黑" panose="020B0503020204020204" charset="-122"/>
                <a:ea typeface="微软雅黑" panose="020B0503020204020204" charset="-122"/>
              </a:rPr>
              <a:t>得出结论</a:t>
            </a:r>
            <a:endParaRPr lang="zh-CN" altLang="en-US" sz="2800" b="1" dirty="0">
              <a:solidFill>
                <a:srgbClr val="3333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60350" y="1936750"/>
            <a:ext cx="8376285" cy="2951480"/>
            <a:chOff x="492" y="2241"/>
            <a:chExt cx="13191" cy="4648"/>
          </a:xfrm>
        </p:grpSpPr>
        <p:pic>
          <p:nvPicPr>
            <p:cNvPr id="2" name="图片 1" descr="粉根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2" y="2241"/>
              <a:ext cx="6759" cy="4648"/>
            </a:xfrm>
            <a:prstGeom prst="rect">
              <a:avLst/>
            </a:prstGeom>
          </p:spPr>
        </p:pic>
        <p:pic>
          <p:nvPicPr>
            <p:cNvPr id="3" name="图片 2" descr="绿根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51" y="2241"/>
              <a:ext cx="6432" cy="4648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2763520" y="716280"/>
            <a:ext cx="3947160" cy="2433955"/>
            <a:chOff x="4433" y="417"/>
            <a:chExt cx="6216" cy="3833"/>
          </a:xfrm>
        </p:grpSpPr>
        <p:sp>
          <p:nvSpPr>
            <p:cNvPr id="4" name="文本框 3"/>
            <p:cNvSpPr txBox="1"/>
            <p:nvPr/>
          </p:nvSpPr>
          <p:spPr>
            <a:xfrm>
              <a:off x="5665" y="417"/>
              <a:ext cx="498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chemeClr val="tx1"/>
                  </a:solidFill>
                </a:rPr>
                <a:t>细胞核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 flipV="1">
              <a:off x="4433" y="1440"/>
              <a:ext cx="2407" cy="23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 flipV="1">
              <a:off x="7080" y="1440"/>
              <a:ext cx="3253" cy="281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3051175" y="3900170"/>
            <a:ext cx="3429000" cy="2118995"/>
            <a:chOff x="5040" y="5280"/>
            <a:chExt cx="5400" cy="3337"/>
          </a:xfrm>
        </p:grpSpPr>
        <p:sp>
          <p:nvSpPr>
            <p:cNvPr id="7" name="文本框 6"/>
            <p:cNvSpPr txBox="1"/>
            <p:nvPr/>
          </p:nvSpPr>
          <p:spPr>
            <a:xfrm>
              <a:off x="5967" y="7698"/>
              <a:ext cx="4157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chemeClr val="tx1"/>
                  </a:solidFill>
                </a:rPr>
                <a:t>细胞质</a:t>
              </a:r>
            </a:p>
          </p:txBody>
        </p:sp>
        <p:cxnSp>
          <p:nvCxnSpPr>
            <p:cNvPr id="8" name="直接连接符 7"/>
            <p:cNvCxnSpPr/>
            <p:nvPr/>
          </p:nvCxnSpPr>
          <p:spPr>
            <a:xfrm flipH="1" flipV="1">
              <a:off x="5040" y="5280"/>
              <a:ext cx="1953" cy="252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V="1">
              <a:off x="7075" y="5880"/>
              <a:ext cx="3365" cy="192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文本框 12"/>
          <p:cNvSpPr txBox="1"/>
          <p:nvPr/>
        </p:nvSpPr>
        <p:spPr>
          <a:xfrm>
            <a:off x="61595" y="194945"/>
            <a:ext cx="3596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进一步探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究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假根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15"/>
          <p:cNvSpPr/>
          <p:nvPr/>
        </p:nvSpPr>
        <p:spPr>
          <a:xfrm>
            <a:off x="2016125" y="6237288"/>
            <a:ext cx="7127875" cy="6207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endParaRPr lang="zh-CN" altLang="zh-CN" sz="3000" b="1" dirty="0">
              <a:solidFill>
                <a:srgbClr val="333399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81268" y="609674"/>
            <a:ext cx="633158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伞藻帽的形状是由假根中的</a:t>
            </a:r>
            <a:r>
              <a:rPr lang="zh-CN" altLang="en-US" sz="3200" b="1" dirty="0">
                <a:solidFill>
                  <a:srgbClr val="C00000"/>
                </a:solidFill>
              </a:rPr>
              <a:t>细胞核</a:t>
            </a:r>
            <a:r>
              <a:rPr lang="zh-CN" altLang="en-US" sz="3200" b="1" dirty="0"/>
              <a:t>决定的还是</a:t>
            </a:r>
            <a:r>
              <a:rPr lang="zh-CN" altLang="en-US" sz="3200" b="1" dirty="0">
                <a:solidFill>
                  <a:srgbClr val="C00000"/>
                </a:solidFill>
              </a:rPr>
              <a:t>细胞质</a:t>
            </a:r>
            <a:r>
              <a:rPr lang="zh-CN" altLang="en-US" sz="3200" b="1" dirty="0"/>
              <a:t>决定的呢？</a:t>
            </a:r>
          </a:p>
        </p:txBody>
      </p:sp>
      <p:sp>
        <p:nvSpPr>
          <p:cNvPr id="2" name="Rectangle 2"/>
          <p:cNvSpPr/>
          <p:nvPr/>
        </p:nvSpPr>
        <p:spPr>
          <a:xfrm>
            <a:off x="0" y="838268"/>
            <a:ext cx="1894205" cy="584775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 dirty="0">
                <a:solidFill>
                  <a:srgbClr val="3333FF"/>
                </a:solidFill>
                <a:latin typeface="微软雅黑" panose="020B0503020204020204" charset="-122"/>
                <a:ea typeface="微软雅黑" panose="020B0503020204020204" charset="-122"/>
              </a:rPr>
              <a:t>再次质疑</a:t>
            </a:r>
          </a:p>
        </p:txBody>
      </p:sp>
      <p:sp>
        <p:nvSpPr>
          <p:cNvPr id="5" name="Rectangle 2"/>
          <p:cNvSpPr/>
          <p:nvPr/>
        </p:nvSpPr>
        <p:spPr>
          <a:xfrm>
            <a:off x="228714" y="4038584"/>
            <a:ext cx="1828752" cy="523220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rgbClr val="3333FF"/>
                </a:solidFill>
                <a:latin typeface="微软雅黑" panose="020B0503020204020204" charset="-122"/>
                <a:ea typeface="微软雅黑" panose="020B0503020204020204" charset="-122"/>
              </a:rPr>
              <a:t>设计实验</a:t>
            </a:r>
          </a:p>
        </p:txBody>
      </p:sp>
      <p:sp>
        <p:nvSpPr>
          <p:cNvPr id="6" name="AutoShape 4"/>
          <p:cNvSpPr/>
          <p:nvPr/>
        </p:nvSpPr>
        <p:spPr>
          <a:xfrm>
            <a:off x="914496" y="3124208"/>
            <a:ext cx="224790" cy="659765"/>
          </a:xfrm>
          <a:prstGeom prst="downArrow">
            <a:avLst>
              <a:gd name="adj1" fmla="val 50000"/>
              <a:gd name="adj2" fmla="val 35858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endParaRPr lang="zh-CN" altLang="en-US" sz="1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18640" y="1752644"/>
            <a:ext cx="732536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假说</a:t>
            </a:r>
            <a:r>
              <a:rPr lang="en-US" altLang="zh-CN" sz="3200" b="1" dirty="0"/>
              <a:t>1</a:t>
            </a:r>
            <a:r>
              <a:rPr lang="zh-CN" altLang="en-US" sz="3200" b="1" dirty="0"/>
              <a:t>：</a:t>
            </a:r>
            <a:r>
              <a:rPr lang="zh-CN" altLang="en-US" sz="3200" b="1" dirty="0">
                <a:sym typeface="+mn-ea"/>
              </a:rPr>
              <a:t>伞藻帽的形状是由细胞核决定</a:t>
            </a:r>
          </a:p>
          <a:p>
            <a:r>
              <a:rPr lang="zh-CN" altLang="en-US" sz="3200" b="1" dirty="0">
                <a:sym typeface="+mn-ea"/>
              </a:rPr>
              <a:t>假说</a:t>
            </a:r>
            <a:r>
              <a:rPr lang="en-US" altLang="zh-CN" sz="3200" b="1" dirty="0">
                <a:sym typeface="+mn-ea"/>
              </a:rPr>
              <a:t>2</a:t>
            </a:r>
            <a:r>
              <a:rPr lang="zh-CN" altLang="en-US" sz="3200" b="1" dirty="0">
                <a:sym typeface="+mn-ea"/>
              </a:rPr>
              <a:t>：伞藻帽的形状是由细胞质决定</a:t>
            </a:r>
            <a:endParaRPr lang="zh-CN" altLang="en-US" sz="3200" dirty="0"/>
          </a:p>
          <a:p>
            <a:endParaRPr lang="zh-CN" altLang="en-US" sz="3200" dirty="0"/>
          </a:p>
          <a:p>
            <a:endParaRPr lang="zh-CN" alt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52516" y="2362228"/>
            <a:ext cx="1676356" cy="523220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rgbClr val="3333FF"/>
                </a:solidFill>
                <a:latin typeface="微软雅黑" panose="020B0503020204020204" charset="-122"/>
                <a:ea typeface="微软雅黑" panose="020B0503020204020204" charset="-122"/>
              </a:rPr>
              <a:t>提出假说</a:t>
            </a:r>
            <a:endParaRPr lang="zh-CN" altLang="en-US" sz="2000" b="1" dirty="0">
              <a:solidFill>
                <a:srgbClr val="3333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AutoShape 4"/>
          <p:cNvSpPr/>
          <p:nvPr/>
        </p:nvSpPr>
        <p:spPr>
          <a:xfrm>
            <a:off x="914496" y="1676446"/>
            <a:ext cx="224790" cy="533386"/>
          </a:xfrm>
          <a:prstGeom prst="downArrow">
            <a:avLst>
              <a:gd name="adj1" fmla="val 50000"/>
              <a:gd name="adj2" fmla="val 35858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endParaRPr lang="zh-CN" altLang="en-US" sz="1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743248" y="2971812"/>
            <a:ext cx="4610735" cy="3628390"/>
            <a:chOff x="4695" y="3762"/>
            <a:chExt cx="5866" cy="5658"/>
          </a:xfrm>
        </p:grpSpPr>
        <p:pic>
          <p:nvPicPr>
            <p:cNvPr id="17" name="图片 16" descr="微信图片_2019092421561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95" y="3762"/>
              <a:ext cx="2589" cy="5658"/>
            </a:xfrm>
            <a:prstGeom prst="rect">
              <a:avLst/>
            </a:prstGeom>
          </p:spPr>
        </p:pic>
        <p:pic>
          <p:nvPicPr>
            <p:cNvPr id="18" name="图片 17" descr="微信图片_2019092421563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47" y="3762"/>
              <a:ext cx="2415" cy="565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ldLvl="0" animBg="1"/>
      <p:bldP spid="5" grpId="0" animBg="1"/>
      <p:bldP spid="6" grpId="0" animBg="1"/>
      <p:bldP spid="8" grpId="0"/>
      <p:bldP spid="3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FlNWEyY2VlNjQ3ODhjMjk0ZjMxYWJkNzUwMWE3Y2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41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41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41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空白设计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419</TotalTime>
  <Words>1099</Words>
  <Application>Microsoft Office PowerPoint</Application>
  <PresentationFormat>全屏显示(4:3)</PresentationFormat>
  <Paragraphs>136</Paragraphs>
  <Slides>25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1_空白设计模板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为您服务教育网　http://www.wsbedu.com/</dc:creator>
  <cp:lastModifiedBy>xbany</cp:lastModifiedBy>
  <cp:revision>304</cp:revision>
  <dcterms:created xsi:type="dcterms:W3CDTF">2018-09-25T12:14:00Z</dcterms:created>
  <dcterms:modified xsi:type="dcterms:W3CDTF">2024-09-27T02:53:39Z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2052-12.1.0.18276</vt:lpwstr>
  </property>
  <property fmtid="{D5CDD505-2E9C-101B-9397-08002B2CF9AE}" pid="4" name="ICV">
    <vt:lpwstr>8BD6C9BB531548DA991DBD528019272A_12</vt:lpwstr>
  </property>
</Properties>
</file>