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8" r:id="rId4"/>
    <p:sldId id="259" r:id="rId5"/>
    <p:sldId id="260" r:id="rId6"/>
    <p:sldId id="271" r:id="rId7"/>
    <p:sldId id="261" r:id="rId8"/>
    <p:sldId id="262" r:id="rId9"/>
    <p:sldId id="263" r:id="rId10"/>
    <p:sldId id="264" r:id="rId11"/>
    <p:sldId id="268" r:id="rId12"/>
    <p:sldId id="269" r:id="rId13"/>
    <p:sldId id="265" r:id="rId14"/>
    <p:sldId id="266" r:id="rId15"/>
    <p:sldId id="270" r:id="rId16"/>
    <p:sldId id="273" r:id="rId17"/>
    <p:sldId id="274" r:id="rId18"/>
  </p:sldIdLst>
  <p:sldSz cx="9144000" cy="6858000" type="screen4x3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FF00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howGuides="1">
      <p:cViewPr varScale="1">
        <p:scale>
          <a:sx n="71" d="100"/>
          <a:sy n="71" d="100"/>
        </p:scale>
        <p:origin x="-48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1026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slide" Target="slide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slide" Target="slide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slide" Target="slide9.xml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slide" Target="slide10.xml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" Target="slide11.xml"/><Relationship Id="rId1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hyperlink" Target="&#25163;&#26426;QQ&#35270;&#39057;_20161117230859.mp4" TargetMode="Externa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slide" Target="slide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50" name="标题 2049"/>
          <p:cNvSpPr>
            <a:spLocks noGrp="1"/>
          </p:cNvSpPr>
          <p:nvPr>
            <p:ph type="ctrTitle"/>
          </p:nvPr>
        </p:nvSpPr>
        <p:spPr>
          <a:xfrm>
            <a:off x="323850" y="836613"/>
            <a:ext cx="8496300" cy="3384550"/>
          </a:xfrm>
          <a:ln/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7200" b="1" kern="1200" baseline="0" dirty="0">
                <a:solidFill>
                  <a:srgbClr val="0000FF"/>
                </a:solidFill>
                <a:latin typeface="Arial" panose="020B0604020202020204" pitchFamily="34" charset="0"/>
                <a:ea typeface="华文新魏" pitchFamily="2" charset="-122"/>
              </a:rPr>
              <a:t>探究细胞中的直接</a:t>
            </a:r>
            <a:br>
              <a:rPr lang="zh-CN" altLang="en-US" sz="7200" b="1" kern="1200" baseline="0" dirty="0">
                <a:solidFill>
                  <a:srgbClr val="0000FF"/>
                </a:solidFill>
                <a:latin typeface="Arial" panose="020B0604020202020204" pitchFamily="34" charset="0"/>
                <a:ea typeface="华文新魏" pitchFamily="2" charset="-122"/>
              </a:rPr>
            </a:br>
            <a:r>
              <a:rPr lang="zh-CN" altLang="en-US" sz="7200" b="1" kern="1200" baseline="0" dirty="0">
                <a:solidFill>
                  <a:srgbClr val="0000FF"/>
                </a:solidFill>
                <a:latin typeface="Arial" panose="020B0604020202020204" pitchFamily="34" charset="0"/>
                <a:ea typeface="华文新魏" pitchFamily="2" charset="-122"/>
              </a:rPr>
              <a:t>能源物质</a:t>
            </a:r>
            <a:endParaRPr lang="zh-CN" altLang="en-US" sz="7200" b="1" kern="1200" baseline="0" dirty="0">
              <a:solidFill>
                <a:srgbClr val="0000FF"/>
              </a:solidFill>
              <a:latin typeface="Arial" panose="020B0604020202020204" pitchFamily="34" charset="0"/>
              <a:ea typeface="华文新魏" pitchFamily="2" charset="-122"/>
            </a:endParaRPr>
          </a:p>
        </p:txBody>
      </p:sp>
      <p:sp>
        <p:nvSpPr>
          <p:cNvPr id="2051" name="副标题 2050"/>
          <p:cNvSpPr>
            <a:spLocks noGrp="1"/>
          </p:cNvSpPr>
          <p:nvPr>
            <p:ph type="subTitle" idx="1"/>
          </p:nvPr>
        </p:nvSpPr>
        <p:spPr>
          <a:xfrm>
            <a:off x="3276600" y="5661025"/>
            <a:ext cx="5573713" cy="555625"/>
          </a:xfrm>
          <a:ln/>
        </p:spPr>
        <p:txBody>
          <a:bodyPr/>
          <a:p>
            <a:pPr defTabSz="914400">
              <a:lnSpc>
                <a:spcPct val="90000"/>
              </a:lnSpc>
              <a:buClrTx/>
              <a:buSzTx/>
              <a:buFontTx/>
            </a:pPr>
            <a:r>
              <a:rPr lang="zh-CN" altLang="en-US" sz="3200" b="1" kern="1200" baseline="0" dirty="0">
                <a:latin typeface="华文新魏" pitchFamily="2" charset="-122"/>
                <a:ea typeface="华文新魏" pitchFamily="2" charset="-122"/>
              </a:rPr>
              <a:t>常州市田家炳高中     蒋纯</a:t>
            </a:r>
            <a:endParaRPr lang="zh-CN" altLang="en-US" sz="3200" b="1" kern="1200" baseline="0" dirty="0">
              <a:latin typeface="华文新魏" pitchFamily="2" charset="-122"/>
              <a:ea typeface="华文新魏" pitchFamily="2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10" name="标题 17409"/>
          <p:cNvSpPr>
            <a:spLocks noGrp="1"/>
          </p:cNvSpPr>
          <p:nvPr>
            <p:ph type="title"/>
          </p:nvPr>
        </p:nvSpPr>
        <p:spPr>
          <a:ln/>
        </p:spPr>
        <p:txBody>
          <a:bodyPr anchor="ctr" anchorCtr="0"/>
          <a:p>
            <a:r>
              <a:rPr lang="zh-CN" altLang="en-US" b="1" dirty="0">
                <a:solidFill>
                  <a:srgbClr val="0000FF"/>
                </a:solidFill>
              </a:rPr>
              <a:t>实验结果分析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p>
            <a:r>
              <a:rPr lang="en-US" altLang="zh-CN" sz="4400" b="1"/>
              <a:t>ATP</a:t>
            </a:r>
            <a:r>
              <a:rPr lang="zh-CN" altLang="en-US" sz="4400" b="1" dirty="0"/>
              <a:t>一组发光，其他组不发光，所以</a:t>
            </a:r>
            <a:r>
              <a:rPr lang="en-US" altLang="zh-CN" sz="4400" b="1"/>
              <a:t>ATP</a:t>
            </a:r>
            <a:r>
              <a:rPr lang="zh-CN" altLang="en-US" sz="4400" b="1" dirty="0"/>
              <a:t>是萤火虫发光的直接能源物质</a:t>
            </a:r>
            <a:endParaRPr lang="zh-CN" altLang="en-US" sz="4400" b="1" dirty="0"/>
          </a:p>
        </p:txBody>
      </p:sp>
      <p:sp>
        <p:nvSpPr>
          <p:cNvPr id="17413" name="动作按钮: 前进或下一项 17412">
            <a:hlinkClick r:id="rId1" action="ppaction://hlinksldjump"/>
          </p:cNvPr>
          <p:cNvSpPr/>
          <p:nvPr/>
        </p:nvSpPr>
        <p:spPr>
          <a:xfrm>
            <a:off x="8172450" y="5949950"/>
            <a:ext cx="647700" cy="503238"/>
          </a:xfrm>
          <a:prstGeom prst="actionButtonForwardNext">
            <a:avLst/>
          </a:prstGeom>
          <a:solidFill>
            <a:schemeClr val="accent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charRg st="0" end="3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11">
                                            <p:txEl>
                                              <p:charRg st="0" end="3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4" name="标题 18433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  <a:ln/>
        </p:spPr>
        <p:txBody>
          <a:bodyPr anchor="ctr" anchorCtr="0"/>
          <a:p>
            <a:r>
              <a:rPr lang="zh-CN" altLang="en-US" b="1" dirty="0">
                <a:solidFill>
                  <a:srgbClr val="0000FF"/>
                </a:solidFill>
              </a:rPr>
              <a:t>实验过程中遇到的问题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p>
            <a:endParaRPr dirty="0"/>
          </a:p>
        </p:txBody>
      </p:sp>
      <p:sp>
        <p:nvSpPr>
          <p:cNvPr id="18436" name="动作按钮: 前进或下一项 18435">
            <a:hlinkClick r:id="rId1" action="ppaction://hlinksldjump"/>
          </p:cNvPr>
          <p:cNvSpPr/>
          <p:nvPr/>
        </p:nvSpPr>
        <p:spPr>
          <a:xfrm>
            <a:off x="7956550" y="6021388"/>
            <a:ext cx="719138" cy="503237"/>
          </a:xfrm>
          <a:prstGeom prst="actionButtonForwardNext">
            <a:avLst/>
          </a:prstGeom>
          <a:solidFill>
            <a:schemeClr val="accent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4" name="标题 13313"/>
          <p:cNvSpPr>
            <a:spLocks noGrp="1"/>
          </p:cNvSpPr>
          <p:nvPr>
            <p:ph type="title"/>
          </p:nvPr>
        </p:nvSpPr>
        <p:spPr>
          <a:ln/>
        </p:spPr>
        <p:txBody>
          <a:bodyPr anchor="ctr" anchorCtr="0"/>
          <a:p>
            <a:r>
              <a:rPr lang="zh-CN" altLang="en-US" b="1" dirty="0">
                <a:solidFill>
                  <a:srgbClr val="0000FF"/>
                </a:solidFill>
              </a:rPr>
              <a:t>实验改进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13315" name="文本占位符 1331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p>
            <a:r>
              <a:rPr lang="zh-CN" altLang="en-US" b="1" dirty="0"/>
              <a:t>如果取下的发光器正在发光，可以将其放入生理盐水中稍待片刻，待其不再发光后再放入葡萄糖、</a:t>
            </a:r>
            <a:r>
              <a:rPr lang="en-US" altLang="zh-CN" b="1"/>
              <a:t>ATP</a:t>
            </a:r>
            <a:r>
              <a:rPr lang="zh-CN" altLang="en-US" b="1" dirty="0"/>
              <a:t>、生理盐水中，以减少细胞内残余的能源物质对实验结果的影响。</a:t>
            </a:r>
            <a:endParaRPr lang="zh-CN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charRg st="0" end="7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315">
                                            <p:txEl>
                                              <p:charRg st="0" end="7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8" name="标题 14337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792162"/>
          </a:xfrm>
          <a:ln/>
        </p:spPr>
        <p:txBody>
          <a:bodyPr anchor="ctr" anchorCtr="0"/>
          <a:p>
            <a:r>
              <a:rPr lang="en-US" altLang="zh-CN" b="1"/>
              <a:t>ATP</a:t>
            </a:r>
            <a:r>
              <a:rPr lang="en-US" altLang="zh-CN" b="1">
                <a:latin typeface="Arial" panose="020B0604020202020204" pitchFamily="34" charset="0"/>
              </a:rPr>
              <a:t>—</a:t>
            </a:r>
            <a:r>
              <a:rPr lang="zh-CN" altLang="en-US" b="1" dirty="0"/>
              <a:t>细胞的直接能源物质</a:t>
            </a:r>
            <a:endParaRPr lang="zh-CN" altLang="en-US" b="1" dirty="0"/>
          </a:p>
        </p:txBody>
      </p:sp>
      <p:sp>
        <p:nvSpPr>
          <p:cNvPr id="14339" name="文本占位符 14338"/>
          <p:cNvSpPr>
            <a:spLocks noGrp="1"/>
          </p:cNvSpPr>
          <p:nvPr>
            <p:ph type="body" idx="1"/>
          </p:nvPr>
        </p:nvSpPr>
        <p:spPr>
          <a:xfrm>
            <a:off x="395288" y="1557338"/>
            <a:ext cx="8229600" cy="4967287"/>
          </a:xfrm>
          <a:ln/>
        </p:spPr>
        <p:txBody>
          <a:bodyPr/>
          <a:p>
            <a:pPr>
              <a:lnSpc>
                <a:spcPct val="80000"/>
              </a:lnSpc>
              <a:buNone/>
            </a:pPr>
            <a:r>
              <a:rPr lang="en-US" altLang="zh-CN" sz="2800" b="1"/>
              <a:t>1</a:t>
            </a:r>
            <a:r>
              <a:rPr lang="zh-CN" altLang="en-US" sz="2800" b="1" dirty="0"/>
              <a:t>、</a:t>
            </a:r>
            <a:r>
              <a:rPr lang="en-US" altLang="zh-CN" sz="2800" b="1"/>
              <a:t>ATP</a:t>
            </a:r>
            <a:r>
              <a:rPr lang="zh-CN" altLang="en-US" sz="2800" b="1" dirty="0"/>
              <a:t>结构</a:t>
            </a:r>
            <a:endParaRPr lang="zh-CN" altLang="en-US" sz="2800" b="1" dirty="0"/>
          </a:p>
          <a:p>
            <a:pPr>
              <a:lnSpc>
                <a:spcPct val="80000"/>
              </a:lnSpc>
              <a:buNone/>
            </a:pPr>
            <a:r>
              <a:rPr lang="zh-CN" altLang="en-US" sz="2800" b="1" dirty="0"/>
              <a:t>  </a:t>
            </a:r>
            <a:r>
              <a:rPr lang="zh-CN" altLang="en-US" sz="2800" dirty="0"/>
              <a:t> </a:t>
            </a:r>
            <a:r>
              <a:rPr lang="zh-CN" altLang="en-US" sz="2800" b="1" dirty="0"/>
              <a:t>中文名称</a:t>
            </a:r>
            <a:r>
              <a:rPr lang="zh-CN" altLang="en-US" sz="2800" b="1" u="sng" dirty="0"/>
              <a:t> </a:t>
            </a:r>
            <a:r>
              <a:rPr lang="zh-CN" altLang="en-US" sz="2800" b="1" u="sng" dirty="0">
                <a:solidFill>
                  <a:srgbClr val="0000FF"/>
                </a:solidFill>
              </a:rPr>
              <a:t>三磷酸腺苷</a:t>
            </a:r>
            <a:r>
              <a:rPr lang="zh-CN" altLang="en-US" sz="2800" b="1" dirty="0"/>
              <a:t>，结构简式</a:t>
            </a:r>
            <a:r>
              <a:rPr lang="zh-CN" altLang="en-US" sz="2800" b="1" u="sng" dirty="0">
                <a:solidFill>
                  <a:srgbClr val="0000FF"/>
                </a:solidFill>
              </a:rPr>
              <a:t> </a:t>
            </a:r>
            <a:r>
              <a:rPr lang="en-US" altLang="zh-CN" sz="2800" b="1" u="sng">
                <a:solidFill>
                  <a:srgbClr val="0000FF"/>
                </a:solidFill>
              </a:rPr>
              <a:t>A-P~P~P </a:t>
            </a:r>
            <a:r>
              <a:rPr lang="zh-CN" altLang="en-US" sz="2800" b="1" dirty="0"/>
              <a:t>，</a:t>
            </a:r>
            <a:endParaRPr lang="zh-CN" altLang="en-US" sz="2800" b="1" dirty="0"/>
          </a:p>
          <a:p>
            <a:pPr>
              <a:lnSpc>
                <a:spcPct val="80000"/>
              </a:lnSpc>
              <a:buNone/>
            </a:pPr>
            <a:r>
              <a:rPr lang="zh-CN" altLang="en-US" sz="2800" b="1" dirty="0"/>
              <a:t>   </a:t>
            </a:r>
            <a:r>
              <a:rPr lang="en-US" altLang="zh-CN" sz="2800" b="1"/>
              <a:t>A</a:t>
            </a:r>
            <a:r>
              <a:rPr lang="zh-CN" altLang="en-US" sz="2800" b="1" dirty="0"/>
              <a:t>代表</a:t>
            </a:r>
            <a:r>
              <a:rPr lang="zh-CN" altLang="en-US" sz="2800" b="1" u="sng" dirty="0"/>
              <a:t> </a:t>
            </a:r>
            <a:r>
              <a:rPr lang="zh-CN" altLang="en-US" sz="2800" b="1" u="sng" dirty="0">
                <a:solidFill>
                  <a:srgbClr val="0000FF"/>
                </a:solidFill>
              </a:rPr>
              <a:t>腺苷</a:t>
            </a:r>
            <a:r>
              <a:rPr lang="zh-CN" altLang="en-US" sz="2800" b="1" u="sng"/>
              <a:t> </a:t>
            </a:r>
            <a:r>
              <a:rPr lang="zh-CN" altLang="en-US" sz="2800" b="1" dirty="0"/>
              <a:t>，</a:t>
            </a:r>
            <a:r>
              <a:rPr lang="en-US" altLang="zh-CN" sz="2800" b="1"/>
              <a:t>P</a:t>
            </a:r>
            <a:r>
              <a:rPr lang="zh-CN" altLang="en-US" sz="2800" b="1" dirty="0"/>
              <a:t>代表</a:t>
            </a:r>
            <a:r>
              <a:rPr lang="zh-CN" altLang="en-US" sz="2800" b="1" u="sng" dirty="0"/>
              <a:t> </a:t>
            </a:r>
            <a:r>
              <a:rPr lang="zh-CN" altLang="en-US" sz="2800" b="1" u="sng" dirty="0">
                <a:solidFill>
                  <a:srgbClr val="0000FF"/>
                </a:solidFill>
              </a:rPr>
              <a:t>磷酸基团</a:t>
            </a:r>
            <a:r>
              <a:rPr lang="zh-CN" altLang="en-US" sz="2800" b="1" u="sng" dirty="0"/>
              <a:t> </a:t>
            </a:r>
            <a:r>
              <a:rPr lang="zh-CN" altLang="en-US" sz="2800" b="1" dirty="0"/>
              <a:t>，</a:t>
            </a:r>
            <a:r>
              <a:rPr lang="en-US" altLang="zh-CN" sz="2800" b="1"/>
              <a:t>~</a:t>
            </a:r>
            <a:r>
              <a:rPr lang="zh-CN" altLang="en-US" sz="2800" b="1" dirty="0"/>
              <a:t>代表</a:t>
            </a:r>
            <a:r>
              <a:rPr lang="zh-CN" altLang="en-US" sz="2800" b="1" u="sng" dirty="0"/>
              <a:t> </a:t>
            </a:r>
            <a:r>
              <a:rPr lang="zh-CN" altLang="en-US" sz="2800" b="1" u="sng" dirty="0">
                <a:solidFill>
                  <a:srgbClr val="0000FF"/>
                </a:solidFill>
              </a:rPr>
              <a:t>高能磷酸键</a:t>
            </a:r>
            <a:r>
              <a:rPr lang="zh-CN" altLang="en-US" sz="2800" b="1" u="sng" dirty="0"/>
              <a:t> </a:t>
            </a:r>
            <a:r>
              <a:rPr lang="zh-CN" altLang="en-US" sz="2800" b="1" dirty="0"/>
              <a:t>，</a:t>
            </a:r>
            <a:r>
              <a:rPr lang="en-US" altLang="zh-CN" sz="2800" b="1"/>
              <a:t>T</a:t>
            </a:r>
            <a:r>
              <a:rPr lang="zh-CN" altLang="en-US" sz="2800" b="1" dirty="0"/>
              <a:t>代表 </a:t>
            </a:r>
            <a:r>
              <a:rPr lang="zh-CN" altLang="en-US" sz="2800" b="1" u="sng" dirty="0">
                <a:solidFill>
                  <a:srgbClr val="0000FF"/>
                </a:solidFill>
              </a:rPr>
              <a:t>三个</a:t>
            </a:r>
            <a:r>
              <a:rPr lang="zh-CN" altLang="en-US" sz="2800" u="sng" dirty="0"/>
              <a:t>          </a:t>
            </a:r>
            <a:endParaRPr lang="zh-CN" altLang="en-US" sz="2800" b="1" dirty="0"/>
          </a:p>
          <a:p>
            <a:pPr>
              <a:lnSpc>
                <a:spcPct val="80000"/>
              </a:lnSpc>
              <a:buNone/>
            </a:pPr>
            <a:r>
              <a:rPr lang="en-US" altLang="zh-CN" sz="2800" b="1"/>
              <a:t>2</a:t>
            </a:r>
            <a:r>
              <a:rPr lang="zh-CN" altLang="en-US" sz="2800" b="1" dirty="0"/>
              <a:t>、</a:t>
            </a:r>
            <a:r>
              <a:rPr lang="en-US" altLang="zh-CN" sz="2800" b="1"/>
              <a:t>ATP</a:t>
            </a:r>
            <a:r>
              <a:rPr lang="zh-CN" altLang="en-US" sz="2800" b="1" dirty="0"/>
              <a:t>如何释放能量</a:t>
            </a:r>
            <a:endParaRPr lang="zh-CN" altLang="en-US" sz="2800" b="1" dirty="0"/>
          </a:p>
          <a:p>
            <a:pPr>
              <a:lnSpc>
                <a:spcPct val="80000"/>
              </a:lnSpc>
              <a:buNone/>
            </a:pPr>
            <a:r>
              <a:rPr lang="zh-CN" altLang="en-US" sz="2800" b="1" dirty="0"/>
              <a:t>   方程式   </a:t>
            </a:r>
            <a:r>
              <a:rPr lang="en-US" altLang="zh-CN" sz="2800" b="1" u="sng">
                <a:solidFill>
                  <a:srgbClr val="0000FF"/>
                </a:solidFill>
              </a:rPr>
              <a:t>ATP      </a:t>
            </a:r>
            <a:r>
              <a:rPr lang="en-US" altLang="zh-CN" sz="2800" b="1" u="sng" dirty="0" err="1">
                <a:solidFill>
                  <a:srgbClr val="0000FF"/>
                </a:solidFill>
              </a:rPr>
              <a:t>ADP+Pi</a:t>
            </a:r>
            <a:r>
              <a:rPr lang="en-US" altLang="zh-CN" sz="2800" b="1" u="sng">
                <a:solidFill>
                  <a:srgbClr val="0000FF"/>
                </a:solidFill>
              </a:rPr>
              <a:t>+</a:t>
            </a:r>
            <a:r>
              <a:rPr lang="zh-CN" altLang="en-US" sz="2800" b="1" u="sng" dirty="0">
                <a:solidFill>
                  <a:srgbClr val="0000FF"/>
                </a:solidFill>
              </a:rPr>
              <a:t>能量</a:t>
            </a:r>
            <a:r>
              <a:rPr lang="zh-CN" altLang="en-US" sz="2800" b="1" u="sng" dirty="0"/>
              <a:t>                            </a:t>
            </a:r>
            <a:endParaRPr lang="zh-CN" altLang="en-US" sz="2800" b="1" dirty="0"/>
          </a:p>
          <a:p>
            <a:pPr>
              <a:lnSpc>
                <a:spcPct val="80000"/>
              </a:lnSpc>
              <a:buNone/>
            </a:pPr>
            <a:r>
              <a:rPr lang="zh-CN" altLang="en-US" sz="2800" b="1" dirty="0"/>
              <a:t>   释放的能量可用于</a:t>
            </a:r>
            <a:r>
              <a:rPr lang="zh-CN" altLang="en-US" sz="2800" b="1" u="sng" dirty="0"/>
              <a:t> </a:t>
            </a:r>
            <a:r>
              <a:rPr lang="zh-CN" altLang="en-US" sz="2800" b="1" u="sng" dirty="0">
                <a:solidFill>
                  <a:srgbClr val="0000FF"/>
                </a:solidFill>
              </a:rPr>
              <a:t>电鳗发电，萤火虫发光，热能</a:t>
            </a:r>
            <a:r>
              <a:rPr lang="zh-CN" altLang="en-US" sz="2800" b="1" u="sng" dirty="0"/>
              <a:t>                                     </a:t>
            </a:r>
            <a:r>
              <a:rPr lang="zh-CN" altLang="en-US" sz="2800" b="1" dirty="0"/>
              <a:t>（举</a:t>
            </a:r>
            <a:r>
              <a:rPr lang="en-US" altLang="zh-CN" sz="2800" b="1"/>
              <a:t>2</a:t>
            </a:r>
            <a:r>
              <a:rPr lang="zh-CN" altLang="en-US" sz="2800" b="1" dirty="0"/>
              <a:t>个例子）</a:t>
            </a:r>
            <a:endParaRPr lang="zh-CN" altLang="en-US" sz="2800" b="1" dirty="0"/>
          </a:p>
          <a:p>
            <a:pPr>
              <a:lnSpc>
                <a:spcPct val="80000"/>
              </a:lnSpc>
              <a:buNone/>
            </a:pPr>
            <a:r>
              <a:rPr lang="en-US" altLang="zh-CN" sz="2800" b="1"/>
              <a:t>3</a:t>
            </a:r>
            <a:r>
              <a:rPr lang="zh-CN" altLang="en-US" sz="2800" b="1" dirty="0"/>
              <a:t>、</a:t>
            </a:r>
            <a:r>
              <a:rPr lang="en-US" altLang="zh-CN" sz="2800" b="1"/>
              <a:t>ATP</a:t>
            </a:r>
            <a:r>
              <a:rPr lang="zh-CN" altLang="en-US" sz="2800" b="1" dirty="0"/>
              <a:t>如何形成</a:t>
            </a:r>
            <a:endParaRPr lang="zh-CN" altLang="en-US" sz="2800" b="1" dirty="0"/>
          </a:p>
          <a:p>
            <a:pPr>
              <a:lnSpc>
                <a:spcPct val="80000"/>
              </a:lnSpc>
              <a:buNone/>
            </a:pPr>
            <a:r>
              <a:rPr lang="zh-CN" altLang="en-US" sz="2800" b="1" dirty="0"/>
              <a:t>   方程式</a:t>
            </a:r>
            <a:r>
              <a:rPr lang="zh-CN" altLang="en-US" sz="2800" b="1" u="sng" dirty="0"/>
              <a:t>   </a:t>
            </a:r>
            <a:r>
              <a:rPr lang="en-US" altLang="zh-CN" sz="2800" b="1" u="sng" dirty="0" err="1">
                <a:solidFill>
                  <a:srgbClr val="0000FF"/>
                </a:solidFill>
              </a:rPr>
              <a:t>ADP+Pi</a:t>
            </a:r>
            <a:r>
              <a:rPr lang="en-US" altLang="zh-CN" sz="2800" b="1" u="sng">
                <a:solidFill>
                  <a:srgbClr val="0000FF"/>
                </a:solidFill>
              </a:rPr>
              <a:t>+</a:t>
            </a:r>
            <a:r>
              <a:rPr lang="zh-CN" altLang="en-US" sz="2800" b="1" u="sng" dirty="0">
                <a:solidFill>
                  <a:srgbClr val="0000FF"/>
                </a:solidFill>
              </a:rPr>
              <a:t>能量</a:t>
            </a:r>
            <a:r>
              <a:rPr lang="zh-CN" altLang="en-US" sz="2800" b="1" u="sng" dirty="0"/>
              <a:t> </a:t>
            </a:r>
            <a:r>
              <a:rPr lang="zh-CN" altLang="en-US" sz="2800" b="1" u="sng" dirty="0">
                <a:solidFill>
                  <a:srgbClr val="0000FF"/>
                </a:solidFill>
              </a:rPr>
              <a:t>      </a:t>
            </a:r>
            <a:r>
              <a:rPr lang="en-US" altLang="zh-CN" sz="2800" b="1" u="sng">
                <a:solidFill>
                  <a:srgbClr val="0000FF"/>
                </a:solidFill>
              </a:rPr>
              <a:t>ATP</a:t>
            </a:r>
            <a:endParaRPr lang="en-US" altLang="zh-CN" sz="2800" b="1">
              <a:solidFill>
                <a:srgbClr val="0000FF"/>
              </a:solidFill>
            </a:endParaRPr>
          </a:p>
          <a:p>
            <a:pPr>
              <a:lnSpc>
                <a:spcPct val="80000"/>
              </a:lnSpc>
              <a:buNone/>
            </a:pPr>
            <a:r>
              <a:rPr lang="en-US" altLang="zh-CN" sz="2800" b="1"/>
              <a:t>   ATP</a:t>
            </a:r>
            <a:r>
              <a:rPr lang="zh-CN" altLang="en-US" sz="2800" b="1" dirty="0"/>
              <a:t>形成的能量来源，动物来自</a:t>
            </a:r>
            <a:r>
              <a:rPr lang="zh-CN" altLang="en-US" sz="2800" b="1" u="sng" dirty="0">
                <a:solidFill>
                  <a:srgbClr val="0000FF"/>
                </a:solidFill>
              </a:rPr>
              <a:t>呼吸作用</a:t>
            </a:r>
            <a:r>
              <a:rPr lang="zh-CN" altLang="en-US" sz="2800" b="1" dirty="0"/>
              <a:t>，植物来</a:t>
            </a:r>
            <a:r>
              <a:rPr lang="zh-CN" altLang="en-US" sz="2800" b="1" u="sng" dirty="0">
                <a:solidFill>
                  <a:srgbClr val="0000FF"/>
                </a:solidFill>
              </a:rPr>
              <a:t>自呼吸作用和光合作用</a:t>
            </a:r>
            <a:r>
              <a:rPr lang="zh-CN" altLang="en-US" sz="2800" dirty="0"/>
              <a:t> </a:t>
            </a:r>
            <a:endParaRPr lang="zh-CN" altLang="en-US" sz="2800" dirty="0"/>
          </a:p>
        </p:txBody>
      </p:sp>
      <p:sp>
        <p:nvSpPr>
          <p:cNvPr id="14340" name="直接连接符 14339"/>
          <p:cNvSpPr/>
          <p:nvPr/>
        </p:nvSpPr>
        <p:spPr>
          <a:xfrm>
            <a:off x="2987675" y="3789363"/>
            <a:ext cx="288925" cy="0"/>
          </a:xfrm>
          <a:prstGeom prst="line">
            <a:avLst/>
          </a:prstGeom>
          <a:ln w="9525" cap="flat" cmpd="sng">
            <a:solidFill>
              <a:srgbClr val="0000FF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4341" name="直接连接符 14340"/>
          <p:cNvSpPr/>
          <p:nvPr/>
        </p:nvSpPr>
        <p:spPr>
          <a:xfrm>
            <a:off x="4572000" y="5373688"/>
            <a:ext cx="288925" cy="0"/>
          </a:xfrm>
          <a:prstGeom prst="line">
            <a:avLst/>
          </a:prstGeom>
          <a:ln w="9525" cap="flat" cmpd="sng">
            <a:solidFill>
              <a:srgbClr val="0000FF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4342" name="文本框 14341"/>
          <p:cNvSpPr txBox="1"/>
          <p:nvPr/>
        </p:nvSpPr>
        <p:spPr>
          <a:xfrm>
            <a:off x="323850" y="908050"/>
            <a:ext cx="7127875" cy="12620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zh-CN" altLang="en-US" sz="3200" b="1" dirty="0">
                <a:latin typeface="Arial" panose="020B0604020202020204" pitchFamily="34" charset="0"/>
              </a:rPr>
              <a:t>自学课本</a:t>
            </a:r>
            <a:r>
              <a:rPr lang="en-US" altLang="zh-CN" sz="3200" b="1">
                <a:latin typeface="Arial" panose="020B0604020202020204" pitchFamily="34" charset="0"/>
              </a:rPr>
              <a:t>P88—P90</a:t>
            </a:r>
            <a:r>
              <a:rPr lang="zh-CN" altLang="en-US" sz="3200" b="1" dirty="0">
                <a:latin typeface="Arial" panose="020B0604020202020204" pitchFamily="34" charset="0"/>
              </a:rPr>
              <a:t>，完成学案</a:t>
            </a:r>
            <a:endParaRPr lang="zh-CN" altLang="en-US" sz="3200" b="1" dirty="0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lang="zh-CN" altLang="en-US" sz="32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charRg st="0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339">
                                            <p:txEl>
                                              <p:charRg st="0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charRg st="8" end="3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339">
                                            <p:txEl>
                                              <p:charRg st="8" end="3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charRg st="37" end="8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339">
                                            <p:txEl>
                                              <p:charRg st="37" end="8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charRg st="86" end="9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339">
                                            <p:txEl>
                                              <p:charRg st="86" end="9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charRg st="98" end="15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339">
                                            <p:txEl>
                                              <p:charRg st="98" end="15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charRg st="154" end="2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339">
                                            <p:txEl>
                                              <p:charRg st="154" end="2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charRg st="224" end="23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4339">
                                            <p:txEl>
                                              <p:charRg st="224" end="23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charRg st="234" end="26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4339">
                                            <p:txEl>
                                              <p:charRg st="234" end="26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charRg st="263" end="30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4339">
                                            <p:txEl>
                                              <p:charRg st="263" end="30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/>
      <p:bldP spid="143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460" name="图片 19459" descr="IMG_4954"/>
          <p:cNvPicPr>
            <a:picLocks noChangeAspect="1"/>
          </p:cNvPicPr>
          <p:nvPr/>
        </p:nvPicPr>
        <p:blipFill>
          <a:blip r:embed="rId1"/>
          <a:srcRect l="12244" t="34921" r="11757" b="21867"/>
          <a:stretch>
            <a:fillRect/>
          </a:stretch>
        </p:blipFill>
        <p:spPr>
          <a:xfrm>
            <a:off x="179388" y="260350"/>
            <a:ext cx="4464050" cy="3384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1" name="图片 19460" descr="IMG_4955"/>
          <p:cNvPicPr>
            <a:picLocks noChangeAspect="1"/>
          </p:cNvPicPr>
          <p:nvPr/>
        </p:nvPicPr>
        <p:blipFill>
          <a:blip r:embed="rId2"/>
          <a:srcRect l="22728" t="34094" r="26915" b="34012"/>
          <a:stretch>
            <a:fillRect/>
          </a:stretch>
        </p:blipFill>
        <p:spPr>
          <a:xfrm>
            <a:off x="3492500" y="1341438"/>
            <a:ext cx="5373688" cy="4537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2" name="动作按钮: 后退或前一项 19461">
            <a:hlinkClick r:id="rId3" action="ppaction://hlinksldjump"/>
          </p:cNvPr>
          <p:cNvSpPr/>
          <p:nvPr/>
        </p:nvSpPr>
        <p:spPr>
          <a:xfrm>
            <a:off x="8172450" y="6237288"/>
            <a:ext cx="576263" cy="431800"/>
          </a:xfrm>
          <a:prstGeom prst="actionButtonBackPrevious">
            <a:avLst/>
          </a:prstGeom>
          <a:solidFill>
            <a:schemeClr val="accent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582" name="图片 24581" descr="IMG_4961"/>
          <p:cNvPicPr>
            <a:picLocks noChangeAspect="1"/>
          </p:cNvPicPr>
          <p:nvPr/>
        </p:nvPicPr>
        <p:blipFill>
          <a:blip r:embed="rId1"/>
          <a:srcRect l="6927" t="25894" r="10010" b="11432"/>
          <a:stretch>
            <a:fillRect/>
          </a:stretch>
        </p:blipFill>
        <p:spPr>
          <a:xfrm>
            <a:off x="0" y="3068638"/>
            <a:ext cx="6877050" cy="3892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0" name="图片 24579" descr="IMG_4960"/>
          <p:cNvPicPr>
            <a:picLocks noChangeAspect="1"/>
          </p:cNvPicPr>
          <p:nvPr/>
        </p:nvPicPr>
        <p:blipFill>
          <a:blip r:embed="rId2"/>
          <a:srcRect l="2725" t="23030" r="20921" b="28506"/>
          <a:stretch>
            <a:fillRect/>
          </a:stretch>
        </p:blipFill>
        <p:spPr>
          <a:xfrm>
            <a:off x="0" y="0"/>
            <a:ext cx="6948488" cy="3994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81" name="文本框 24580"/>
          <p:cNvSpPr txBox="1"/>
          <p:nvPr/>
        </p:nvSpPr>
        <p:spPr>
          <a:xfrm>
            <a:off x="7019925" y="1125538"/>
            <a:ext cx="1873250" cy="11906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3600" b="1" dirty="0">
                <a:latin typeface="Arial" panose="020B0604020202020204" pitchFamily="34" charset="0"/>
              </a:rPr>
              <a:t>加</a:t>
            </a:r>
            <a:r>
              <a:rPr lang="en-US" altLang="zh-CN" sz="3600" b="1">
                <a:latin typeface="Arial" panose="020B0604020202020204" pitchFamily="34" charset="0"/>
              </a:rPr>
              <a:t>ATP</a:t>
            </a:r>
            <a:r>
              <a:rPr lang="zh-CN" altLang="en-US" sz="3600" b="1" dirty="0">
                <a:latin typeface="Arial" panose="020B0604020202020204" pitchFamily="34" charset="0"/>
              </a:rPr>
              <a:t>的一组</a:t>
            </a:r>
            <a:endParaRPr lang="zh-CN" altLang="en-US" sz="3600" b="1" dirty="0">
              <a:latin typeface="Arial" panose="020B0604020202020204" pitchFamily="34" charset="0"/>
            </a:endParaRPr>
          </a:p>
        </p:txBody>
      </p:sp>
      <p:sp>
        <p:nvSpPr>
          <p:cNvPr id="24583" name="文本框 24582"/>
          <p:cNvSpPr txBox="1"/>
          <p:nvPr/>
        </p:nvSpPr>
        <p:spPr>
          <a:xfrm>
            <a:off x="6948488" y="4005263"/>
            <a:ext cx="2051050" cy="11906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3600" b="1" dirty="0">
                <a:latin typeface="Arial" panose="020B0604020202020204" pitchFamily="34" charset="0"/>
              </a:rPr>
              <a:t>加葡萄糖的一组          </a:t>
            </a:r>
            <a:endParaRPr lang="zh-CN" altLang="en-US" sz="3600" b="1" dirty="0">
              <a:latin typeface="Arial" panose="020B0604020202020204" pitchFamily="34" charset="0"/>
            </a:endParaRPr>
          </a:p>
        </p:txBody>
      </p:sp>
      <p:pic>
        <p:nvPicPr>
          <p:cNvPr id="24584" name="图片 24583" descr="IMG_4950"/>
          <p:cNvPicPr>
            <a:picLocks noChangeAspect="1"/>
          </p:cNvPicPr>
          <p:nvPr/>
        </p:nvPicPr>
        <p:blipFill>
          <a:blip r:embed="rId3"/>
          <a:srcRect t="5159" b="24727"/>
          <a:stretch>
            <a:fillRect/>
          </a:stretch>
        </p:blipFill>
        <p:spPr>
          <a:xfrm>
            <a:off x="684213" y="981075"/>
            <a:ext cx="5903912" cy="55197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85" name="动作按钮: 后退或前一项 24584">
            <a:hlinkClick r:id="rId4" action="ppaction://hlinksldjump"/>
          </p:cNvPr>
          <p:cNvSpPr/>
          <p:nvPr/>
        </p:nvSpPr>
        <p:spPr>
          <a:xfrm>
            <a:off x="7956550" y="6092825"/>
            <a:ext cx="719138" cy="576263"/>
          </a:xfrm>
          <a:prstGeom prst="actionButtonBackPrevious">
            <a:avLst/>
          </a:prstGeom>
          <a:solidFill>
            <a:schemeClr val="accent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6628" name="图片 26627" descr="IMG_4962"/>
          <p:cNvPicPr>
            <a:picLocks noChangeAspect="1"/>
          </p:cNvPicPr>
          <p:nvPr/>
        </p:nvPicPr>
        <p:blipFill>
          <a:blip r:embed="rId1"/>
          <a:srcRect l="17497" t="41455" r="25401" b="20584"/>
          <a:stretch>
            <a:fillRect/>
          </a:stretch>
        </p:blipFill>
        <p:spPr>
          <a:xfrm>
            <a:off x="611188" y="0"/>
            <a:ext cx="7416800" cy="6575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9" name="动作按钮: 后退或前一项 26628">
            <a:hlinkClick r:id="rId2" action="ppaction://hlinksldjump"/>
          </p:cNvPr>
          <p:cNvSpPr/>
          <p:nvPr/>
        </p:nvSpPr>
        <p:spPr>
          <a:xfrm>
            <a:off x="8459788" y="6165850"/>
            <a:ext cx="504825" cy="503238"/>
          </a:xfrm>
          <a:prstGeom prst="actionButtonBackPrevious">
            <a:avLst/>
          </a:prstGeom>
          <a:solidFill>
            <a:schemeClr val="accent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100" name="图片 4099" descr="ac345982b2b7d0a2d2f8bd72cdef76094b369a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184775" cy="3257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1" name="图片 4100" descr="562c11dfa9ec8a13fb3cee0ff103918fa0ecc03f"/>
          <p:cNvPicPr>
            <a:picLocks noChangeAspect="1"/>
          </p:cNvPicPr>
          <p:nvPr/>
        </p:nvPicPr>
        <p:blipFill>
          <a:blip r:embed="rId2"/>
          <a:srcRect l="14020" t="20334" b="6281"/>
          <a:stretch>
            <a:fillRect/>
          </a:stretch>
        </p:blipFill>
        <p:spPr>
          <a:xfrm>
            <a:off x="3059113" y="2962275"/>
            <a:ext cx="6084887" cy="3895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02" name="文本框 4101"/>
          <p:cNvSpPr txBox="1"/>
          <p:nvPr/>
        </p:nvSpPr>
        <p:spPr>
          <a:xfrm>
            <a:off x="5724525" y="765175"/>
            <a:ext cx="3095625" cy="10985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6600" b="1" dirty="0">
                <a:solidFill>
                  <a:srgbClr val="FF00FF"/>
                </a:solidFill>
                <a:latin typeface="Arial" panose="020B0604020202020204" pitchFamily="34" charset="0"/>
              </a:rPr>
              <a:t>萤火虫</a:t>
            </a:r>
            <a:endParaRPr lang="zh-CN" altLang="en-US" sz="6600" b="1" dirty="0">
              <a:solidFill>
                <a:srgbClr val="FF00FF"/>
              </a:solidFill>
              <a:latin typeface="Arial" panose="020B0604020202020204" pitchFamily="34" charset="0"/>
            </a:endParaRPr>
          </a:p>
        </p:txBody>
      </p:sp>
      <p:sp>
        <p:nvSpPr>
          <p:cNvPr id="4103" name="动作按钮: 影片 4102">
            <a:hlinkClick r:id="rId3" action="ppaction://hlinkfile"/>
          </p:cNvPr>
          <p:cNvSpPr/>
          <p:nvPr/>
        </p:nvSpPr>
        <p:spPr>
          <a:xfrm>
            <a:off x="468313" y="4149725"/>
            <a:ext cx="935037" cy="719138"/>
          </a:xfrm>
          <a:prstGeom prst="actionButtonMovie">
            <a:avLst/>
          </a:prstGeom>
          <a:solidFill>
            <a:schemeClr val="accent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4" name="标题 5123"/>
          <p:cNvSpPr>
            <a:spLocks noGrp="1"/>
          </p:cNvSpPr>
          <p:nvPr>
            <p:ph type="title"/>
          </p:nvPr>
        </p:nvSpPr>
        <p:spPr>
          <a:ln/>
        </p:spPr>
        <p:txBody>
          <a:bodyPr anchor="ctr" anchorCtr="0"/>
          <a:p>
            <a:endParaRPr dirty="0"/>
          </a:p>
        </p:txBody>
      </p:sp>
      <p:sp>
        <p:nvSpPr>
          <p:cNvPr id="5125" name="文本占位符 5124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507413" cy="4525963"/>
          </a:xfrm>
          <a:ln/>
        </p:spPr>
        <p:txBody>
          <a:bodyPr/>
          <a:p>
            <a:r>
              <a:rPr lang="zh-CN" altLang="en-US" sz="4000" b="1" dirty="0">
                <a:solidFill>
                  <a:srgbClr val="0000FF"/>
                </a:solidFill>
              </a:rPr>
              <a:t>发光原理：</a:t>
            </a:r>
            <a:endParaRPr lang="zh-CN" altLang="en-US" sz="4000" b="1" dirty="0">
              <a:solidFill>
                <a:srgbClr val="0000FF"/>
              </a:solidFill>
            </a:endParaRPr>
          </a:p>
          <a:p>
            <a:endParaRPr lang="zh-CN" altLang="en-US" dirty="0"/>
          </a:p>
          <a:p>
            <a:pPr>
              <a:buNone/>
            </a:pPr>
            <a:r>
              <a:rPr lang="zh-CN" altLang="en-US" dirty="0"/>
              <a:t>   </a:t>
            </a:r>
            <a:r>
              <a:rPr lang="zh-CN" altLang="en-US" sz="4000" b="1" dirty="0"/>
              <a:t>荧光素</a:t>
            </a:r>
            <a:r>
              <a:rPr lang="en-US" altLang="zh-CN" sz="4000" b="1"/>
              <a:t>+</a:t>
            </a:r>
            <a:r>
              <a:rPr lang="zh-CN" altLang="en-US" sz="4000" b="1" dirty="0"/>
              <a:t>能量</a:t>
            </a:r>
            <a:r>
              <a:rPr lang="en-US" altLang="zh-CN" sz="4000" b="1"/>
              <a:t>+O</a:t>
            </a:r>
            <a:r>
              <a:rPr lang="en-US" altLang="zh-CN" sz="4000" b="1" baseline="-25000"/>
              <a:t>2                          </a:t>
            </a:r>
            <a:r>
              <a:rPr lang="zh-CN" altLang="en-US" sz="4000" b="1" dirty="0"/>
              <a:t>发荧光</a:t>
            </a:r>
            <a:endParaRPr lang="zh-CN" altLang="en-US" sz="4000" b="1" baseline="-25000" dirty="0"/>
          </a:p>
        </p:txBody>
      </p:sp>
      <p:sp>
        <p:nvSpPr>
          <p:cNvPr id="5126" name="直接连接符 5125"/>
          <p:cNvSpPr/>
          <p:nvPr/>
        </p:nvSpPr>
        <p:spPr>
          <a:xfrm flipV="1">
            <a:off x="5148263" y="3284538"/>
            <a:ext cx="1512887" cy="0"/>
          </a:xfrm>
          <a:prstGeom prst="line">
            <a:avLst/>
          </a:prstGeom>
          <a:ln w="2222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5127" name="文本框 5126"/>
          <p:cNvSpPr txBox="1"/>
          <p:nvPr/>
        </p:nvSpPr>
        <p:spPr>
          <a:xfrm>
            <a:off x="4787900" y="2349500"/>
            <a:ext cx="230505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3600" b="1" dirty="0">
                <a:solidFill>
                  <a:srgbClr val="0000FF"/>
                </a:solidFill>
                <a:latin typeface="Arial" panose="020B0604020202020204" pitchFamily="34" charset="0"/>
              </a:rPr>
              <a:t>荧光素酶</a:t>
            </a:r>
            <a:endParaRPr lang="zh-CN" altLang="en-US" sz="36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5129" name="直接连接符 5128"/>
          <p:cNvSpPr/>
          <p:nvPr/>
        </p:nvSpPr>
        <p:spPr>
          <a:xfrm flipV="1">
            <a:off x="3203575" y="3573463"/>
            <a:ext cx="0" cy="1223962"/>
          </a:xfrm>
          <a:prstGeom prst="line">
            <a:avLst/>
          </a:prstGeom>
          <a:ln w="3492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5130" name="文本框 5129"/>
          <p:cNvSpPr txBox="1"/>
          <p:nvPr/>
        </p:nvSpPr>
        <p:spPr>
          <a:xfrm>
            <a:off x="539750" y="4868863"/>
            <a:ext cx="8208963" cy="762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4400" b="1" dirty="0">
                <a:solidFill>
                  <a:srgbClr val="FF00FF"/>
                </a:solidFill>
                <a:latin typeface="Arial" panose="020B0604020202020204" pitchFamily="34" charset="0"/>
              </a:rPr>
              <a:t>谁为这个过程直接提供能量</a:t>
            </a:r>
            <a:r>
              <a:rPr lang="zh-CN" altLang="en-US" sz="4400" b="1" dirty="0">
                <a:latin typeface="Arial" panose="020B0604020202020204" pitchFamily="34" charset="0"/>
              </a:rPr>
              <a:t>？</a:t>
            </a:r>
            <a:endParaRPr lang="zh-CN" altLang="en-US" sz="4400" b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174" name="图片 7173" descr="IMG_4926"/>
          <p:cNvPicPr>
            <a:picLocks noChangeAspect="1"/>
          </p:cNvPicPr>
          <p:nvPr/>
        </p:nvPicPr>
        <p:blipFill>
          <a:blip r:embed="rId1"/>
          <a:srcRect t="44461" b="9958"/>
          <a:stretch>
            <a:fillRect/>
          </a:stretch>
        </p:blipFill>
        <p:spPr>
          <a:xfrm>
            <a:off x="0" y="0"/>
            <a:ext cx="6516688" cy="39608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6" name="直接连接符 7175"/>
          <p:cNvSpPr/>
          <p:nvPr/>
        </p:nvSpPr>
        <p:spPr>
          <a:xfrm flipV="1">
            <a:off x="5435600" y="4292600"/>
            <a:ext cx="3529013" cy="73025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pic>
        <p:nvPicPr>
          <p:cNvPr id="7175" name="图片 7174" descr="IMG_4928"/>
          <p:cNvPicPr>
            <a:picLocks noChangeAspect="1"/>
          </p:cNvPicPr>
          <p:nvPr/>
        </p:nvPicPr>
        <p:blipFill>
          <a:blip r:embed="rId2"/>
          <a:srcRect t="43542" r="10393" b="33662"/>
          <a:stretch>
            <a:fillRect/>
          </a:stretch>
        </p:blipFill>
        <p:spPr>
          <a:xfrm>
            <a:off x="323850" y="3644900"/>
            <a:ext cx="8820150" cy="2990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7" name="直接连接符 7176"/>
          <p:cNvSpPr/>
          <p:nvPr/>
        </p:nvSpPr>
        <p:spPr>
          <a:xfrm flipV="1">
            <a:off x="468313" y="4797425"/>
            <a:ext cx="8351837" cy="142875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7179" name="直接连接符 7178"/>
          <p:cNvSpPr/>
          <p:nvPr/>
        </p:nvSpPr>
        <p:spPr>
          <a:xfrm flipV="1">
            <a:off x="468313" y="5084763"/>
            <a:ext cx="7632700" cy="73025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7180" name="文本框 7179"/>
          <p:cNvSpPr txBox="1"/>
          <p:nvPr/>
        </p:nvSpPr>
        <p:spPr>
          <a:xfrm>
            <a:off x="6480175" y="836613"/>
            <a:ext cx="2663825" cy="1465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三磷酸腺苷</a:t>
            </a:r>
            <a:endParaRPr lang="zh-CN" altLang="en-US" sz="36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zh-CN" altLang="en-US" sz="3600" b="1">
                <a:solidFill>
                  <a:srgbClr val="FF0000"/>
                </a:solidFill>
                <a:latin typeface="Arial" panose="020B0604020202020204" pitchFamily="34" charset="0"/>
              </a:rPr>
              <a:t>     </a:t>
            </a:r>
            <a:r>
              <a:rPr lang="en-US" altLang="zh-CN" sz="3600" b="1">
                <a:solidFill>
                  <a:srgbClr val="FF0000"/>
                </a:solidFill>
                <a:latin typeface="Arial" panose="020B0604020202020204" pitchFamily="34" charset="0"/>
              </a:rPr>
              <a:t>ATP</a:t>
            </a:r>
            <a:endParaRPr lang="en-US" altLang="zh-CN" sz="36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7181" name="直接连接符 7180"/>
          <p:cNvSpPr/>
          <p:nvPr/>
        </p:nvSpPr>
        <p:spPr>
          <a:xfrm>
            <a:off x="5651500" y="4581525"/>
            <a:ext cx="3168650" cy="1588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32" name="文本占位符 22531"/>
          <p:cNvSpPr>
            <a:spLocks noGrp="1"/>
          </p:cNvSpPr>
          <p:nvPr>
            <p:ph type="body" idx="1"/>
          </p:nvPr>
        </p:nvSpPr>
        <p:spPr>
          <a:xfrm>
            <a:off x="395288" y="765175"/>
            <a:ext cx="8229600" cy="4525963"/>
          </a:xfrm>
          <a:ln/>
        </p:spPr>
        <p:txBody>
          <a:bodyPr vert="horz" wrap="square" lIns="91440" tIns="45720" rIns="91440" bIns="45720" anchor="t" anchorCtr="0"/>
          <a:p>
            <a:r>
              <a:rPr lang="zh-CN" altLang="en-US" sz="4000" b="1" dirty="0"/>
              <a:t>糖类</a:t>
            </a:r>
            <a:r>
              <a:rPr lang="en-US" altLang="zh-CN" sz="4000" b="1">
                <a:latin typeface="Arial" panose="020B0604020202020204" pitchFamily="34" charset="0"/>
              </a:rPr>
              <a:t>——</a:t>
            </a:r>
            <a:r>
              <a:rPr lang="zh-CN" altLang="en-US" sz="4000" b="1" dirty="0"/>
              <a:t>主要能源物质</a:t>
            </a:r>
            <a:endParaRPr lang="zh-CN" altLang="en-US" sz="4000" b="1" dirty="0"/>
          </a:p>
          <a:p>
            <a:r>
              <a:rPr lang="zh-CN" altLang="en-US" sz="4000" b="1" dirty="0"/>
              <a:t>脂肪</a:t>
            </a:r>
            <a:r>
              <a:rPr lang="en-US" altLang="zh-CN" sz="4000" b="1">
                <a:latin typeface="Arial" panose="020B0604020202020204" pitchFamily="34" charset="0"/>
              </a:rPr>
              <a:t>——</a:t>
            </a:r>
            <a:r>
              <a:rPr lang="zh-CN" altLang="en-US" sz="4000" b="1" dirty="0"/>
              <a:t>主要储能物质</a:t>
            </a:r>
            <a:endParaRPr lang="zh-CN" altLang="en-US" sz="4000" b="1" dirty="0"/>
          </a:p>
          <a:p>
            <a:r>
              <a:rPr lang="en-US" altLang="zh-CN" sz="4000" b="1"/>
              <a:t>ATP</a:t>
            </a:r>
            <a:r>
              <a:rPr lang="en-US" altLang="zh-CN" sz="4000" b="1">
                <a:latin typeface="Arial" panose="020B0604020202020204" pitchFamily="34" charset="0"/>
              </a:rPr>
              <a:t>——</a:t>
            </a:r>
            <a:r>
              <a:rPr lang="zh-CN" altLang="en-US" sz="4000" b="1" dirty="0"/>
              <a:t>体内能量的主要来源</a:t>
            </a:r>
            <a:endParaRPr lang="zh-CN" altLang="en-US" sz="4000" b="1" dirty="0"/>
          </a:p>
          <a:p>
            <a:endParaRPr lang="zh-CN" altLang="en-US" sz="4000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8" name="标题 9217"/>
          <p:cNvSpPr>
            <a:spLocks noGrp="1"/>
          </p:cNvSpPr>
          <p:nvPr>
            <p:ph type="title"/>
          </p:nvPr>
        </p:nvSpPr>
        <p:spPr>
          <a:xfrm>
            <a:off x="468313" y="333375"/>
            <a:ext cx="8229600" cy="1655763"/>
          </a:xfrm>
          <a:ln/>
        </p:spPr>
        <p:txBody>
          <a:bodyPr anchor="ctr" anchorCtr="0"/>
          <a:p>
            <a:r>
              <a:rPr lang="zh-CN" altLang="en-US" b="1" dirty="0">
                <a:solidFill>
                  <a:srgbClr val="0000FF"/>
                </a:solidFill>
              </a:rPr>
              <a:t>探究萤火虫发光的直接能源物质是葡萄糖还是</a:t>
            </a:r>
            <a:r>
              <a:rPr lang="en-US" altLang="zh-CN" b="1">
                <a:solidFill>
                  <a:srgbClr val="0000FF"/>
                </a:solidFill>
              </a:rPr>
              <a:t>ATP</a:t>
            </a:r>
            <a:endParaRPr lang="en-US" altLang="zh-CN" b="1">
              <a:solidFill>
                <a:srgbClr val="0000FF"/>
              </a:solidFill>
            </a:endParaRPr>
          </a:p>
        </p:txBody>
      </p:sp>
      <p:sp>
        <p:nvSpPr>
          <p:cNvPr id="9219" name="文本占位符 9218"/>
          <p:cNvSpPr>
            <a:spLocks noGrp="1"/>
          </p:cNvSpPr>
          <p:nvPr>
            <p:ph type="body" idx="1"/>
          </p:nvPr>
        </p:nvSpPr>
        <p:spPr>
          <a:xfrm>
            <a:off x="468313" y="2060575"/>
            <a:ext cx="8229600" cy="4176713"/>
          </a:xfrm>
          <a:ln/>
        </p:spPr>
        <p:txBody>
          <a:bodyPr/>
          <a:p>
            <a:pPr>
              <a:lnSpc>
                <a:spcPct val="90000"/>
              </a:lnSpc>
            </a:pPr>
            <a:r>
              <a:rPr lang="zh-CN" altLang="en-US" sz="3600" b="1" dirty="0"/>
              <a:t>实验材料：</a:t>
            </a:r>
            <a:endParaRPr lang="zh-CN" altLang="en-US" sz="3600" b="1" dirty="0"/>
          </a:p>
          <a:p>
            <a:pPr>
              <a:lnSpc>
                <a:spcPct val="90000"/>
              </a:lnSpc>
              <a:buNone/>
            </a:pPr>
            <a:r>
              <a:rPr lang="zh-CN" altLang="en-US" sz="3600" b="1" dirty="0"/>
              <a:t>   医用葡萄糖注射液，医用</a:t>
            </a:r>
            <a:r>
              <a:rPr lang="en-US" altLang="zh-CN" sz="3600" b="1"/>
              <a:t>ATP</a:t>
            </a:r>
            <a:r>
              <a:rPr lang="zh-CN" altLang="en-US" sz="3600" b="1" dirty="0"/>
              <a:t>注射液，生理盐水，萤火虫，塑料吸管，培养皿，标签纸，刀片，镊子等 </a:t>
            </a:r>
            <a:endParaRPr lang="zh-CN" altLang="en-US" sz="3600" b="1" dirty="0"/>
          </a:p>
          <a:p>
            <a:pPr>
              <a:lnSpc>
                <a:spcPct val="90000"/>
              </a:lnSpc>
              <a:buNone/>
            </a:pPr>
            <a:endParaRPr lang="zh-CN" altLang="en-US" sz="3600" b="1" dirty="0"/>
          </a:p>
          <a:p>
            <a:pPr>
              <a:lnSpc>
                <a:spcPct val="90000"/>
              </a:lnSpc>
              <a:buNone/>
            </a:pPr>
            <a:r>
              <a:rPr lang="zh-CN" altLang="en-US" sz="3600" b="1" dirty="0"/>
              <a:t>   </a:t>
            </a:r>
            <a:r>
              <a:rPr lang="zh-CN" altLang="en-US" sz="3600" b="1" dirty="0">
                <a:solidFill>
                  <a:srgbClr val="0000FF"/>
                </a:solidFill>
              </a:rPr>
              <a:t>以</a:t>
            </a:r>
            <a:r>
              <a:rPr lang="en-US" altLang="zh-CN" sz="3600" b="1">
                <a:solidFill>
                  <a:srgbClr val="0000FF"/>
                </a:solidFill>
              </a:rPr>
              <a:t>2</a:t>
            </a:r>
            <a:r>
              <a:rPr lang="zh-CN" altLang="en-US" sz="3600" b="1" dirty="0">
                <a:solidFill>
                  <a:srgbClr val="0000FF"/>
                </a:solidFill>
              </a:rPr>
              <a:t>人为一组，设计实验步骤、完成结果预测，并填写在学案上。</a:t>
            </a:r>
            <a:endParaRPr lang="zh-CN" altLang="en-US" sz="36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charRg st="0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19">
                                            <p:txEl>
                                              <p:charRg st="0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charRg st="6" end="5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9219">
                                            <p:txEl>
                                              <p:charRg st="6" end="5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charRg st="58" end="9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219">
                                            <p:txEl>
                                              <p:charRg st="58" end="9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2" name="标题 10241"/>
          <p:cNvSpPr>
            <a:spLocks noGrp="1"/>
          </p:cNvSpPr>
          <p:nvPr>
            <p:ph type="title"/>
          </p:nvPr>
        </p:nvSpPr>
        <p:spPr>
          <a:ln/>
        </p:spPr>
        <p:txBody>
          <a:bodyPr anchor="ctr" anchorCtr="0"/>
          <a:p>
            <a:endParaRPr dirty="0"/>
          </a:p>
        </p:txBody>
      </p:sp>
      <p:sp>
        <p:nvSpPr>
          <p:cNvPr id="10243" name="文本占位符 10242"/>
          <p:cNvSpPr>
            <a:spLocks noGrp="1"/>
          </p:cNvSpPr>
          <p:nvPr>
            <p:ph type="body" idx="1"/>
          </p:nvPr>
        </p:nvSpPr>
        <p:spPr>
          <a:xfrm>
            <a:off x="468313" y="1268413"/>
            <a:ext cx="8229600" cy="4525962"/>
          </a:xfrm>
          <a:ln/>
        </p:spPr>
        <p:txBody>
          <a:bodyPr/>
          <a:p>
            <a:pPr>
              <a:lnSpc>
                <a:spcPct val="90000"/>
              </a:lnSpc>
            </a:pPr>
            <a:r>
              <a:rPr lang="zh-CN" altLang="en-US" sz="3600" b="1" dirty="0"/>
              <a:t>实验步骤</a:t>
            </a:r>
            <a:endParaRPr lang="zh-CN" altLang="en-US" sz="3600" b="1" dirty="0"/>
          </a:p>
          <a:p>
            <a:pPr>
              <a:lnSpc>
                <a:spcPct val="90000"/>
              </a:lnSpc>
              <a:buNone/>
            </a:pPr>
            <a:r>
              <a:rPr lang="en-US" altLang="zh-CN" sz="3600" b="1"/>
              <a:t>1</a:t>
            </a:r>
            <a:r>
              <a:rPr lang="zh-CN" altLang="en-US" sz="3600" b="1" dirty="0"/>
              <a:t>、取三个培养皿，分组编号</a:t>
            </a:r>
            <a:r>
              <a:rPr lang="en-US" altLang="zh-CN" sz="3600" b="1"/>
              <a:t>1</a:t>
            </a:r>
            <a:r>
              <a:rPr lang="zh-CN" altLang="en-US" sz="3600" b="1" dirty="0"/>
              <a:t>、</a:t>
            </a:r>
            <a:r>
              <a:rPr lang="en-US" altLang="zh-CN" sz="3600" b="1"/>
              <a:t>2</a:t>
            </a:r>
            <a:r>
              <a:rPr lang="zh-CN" altLang="en-US" sz="3600" b="1" dirty="0"/>
              <a:t>、</a:t>
            </a:r>
            <a:r>
              <a:rPr lang="en-US" altLang="zh-CN" sz="3600" b="1"/>
              <a:t>3</a:t>
            </a:r>
            <a:r>
              <a:rPr lang="zh-CN" altLang="en-US" sz="3600" b="1" dirty="0"/>
              <a:t>，分别加入</a:t>
            </a:r>
            <a:r>
              <a:rPr lang="en-US" altLang="zh-CN" sz="3600" b="1"/>
              <a:t>1mlATP</a:t>
            </a:r>
            <a:r>
              <a:rPr lang="zh-CN" altLang="en-US" sz="3600" b="1" dirty="0"/>
              <a:t>溶液，葡萄糖溶液，生理盐水</a:t>
            </a:r>
            <a:endParaRPr lang="zh-CN" altLang="en-US" sz="3600" b="1" dirty="0"/>
          </a:p>
          <a:p>
            <a:pPr>
              <a:lnSpc>
                <a:spcPct val="90000"/>
              </a:lnSpc>
              <a:buNone/>
            </a:pPr>
            <a:r>
              <a:rPr lang="en-US" altLang="zh-CN" sz="3600" b="1"/>
              <a:t>2</a:t>
            </a:r>
            <a:r>
              <a:rPr lang="zh-CN" altLang="en-US" sz="3600" b="1" dirty="0"/>
              <a:t>、取萤火虫发光器三个，分别取一个放入对应培养皿中。</a:t>
            </a:r>
            <a:endParaRPr lang="zh-CN" altLang="en-US" sz="3600" b="1" dirty="0"/>
          </a:p>
          <a:p>
            <a:pPr>
              <a:lnSpc>
                <a:spcPct val="90000"/>
              </a:lnSpc>
              <a:buNone/>
            </a:pPr>
            <a:r>
              <a:rPr lang="en-US" altLang="zh-CN" sz="3600" b="1"/>
              <a:t>3</a:t>
            </a:r>
            <a:r>
              <a:rPr lang="zh-CN" altLang="en-US" sz="3600" b="1" dirty="0"/>
              <a:t>、在相同条件下观察一段时间，看其发光情况。</a:t>
            </a:r>
            <a:endParaRPr lang="zh-CN" altLang="en-US" sz="3600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7" name="文本占位符 11266"/>
          <p:cNvSpPr>
            <a:spLocks noGrp="1"/>
          </p:cNvSpPr>
          <p:nvPr>
            <p:ph type="body" idx="1"/>
          </p:nvPr>
        </p:nvSpPr>
        <p:spPr>
          <a:xfrm>
            <a:off x="468313" y="549275"/>
            <a:ext cx="8229600" cy="5616575"/>
          </a:xfrm>
          <a:ln/>
        </p:spPr>
        <p:txBody>
          <a:bodyPr/>
          <a:p>
            <a:r>
              <a:rPr lang="zh-CN" altLang="en-US" sz="3600" b="1" dirty="0"/>
              <a:t>结果预测：</a:t>
            </a:r>
            <a:endParaRPr lang="zh-CN" altLang="en-US" sz="3600" dirty="0"/>
          </a:p>
          <a:p>
            <a:pPr>
              <a:buNone/>
            </a:pPr>
            <a:r>
              <a:rPr lang="en-US" altLang="zh-CN" sz="3600" b="1" dirty="0"/>
              <a:t>⑴</a:t>
            </a:r>
            <a:r>
              <a:rPr lang="zh-CN" altLang="en-US" sz="3600" b="1" dirty="0"/>
              <a:t>若</a:t>
            </a:r>
            <a:r>
              <a:rPr lang="zh-CN" altLang="en-US" sz="3600" b="1" u="sng" dirty="0">
                <a:solidFill>
                  <a:srgbClr val="0000FF"/>
                </a:solidFill>
              </a:rPr>
              <a:t>只有第</a:t>
            </a:r>
            <a:r>
              <a:rPr lang="en-US" altLang="zh-CN" sz="3600" b="1" u="sng">
                <a:solidFill>
                  <a:srgbClr val="0000FF"/>
                </a:solidFill>
              </a:rPr>
              <a:t>1</a:t>
            </a:r>
            <a:r>
              <a:rPr lang="zh-CN" altLang="en-US" sz="3600" b="1" u="sng" dirty="0">
                <a:solidFill>
                  <a:srgbClr val="0000FF"/>
                </a:solidFill>
              </a:rPr>
              <a:t>组发光</a:t>
            </a:r>
            <a:r>
              <a:rPr lang="zh-CN" altLang="en-US" sz="3600" b="1" dirty="0"/>
              <a:t>，则</a:t>
            </a:r>
            <a:r>
              <a:rPr lang="en-US" altLang="zh-CN" sz="3600" b="1" u="sng">
                <a:solidFill>
                  <a:srgbClr val="0000FF"/>
                </a:solidFill>
              </a:rPr>
              <a:t>ATP</a:t>
            </a:r>
            <a:r>
              <a:rPr lang="en-US" altLang="zh-CN" sz="3600" b="1" u="sng"/>
              <a:t> </a:t>
            </a:r>
            <a:r>
              <a:rPr lang="zh-CN" altLang="en-US" sz="3600" b="1" dirty="0"/>
              <a:t>是直接能源物质。</a:t>
            </a:r>
            <a:endParaRPr lang="zh-CN" altLang="en-US" sz="3600" b="1" dirty="0"/>
          </a:p>
          <a:p>
            <a:pPr>
              <a:buNone/>
            </a:pPr>
            <a:r>
              <a:rPr lang="en-US" altLang="zh-CN" sz="3600" b="1" dirty="0"/>
              <a:t>⑵</a:t>
            </a:r>
            <a:r>
              <a:rPr lang="zh-CN" altLang="en-US" sz="3600" b="1" dirty="0"/>
              <a:t>若</a:t>
            </a:r>
            <a:r>
              <a:rPr lang="zh-CN" altLang="en-US" sz="3600" b="1" u="sng" dirty="0">
                <a:solidFill>
                  <a:srgbClr val="0000FF"/>
                </a:solidFill>
              </a:rPr>
              <a:t>只有第</a:t>
            </a:r>
            <a:r>
              <a:rPr lang="en-US" altLang="zh-CN" sz="3600" b="1" u="sng">
                <a:solidFill>
                  <a:srgbClr val="0000FF"/>
                </a:solidFill>
              </a:rPr>
              <a:t>2</a:t>
            </a:r>
            <a:r>
              <a:rPr lang="zh-CN" altLang="en-US" sz="3600" b="1" u="sng" dirty="0">
                <a:solidFill>
                  <a:srgbClr val="0000FF"/>
                </a:solidFill>
              </a:rPr>
              <a:t>组发光</a:t>
            </a:r>
            <a:r>
              <a:rPr lang="zh-CN" altLang="en-US" sz="3600" b="1" dirty="0"/>
              <a:t>，则</a:t>
            </a:r>
            <a:r>
              <a:rPr lang="zh-CN" altLang="en-US" sz="3600" b="1" u="sng" dirty="0">
                <a:solidFill>
                  <a:srgbClr val="0000FF"/>
                </a:solidFill>
              </a:rPr>
              <a:t>葡萄糖</a:t>
            </a:r>
            <a:r>
              <a:rPr lang="zh-CN" altLang="en-US" sz="3600" b="1" u="sng" dirty="0"/>
              <a:t> </a:t>
            </a:r>
            <a:r>
              <a:rPr lang="zh-CN" altLang="en-US" sz="3600" b="1" dirty="0"/>
              <a:t>是直接能源物质。</a:t>
            </a:r>
            <a:endParaRPr lang="zh-CN" altLang="en-US" sz="3600" b="1" dirty="0"/>
          </a:p>
          <a:p>
            <a:pPr>
              <a:buNone/>
            </a:pPr>
            <a:r>
              <a:rPr lang="en-US" altLang="zh-CN" sz="3600" b="1" dirty="0"/>
              <a:t>⑶</a:t>
            </a:r>
            <a:r>
              <a:rPr lang="zh-CN" altLang="en-US" sz="3600" b="1" dirty="0"/>
              <a:t>若</a:t>
            </a:r>
            <a:r>
              <a:rPr lang="zh-CN" altLang="en-US" sz="3600" b="1" u="sng" dirty="0">
                <a:solidFill>
                  <a:srgbClr val="0000FF"/>
                </a:solidFill>
              </a:rPr>
              <a:t>第</a:t>
            </a:r>
            <a:r>
              <a:rPr lang="en-US" altLang="zh-CN" sz="3600" b="1" u="sng">
                <a:solidFill>
                  <a:srgbClr val="0000FF"/>
                </a:solidFill>
              </a:rPr>
              <a:t>1</a:t>
            </a:r>
            <a:r>
              <a:rPr lang="zh-CN" altLang="en-US" sz="3600" b="1" u="sng" dirty="0">
                <a:solidFill>
                  <a:srgbClr val="0000FF"/>
                </a:solidFill>
              </a:rPr>
              <a:t>组和第</a:t>
            </a:r>
            <a:r>
              <a:rPr lang="en-US" altLang="zh-CN" sz="3600" b="1" u="sng">
                <a:solidFill>
                  <a:srgbClr val="0000FF"/>
                </a:solidFill>
              </a:rPr>
              <a:t>2</a:t>
            </a:r>
            <a:r>
              <a:rPr lang="zh-CN" altLang="en-US" sz="3600" b="1" u="sng" dirty="0">
                <a:solidFill>
                  <a:srgbClr val="0000FF"/>
                </a:solidFill>
              </a:rPr>
              <a:t>组均发光</a:t>
            </a:r>
            <a:r>
              <a:rPr lang="zh-CN" altLang="en-US" sz="3600" b="1" dirty="0"/>
              <a:t>，则</a:t>
            </a:r>
            <a:r>
              <a:rPr lang="zh-CN" altLang="en-US" sz="3600" b="1" u="sng" dirty="0"/>
              <a:t> </a:t>
            </a:r>
            <a:r>
              <a:rPr lang="zh-CN" altLang="en-US" sz="3600" b="1" u="sng" dirty="0">
                <a:solidFill>
                  <a:srgbClr val="0000FF"/>
                </a:solidFill>
              </a:rPr>
              <a:t>葡萄糖和</a:t>
            </a:r>
            <a:r>
              <a:rPr lang="en-US" altLang="zh-CN" sz="3600" b="1" u="sng">
                <a:solidFill>
                  <a:srgbClr val="0000FF"/>
                </a:solidFill>
              </a:rPr>
              <a:t>ATP</a:t>
            </a:r>
            <a:r>
              <a:rPr lang="zh-CN" altLang="en-US" sz="3600" b="1" u="sng" dirty="0">
                <a:solidFill>
                  <a:srgbClr val="0000FF"/>
                </a:solidFill>
              </a:rPr>
              <a:t>均</a:t>
            </a:r>
            <a:r>
              <a:rPr lang="zh-CN" altLang="en-US" sz="3600" b="1" u="sng" dirty="0"/>
              <a:t>  </a:t>
            </a:r>
            <a:r>
              <a:rPr lang="zh-CN" altLang="en-US" sz="3600" b="1" dirty="0"/>
              <a:t>是直接能源物质。</a:t>
            </a:r>
            <a:endParaRPr lang="zh-CN" altLang="en-US" sz="3600" b="1" dirty="0"/>
          </a:p>
          <a:p>
            <a:pPr>
              <a:buNone/>
            </a:pPr>
            <a:r>
              <a:rPr lang="en-US" altLang="zh-CN" b="1" dirty="0"/>
              <a:t>⑷</a:t>
            </a:r>
            <a:r>
              <a:rPr lang="zh-CN" altLang="en-US" sz="3600" b="1" dirty="0"/>
              <a:t>若</a:t>
            </a:r>
            <a:r>
              <a:rPr lang="zh-CN" altLang="en-US" sz="3600" b="1" u="sng" dirty="0">
                <a:solidFill>
                  <a:srgbClr val="0000FF"/>
                </a:solidFill>
              </a:rPr>
              <a:t>第</a:t>
            </a:r>
            <a:r>
              <a:rPr lang="en-US" altLang="zh-CN" sz="3600" b="1" u="sng">
                <a:solidFill>
                  <a:srgbClr val="0000FF"/>
                </a:solidFill>
              </a:rPr>
              <a:t>1</a:t>
            </a:r>
            <a:r>
              <a:rPr lang="zh-CN" altLang="en-US" sz="3600" b="1" u="sng" dirty="0">
                <a:solidFill>
                  <a:srgbClr val="0000FF"/>
                </a:solidFill>
              </a:rPr>
              <a:t>组和第</a:t>
            </a:r>
            <a:r>
              <a:rPr lang="en-US" altLang="zh-CN" sz="3600" b="1" u="sng">
                <a:solidFill>
                  <a:srgbClr val="0000FF"/>
                </a:solidFill>
              </a:rPr>
              <a:t>2</a:t>
            </a:r>
            <a:r>
              <a:rPr lang="zh-CN" altLang="en-US" sz="3600" b="1" u="sng" dirty="0">
                <a:solidFill>
                  <a:srgbClr val="0000FF"/>
                </a:solidFill>
              </a:rPr>
              <a:t>组均不发光</a:t>
            </a:r>
            <a:r>
              <a:rPr lang="zh-CN" altLang="en-US" sz="3600" b="1" dirty="0"/>
              <a:t>，则</a:t>
            </a:r>
            <a:r>
              <a:rPr lang="zh-CN" altLang="en-US" sz="3600" b="1" u="sng" dirty="0"/>
              <a:t> </a:t>
            </a:r>
            <a:r>
              <a:rPr lang="zh-CN" altLang="en-US" sz="3600" b="1" u="sng" dirty="0">
                <a:solidFill>
                  <a:srgbClr val="0000FF"/>
                </a:solidFill>
              </a:rPr>
              <a:t>葡萄糖和</a:t>
            </a:r>
            <a:r>
              <a:rPr lang="en-US" altLang="zh-CN" sz="3600" b="1" u="sng">
                <a:solidFill>
                  <a:srgbClr val="0000FF"/>
                </a:solidFill>
              </a:rPr>
              <a:t>ATP</a:t>
            </a:r>
            <a:r>
              <a:rPr lang="zh-CN" altLang="en-US" sz="3600" b="1" u="sng" dirty="0">
                <a:solidFill>
                  <a:srgbClr val="0000FF"/>
                </a:solidFill>
              </a:rPr>
              <a:t>均不   </a:t>
            </a:r>
            <a:r>
              <a:rPr lang="zh-CN" altLang="en-US" sz="3600" b="1" dirty="0"/>
              <a:t>是直接能源物质。</a:t>
            </a:r>
            <a:endParaRPr lang="zh-CN" altLang="en-US" sz="3600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90" name="标题 12289"/>
          <p:cNvSpPr>
            <a:spLocks noGrp="1"/>
          </p:cNvSpPr>
          <p:nvPr>
            <p:ph type="title"/>
          </p:nvPr>
        </p:nvSpPr>
        <p:spPr>
          <a:ln/>
        </p:spPr>
        <p:txBody>
          <a:bodyPr anchor="ctr" anchorCtr="0"/>
          <a:p>
            <a:r>
              <a:rPr lang="zh-CN" altLang="en-US" b="1" dirty="0">
                <a:solidFill>
                  <a:srgbClr val="0000FF"/>
                </a:solidFill>
              </a:rPr>
              <a:t>学生实验操作并记录实验结果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12291" name="文本占位符 12290"/>
          <p:cNvSpPr>
            <a:spLocks noGrp="1"/>
          </p:cNvSpPr>
          <p:nvPr>
            <p:ph type="body" idx="1"/>
          </p:nvPr>
        </p:nvSpPr>
        <p:spPr>
          <a:xfrm>
            <a:off x="468313" y="1412875"/>
            <a:ext cx="8229600" cy="4824413"/>
          </a:xfrm>
          <a:ln/>
        </p:spPr>
        <p:txBody>
          <a:bodyPr/>
          <a:p>
            <a:pPr>
              <a:buNone/>
            </a:pPr>
            <a:r>
              <a:rPr lang="zh-CN" altLang="en-US" sz="4000" b="1" dirty="0">
                <a:solidFill>
                  <a:srgbClr val="FF0000"/>
                </a:solidFill>
              </a:rPr>
              <a:t>注意</a:t>
            </a:r>
            <a:endParaRPr lang="zh-CN" altLang="en-US" sz="4000" b="1" dirty="0">
              <a:solidFill>
                <a:srgbClr val="FF0000"/>
              </a:solidFill>
            </a:endParaRPr>
          </a:p>
          <a:p>
            <a:r>
              <a:rPr lang="zh-CN" altLang="en-US" sz="3400" b="1" dirty="0"/>
              <a:t>了解提供的材料及使用</a:t>
            </a:r>
            <a:endParaRPr lang="zh-CN" altLang="en-US" sz="3400" b="1" dirty="0"/>
          </a:p>
          <a:p>
            <a:r>
              <a:rPr lang="zh-CN" altLang="en-US" sz="3400" b="1" dirty="0">
                <a:hlinkClick r:id="rId1" action="ppaction://hlinksldjump"/>
              </a:rPr>
              <a:t>将萤火虫尾部的发光器用小刀快速切下来，再一切二。注意使用刀片的安全性</a:t>
            </a:r>
            <a:r>
              <a:rPr lang="zh-CN" altLang="en-US" sz="3400" b="1" dirty="0"/>
              <a:t>。</a:t>
            </a:r>
            <a:endParaRPr lang="zh-CN" altLang="en-US" sz="3400" b="1" dirty="0"/>
          </a:p>
          <a:p>
            <a:r>
              <a:rPr lang="zh-CN" altLang="en-US" sz="3400" b="1" dirty="0"/>
              <a:t>减少对萤火虫其他部位的伤害。处理完后将萤火虫放回试管中并用棉塞塞好。</a:t>
            </a:r>
            <a:endParaRPr lang="zh-CN" altLang="en-US" sz="3400" b="1" dirty="0"/>
          </a:p>
          <a:p>
            <a:r>
              <a:rPr lang="zh-CN" altLang="en-US" sz="3400" b="1" dirty="0"/>
              <a:t>实验完成后请在学案上记录相关结果。</a:t>
            </a:r>
            <a:endParaRPr lang="zh-CN" altLang="en-US" sz="3400" b="1" dirty="0"/>
          </a:p>
          <a:p>
            <a:endParaRPr lang="zh-CN" altLang="en-US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FF0000"/>
      </a:hlink>
      <a:folHlink>
        <a:srgbClr val="00808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FF0000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1049</Words>
  <Application>WPS 演示</Application>
  <PresentationFormat>在屏幕上显示</PresentationFormat>
  <Paragraphs>78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5" baseType="lpstr">
      <vt:lpstr>Arial</vt:lpstr>
      <vt:lpstr>宋体</vt:lpstr>
      <vt:lpstr>Wingdings</vt:lpstr>
      <vt:lpstr>楷体</vt:lpstr>
      <vt:lpstr>华文新魏</vt:lpstr>
      <vt:lpstr>微软雅黑</vt:lpstr>
      <vt:lpstr>Arial Unicode MS</vt:lpstr>
      <vt:lpstr>Calibri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China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探究细胞的直接能源物质</dc:title>
  <dc:creator>User</dc:creator>
  <cp:lastModifiedBy>婕妤</cp:lastModifiedBy>
  <cp:revision>78</cp:revision>
  <dcterms:created xsi:type="dcterms:W3CDTF">2016-11-13T08:45:33Z</dcterms:created>
  <dcterms:modified xsi:type="dcterms:W3CDTF">2024-10-17T12:58:41Z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E5425797F8F74D2A98D3EC1DA841730B_13</vt:lpwstr>
  </property>
  <property fmtid="{D5CDD505-2E9C-101B-9397-08002B2CF9AE}" pid="3" name="KSOProductBuildVer">
    <vt:lpwstr>2052-12.1.0.18276</vt:lpwstr>
  </property>
</Properties>
</file>