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471" r:id="rId3"/>
    <p:sldId id="503" r:id="rId5"/>
    <p:sldId id="452" r:id="rId6"/>
    <p:sldId id="465" r:id="rId7"/>
    <p:sldId id="466" r:id="rId8"/>
    <p:sldId id="502" r:id="rId9"/>
    <p:sldId id="467" r:id="rId10"/>
    <p:sldId id="468" r:id="rId11"/>
    <p:sldId id="469" r:id="rId12"/>
    <p:sldId id="481" r:id="rId13"/>
    <p:sldId id="480" r:id="rId14"/>
    <p:sldId id="486" r:id="rId15"/>
    <p:sldId id="491" r:id="rId16"/>
    <p:sldId id="495" r:id="rId17"/>
    <p:sldId id="501" r:id="rId18"/>
    <p:sldId id="28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96A"/>
    <a:srgbClr val="F6E6C6"/>
    <a:srgbClr val="544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91" y="58"/>
      </p:cViewPr>
      <p:guideLst>
        <p:guide orient="horz" pos="23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42B92-D8CA-4811-AFF5-A2273FA2D7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hemeOverride" Target="../theme/themeOverride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themeOverride" Target="../theme/themeOverride9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5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6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7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8.xml"/><Relationship Id="rId3" Type="http://schemas.openxmlformats.org/officeDocument/2006/relationships/tags" Target="../tags/tag23.xml"/><Relationship Id="rId2" Type="http://schemas.openxmlformats.org/officeDocument/2006/relationships/image" Target="../media/image8.jpe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20770" y="2767965"/>
            <a:ext cx="495046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          细胞核</a:t>
            </a:r>
            <a:endParaRPr lang="en-US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——</a:t>
            </a:r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系统的控制中心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07505" y="4893945"/>
            <a:ext cx="3832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常州市田家炳高级学  董妤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912459"/>
            <a:ext cx="1708150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2"/>
          <p:cNvSpPr txBox="1"/>
          <p:nvPr/>
        </p:nvSpPr>
        <p:spPr>
          <a:xfrm>
            <a:off x="3429000" y="4893909"/>
            <a:ext cx="17510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</a:rPr>
              <a:t>圆齿伞藻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0245" name="图片 3" descr="t0164605f96ac405eb0"/>
          <p:cNvPicPr>
            <a:picLocks noChangeAspect="1"/>
          </p:cNvPicPr>
          <p:nvPr/>
        </p:nvPicPr>
        <p:blipFill>
          <a:blip r:embed="rId2"/>
          <a:srcRect l="52280" t="19189" r="24486"/>
          <a:stretch>
            <a:fillRect/>
          </a:stretch>
        </p:blipFill>
        <p:spPr>
          <a:xfrm>
            <a:off x="6850063" y="977547"/>
            <a:ext cx="1436687" cy="3822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文本框 4"/>
          <p:cNvSpPr txBox="1"/>
          <p:nvPr/>
        </p:nvSpPr>
        <p:spPr>
          <a:xfrm>
            <a:off x="6627813" y="4800247"/>
            <a:ext cx="21701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</a:rPr>
              <a:t>地中海伞藻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67375" y="1207734"/>
            <a:ext cx="960438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帽</a:t>
            </a:r>
            <a:endParaRPr lang="zh-CN" altLang="en-US" sz="44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5160963" y="2287234"/>
            <a:ext cx="215900" cy="187166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6626225" y="2287234"/>
            <a:ext cx="223838" cy="187166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67375" y="2839684"/>
            <a:ext cx="95885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柄</a:t>
            </a:r>
            <a:endParaRPr lang="zh-CN" altLang="en-US" sz="44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27663" y="4216047"/>
            <a:ext cx="14224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4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假根</a:t>
            </a:r>
            <a:endParaRPr lang="zh-CN" altLang="en-US" sz="4400" b="1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03838" y="5322534"/>
            <a:ext cx="1935162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zh-CN" altLang="zh-CN" sz="40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细胞核</a:t>
            </a:r>
            <a:endParaRPr lang="zh-CN" altLang="zh-CN" sz="4000" b="1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253" name="文本框 14"/>
          <p:cNvSpPr txBox="1"/>
          <p:nvPr/>
        </p:nvSpPr>
        <p:spPr>
          <a:xfrm>
            <a:off x="8688388" y="1477609"/>
            <a:ext cx="198755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Arial" panose="020B0604020202020204" pitchFamily="34" charset="0"/>
              </a:rPr>
              <a:t>伞藻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种间容易嫁接</a:t>
            </a:r>
            <a:r>
              <a:rPr lang="zh-CN" altLang="en-US" sz="2400" b="1" dirty="0">
                <a:latin typeface="Arial" panose="020B0604020202020204" pitchFamily="34" charset="0"/>
              </a:rPr>
              <a:t>，常被用来研究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生长和发育</a:t>
            </a:r>
            <a:r>
              <a:rPr lang="zh-CN" altLang="en-US" sz="2400" b="1" dirty="0">
                <a:latin typeface="Arial" panose="020B0604020202020204" pitchFamily="34" charset="0"/>
              </a:rPr>
              <a:t>的遗传控制。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9700" name="文本框 1"/>
          <p:cNvSpPr txBox="1"/>
          <p:nvPr/>
        </p:nvSpPr>
        <p:spPr>
          <a:xfrm>
            <a:off x="242887" y="5490263"/>
            <a:ext cx="978852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合作探究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下面请你设计实验证明伞帽的形状由伞藻的什么结构决定？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1" name="Picture 21"/>
          <p:cNvPicPr>
            <a:picLocks noChangeAspect="1"/>
          </p:cNvPicPr>
          <p:nvPr/>
        </p:nvPicPr>
        <p:blipFill>
          <a:blip r:embed="rId3"/>
          <a:srcRect l="10938" t="7031" r="9373" b="3906"/>
          <a:stretch>
            <a:fillRect/>
          </a:stretch>
        </p:blipFill>
        <p:spPr>
          <a:xfrm>
            <a:off x="3375025" y="763234"/>
            <a:ext cx="1785938" cy="414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22"/>
          <p:cNvPicPr>
            <a:picLocks noChangeAspect="1"/>
          </p:cNvPicPr>
          <p:nvPr/>
        </p:nvPicPr>
        <p:blipFill>
          <a:blip r:embed="rId4"/>
          <a:srcRect l="12500" t="5859" r="9373" b="9766"/>
          <a:stretch>
            <a:fillRect/>
          </a:stretch>
        </p:blipFill>
        <p:spPr>
          <a:xfrm>
            <a:off x="6819900" y="788634"/>
            <a:ext cx="1714500" cy="405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3501390" y="788317"/>
            <a:ext cx="5275263" cy="13684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70250" y="4268434"/>
            <a:ext cx="5275263" cy="53181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直接连接符 3"/>
          <p:cNvCxnSpPr/>
          <p:nvPr/>
        </p:nvCxnSpPr>
        <p:spPr>
          <a:xfrm rot="16200000" flipH="1">
            <a:off x="4300538" y="4560534"/>
            <a:ext cx="1084263" cy="9223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rot="5400000">
            <a:off x="6753225" y="4647847"/>
            <a:ext cx="939800" cy="74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838200" y="-355461"/>
            <a:ext cx="10515600" cy="1325563"/>
          </a:xfrm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br>
              <a:rPr lang="zh-CN" altLang="en-US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合作学习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科学探究</a:t>
            </a:r>
            <a:br>
              <a:rPr lang="zh-CN" altLang="en-US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3"/>
          <p:cNvSpPr txBox="1"/>
          <p:nvPr/>
        </p:nvSpPr>
        <p:spPr>
          <a:xfrm>
            <a:off x="2073275" y="603250"/>
            <a:ext cx="24657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合作探究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7" name="文本框 4"/>
          <p:cNvSpPr txBox="1"/>
          <p:nvPr/>
        </p:nvSpPr>
        <p:spPr>
          <a:xfrm>
            <a:off x="2343150" y="1319213"/>
            <a:ext cx="1354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假设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0" y="1319213"/>
            <a:ext cx="23780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由假根决定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27275" y="1876425"/>
            <a:ext cx="1354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假设</a:t>
            </a:r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5075" y="1876425"/>
            <a:ext cx="23764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由伞柄决定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3150" y="2470150"/>
            <a:ext cx="1354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假设</a:t>
            </a:r>
            <a:r>
              <a:rPr lang="en-US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0" y="2470150"/>
            <a:ext cx="38909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由假根与伞柄共同决定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1" name="矩形: 圆角 7"/>
          <p:cNvSpPr/>
          <p:nvPr/>
        </p:nvSpPr>
        <p:spPr>
          <a:xfrm>
            <a:off x="1867535" y="3872230"/>
            <a:ext cx="8001000" cy="20294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5">
                  <a:lumMod val="9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 cap="sq" cmpd="thinThick">
            <a:solidFill>
              <a:schemeClr val="accent1">
                <a:shade val="50000"/>
              </a:schemeClr>
            </a:solidFill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请用信封中的地中海伞藻模型和圆齿伞藻模型在白板上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推演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  <a:hlinkClick r:id="" action="ppaction://noaction"/>
              </a:rPr>
              <a:t>实验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过程，做必要的文字注解，并且讨论交流。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43150" y="3084513"/>
            <a:ext cx="1354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假设</a:t>
            </a:r>
            <a:r>
              <a:rPr lang="en-US" altLang="zh-CN" sz="2800" dirty="0">
                <a:latin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0" y="2797175"/>
            <a:ext cx="38909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latin typeface="Arial" panose="020B0604020202020204" pitchFamily="34" charset="0"/>
              </a:rPr>
              <a:t>......</a:t>
            </a:r>
            <a:endParaRPr lang="en-US" altLang="zh-CN" sz="4400" b="1" dirty="0">
              <a:latin typeface="Arial" panose="020B0604020202020204" pitchFamily="34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6096000" y="1285875"/>
            <a:ext cx="2357438" cy="460375"/>
          </a:xfrm>
          <a:prstGeom prst="rect">
            <a:avLst/>
          </a:prstGeom>
          <a:noFill/>
          <a:ln w="47625" cmpd="thinThick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小组一</a:t>
            </a:r>
            <a:r>
              <a:rPr kumimoji="0" lang="en-US" altLang="zh-CN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~</a:t>
            </a: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小组四</a:t>
            </a:r>
            <a:endParaRPr kumimoji="0" lang="zh-CN" altLang="en-US" sz="2400" b="1" kern="1200" cap="none" spc="0" normalizeH="0" baseline="0" noProof="1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+mn-cs"/>
              <a:sym typeface="+mn-ea"/>
            </a:endParaRPr>
          </a:p>
        </p:txBody>
      </p:sp>
      <p:sp>
        <p:nvSpPr>
          <p:cNvPr id="15" name="文本框 6"/>
          <p:cNvSpPr txBox="1"/>
          <p:nvPr/>
        </p:nvSpPr>
        <p:spPr>
          <a:xfrm>
            <a:off x="6096000" y="1857375"/>
            <a:ext cx="2357438" cy="460375"/>
          </a:xfrm>
          <a:prstGeom prst="rect">
            <a:avLst/>
          </a:prstGeom>
          <a:noFill/>
          <a:ln w="47625" cmpd="thinThick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小组五</a:t>
            </a:r>
            <a:r>
              <a:rPr kumimoji="0" lang="en-US" altLang="zh-CN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~</a:t>
            </a: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小组九</a:t>
            </a:r>
            <a:endParaRPr kumimoji="0" lang="zh-CN" altLang="en-US" sz="2400" b="1" kern="1200" cap="none" spc="0" normalizeH="0" baseline="0" noProof="1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+mn-cs"/>
              <a:sym typeface="+mn-ea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7596188" y="2500313"/>
            <a:ext cx="2643188" cy="460375"/>
          </a:xfrm>
          <a:prstGeom prst="rect">
            <a:avLst/>
          </a:prstGeom>
          <a:noFill/>
          <a:ln w="47625" cmpd="thinThick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小组十</a:t>
            </a:r>
            <a:r>
              <a:rPr kumimoji="0" lang="en-US" altLang="zh-CN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~</a:t>
            </a:r>
            <a:r>
              <a:rPr kumimoji="0" lang="zh-CN" altLang="en-US" sz="2400" b="1" kern="1200" cap="none" spc="0" normalizeH="0" baseline="0" noProof="1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+mn-cs"/>
                <a:sym typeface="+mn-ea"/>
              </a:rPr>
              <a:t>小组十三</a:t>
            </a:r>
            <a:endParaRPr kumimoji="0" lang="zh-CN" altLang="en-US" sz="2400" b="1" kern="1200" cap="none" spc="0" normalizeH="0" baseline="0" noProof="1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+mn-cs"/>
              <a:sym typeface="+mn-ea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355461"/>
            <a:ext cx="10515600" cy="1325563"/>
          </a:xfrm>
        </p:spPr>
        <p:txBody>
          <a:bodyPr vert="horz" wrap="square" lIns="91440" tIns="45720" rIns="91440" bIns="45720" rtlCol="0" anchor="ctr">
            <a:normAutofit fontScale="90000"/>
          </a:bodyPr>
          <a:lstStyle/>
          <a:p>
            <a:br>
              <a:rPr lang="zh-CN" altLang="en-US" dirty="0">
                <a:solidFill>
                  <a:schemeClr val="tx1"/>
                </a:solidFill>
              </a:rPr>
            </a:br>
            <a:r>
              <a:rPr lang="en-US" altLang="zh-CN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合作探究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科学探究</a:t>
            </a:r>
            <a:br>
              <a:rPr lang="zh-CN" altLang="en-US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 bldLvl="0" animBg="1"/>
      <p:bldP spid="15" grpId="0" bldLvl="0" animBg="1"/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交流展示</a:t>
            </a:r>
            <a:endParaRPr lang="zh-CN" altLang="en-US" sz="3200" dirty="0"/>
          </a:p>
        </p:txBody>
      </p:sp>
      <p:pic>
        <p:nvPicPr>
          <p:cNvPr id="5" name="图片 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150" y="1473200"/>
            <a:ext cx="5320030" cy="435102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05" y="1473200"/>
            <a:ext cx="4315460" cy="4351655"/>
          </a:xfrm>
          <a:prstGeom prst="rect">
            <a:avLst/>
          </a:prstGeom>
        </p:spPr>
      </p:pic>
      <p:pic>
        <p:nvPicPr>
          <p:cNvPr id="8" name="内容占位符 7" descr="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75260" y="1473200"/>
            <a:ext cx="4446270" cy="4351655"/>
          </a:xfrm>
          <a:prstGeom prst="rect">
            <a:avLst/>
          </a:prstGeom>
        </p:spPr>
      </p:pic>
      <p:sp>
        <p:nvSpPr>
          <p:cNvPr id="7" name="标题 1"/>
          <p:cNvSpPr txBox="1"/>
          <p:nvPr>
            <p:custDataLst>
              <p:tags r:id="rId4"/>
            </p:custDataLst>
          </p:nvPr>
        </p:nvSpPr>
        <p:spPr>
          <a:xfrm>
            <a:off x="838200" y="-355461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合作探究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科学探究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95875" y="55986"/>
            <a:ext cx="3937000" cy="4214813"/>
          </a:xfrm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lum bright="-14001" contrast="72000"/>
          </a:blip>
          <a:stretch>
            <a:fillRect/>
          </a:stretch>
        </p:blipFill>
        <p:spPr>
          <a:xfrm>
            <a:off x="6167438" y="4556549"/>
            <a:ext cx="3017837" cy="2187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3" descr="nucpor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56386"/>
            <a:ext cx="2636838" cy="36576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/>
        </p:nvCxnSpPr>
        <p:spPr>
          <a:xfrm rot="10800000" flipV="1">
            <a:off x="4310063" y="1270424"/>
            <a:ext cx="1214438" cy="857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988469" y="3234955"/>
            <a:ext cx="1571625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250" y="1984799"/>
            <a:ext cx="1500188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核膜</a:t>
            </a:r>
            <a:endParaRPr kumimoji="0" lang="zh-CN" altLang="en-US" sz="36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2881313" y="4342236"/>
            <a:ext cx="357188" cy="285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2952750" y="4485111"/>
            <a:ext cx="357188" cy="285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667125" y="2627736"/>
            <a:ext cx="15716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（双层膜）</a:t>
            </a:r>
            <a:endParaRPr lang="zh-CN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rot="10800000" flipV="1">
            <a:off x="5667375" y="2913486"/>
            <a:ext cx="857250" cy="500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圆角矩形 45"/>
          <p:cNvSpPr/>
          <p:nvPr/>
        </p:nvSpPr>
        <p:spPr>
          <a:xfrm>
            <a:off x="4238625" y="3556424"/>
            <a:ext cx="1785938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染色质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5400000">
            <a:off x="5345906" y="3092080"/>
            <a:ext cx="714375" cy="357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0800000" flipV="1">
            <a:off x="3738563" y="4127924"/>
            <a:ext cx="1071563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16200000" flipH="1">
            <a:off x="6274594" y="2806330"/>
            <a:ext cx="1785938" cy="714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024688" y="3913611"/>
            <a:ext cx="1500188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  <a:endParaRPr kumimoji="0" lang="zh-CN" altLang="en-US" sz="36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55" name="直接连接符 54"/>
          <p:cNvCxnSpPr>
            <a:stCxn id="59" idx="1"/>
          </p:cNvCxnSpPr>
          <p:nvPr/>
        </p:nvCxnSpPr>
        <p:spPr>
          <a:xfrm rot="10800000">
            <a:off x="2809875" y="4912466"/>
            <a:ext cx="1714500" cy="6810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524375" y="5270924"/>
            <a:ext cx="1500188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核孔</a:t>
            </a:r>
            <a:endParaRPr kumimoji="0" lang="zh-CN" altLang="en-US" sz="36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>
          <a:xfrm rot="10800000" flipV="1">
            <a:off x="5667375" y="5342361"/>
            <a:ext cx="1428750" cy="285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圆角矩形 62"/>
          <p:cNvSpPr/>
          <p:nvPr/>
        </p:nvSpPr>
        <p:spPr>
          <a:xfrm>
            <a:off x="9024958" y="2056226"/>
            <a:ext cx="1643042" cy="857256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透射电镜图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66" name="右弧形箭头 65"/>
          <p:cNvSpPr/>
          <p:nvPr/>
        </p:nvSpPr>
        <p:spPr>
          <a:xfrm rot="4827105">
            <a:off x="9255919" y="2847605"/>
            <a:ext cx="785813" cy="1257300"/>
          </a:xfrm>
          <a:prstGeom prst="curved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524000" y="3127796"/>
            <a:ext cx="1643042" cy="714380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透射电镜图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6167438" y="6342506"/>
            <a:ext cx="3028389" cy="42862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细胞核扫描电镜图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6" name="标题 1"/>
          <p:cNvSpPr txBox="1"/>
          <p:nvPr>
            <p:custDataLst>
              <p:tags r:id="rId4"/>
            </p:custDataLst>
          </p:nvPr>
        </p:nvSpPr>
        <p:spPr>
          <a:xfrm>
            <a:off x="409574" y="16288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</a:rPr>
              <a:t>基于证据的教学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chemeClr val="tx1"/>
                </a:solidFill>
              </a:rPr>
              <a:t>科学思维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7375" y="357188"/>
            <a:ext cx="4429125" cy="1938020"/>
          </a:xfrm>
          <a:prstGeom prst="rect">
            <a:avLst/>
          </a:prstGeom>
          <a:noFill/>
          <a:ln w="63500" cmpd="thickThin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细胞学家发现，在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快速生长的胚细胞和分泌蛋白质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的细胞内，核仁特别发达；用很细的光束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破坏核仁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，细胞的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蛋白质合成大部分被抑制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0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313" y="5500688"/>
            <a:ext cx="3429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核仁与某种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RNA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的合成有关。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0313" y="2428875"/>
            <a:ext cx="37861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核仁与蛋白质的合成有关。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458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642938"/>
            <a:ext cx="2301875" cy="1554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上弧形箭头 7"/>
          <p:cNvSpPr/>
          <p:nvPr/>
        </p:nvSpPr>
        <p:spPr>
          <a:xfrm rot="20021923">
            <a:off x="2054225" y="166688"/>
            <a:ext cx="2613025" cy="1071563"/>
          </a:xfrm>
          <a:prstGeom prst="curved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1500" y="857250"/>
            <a:ext cx="1500188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itchFamily="49" charset="-122"/>
                <a:ea typeface="隶书" pitchFamily="49" charset="-122"/>
                <a:cs typeface="+mn-cs"/>
              </a:rPr>
              <a:t>核仁</a:t>
            </a:r>
            <a:endParaRPr kumimoji="0" lang="zh-CN" altLang="en-US" sz="36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隶书" pitchFamily="49" charset="-122"/>
              <a:ea typeface="隶书" pitchFamily="49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2400" y="2382838"/>
            <a:ext cx="1000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推测：</a:t>
            </a:r>
            <a:endParaRPr kumimoji="0" lang="zh-CN" altLang="en-US" sz="24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291388" y="2819400"/>
            <a:ext cx="142875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直角上箭头 13"/>
          <p:cNvSpPr/>
          <p:nvPr/>
        </p:nvSpPr>
        <p:spPr>
          <a:xfrm rot="5400000">
            <a:off x="7917656" y="2893219"/>
            <a:ext cx="642938" cy="571500"/>
          </a:xfrm>
          <a:prstGeom prst="bentUpArrow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7625" y="2957513"/>
            <a:ext cx="78581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场所</a:t>
            </a:r>
            <a:endParaRPr lang="zh-CN" altLang="en-US" sz="2000" b="1" dirty="0">
              <a:solidFill>
                <a:srgbClr val="00206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2188" y="3181350"/>
            <a:ext cx="1143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核糖体</a:t>
            </a:r>
            <a:endParaRPr lang="zh-CN" altLang="en-US" sz="2000" b="1" dirty="0">
              <a:solidFill>
                <a:srgbClr val="00206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8313" y="2495550"/>
            <a:ext cx="3286125" cy="2399665"/>
          </a:xfrm>
          <a:prstGeom prst="rect">
            <a:avLst/>
          </a:prstGeom>
          <a:noFill/>
          <a:ln w="63500" cmpd="thickThin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2000" b="1" kern="1200" cap="none" spc="0" normalizeH="0" baseline="0" noProof="0" dirty="0" err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Brachet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等用放射自显影证明，</a:t>
            </a:r>
            <a:r>
              <a:rPr kumimoji="0" lang="en-US" altLang="zh-CN" sz="2000" b="1" kern="1200" cap="none" spc="0" normalizeH="0" baseline="3000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en-US" altLang="zh-CN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H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标记的</a:t>
            </a:r>
            <a:r>
              <a:rPr kumimoji="0" lang="en-US" altLang="zh-CN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U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首先进入核仁，再转移到细胞质；用很细的光束破坏核仁，则</a:t>
            </a:r>
            <a:r>
              <a:rPr kumimoji="0" lang="en-US" altLang="zh-CN" sz="2000" b="1" kern="1200" cap="none" spc="0" normalizeH="0" baseline="3000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en-US" altLang="zh-CN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H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标记的</a:t>
            </a:r>
            <a:r>
              <a:rPr kumimoji="0" lang="en-US" altLang="zh-CN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U</a:t>
            </a: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不再向核仁掺入。</a:t>
            </a:r>
            <a:endParaRPr kumimoji="0" lang="en-US" altLang="zh-CN" sz="20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3063" y="5467350"/>
            <a:ext cx="1000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说明：</a:t>
            </a:r>
            <a:endParaRPr kumimoji="0" lang="zh-CN" altLang="en-US" sz="24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0313" y="5467350"/>
            <a:ext cx="3786187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核仁与核糖体的形成有关。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588" y="3867150"/>
            <a:ext cx="4429125" cy="1476375"/>
          </a:xfrm>
          <a:prstGeom prst="rect">
            <a:avLst/>
          </a:prstGeom>
          <a:noFill/>
          <a:ln w="63500" cmpd="thickThin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kern="1200" cap="none" spc="0" normalizeH="0" baseline="0" noProof="0" dirty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科学家从核仁中找到核糖体大亚基的前身物质，这些颗粒在核仁内装配，然后，转运到细胞质中。</a:t>
            </a:r>
            <a:endParaRPr kumimoji="0" lang="en-US" altLang="zh-CN" sz="2000" b="1" kern="1200" cap="none" spc="0" normalizeH="0" baseline="0" noProof="0" dirty="0"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750" y="5000625"/>
            <a:ext cx="10001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说明：</a:t>
            </a:r>
            <a:endParaRPr kumimoji="0" lang="zh-CN" altLang="en-US" sz="2400" b="1" kern="1200" cap="none" spc="0" normalizeH="0" baseline="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238612" y="6286520"/>
            <a:ext cx="2428892" cy="428628"/>
          </a:xfrm>
          <a:prstGeom prst="round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0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核仁的功能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rot="10800000">
            <a:off x="4238625" y="5929313"/>
            <a:ext cx="428625" cy="2857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6238875" y="5857875"/>
            <a:ext cx="428625" cy="3571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核糖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438" y="2571750"/>
            <a:ext cx="947737" cy="1214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标题 1"/>
          <p:cNvSpPr txBox="1"/>
          <p:nvPr>
            <p:custDataLst>
              <p:tags r:id="rId3"/>
            </p:custDataLst>
          </p:nvPr>
        </p:nvSpPr>
        <p:spPr>
          <a:xfrm>
            <a:off x="409574" y="16288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</a:rPr>
              <a:t>基于证据的教学</a:t>
            </a: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chemeClr val="tx1"/>
                </a:solidFill>
              </a:rPr>
              <a:t>科学思维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/>
          <p:cNvSpPr/>
          <p:nvPr/>
        </p:nvSpPr>
        <p:spPr>
          <a:xfrm>
            <a:off x="2595538" y="1357298"/>
            <a:ext cx="7358120" cy="135732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5">
                  <a:lumMod val="90000"/>
                </a:schemeClr>
              </a:gs>
              <a:gs pos="8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47625" cap="sq" cmpd="thinThick">
            <a:solidFill>
              <a:schemeClr val="accent1">
                <a:shade val="50000"/>
              </a:schemeClr>
            </a:solidFill>
            <a:prstDash val="dashDot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根据科学家们的研究成果构建细胞核或者细胞的结构模型。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67255" y="285750"/>
            <a:ext cx="67830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模型建构</a:t>
            </a:r>
            <a:r>
              <a:rPr lang="en-US" altLang="zh-CN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科学思维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1"/>
          <a:srcRect l="1141" t="17093" r="2083" b="2644"/>
          <a:stretch>
            <a:fillRect/>
          </a:stretch>
        </p:blipFill>
        <p:spPr>
          <a:xfrm>
            <a:off x="1809750" y="3286125"/>
            <a:ext cx="4229100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100_1044"/>
          <p:cNvPicPr>
            <a:picLocks noChangeAspect="1"/>
          </p:cNvPicPr>
          <p:nvPr/>
        </p:nvPicPr>
        <p:blipFill>
          <a:blip r:embed="rId2"/>
          <a:srcRect t="3773" b="21"/>
          <a:stretch>
            <a:fillRect/>
          </a:stretch>
        </p:blipFill>
        <p:spPr>
          <a:xfrm>
            <a:off x="6238875" y="3214688"/>
            <a:ext cx="3786188" cy="2732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开课背景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一、课程标准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600" dirty="0"/>
              <a:t>模块一   分子与细胞</a:t>
            </a:r>
            <a:endParaRPr lang="zh-CN" altLang="en-US" sz="2000" dirty="0"/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大概念</a:t>
            </a:r>
            <a:r>
              <a:rPr lang="zh-CN" altLang="en-US" sz="3200" dirty="0"/>
              <a:t>：细胞是生物体结构与生命活动的基本单位</a:t>
            </a:r>
            <a:endParaRPr lang="zh-CN" altLang="en-US" sz="3200" dirty="0"/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重要概念</a:t>
            </a:r>
            <a:r>
              <a:rPr lang="zh-CN" altLang="en-US" sz="3200" dirty="0"/>
              <a:t>1.2：细胞各部分结构既分工又合作，共同执行细胞的各项生命活动</a:t>
            </a:r>
            <a:endParaRPr lang="zh-CN" altLang="en-US" sz="3200" dirty="0"/>
          </a:p>
          <a:p>
            <a:pPr algn="just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次位概念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1.2.3：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阐明遗传信息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主要储存在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细胞核</a:t>
            </a:r>
            <a:r>
              <a:rPr lang="zh-CN" altLang="en-US" sz="3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</a:t>
            </a:r>
            <a:endParaRPr lang="zh-CN" altLang="en-US" sz="3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1234" y="5441950"/>
            <a:ext cx="3840480" cy="5835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zh-CN" sz="3200" dirty="0"/>
              <a:t>行为动词为理解层次</a:t>
            </a:r>
            <a:endParaRPr lang="zh-CN" altLang="zh-CN" sz="3200" dirty="0"/>
          </a:p>
        </p:txBody>
      </p:sp>
      <p:sp>
        <p:nvSpPr>
          <p:cNvPr id="7" name="文本框 6"/>
          <p:cNvSpPr txBox="1"/>
          <p:nvPr/>
        </p:nvSpPr>
        <p:spPr>
          <a:xfrm>
            <a:off x="5429490" y="5441950"/>
            <a:ext cx="631615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sz="2800" b="1" dirty="0">
                <a:ln>
                  <a:solidFill>
                    <a:sysClr val="windowText" lastClr="000000"/>
                  </a:solidFill>
                </a:ln>
              </a:rPr>
              <a:t>哪些功能？哪些结构适合功能的执行？</a:t>
            </a:r>
            <a:endParaRPr lang="zh-CN" altLang="en-US" sz="2800" b="1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8992" y="-74645"/>
            <a:ext cx="10515600" cy="1176273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二、教材分析与学情分析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80035" y="906780"/>
            <a:ext cx="10999470" cy="64814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、本节为人教版必修一第三章的第３节，承接第2节细胞器——系统的分工和合作，在内容上，形成完整的细胞结构，体现“结构与功能相适应”的生命观念</a:t>
            </a:r>
            <a:r>
              <a:rPr lang="en-US" altLang="zh-CN" sz="2800" dirty="0"/>
              <a:t>.</a:t>
            </a:r>
            <a:r>
              <a:rPr lang="zh-CN" altLang="en-US" sz="2800" dirty="0"/>
              <a:t>教材选择黑白美西螈、伞藻、变形虫等多种生物实验，让学生理解核的功能，体现生命的多样性。经过对四个素材的前后顺序、强弱主次、传授与发现、探究与验证、分析与拓展、情境与应用方面 的考量，我们选择三个素材进行探究，并重点深化伞藻实验。</a:t>
            </a:r>
            <a:endParaRPr lang="zh-CN" altLang="en-US" sz="2800" dirty="0"/>
          </a:p>
          <a:p>
            <a:pPr algn="just">
              <a:lnSpc>
                <a:spcPct val="12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、本节课的授课对象是高一学生，他们初步掌握细胞的结构，细胞核的位置</a:t>
            </a:r>
            <a:r>
              <a:rPr lang="en-US" altLang="zh-CN" sz="2800" dirty="0"/>
              <a:t>.</a:t>
            </a:r>
            <a:r>
              <a:rPr lang="zh-CN" altLang="en-US" sz="2800" dirty="0"/>
              <a:t>他们已经具备一定的生物学实验设计能力，懂得实验设计过程中要控制变量，但是对相互对照比较陌生。科学史中蕴含着科学思维，对学生学习有一定的挑战，同时也能激发学生求知欲望。</a:t>
            </a:r>
            <a:endParaRPr lang="zh-CN" altLang="en-US" sz="2800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三、教学目标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34465"/>
            <a:ext cx="10515600" cy="474281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dirty="0"/>
              <a:t>1、通过对细胞核的各种功能的实验探究，学会分析实验，得出结论。</a:t>
            </a:r>
            <a:endParaRPr lang="en-US" altLang="zh-CN" sz="3200" dirty="0"/>
          </a:p>
          <a:p>
            <a:pPr algn="just"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我们的做法</a:t>
            </a:r>
            <a:r>
              <a:rPr lang="zh-CN" altLang="en-US" sz="3200" dirty="0"/>
              <a:t>：重点通过利用磁性白板辅助教具，让学生通过小组合作，自己提出假设，设计实验，</a:t>
            </a:r>
            <a:r>
              <a:rPr lang="zh-CN" altLang="en-US" sz="3200" dirty="0">
                <a:solidFill>
                  <a:srgbClr val="FF0000"/>
                </a:solidFill>
              </a:rPr>
              <a:t>推演</a:t>
            </a:r>
            <a:r>
              <a:rPr lang="zh-CN" altLang="en-US" sz="3200" dirty="0"/>
              <a:t>结果，得出结论。培养合作学习、科学思维和科学探究能力。</a:t>
            </a:r>
            <a:endParaRPr lang="zh-CN" altLang="en-US" sz="3200" dirty="0"/>
          </a:p>
          <a:p>
            <a:pPr marL="0" indent="0" algn="just">
              <a:lnSpc>
                <a:spcPct val="120000"/>
              </a:lnSpc>
              <a:buNone/>
            </a:pPr>
            <a:endParaRPr lang="zh-CN" altLang="en-US" sz="3200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三、教学目标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34465"/>
            <a:ext cx="10515600" cy="474281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dirty="0"/>
              <a:t>2、通过图片展示DNA、染色体、染色质的关系，理解DNA上储存的遗传信息如同细胞工作的蓝图，控制着细胞的代谢，暗含着结构和功能相统一的生命观念。</a:t>
            </a:r>
            <a:endParaRPr lang="en-US" altLang="zh-CN" sz="3200" dirty="0"/>
          </a:p>
          <a:p>
            <a:pPr algn="just">
              <a:lnSpc>
                <a:spcPct val="120000"/>
              </a:lnSpc>
            </a:pPr>
            <a:r>
              <a:rPr lang="zh-CN" altLang="en-US" sz="3200" dirty="0">
                <a:solidFill>
                  <a:srgbClr val="FF0000"/>
                </a:solidFill>
              </a:rPr>
              <a:t>我们的做法</a:t>
            </a:r>
            <a:r>
              <a:rPr lang="zh-CN" altLang="en-US" sz="3200" dirty="0"/>
              <a:t>：选择典型的</a:t>
            </a:r>
            <a:r>
              <a:rPr lang="en-US" altLang="zh-CN" sz="3200" dirty="0"/>
              <a:t>DNA</a:t>
            </a:r>
            <a:r>
              <a:rPr lang="zh-CN" altLang="en-US" sz="3200" dirty="0"/>
              <a:t>、染色体图解，让学生读图，识图，联系核酸的相关知识，理解遗传信息的作用。</a:t>
            </a:r>
            <a:endParaRPr lang="zh-CN" altLang="en-US" sz="3200" dirty="0"/>
          </a:p>
          <a:p>
            <a:pPr algn="just">
              <a:lnSpc>
                <a:spcPct val="120000"/>
              </a:lnSpc>
            </a:pPr>
            <a:endParaRPr lang="zh-CN" altLang="en-US" sz="3200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三、教学目标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49705"/>
            <a:ext cx="10515600" cy="4727575"/>
          </a:xfrm>
        </p:spPr>
        <p:txBody>
          <a:bodyPr>
            <a:normAutofit fontScale="9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200" dirty="0">
                <a:sym typeface="+mn-ea"/>
              </a:rPr>
              <a:t>3、通过具体的关于细胞核结构的科学证据，培养科学思维和探究能力。</a:t>
            </a:r>
            <a:endParaRPr lang="zh-CN" altLang="en-US" sz="3200" dirty="0">
              <a:sym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我们的做法：</a:t>
            </a:r>
            <a:r>
              <a:rPr lang="zh-CN" altLang="en-US" sz="3200" dirty="0">
                <a:sym typeface="+mn-ea"/>
              </a:rPr>
              <a:t>在基于证据的教学的理念下，</a:t>
            </a:r>
            <a:r>
              <a:rPr lang="zh-CN" altLang="en-US" sz="3200" dirty="0">
                <a:sym typeface="+mn-ea"/>
              </a:rPr>
              <a:t>呈现核仁发现的科学史实验证据、电镜下的核膜、核孔图片证据，设计问题，让学生了解细胞核各种结构的功能。</a:t>
            </a:r>
            <a:endParaRPr lang="zh-CN" altLang="en-US" sz="3200" dirty="0"/>
          </a:p>
          <a:p>
            <a:pPr algn="just">
              <a:lnSpc>
                <a:spcPct val="120000"/>
              </a:lnSpc>
            </a:pPr>
            <a:r>
              <a:rPr lang="zh-CN" altLang="en-US" sz="3200" dirty="0">
                <a:sym typeface="+mn-ea"/>
              </a:rPr>
              <a:t>4、通过细胞模型构建，体会细胞各部分之间相互联系，协调一致，生命活动才能有条不紊。再次说明结构和功能相统一的生命观念。</a:t>
            </a:r>
            <a:endParaRPr lang="zh-CN" altLang="en-US" sz="3200" dirty="0">
              <a:sym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我们的做法：</a:t>
            </a:r>
            <a:r>
              <a:rPr lang="zh-CN" altLang="en-US" sz="3200" dirty="0">
                <a:sym typeface="+mn-ea"/>
              </a:rPr>
              <a:t>让学生动手制作真核生物细胞三维结构模型</a:t>
            </a:r>
            <a:endParaRPr lang="zh-CN" altLang="en-US" sz="3200" dirty="0"/>
          </a:p>
          <a:p>
            <a:pPr algn="just">
              <a:lnSpc>
                <a:spcPct val="120000"/>
              </a:lnSpc>
            </a:pPr>
            <a:endParaRPr lang="zh-CN" altLang="en-US" sz="3200" dirty="0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四、教学思路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200" y="2261235"/>
            <a:ext cx="1605280" cy="953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/>
              <a:t>创设情境</a:t>
            </a:r>
            <a:endParaRPr lang="zh-CN" altLang="en-US" sz="2800"/>
          </a:p>
          <a:p>
            <a:r>
              <a:rPr lang="zh-CN" altLang="en-US" sz="2800"/>
              <a:t>提出问题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258820" y="2045970"/>
            <a:ext cx="2946400" cy="1383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/>
              <a:t>美西螈实验探究</a:t>
            </a:r>
            <a:r>
              <a:rPr lang="en-US" altLang="zh-CN" sz="2800"/>
              <a:t>1</a:t>
            </a:r>
            <a:endParaRPr lang="en-US" altLang="zh-CN" sz="2800"/>
          </a:p>
          <a:p>
            <a:r>
              <a:rPr lang="zh-CN" altLang="en-US" sz="2800"/>
              <a:t>伞藻实验探究</a:t>
            </a:r>
            <a:r>
              <a:rPr lang="en-US" altLang="zh-CN" sz="2800"/>
              <a:t>2</a:t>
            </a:r>
            <a:endParaRPr lang="en-US" altLang="zh-CN" sz="2800"/>
          </a:p>
          <a:p>
            <a:r>
              <a:rPr lang="zh-CN" altLang="en-US" sz="2800"/>
              <a:t>变形虫实验探究</a:t>
            </a:r>
            <a:r>
              <a:rPr lang="en-US" altLang="zh-CN" sz="2800"/>
              <a:t>3</a:t>
            </a:r>
            <a:endParaRPr lang="en-US" altLang="zh-CN" sz="2800"/>
          </a:p>
        </p:txBody>
      </p:sp>
      <p:sp>
        <p:nvSpPr>
          <p:cNvPr id="6" name="右箭头 5"/>
          <p:cNvSpPr/>
          <p:nvPr/>
        </p:nvSpPr>
        <p:spPr>
          <a:xfrm>
            <a:off x="2443480" y="2596515"/>
            <a:ext cx="673735" cy="281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22210" y="2483485"/>
            <a:ext cx="302768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/>
              <a:t>展示、交流、小结</a:t>
            </a:r>
            <a:endParaRPr lang="zh-CN" altLang="en-US" sz="2800"/>
          </a:p>
        </p:txBody>
      </p:sp>
      <p:sp>
        <p:nvSpPr>
          <p:cNvPr id="8" name="右箭头 7"/>
          <p:cNvSpPr/>
          <p:nvPr/>
        </p:nvSpPr>
        <p:spPr>
          <a:xfrm>
            <a:off x="6471920" y="2610485"/>
            <a:ext cx="798830" cy="2679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16190" y="4881245"/>
            <a:ext cx="267208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/>
              <a:t>细胞核结构探究</a:t>
            </a:r>
            <a:endParaRPr lang="zh-CN" altLang="en-US" sz="2800"/>
          </a:p>
        </p:txBody>
      </p:sp>
      <p:sp>
        <p:nvSpPr>
          <p:cNvPr id="10" name="下箭头 9"/>
          <p:cNvSpPr/>
          <p:nvPr/>
        </p:nvSpPr>
        <p:spPr>
          <a:xfrm>
            <a:off x="8743950" y="3467735"/>
            <a:ext cx="328930" cy="1260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77440" y="4881245"/>
            <a:ext cx="409448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800"/>
              <a:t>制作细胞模型体现完整性</a:t>
            </a:r>
            <a:endParaRPr lang="zh-CN" altLang="en-US" sz="2800"/>
          </a:p>
        </p:txBody>
      </p:sp>
      <p:sp>
        <p:nvSpPr>
          <p:cNvPr id="12" name="左箭头 11"/>
          <p:cNvSpPr/>
          <p:nvPr/>
        </p:nvSpPr>
        <p:spPr>
          <a:xfrm>
            <a:off x="6699885" y="4881245"/>
            <a:ext cx="688340" cy="3892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838200" y="1809750"/>
            <a:ext cx="10515600" cy="4351338"/>
          </a:xfrm>
        </p:spPr>
        <p:txBody>
          <a:bodyPr/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1440" tIns="45720" rIns="91440" bIns="45720" rtlCol="0" anchor="ctr"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五、教学过程</a:t>
            </a:r>
            <a:br>
              <a:rPr lang="zh-CN" altLang="en-US" dirty="0">
                <a:solidFill>
                  <a:schemeClr val="tx1"/>
                </a:solidFill>
              </a:rPr>
            </a:b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</a:t>
            </a:r>
            <a:r>
              <a:rPr lang="zh-CN" altLang="en-US" dirty="0">
                <a:solidFill>
                  <a:srgbClr val="FF0000"/>
                </a:solidFill>
                <a:sym typeface="+mn-ea"/>
              </a:rPr>
              <a:t>情境创设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社会责任</a:t>
            </a:r>
            <a:br>
              <a:rPr lang="zh-CN" altLang="en-US" dirty="0"/>
            </a:b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098" name="图片 2"/>
          <p:cNvPicPr>
            <a:picLocks noChangeAspect="1"/>
          </p:cNvPicPr>
          <p:nvPr/>
        </p:nvPicPr>
        <p:blipFill>
          <a:blip r:embed="rId2"/>
          <a:srcRect t="10558" b="12018"/>
          <a:stretch>
            <a:fillRect/>
          </a:stretch>
        </p:blipFill>
        <p:spPr>
          <a:xfrm>
            <a:off x="696596" y="1590040"/>
            <a:ext cx="10145576" cy="53276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1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12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13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4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15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16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17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18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19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1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22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3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24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5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6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9055"/>
</p:tagLst>
</file>

<file path=ppt/tags/tag28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29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30.xml><?xml version="1.0" encoding="utf-8"?>
<p:tagLst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3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ID" val="custom20189055_14*a*1"/>
  <p:tag name="KSO_WM_UNIT_PRESET_TEXT" val="谢谢欣赏"/>
</p:tagLst>
</file>

<file path=ppt/tags/tag31.xml><?xml version="1.0" encoding="utf-8"?>
<p:tagLst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32.xml><?xml version="1.0" encoding="utf-8"?>
<p:tagLst xmlns:p="http://schemas.openxmlformats.org/presentationml/2006/main">
  <p:tag name="commondata" val="eyJoZGlkIjoiZmQxMGRjNDY2YWM2ZjU4OTM0MTY0OGM1NDRhZTlmNzMifQ=="/>
</p:tagLst>
</file>

<file path=ppt/tags/tag4.xml><?xml version="1.0" encoding="utf-8"?>
<p:tagLst xmlns:p="http://schemas.openxmlformats.org/presentationml/2006/main">
  <p:tag name="KSO_WM_TAG_VERSION" val="1.0"/>
  <p:tag name="KSO_WM_SLIDE_ITEM_CNT" val="1"/>
  <p:tag name="KSO_WM_SLIDE_LAYOUT" val="a"/>
  <p:tag name="KSO_WM_SLIDE_LAYOUT_CNT" val="1"/>
  <p:tag name="KSO_WM_SLIDE_TYPE" val="endPage"/>
  <p:tag name="KSO_WM_SLIDE_SUBTYPE" val="pureTxt"/>
  <p:tag name="KSO_WM_BEAUTIFY_FLAG" val="#wm#"/>
  <p:tag name="KSO_WM_COMBINE_RELATE_SLIDE_ID" val="background20185116_14"/>
  <p:tag name="KSO_WM_TEMPLATE_CATEGORY" val="custom"/>
  <p:tag name="KSO_WM_TEMPLATE_INDEX" val="20189055"/>
  <p:tag name="KSO_WM_SLIDE_ID" val="custom20189055_14"/>
  <p:tag name="KSO_WM_SLIDE_INDEX" val="14"/>
  <p:tag name="KSO_WM_TEMPLATE_SUBCATEGORY" val="combine"/>
</p:tagLst>
</file>

<file path=ppt/tags/tag5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6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ags/tag7.xml><?xml version="1.0" encoding="utf-8"?>
<p:tagLst xmlns:p="http://schemas.openxmlformats.org/presentationml/2006/main">
  <p:tag name="KSO_WM_SLIDE_SIZE" val="828*342"/>
  <p:tag name="KSO_WM_SLIDE_POSITION" val="66*143"/>
  <p:tag name="KSO_WM_SLIDE_LAYOUT_CNT" val="1_1"/>
  <p:tag name="KSO_WM_SLIDE_LAYOUT" val="a_f"/>
  <p:tag name="KSO_WM_BEAUTIFY_FLAG" val="#wm#"/>
  <p:tag name="KSO_WM_SLIDE_TYPE" val="text"/>
  <p:tag name="KSO_WM_SLIDE_ITEM_CNT" val="1"/>
  <p:tag name="KSO_WM_TAG_VERSION" val="1.0"/>
  <p:tag name="KSO_WM_SLIDE_SUBTYPE" val="pureTxt"/>
  <p:tag name="KSO_WM_COMBINE_RELATE_SLIDE_ID" val="background20185116_2"/>
  <p:tag name="KSO_WM_TEMPLATE_CATEGORY" val="custom"/>
  <p:tag name="KSO_WM_TEMPLATE_INDEX" val="20189055"/>
  <p:tag name="KSO_WM_SLIDE_ID" val="custom20189055_2"/>
  <p:tag name="KSO_WM_SLIDE_INDEX" val="2"/>
  <p:tag name="KSO_WM_TEMPLATE_SUBCATEGORY" val="combine"/>
</p:tagLst>
</file>

<file path=ppt/tags/tag8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9"/>
  <p:tag name="KSO_WM_UNIT_PRESET_TEXT_INDEX" val="0"/>
  <p:tag name="KSO_WM_UNIT_CLEAR" val="0"/>
  <p:tag name="KSO_WM_UNIT_COMPATIBLE" val="0"/>
  <p:tag name="KSO_WM_UNIT_HIGHLIGHT" val="0"/>
  <p:tag name="KSO_WM_UNIT_ISCONTENTSTITLE" val="0"/>
  <p:tag name="KSO_WM_UNIT_VALUE" val="20"/>
  <p:tag name="KSO_WM_UNIT_LAYERLEVEL" val="1"/>
  <p:tag name="KSO_WM_UNIT_INDEX" val="1"/>
  <p:tag name="KSO_WM_UNIT_TYPE" val="a"/>
  <p:tag name="KSO_WM_UNIT_ID" val="custom20189055_2*a*1"/>
</p:tagLst>
</file>

<file path=ppt/tags/tag9.xml><?xml version="1.0" encoding="utf-8"?>
<p:tagLst xmlns:p="http://schemas.openxmlformats.org/presentationml/2006/main">
  <p:tag name="KSO_WM_TEMPLATE_CATEGORY" val="custom"/>
  <p:tag name="KSO_WM_TEMPLATE_INDEX" val="20189055"/>
  <p:tag name="KSO_WM_TAG_VERSION" val="1.0"/>
  <p:tag name="KSO_WM_BEAUTIFY_FLAG" val="#wm#"/>
  <p:tag name="KSO_WM_UNIT_PRESET_TEXT_LEN" val="240"/>
  <p:tag name="KSO_WM_UNIT_PRESET_TEXT_INDEX" val="2"/>
  <p:tag name="KSO_WM_UNIT_CLEAR" val="0"/>
  <p:tag name="KSO_WM_UNIT_COMPATIBLE" val="0"/>
  <p:tag name="KSO_WM_UNIT_HIGHLIGHT" val="0"/>
  <p:tag name="KSO_WM_UNIT_VALUE" val="440"/>
  <p:tag name="KSO_WM_UNIT_LAYERLEVEL" val="1"/>
  <p:tag name="KSO_WM_UNIT_INDEX" val="1"/>
  <p:tag name="KSO_WM_UNIT_TYPE" val="f"/>
  <p:tag name="KSO_WM_UNIT_ID" val="custom20189055_2*f*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1566</Words>
  <Application>WPS 演示</Application>
  <PresentationFormat>宽屏</PresentationFormat>
  <Paragraphs>166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黑体</vt:lpstr>
      <vt:lpstr>Calibri</vt:lpstr>
      <vt:lpstr>微软雅黑</vt:lpstr>
      <vt:lpstr>华文新魏</vt:lpstr>
      <vt:lpstr>华文中宋</vt:lpstr>
      <vt:lpstr>隶书</vt:lpstr>
      <vt:lpstr>华文隶书</vt:lpstr>
      <vt:lpstr>楷体</vt:lpstr>
      <vt:lpstr>Arial Unicode MS</vt:lpstr>
      <vt:lpstr>Office 主题</vt:lpstr>
      <vt:lpstr>PowerPoint 演示文稿</vt:lpstr>
      <vt:lpstr>开课背景</vt:lpstr>
      <vt:lpstr>一、课程标准</vt:lpstr>
      <vt:lpstr>二、教材分析与学情分析</vt:lpstr>
      <vt:lpstr>三、教学目标</vt:lpstr>
      <vt:lpstr>三、教学目标</vt:lpstr>
      <vt:lpstr>三、教学目标</vt:lpstr>
      <vt:lpstr>四、教学思路</vt:lpstr>
      <vt:lpstr>五、教学过程 1、情境创设——社会责任 </vt:lpstr>
      <vt:lpstr> 2、合作学习——科学探究 </vt:lpstr>
      <vt:lpstr> 2、合作探究——科学探究 </vt:lpstr>
      <vt:lpstr>交流展示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婕妤</cp:lastModifiedBy>
  <cp:revision>45</cp:revision>
  <dcterms:created xsi:type="dcterms:W3CDTF">2018-04-09T07:25:00Z</dcterms:created>
  <dcterms:modified xsi:type="dcterms:W3CDTF">2024-10-17T13:17:41Z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KSORubyTemplateID">
    <vt:lpwstr>13</vt:lpwstr>
  </property>
  <property fmtid="{D5CDD505-2E9C-101B-9397-08002B2CF9AE}" pid="4" name="ICV">
    <vt:lpwstr>8C295FDB4B8F4E7CBA1CDC7E39D713BD_13</vt:lpwstr>
  </property>
</Properties>
</file>