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59" r:id="rId5"/>
    <p:sldId id="364" r:id="rId6"/>
    <p:sldId id="284" r:id="rId7"/>
    <p:sldId id="366" r:id="rId8"/>
    <p:sldId id="287" r:id="rId9"/>
    <p:sldId id="308" r:id="rId10"/>
    <p:sldId id="346" r:id="rId11"/>
    <p:sldId id="367" r:id="rId12"/>
    <p:sldId id="369" r:id="rId13"/>
    <p:sldId id="310" r:id="rId14"/>
    <p:sldId id="328" r:id="rId15"/>
    <p:sldId id="312" r:id="rId16"/>
    <p:sldId id="370" r:id="rId17"/>
    <p:sldId id="368" r:id="rId18"/>
    <p:sldId id="371" r:id="rId19"/>
    <p:sldId id="363" r:id="rId20"/>
  </p:sldIdLst>
  <p:sldSz cx="12192000" cy="6858000"/>
  <p:notesSz cx="6858000" cy="9144000"/>
  <p:custDataLst>
    <p:tags r:id="rId2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39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000"/>
    <a:srgbClr val="FFFF00"/>
    <a:srgbClr val="4D4D4D"/>
    <a:srgbClr val="FF33CC"/>
    <a:srgbClr val="FF3399"/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2" autoAdjust="0"/>
    <p:restoredTop sz="94660" autoAdjust="0"/>
  </p:normalViewPr>
  <p:slideViewPr>
    <p:cSldViewPr showGuides="1">
      <p:cViewPr varScale="1">
        <p:scale>
          <a:sx n="84" d="100"/>
          <a:sy n="84" d="100"/>
        </p:scale>
        <p:origin x="259" y="72"/>
      </p:cViewPr>
      <p:guideLst>
        <p:guide orient="horz" pos="2153"/>
        <p:guide pos="39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页眉占位符 15462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4627" name="日期占位符 15462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0" name="幻灯片图像占位符 154627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文本占位符 154628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54630" name="页脚占位符 15462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4631" name="灯片编号占位符 15463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29A2671-171F-4319-9DFA-A11CED97C82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A7357-7C91-4A97-ADDC-541917FD7BD5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2390-D670-4896-B1E0-AED416DAD495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4437" y="103189"/>
            <a:ext cx="2747963" cy="59531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0552" y="103189"/>
            <a:ext cx="8084585" cy="59531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85852-06E9-4DBB-BBFF-F149434BA88F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958CA-0773-4B78-8819-B9ABF1030917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48D16-BE7C-4873-97D9-398C520BCF00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D3A1C-EBFA-4E35-98CF-F129124812E2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4561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4561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27E77-F602-4A11-8DD1-957177A0B13A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1E108-34FE-4BF1-9CF3-B226619D26D9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C62CA-8B61-4594-8563-F3CB307BB3E9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7AF83-732C-4A16-B8CB-F29B9A7881C5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79457-2619-4CA9-B4B1-515DAA9F01F6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38720-7E95-4977-B6A3-3ACE0FC7F412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1E291-6E52-44EB-8FF1-F04D920CBAD5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69DC9-78C6-43DE-92C9-7AC444DBFAD5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4437" y="103189"/>
            <a:ext cx="2747963" cy="59531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0552" y="103189"/>
            <a:ext cx="8084585" cy="59531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C2343-3573-4512-B43D-39E54275C8BE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3FE77-50A2-437B-8406-F47EEB1DA140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837BB-F087-4662-BFA1-7153F7228AEC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B0F30-F667-43FC-8D2A-4F5F4E51BD3A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4561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4561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1EF08-7A25-4027-A12C-70D909FB2D77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F695E-4BE9-4B7C-968C-4DE6631D1104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4163F-4EFC-4AB0-9C2D-45D21B45EA5B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F0F9-1726-42BA-A706-F89A2DA7F2C6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20A49-F4AC-48B0-8819-42CC8DD12272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99933-D775-432F-8448-D49089312A82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7E3FF-7B5A-479B-8287-73672C018809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7C524-60CF-4AEB-9DA1-6D9836A8CC49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4437" y="103189"/>
            <a:ext cx="2747963" cy="59531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0552" y="103189"/>
            <a:ext cx="8084585" cy="59531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FE664-6B0F-4C54-9E2B-1B620E6A1769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A7357-7C91-4A97-ADDC-541917FD7BD5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18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38720-7E95-4977-B6A3-3ACE0FC7F412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99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20A49-F4AC-48B0-8819-42CC8DD12272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80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86A0F-9EAE-4BAE-BA80-4723ECA93910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9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D0EF6-F23C-4B5A-A1F6-8B2C2FAC9C1F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7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F46E0-CE5F-457D-9FBE-E2C12A498C16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69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4561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4561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86A0F-9EAE-4BAE-BA80-4723ECA93910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45CFF-E633-44D8-A014-2A54967C7330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23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A0886-620B-4FA1-AD47-E6C3C2F4F20D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93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051F5C-B59B-44AA-9684-64A26B222EC8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280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62390-D670-4896-B1E0-AED416DAD495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928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DFF19-FAEA-4C18-A5BE-18FFA8199B08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2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D0EF6-F23C-4B5A-A1F6-8B2C2FAC9C1F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F46E0-CE5F-457D-9FBE-E2C12A498C16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45CFF-E633-44D8-A014-2A54967C7330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A0886-620B-4FA1-AD47-E6C3C2F4F20D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51F5C-B59B-44AA-9684-64A26B222EC8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9"/>
          <p:cNvGrpSpPr/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1032" name="Group 3"/>
            <p:cNvGrpSpPr/>
            <p:nvPr/>
          </p:nvGrpSpPr>
          <p:grpSpPr bwMode="auto">
            <a:xfrm rot="-215207">
              <a:off x="3692" y="233"/>
              <a:ext cx="1856" cy="3626"/>
              <a:chOff x="3010" y="777"/>
              <a:chExt cx="1856" cy="3626"/>
            </a:xfrm>
          </p:grpSpPr>
          <p:sp>
            <p:nvSpPr>
              <p:cNvPr id="1066" name="Freeform 4"/>
              <p:cNvSpPr/>
              <p:nvPr/>
            </p:nvSpPr>
            <p:spPr bwMode="ltGray">
              <a:xfrm rot="12185230" flipV="1">
                <a:off x="3533" y="776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7" name="Freeform 5"/>
              <p:cNvSpPr/>
              <p:nvPr/>
            </p:nvSpPr>
            <p:spPr bwMode="ltGray">
              <a:xfrm rot="12185230" flipV="1">
                <a:off x="4028" y="1800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8" name="Freeform 6"/>
              <p:cNvSpPr/>
              <p:nvPr/>
            </p:nvSpPr>
            <p:spPr bwMode="ltGray">
              <a:xfrm rot="12185230" flipV="1">
                <a:off x="3637" y="2165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9" name="Freeform 7"/>
              <p:cNvSpPr/>
              <p:nvPr/>
            </p:nvSpPr>
            <p:spPr bwMode="ltGray">
              <a:xfrm rot="12185230" flipV="1">
                <a:off x="3977" y="975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0" name="Freeform 8"/>
              <p:cNvSpPr/>
              <p:nvPr/>
            </p:nvSpPr>
            <p:spPr bwMode="ltGray">
              <a:xfrm rot="12185230" flipV="1">
                <a:off x="3843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1" name="Freeform 9"/>
              <p:cNvSpPr/>
              <p:nvPr/>
            </p:nvSpPr>
            <p:spPr bwMode="ltGray">
              <a:xfrm rot="12185230" flipV="1">
                <a:off x="3893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2" name="Freeform 10"/>
              <p:cNvSpPr/>
              <p:nvPr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033" name="Freeform 11"/>
            <p:cNvSpPr/>
            <p:nvPr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4" name="Freeform 12"/>
            <p:cNvSpPr/>
            <p:nvPr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5" name="Freeform 13"/>
            <p:cNvSpPr/>
            <p:nvPr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6" name="Freeform 14"/>
            <p:cNvSpPr/>
            <p:nvPr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7" name="Freeform 15"/>
            <p:cNvSpPr/>
            <p:nvPr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8" name="Freeform 16"/>
            <p:cNvSpPr/>
            <p:nvPr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039" name="Group 17"/>
            <p:cNvGrpSpPr/>
            <p:nvPr/>
          </p:nvGrpSpPr>
          <p:grpSpPr bwMode="auto">
            <a:xfrm rot="3220060">
              <a:off x="2635" y="750"/>
              <a:ext cx="569" cy="636"/>
              <a:chOff x="1727" y="866"/>
              <a:chExt cx="129" cy="157"/>
            </a:xfrm>
          </p:grpSpPr>
          <p:sp>
            <p:nvSpPr>
              <p:cNvPr id="1063" name="Freeform 18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4" name="Freeform 19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5" name="Freeform 20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40" name="Group 21"/>
            <p:cNvGrpSpPr/>
            <p:nvPr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1060" name="Freeform 22"/>
              <p:cNvSpPr/>
              <p:nvPr/>
            </p:nvSpPr>
            <p:spPr bwMode="ltGray">
              <a:xfrm>
                <a:off x="1729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1" name="Freeform 23"/>
              <p:cNvSpPr/>
              <p:nvPr/>
            </p:nvSpPr>
            <p:spPr bwMode="ltGray">
              <a:xfrm>
                <a:off x="1788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2" name="Freeform 24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41" name="Group 25"/>
            <p:cNvGrpSpPr/>
            <p:nvPr/>
          </p:nvGrpSpPr>
          <p:grpSpPr bwMode="auto">
            <a:xfrm rot="8524840">
              <a:off x="677" y="3308"/>
              <a:ext cx="500" cy="500"/>
              <a:chOff x="1727" y="867"/>
              <a:chExt cx="129" cy="156"/>
            </a:xfrm>
          </p:grpSpPr>
          <p:sp>
            <p:nvSpPr>
              <p:cNvPr id="1057" name="Freeform 26"/>
              <p:cNvSpPr/>
              <p:nvPr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8" name="Freeform 27"/>
              <p:cNvSpPr/>
              <p:nvPr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9" name="Freeform 28"/>
              <p:cNvSpPr/>
              <p:nvPr/>
            </p:nvSpPr>
            <p:spPr bwMode="ltGray">
              <a:xfrm>
                <a:off x="1772" y="999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42" name="Group 29"/>
            <p:cNvGrpSpPr/>
            <p:nvPr/>
          </p:nvGrpSpPr>
          <p:grpSpPr bwMode="auto">
            <a:xfrm rot="4106450" flipH="1">
              <a:off x="403" y="269"/>
              <a:ext cx="708" cy="891"/>
              <a:chOff x="1727" y="866"/>
              <a:chExt cx="129" cy="157"/>
            </a:xfrm>
          </p:grpSpPr>
          <p:sp>
            <p:nvSpPr>
              <p:cNvPr id="1054" name="Freeform 30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5" name="Freeform 31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6" name="Freeform 32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43" name="Group 33"/>
            <p:cNvGrpSpPr/>
            <p:nvPr/>
          </p:nvGrpSpPr>
          <p:grpSpPr bwMode="auto">
            <a:xfrm rot="10015322" flipH="1">
              <a:off x="4616" y="2392"/>
              <a:ext cx="708" cy="891"/>
              <a:chOff x="1727" y="866"/>
              <a:chExt cx="129" cy="157"/>
            </a:xfrm>
          </p:grpSpPr>
          <p:sp>
            <p:nvSpPr>
              <p:cNvPr id="1051" name="Freeform 34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2" name="Freeform 35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3" name="Freeform 36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044" name="Freeform 37"/>
            <p:cNvSpPr/>
            <p:nvPr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5" name="Freeform 38"/>
            <p:cNvSpPr/>
            <p:nvPr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6" name="Freeform 39"/>
            <p:cNvSpPr/>
            <p:nvPr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7" name="Freeform 40"/>
            <p:cNvSpPr/>
            <p:nvPr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8" name="Freeform 41"/>
            <p:cNvSpPr/>
            <p:nvPr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9" name="Freeform 42"/>
            <p:cNvSpPr/>
            <p:nvPr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0" name="Freeform 43"/>
            <p:cNvSpPr/>
            <p:nvPr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27" name="Rectangle 4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BCDFF19-FAEA-4C18-A5BE-18FFA8199B08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2056" name="Freeform 3"/>
            <p:cNvSpPr/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57" name="Group 4"/>
            <p:cNvGrpSpPr/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095" name="Freeform 5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6" name="Freeform 6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7" name="Freeform 7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058" name="Freeform 8"/>
            <p:cNvSpPr/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59" name="Group 9"/>
            <p:cNvGrpSpPr/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086" name="Freeform 10"/>
              <p:cNvSpPr/>
              <p:nvPr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7" name="Freeform 11"/>
              <p:cNvSpPr/>
              <p:nvPr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8" name="Freeform 12"/>
              <p:cNvSpPr/>
              <p:nvPr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9" name="Freeform 13"/>
              <p:cNvSpPr/>
              <p:nvPr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0" name="Freeform 14"/>
              <p:cNvSpPr/>
              <p:nvPr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091" name="Group 15"/>
              <p:cNvGrpSpPr/>
              <p:nvPr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092" name="Freeform 16"/>
                <p:cNvSpPr/>
                <p:nvPr/>
              </p:nvSpPr>
              <p:spPr bwMode="ltGray">
                <a:xfrm rot="4200091">
                  <a:off x="-243" y="1806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93" name="Freeform 17"/>
                <p:cNvSpPr/>
                <p:nvPr/>
              </p:nvSpPr>
              <p:spPr bwMode="ltGray">
                <a:xfrm rot="4200091">
                  <a:off x="123" y="1760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94" name="Freeform 18"/>
                <p:cNvSpPr/>
                <p:nvPr/>
              </p:nvSpPr>
              <p:spPr bwMode="ltGray">
                <a:xfrm rot="4200091">
                  <a:off x="194" y="1721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060" name="Group 19"/>
            <p:cNvGrpSpPr/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083" name="Freeform 20"/>
              <p:cNvSpPr/>
              <p:nvPr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4" name="Freeform 21"/>
              <p:cNvSpPr/>
              <p:nvPr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5" name="Freeform 22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061" name="Group 23"/>
            <p:cNvGrpSpPr/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080" name="Freeform 24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" name="Freeform 25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" name="Freeform 26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062" name="Group 27"/>
            <p:cNvGrpSpPr/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077" name="Freeform 28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" name="Freeform 29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" name="Freeform 30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063" name="Freeform 31"/>
            <p:cNvSpPr/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4" name="Freeform 32"/>
            <p:cNvSpPr/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5" name="Freeform 33"/>
            <p:cNvSpPr/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" name="Freeform 34"/>
            <p:cNvSpPr/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7" name="Freeform 35"/>
            <p:cNvSpPr/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8" name="Freeform 36"/>
            <p:cNvSpPr/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9" name="Freeform 37"/>
            <p:cNvSpPr/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0" name="Freeform 38"/>
            <p:cNvSpPr/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1" name="Freeform 39"/>
            <p:cNvSpPr/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2" name="Freeform 40"/>
            <p:cNvSpPr/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3" name="Freeform 41"/>
            <p:cNvSpPr/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4" name="Freeform 42"/>
            <p:cNvSpPr/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5" name="Freeform 43"/>
            <p:cNvSpPr/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6" name="Freeform 44"/>
            <p:cNvSpPr/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51" name="Rectangle 4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612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Verdana" panose="020B060403050404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612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Verdana" panose="020B060403050404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612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60BA93F-DD1E-4AE6-BF51-28FA12C32B97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9"/>
          <p:cNvGrpSpPr/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3080" name="Group 3"/>
            <p:cNvGrpSpPr/>
            <p:nvPr/>
          </p:nvGrpSpPr>
          <p:grpSpPr bwMode="auto">
            <a:xfrm rot="-215207">
              <a:off x="3692" y="233"/>
              <a:ext cx="1856" cy="3626"/>
              <a:chOff x="3010" y="777"/>
              <a:chExt cx="1856" cy="3626"/>
            </a:xfrm>
          </p:grpSpPr>
          <p:sp>
            <p:nvSpPr>
              <p:cNvPr id="3114" name="Freeform 4"/>
              <p:cNvSpPr/>
              <p:nvPr/>
            </p:nvSpPr>
            <p:spPr bwMode="ltGray">
              <a:xfrm rot="12185230" flipV="1">
                <a:off x="3533" y="776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5" name="Freeform 5"/>
              <p:cNvSpPr/>
              <p:nvPr/>
            </p:nvSpPr>
            <p:spPr bwMode="ltGray">
              <a:xfrm rot="12185230" flipV="1">
                <a:off x="4028" y="1800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6" name="Freeform 6"/>
              <p:cNvSpPr/>
              <p:nvPr/>
            </p:nvSpPr>
            <p:spPr bwMode="ltGray">
              <a:xfrm rot="12185230" flipV="1">
                <a:off x="3637" y="2165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7" name="Freeform 7"/>
              <p:cNvSpPr/>
              <p:nvPr/>
            </p:nvSpPr>
            <p:spPr bwMode="ltGray">
              <a:xfrm rot="12185230" flipV="1">
                <a:off x="3977" y="975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8" name="Freeform 8"/>
              <p:cNvSpPr/>
              <p:nvPr/>
            </p:nvSpPr>
            <p:spPr bwMode="ltGray">
              <a:xfrm rot="12185230" flipV="1">
                <a:off x="3843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9" name="Freeform 9"/>
              <p:cNvSpPr/>
              <p:nvPr/>
            </p:nvSpPr>
            <p:spPr bwMode="ltGray">
              <a:xfrm rot="12185230" flipV="1">
                <a:off x="3893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0" name="Freeform 10"/>
              <p:cNvSpPr/>
              <p:nvPr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081" name="Freeform 11"/>
            <p:cNvSpPr/>
            <p:nvPr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2" name="Freeform 12"/>
            <p:cNvSpPr/>
            <p:nvPr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3" name="Freeform 13"/>
            <p:cNvSpPr/>
            <p:nvPr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4" name="Freeform 14"/>
            <p:cNvSpPr/>
            <p:nvPr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5" name="Freeform 15"/>
            <p:cNvSpPr/>
            <p:nvPr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6" name="Freeform 16"/>
            <p:cNvSpPr/>
            <p:nvPr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087" name="Group 17"/>
            <p:cNvGrpSpPr/>
            <p:nvPr/>
          </p:nvGrpSpPr>
          <p:grpSpPr bwMode="auto">
            <a:xfrm rot="3220060">
              <a:off x="2635" y="750"/>
              <a:ext cx="569" cy="636"/>
              <a:chOff x="1727" y="866"/>
              <a:chExt cx="129" cy="157"/>
            </a:xfrm>
          </p:grpSpPr>
          <p:sp>
            <p:nvSpPr>
              <p:cNvPr id="3111" name="Freeform 18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2" name="Freeform 19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3" name="Freeform 20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088" name="Group 21"/>
            <p:cNvGrpSpPr/>
            <p:nvPr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108" name="Freeform 22"/>
              <p:cNvSpPr/>
              <p:nvPr/>
            </p:nvSpPr>
            <p:spPr bwMode="ltGray">
              <a:xfrm>
                <a:off x="1729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9" name="Freeform 23"/>
              <p:cNvSpPr/>
              <p:nvPr/>
            </p:nvSpPr>
            <p:spPr bwMode="ltGray">
              <a:xfrm>
                <a:off x="1788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0" name="Freeform 24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089" name="Group 25"/>
            <p:cNvGrpSpPr/>
            <p:nvPr/>
          </p:nvGrpSpPr>
          <p:grpSpPr bwMode="auto">
            <a:xfrm rot="8524840">
              <a:off x="677" y="3308"/>
              <a:ext cx="500" cy="500"/>
              <a:chOff x="1727" y="867"/>
              <a:chExt cx="129" cy="156"/>
            </a:xfrm>
          </p:grpSpPr>
          <p:sp>
            <p:nvSpPr>
              <p:cNvPr id="3105" name="Freeform 26"/>
              <p:cNvSpPr/>
              <p:nvPr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6" name="Freeform 27"/>
              <p:cNvSpPr/>
              <p:nvPr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7" name="Freeform 28"/>
              <p:cNvSpPr/>
              <p:nvPr/>
            </p:nvSpPr>
            <p:spPr bwMode="ltGray">
              <a:xfrm>
                <a:off x="1772" y="999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090" name="Group 29"/>
            <p:cNvGrpSpPr/>
            <p:nvPr/>
          </p:nvGrpSpPr>
          <p:grpSpPr bwMode="auto">
            <a:xfrm rot="4106450" flipH="1">
              <a:off x="403" y="269"/>
              <a:ext cx="708" cy="891"/>
              <a:chOff x="1727" y="866"/>
              <a:chExt cx="129" cy="157"/>
            </a:xfrm>
          </p:grpSpPr>
          <p:sp>
            <p:nvSpPr>
              <p:cNvPr id="3102" name="Freeform 30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3" name="Freeform 31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4" name="Freeform 32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091" name="Group 33"/>
            <p:cNvGrpSpPr/>
            <p:nvPr/>
          </p:nvGrpSpPr>
          <p:grpSpPr bwMode="auto">
            <a:xfrm rot="10015322" flipH="1">
              <a:off x="4616" y="2392"/>
              <a:ext cx="708" cy="891"/>
              <a:chOff x="1727" y="866"/>
              <a:chExt cx="129" cy="157"/>
            </a:xfrm>
          </p:grpSpPr>
          <p:sp>
            <p:nvSpPr>
              <p:cNvPr id="3099" name="Freeform 34"/>
              <p:cNvSpPr/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0" name="Freeform 35"/>
              <p:cNvSpPr/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1" name="Freeform 36"/>
              <p:cNvSpPr/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092" name="Freeform 37"/>
            <p:cNvSpPr/>
            <p:nvPr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3" name="Freeform 38"/>
            <p:cNvSpPr/>
            <p:nvPr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4" name="Freeform 39"/>
            <p:cNvSpPr/>
            <p:nvPr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5" name="Freeform 40"/>
            <p:cNvSpPr/>
            <p:nvPr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6" name="Freeform 41"/>
            <p:cNvSpPr/>
            <p:nvPr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7" name="Freeform 42"/>
            <p:cNvSpPr/>
            <p:nvPr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8" name="Freeform 43"/>
            <p:cNvSpPr/>
            <p:nvPr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5" name="Rectangle 4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6" name="Rectangle 46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37AAB28-12BF-4011-B452-E2EE110CFF89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CDFF19-FAEA-4C18-A5BE-18FFA8199B08}" type="slidenum">
              <a:rPr lang="zh-CN" altLang="en-US" smtClean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5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0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157698"/>
          <p:cNvSpPr txBox="1">
            <a:spLocks noChangeArrowheads="1"/>
          </p:cNvSpPr>
          <p:nvPr/>
        </p:nvSpPr>
        <p:spPr bwMode="auto">
          <a:xfrm>
            <a:off x="1883568" y="332656"/>
            <a:ext cx="8424863" cy="1381125"/>
          </a:xfrm>
          <a:prstGeom prst="rect">
            <a:avLst/>
          </a:prstGeom>
          <a:gradFill rotWithShape="1">
            <a:gsLst>
              <a:gs pos="0">
                <a:srgbClr val="339966"/>
              </a:gs>
              <a:gs pos="50000">
                <a:srgbClr val="FFFF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26800" bIns="22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6000" b="1" dirty="0"/>
              <a:t>非遗传承 古法榨油</a:t>
            </a:r>
          </a:p>
        </p:txBody>
      </p:sp>
      <p:pic>
        <p:nvPicPr>
          <p:cNvPr id="2" name="榨油">
            <a:hlinkClick r:id="" action="ppaction://media"/>
            <a:extLst>
              <a:ext uri="{FF2B5EF4-FFF2-40B4-BE49-F238E27FC236}">
                <a16:creationId xmlns:a16="http://schemas.microsoft.com/office/drawing/2014/main" id="{B70FA266-9562-0387-34B8-9BCDA6B6C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504" y="1785789"/>
            <a:ext cx="8928992" cy="5022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186370"/>
          <p:cNvSpPr txBox="1">
            <a:spLocks noChangeArrowheads="1"/>
          </p:cNvSpPr>
          <p:nvPr/>
        </p:nvSpPr>
        <p:spPr bwMode="auto">
          <a:xfrm>
            <a:off x="3503614" y="547370"/>
            <a:ext cx="5329237" cy="64516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>
                <a:sym typeface="+mn-ea"/>
              </a:rPr>
              <a:t>探究影响动能的因素</a:t>
            </a:r>
            <a:endParaRPr lang="zh-CN" altLang="en-US" sz="3600" b="1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925831" y="1679158"/>
            <a:ext cx="790702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zh-CN" b="1" dirty="0">
                <a:latin typeface="Arial" panose="020B0604020202020204" pitchFamily="34" charset="0"/>
              </a:rPr>
              <a:t>7. </a:t>
            </a:r>
            <a:r>
              <a:rPr lang="zh-CN" altLang="en-US" b="1" dirty="0">
                <a:latin typeface="Arial" panose="020B0604020202020204" pitchFamily="34" charset="0"/>
              </a:rPr>
              <a:t>分析现象得到结论</a:t>
            </a:r>
          </a:p>
        </p:txBody>
      </p:sp>
      <p:sp>
        <p:nvSpPr>
          <p:cNvPr id="47" name="Content Placeholder 2"/>
          <p:cNvSpPr>
            <a:spLocks noChangeArrowheads="1"/>
          </p:cNvSpPr>
          <p:nvPr/>
        </p:nvSpPr>
        <p:spPr bwMode="auto">
          <a:xfrm>
            <a:off x="1415480" y="2636912"/>
            <a:ext cx="867658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8745" indent="0">
              <a:spcBef>
                <a:spcPct val="20000"/>
              </a:spcBef>
            </a:pPr>
            <a:r>
              <a:rPr lang="zh-CN" altLang="en-US" sz="3200" b="1" dirty="0">
                <a:latin typeface="Verdana" panose="020B0604030504040204" pitchFamily="34" charset="0"/>
              </a:rPr>
              <a:t>当速度相同时，物体的质量越大，动能越大。</a:t>
            </a:r>
          </a:p>
        </p:txBody>
      </p:sp>
      <p:sp>
        <p:nvSpPr>
          <p:cNvPr id="2" name="Content Placeholder 2"/>
          <p:cNvSpPr>
            <a:spLocks noChangeArrowheads="1"/>
          </p:cNvSpPr>
          <p:nvPr/>
        </p:nvSpPr>
        <p:spPr bwMode="auto">
          <a:xfrm>
            <a:off x="767632" y="4035525"/>
            <a:ext cx="10801200" cy="111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8745" indent="0">
              <a:spcBef>
                <a:spcPct val="20000"/>
              </a:spcBef>
            </a:pPr>
            <a:r>
              <a:rPr lang="zh-CN" alt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物体动能的大小与</a:t>
            </a:r>
            <a:r>
              <a:rPr lang="zh-CN" altLang="en-US" sz="3600" b="1" dirty="0">
                <a:solidFill>
                  <a:srgbClr val="C00000"/>
                </a:solidFill>
                <a:latin typeface="Verdana" panose="020B0604030504040204" pitchFamily="34" charset="0"/>
              </a:rPr>
              <a:t>物体的速度</a:t>
            </a:r>
            <a:r>
              <a:rPr lang="zh-CN" alt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和</a:t>
            </a:r>
            <a:r>
              <a:rPr lang="zh-CN" altLang="en-US" sz="3600" b="1" dirty="0">
                <a:solidFill>
                  <a:srgbClr val="C00000"/>
                </a:solidFill>
                <a:latin typeface="Verdana" panose="020B0604030504040204" pitchFamily="34" charset="0"/>
              </a:rPr>
              <a:t>质量</a:t>
            </a:r>
            <a:r>
              <a:rPr lang="zh-CN" alt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有关，</a:t>
            </a:r>
            <a:endParaRPr lang="en-US" altLang="zh-CN" sz="3600" b="1" dirty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 marL="118745" indent="0">
              <a:spcBef>
                <a:spcPct val="20000"/>
              </a:spcBef>
            </a:pPr>
            <a:r>
              <a:rPr lang="zh-CN" altLang="en-US" sz="3600" b="1" dirty="0">
                <a:solidFill>
                  <a:srgbClr val="C00000"/>
                </a:solidFill>
                <a:latin typeface="Verdana" panose="020B0604030504040204" pitchFamily="34" charset="0"/>
              </a:rPr>
              <a:t>速度越大</a:t>
            </a:r>
            <a:r>
              <a:rPr lang="zh-CN" alt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，</a:t>
            </a:r>
            <a:r>
              <a:rPr lang="zh-CN" altLang="en-US" sz="3600" b="1" dirty="0">
                <a:solidFill>
                  <a:srgbClr val="C00000"/>
                </a:solidFill>
                <a:latin typeface="Verdana" panose="020B0604030504040204" pitchFamily="34" charset="0"/>
              </a:rPr>
              <a:t>质量越大</a:t>
            </a:r>
            <a:r>
              <a:rPr lang="zh-CN" alt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，物体所具有的</a:t>
            </a:r>
            <a:r>
              <a:rPr lang="zh-CN" altLang="en-US" sz="3600" b="1" dirty="0">
                <a:solidFill>
                  <a:srgbClr val="C00000"/>
                </a:solidFill>
                <a:latin typeface="Verdana" panose="020B0604030504040204" pitchFamily="34" charset="0"/>
              </a:rPr>
              <a:t>动能就越大。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186370"/>
          <p:cNvSpPr txBox="1">
            <a:spLocks noChangeArrowheads="1"/>
          </p:cNvSpPr>
          <p:nvPr/>
        </p:nvSpPr>
        <p:spPr bwMode="auto">
          <a:xfrm>
            <a:off x="3503614" y="549275"/>
            <a:ext cx="5329237" cy="6413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 dirty="0"/>
              <a:t>探究影响动能的因素</a:t>
            </a:r>
          </a:p>
        </p:txBody>
      </p:sp>
      <p:sp>
        <p:nvSpPr>
          <p:cNvPr id="5" name="Content Placeholder 2"/>
          <p:cNvSpPr>
            <a:spLocks noChangeArrowheads="1"/>
          </p:cNvSpPr>
          <p:nvPr/>
        </p:nvSpPr>
        <p:spPr bwMode="auto">
          <a:xfrm>
            <a:off x="767408" y="1401229"/>
            <a:ext cx="8964488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8745" indent="0">
              <a:spcBef>
                <a:spcPct val="20000"/>
              </a:spcBef>
            </a:pPr>
            <a:r>
              <a:rPr lang="zh-CN" altLang="en-US" sz="3200" b="1" dirty="0">
                <a:latin typeface="Verdana" panose="020B0604030504040204" pitchFamily="34" charset="0"/>
              </a:rPr>
              <a:t>回顾与反思</a:t>
            </a:r>
          </a:p>
        </p:txBody>
      </p:sp>
      <p:pic>
        <p:nvPicPr>
          <p:cNvPr id="1026" name="图片24" descr="菁优网：http://www.jyeoo.com">
            <a:extLst>
              <a:ext uri="{FF2B5EF4-FFF2-40B4-BE49-F238E27FC236}">
                <a16:creationId xmlns:a16="http://schemas.microsoft.com/office/drawing/2014/main" id="{92981131-28B6-AB08-68E9-E809F52E7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9" y="2219873"/>
            <a:ext cx="392158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A41A49C-F298-0A28-B44F-E03B54D4BA0B}"/>
              </a:ext>
            </a:extLst>
          </p:cNvPr>
          <p:cNvSpPr txBox="1"/>
          <p:nvPr/>
        </p:nvSpPr>
        <p:spPr>
          <a:xfrm>
            <a:off x="4727848" y="4431466"/>
            <a:ext cx="72480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进行</a:t>
            </a:r>
            <a:r>
              <a:rPr lang="en-US" altLang="zh-CN" sz="3200" b="1" u="sng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 u="sng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两个图</a:t>
            </a:r>
            <a:r>
              <a:rPr lang="zh-CN" altLang="en-US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实验，是为了研究</a:t>
            </a:r>
            <a:r>
              <a:rPr lang="zh-CN" altLang="en-US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小球动能与质量的关系。</a:t>
            </a:r>
            <a:r>
              <a:rPr lang="zh-CN" altLang="zh-CN" sz="3200" b="1" kern="100" dirty="0">
                <a:effectLst/>
                <a:ea typeface="Times New Roman" panose="02020603050405020304" pitchFamily="18" charset="0"/>
              </a:rPr>
              <a:t> </a:t>
            </a:r>
            <a:r>
              <a:rPr lang="zh-CN" altLang="zh-CN" sz="3200" b="1" u="sng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　</a:t>
            </a:r>
            <a:r>
              <a:rPr lang="en-US" altLang="zh-CN" sz="3200" b="1" u="sng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</a:rPr>
              <a:t>     </a:t>
            </a:r>
            <a:r>
              <a:rPr lang="zh-CN" altLang="zh-CN" sz="3200" b="1" u="sng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　</a:t>
            </a:r>
            <a:endParaRPr lang="zh-CN" altLang="en-US" sz="32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D4AFCD3-F833-E02D-A6A2-ED72D47E5A1D}"/>
              </a:ext>
            </a:extLst>
          </p:cNvPr>
          <p:cNvSpPr txBox="1"/>
          <p:nvPr/>
        </p:nvSpPr>
        <p:spPr>
          <a:xfrm>
            <a:off x="4608577" y="2690911"/>
            <a:ext cx="72480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进行</a:t>
            </a:r>
            <a:r>
              <a:rPr lang="en-US" altLang="zh-CN" sz="3200" b="1" u="sng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 u="sng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两个图</a:t>
            </a:r>
            <a:r>
              <a:rPr lang="zh-CN" altLang="en-US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实验，是为了研究</a:t>
            </a:r>
            <a:r>
              <a:rPr lang="zh-CN" altLang="en-US" sz="3200" b="1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小球动能与速度的关系。</a:t>
            </a:r>
            <a:r>
              <a:rPr lang="zh-CN" altLang="zh-CN" sz="3200" b="1" kern="100" dirty="0">
                <a:effectLst/>
                <a:ea typeface="Times New Roman" panose="02020603050405020304" pitchFamily="18" charset="0"/>
              </a:rPr>
              <a:t> </a:t>
            </a:r>
            <a:r>
              <a:rPr lang="zh-CN" altLang="zh-CN" sz="3200" b="1" u="sng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　</a:t>
            </a:r>
            <a:r>
              <a:rPr lang="en-US" altLang="zh-CN" sz="3200" b="1" u="sng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</a:rPr>
              <a:t>     </a:t>
            </a:r>
            <a:r>
              <a:rPr lang="zh-CN" altLang="zh-CN" sz="3200" b="1" u="sng" kern="100" dirty="0"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　</a:t>
            </a:r>
            <a:endParaRPr lang="zh-CN" altLang="en-US" sz="3200" b="1" dirty="0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C8B9DB07-D2C0-EB93-7A8F-8689496E47C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91189" y="4385299"/>
            <a:ext cx="190812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乙    丙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4FCFCCA4-6403-2DC8-9B8F-514292C3A40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40320" y="2662286"/>
            <a:ext cx="172819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甲    乙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F99EC68-7837-5BA9-5EE7-3480C94D41BF}"/>
              </a:ext>
            </a:extLst>
          </p:cNvPr>
          <p:cNvSpPr/>
          <p:nvPr/>
        </p:nvSpPr>
        <p:spPr>
          <a:xfrm>
            <a:off x="675629" y="2780928"/>
            <a:ext cx="530898" cy="273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H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CD828A4-1C55-D586-2A04-EEBFEE01091C}"/>
              </a:ext>
            </a:extLst>
          </p:cNvPr>
          <p:cNvSpPr/>
          <p:nvPr/>
        </p:nvSpPr>
        <p:spPr>
          <a:xfrm>
            <a:off x="1415480" y="5320249"/>
            <a:ext cx="530898" cy="273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M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86370"/>
          <p:cNvSpPr txBox="1">
            <a:spLocks noChangeArrowheads="1"/>
          </p:cNvSpPr>
          <p:nvPr/>
        </p:nvSpPr>
        <p:spPr bwMode="auto">
          <a:xfrm>
            <a:off x="3503614" y="549275"/>
            <a:ext cx="5329237" cy="6413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 dirty="0"/>
              <a:t>生活与物理</a:t>
            </a:r>
          </a:p>
        </p:txBody>
      </p:sp>
      <p:sp>
        <p:nvSpPr>
          <p:cNvPr id="17411" name="Content Placeholder 2"/>
          <p:cNvSpPr>
            <a:spLocks noChangeArrowheads="1"/>
          </p:cNvSpPr>
          <p:nvPr/>
        </p:nvSpPr>
        <p:spPr bwMode="auto">
          <a:xfrm>
            <a:off x="490223" y="1249768"/>
            <a:ext cx="29972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 dirty="0">
                <a:latin typeface="Verdana" panose="020B0604030504040204" pitchFamily="34" charset="0"/>
              </a:rPr>
              <a:t>应用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3F7ED593-D1D4-E912-9920-8D636DE9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7" y="2130830"/>
            <a:ext cx="3888431" cy="219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latin typeface="Arial" panose="020B0604020202020204" pitchFamily="34" charset="0"/>
              </a:rPr>
              <a:t>国庆前的运动会上，精彩纷呈，为什么志愿者不能站在终点处等待搀扶运动员？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D69A77-7052-C6F7-F9EE-460B3E4F9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98" y="2348880"/>
            <a:ext cx="7847907" cy="44144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175D3-8441-EF3C-0F24-8D4BD2FC1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86370">
            <a:extLst>
              <a:ext uri="{FF2B5EF4-FFF2-40B4-BE49-F238E27FC236}">
                <a16:creationId xmlns:a16="http://schemas.microsoft.com/office/drawing/2014/main" id="{47F44063-4DAE-687D-722C-873E72D21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549275"/>
            <a:ext cx="5329237" cy="6413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 dirty="0"/>
              <a:t>生活与物理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800E32A6-CB54-A9D1-5A7E-FBBDB3833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3" y="1249768"/>
            <a:ext cx="29972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 dirty="0">
                <a:latin typeface="Verdana" panose="020B0604030504040204" pitchFamily="34" charset="0"/>
              </a:rPr>
              <a:t>应用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49CD8F9-D1AD-5998-C291-726706367106}"/>
              </a:ext>
            </a:extLst>
          </p:cNvPr>
          <p:cNvGrpSpPr/>
          <p:nvPr/>
        </p:nvGrpSpPr>
        <p:grpSpPr>
          <a:xfrm>
            <a:off x="3703596" y="2333169"/>
            <a:ext cx="6858000" cy="2413914"/>
            <a:chOff x="2286000" y="4443769"/>
            <a:chExt cx="6858000" cy="241391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603157D-B9D9-2B3E-E4BA-D126868E8234}"/>
                </a:ext>
              </a:extLst>
            </p:cNvPr>
            <p:cNvPicPr/>
            <p:nvPr/>
          </p:nvPicPr>
          <p:blipFill>
            <a:blip r:embed="rId2"/>
            <a:srcRect t="49616" b="1"/>
            <a:stretch/>
          </p:blipFill>
          <p:spPr>
            <a:xfrm>
              <a:off x="2286000" y="4443769"/>
              <a:ext cx="6858000" cy="24139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CF131AD-16A9-2E77-E046-F8A2969DA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6096" y="4443769"/>
              <a:ext cx="2166582" cy="843588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895DD84-ED98-A176-E49B-7713D948277D}"/>
              </a:ext>
            </a:extLst>
          </p:cNvPr>
          <p:cNvPicPr/>
          <p:nvPr/>
        </p:nvPicPr>
        <p:blipFill>
          <a:blip r:embed="rId2"/>
        </p:blipFill>
        <p:spPr>
          <a:xfrm>
            <a:off x="3703596" y="2066926"/>
            <a:ext cx="6858000" cy="4791075"/>
          </a:xfrm>
          <a:prstGeom prst="rect">
            <a:avLst/>
          </a:prstGeom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B5E0E555-9E39-5530-3AA5-686F1EA10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05" y="3000908"/>
            <a:ext cx="6162646" cy="111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latin typeface="Arial" panose="020B0604020202020204" pitchFamily="34" charset="0"/>
              </a:rPr>
              <a:t>高速公路对不同的车型有不同的限速，原因是什么？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600E8458-835E-5B20-C15A-472CD80AA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05" y="2177772"/>
            <a:ext cx="4768850" cy="57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latin typeface="Arial" panose="020B0604020202020204" pitchFamily="34" charset="0"/>
              </a:rPr>
              <a:t>这个标识牌是什么意思？</a:t>
            </a:r>
          </a:p>
        </p:txBody>
      </p:sp>
    </p:spTree>
    <p:extLst>
      <p:ext uri="{BB962C8B-B14F-4D97-AF65-F5344CB8AC3E}">
        <p14:creationId xmlns:p14="http://schemas.microsoft.com/office/powerpoint/2010/main" val="35062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FB574-3EAB-E87C-CCEB-05329A36C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86370">
            <a:extLst>
              <a:ext uri="{FF2B5EF4-FFF2-40B4-BE49-F238E27FC236}">
                <a16:creationId xmlns:a16="http://schemas.microsoft.com/office/drawing/2014/main" id="{AF4FFDA2-50BA-4DE3-C9D5-97C2E6AF9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549275"/>
            <a:ext cx="5329237" cy="6413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 dirty="0"/>
              <a:t>生活与物理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36A26B41-B255-1662-D133-E8CD337E6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729738"/>
              </p:ext>
            </p:extLst>
          </p:nvPr>
        </p:nvGraphicFramePr>
        <p:xfrm>
          <a:off x="263352" y="1561873"/>
          <a:ext cx="6906505" cy="2662874"/>
        </p:xfrm>
        <a:graphic>
          <a:graphicData uri="http://schemas.openxmlformats.org/drawingml/2006/table">
            <a:tbl>
              <a:tblPr firstRow="1" firstCol="1" bandRow="1"/>
              <a:tblGrid>
                <a:gridCol w="773371">
                  <a:extLst>
                    <a:ext uri="{9D8B030D-6E8A-4147-A177-3AD203B41FA5}">
                      <a16:colId xmlns:a16="http://schemas.microsoft.com/office/drawing/2014/main" val="3784161718"/>
                    </a:ext>
                  </a:extLst>
                </a:gridCol>
                <a:gridCol w="1245969">
                  <a:extLst>
                    <a:ext uri="{9D8B030D-6E8A-4147-A177-3AD203B41FA5}">
                      <a16:colId xmlns:a16="http://schemas.microsoft.com/office/drawing/2014/main" val="267216120"/>
                    </a:ext>
                  </a:extLst>
                </a:gridCol>
                <a:gridCol w="2353497">
                  <a:extLst>
                    <a:ext uri="{9D8B030D-6E8A-4147-A177-3AD203B41FA5}">
                      <a16:colId xmlns:a16="http://schemas.microsoft.com/office/drawing/2014/main" val="222419538"/>
                    </a:ext>
                  </a:extLst>
                </a:gridCol>
                <a:gridCol w="2533668">
                  <a:extLst>
                    <a:ext uri="{9D8B030D-6E8A-4147-A177-3AD203B41FA5}">
                      <a16:colId xmlns:a16="http://schemas.microsoft.com/office/drawing/2014/main" val="15486686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实验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铁球质量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m/g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铁球</a:t>
                      </a: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到达水平面时的速度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cm·s</a:t>
                      </a:r>
                      <a:r>
                        <a:rPr lang="en-US" altLang="zh-CN" sz="2400" kern="100" baseline="300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木块被撞击后移动的距离</a:t>
                      </a: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s/cm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8323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338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2013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414136"/>
                  </a:ext>
                </a:extLst>
              </a:tr>
            </a:tbl>
          </a:graphicData>
        </a:graphic>
      </p:graphicFrame>
      <p:pic>
        <p:nvPicPr>
          <p:cNvPr id="1028" name="图片24" descr="菁优网：http://www.jyeoo.com">
            <a:extLst>
              <a:ext uri="{FF2B5EF4-FFF2-40B4-BE49-F238E27FC236}">
                <a16:creationId xmlns:a16="http://schemas.microsoft.com/office/drawing/2014/main" id="{18188306-1217-7254-11A5-1601E3C5B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4" t="35651" b="8214"/>
          <a:stretch/>
        </p:blipFill>
        <p:spPr bwMode="auto">
          <a:xfrm>
            <a:off x="7464152" y="1700808"/>
            <a:ext cx="3492474" cy="214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5158ED5-8EA6-C37F-3210-B649777E4C75}"/>
              </a:ext>
            </a:extLst>
          </p:cNvPr>
          <p:cNvSpPr txBox="1"/>
          <p:nvPr/>
        </p:nvSpPr>
        <p:spPr>
          <a:xfrm>
            <a:off x="518638" y="4848239"/>
            <a:ext cx="9969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kern="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分析表中数据可知：</a:t>
            </a:r>
            <a:r>
              <a:rPr lang="zh-CN" altLang="zh-CN" sz="2800" u="sng" kern="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　　</a:t>
            </a:r>
            <a:r>
              <a:rPr lang="zh-CN" altLang="zh-CN" sz="2800" kern="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对汽车动能的影响更大，发生交通事故时，造成的伤害更加严重。</a:t>
            </a:r>
            <a:endParaRPr lang="zh-CN" alt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CFABEDBE-6FF1-0125-945D-82B004370A8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4065" y="4748824"/>
            <a:ext cx="1368425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超速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0965012-B690-ADD6-2CC2-3A632BC6A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818999"/>
              </p:ext>
            </p:extLst>
          </p:nvPr>
        </p:nvGraphicFramePr>
        <p:xfrm>
          <a:off x="4655840" y="2636805"/>
          <a:ext cx="2514017" cy="1584390"/>
        </p:xfrm>
        <a:graphic>
          <a:graphicData uri="http://schemas.openxmlformats.org/drawingml/2006/table">
            <a:tbl>
              <a:tblPr firstRow="1" firstCol="1" bandRow="1"/>
              <a:tblGrid>
                <a:gridCol w="2514017">
                  <a:extLst>
                    <a:ext uri="{9D8B030D-6E8A-4147-A177-3AD203B41FA5}">
                      <a16:colId xmlns:a16="http://schemas.microsoft.com/office/drawing/2014/main" val="9884941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471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86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zh-CN" sz="24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939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961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93FAF-2029-F53F-D9F1-EFDF84684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157698">
            <a:extLst>
              <a:ext uri="{FF2B5EF4-FFF2-40B4-BE49-F238E27FC236}">
                <a16:creationId xmlns:a16="http://schemas.microsoft.com/office/drawing/2014/main" id="{1B1563CE-FA42-D1BE-B2E6-72F39E464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80" y="4797150"/>
            <a:ext cx="8424863" cy="1381125"/>
          </a:xfrm>
          <a:prstGeom prst="rect">
            <a:avLst/>
          </a:prstGeom>
          <a:gradFill rotWithShape="1">
            <a:gsLst>
              <a:gs pos="0">
                <a:srgbClr val="339966"/>
              </a:gs>
              <a:gs pos="50000">
                <a:srgbClr val="FFFF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26800" bIns="22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动能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2ECCAD-71B8-F554-A929-E3879035FB50}"/>
              </a:ext>
            </a:extLst>
          </p:cNvPr>
          <p:cNvSpPr txBox="1"/>
          <p:nvPr/>
        </p:nvSpPr>
        <p:spPr>
          <a:xfrm>
            <a:off x="4583832" y="4979882"/>
            <a:ext cx="4671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/>
              <a:t>势能   机械能</a:t>
            </a:r>
          </a:p>
        </p:txBody>
      </p:sp>
      <p:pic>
        <p:nvPicPr>
          <p:cNvPr id="4" name="木榨2">
            <a:hlinkClick r:id="" action="ppaction://media"/>
            <a:extLst>
              <a:ext uri="{FF2B5EF4-FFF2-40B4-BE49-F238E27FC236}">
                <a16:creationId xmlns:a16="http://schemas.microsoft.com/office/drawing/2014/main" id="{C248CE5A-E843-3677-8185-29D02DEF0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9536" y="476672"/>
            <a:ext cx="7220943" cy="40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12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86370"/>
          <p:cNvSpPr txBox="1">
            <a:spLocks noChangeArrowheads="1"/>
          </p:cNvSpPr>
          <p:nvPr/>
        </p:nvSpPr>
        <p:spPr bwMode="auto">
          <a:xfrm>
            <a:off x="3503614" y="549275"/>
            <a:ext cx="5329237" cy="6413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 dirty="0"/>
              <a:t>总结与提高</a:t>
            </a:r>
          </a:p>
        </p:txBody>
      </p:sp>
      <p:sp>
        <p:nvSpPr>
          <p:cNvPr id="6" name="波形 5">
            <a:extLst>
              <a:ext uri="{FF2B5EF4-FFF2-40B4-BE49-F238E27FC236}">
                <a16:creationId xmlns:a16="http://schemas.microsoft.com/office/drawing/2014/main" id="{74778246-FBA7-E7E8-4B88-265ADD2C4023}"/>
              </a:ext>
            </a:extLst>
          </p:cNvPr>
          <p:cNvSpPr/>
          <p:nvPr/>
        </p:nvSpPr>
        <p:spPr>
          <a:xfrm>
            <a:off x="1631504" y="5303608"/>
            <a:ext cx="7992888" cy="1368152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动能势能机械能，祝同学们无所不能！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FD87308-5CDB-4FDF-322D-43B198CEBF3A}"/>
              </a:ext>
            </a:extLst>
          </p:cNvPr>
          <p:cNvSpPr txBox="1"/>
          <p:nvPr/>
        </p:nvSpPr>
        <p:spPr>
          <a:xfrm>
            <a:off x="766785" y="1340766"/>
            <a:ext cx="80570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、能量：表示物体做功本领的物理量；</a:t>
            </a:r>
            <a:endParaRPr lang="en-US" altLang="zh-CN" sz="2800" kern="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、单位：焦耳</a:t>
            </a:r>
            <a:endParaRPr lang="en-US" altLang="zh-CN" sz="2800" kern="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、动能：由于运动具有的能量；</a:t>
            </a:r>
            <a:endParaRPr lang="en-US" altLang="zh-CN" sz="2800" kern="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800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、实验探究动能的影响因素：</a:t>
            </a:r>
            <a:endParaRPr lang="en-US" altLang="zh-CN" sz="2800" kern="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物体动能的大小与物体的速度和质量有关，</a:t>
            </a:r>
          </a:p>
          <a:p>
            <a:pPr>
              <a:lnSpc>
                <a:spcPct val="150000"/>
              </a:lnSpc>
            </a:pPr>
            <a:r>
              <a:rPr lang="zh-CN" altLang="en-US" sz="2800" kern="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速度越大，质量越大，物体所具有的动能就越大。</a:t>
            </a:r>
            <a:endParaRPr lang="en-US" altLang="zh-CN" sz="2800" kern="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9950860-A51A-4ABB-A508-CD6961FCDE04}"/>
              </a:ext>
            </a:extLst>
          </p:cNvPr>
          <p:cNvPicPr/>
          <p:nvPr/>
        </p:nvPicPr>
        <p:blipFill>
          <a:blip r:embed="rId2"/>
        </p:blipFill>
        <p:spPr>
          <a:xfrm>
            <a:off x="7988738" y="2469172"/>
            <a:ext cx="4143375" cy="21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7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83BDB498-9633-316A-BF1A-FC2D429F0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76" y="1143212"/>
            <a:ext cx="11917324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dirty="0">
                <a:solidFill>
                  <a:srgbClr val="C00000"/>
                </a:solidFill>
              </a:rPr>
              <a:t>1</a:t>
            </a:r>
            <a:r>
              <a:rPr lang="zh-CN" altLang="en-US" sz="3200" dirty="0">
                <a:solidFill>
                  <a:srgbClr val="C00000"/>
                </a:solidFill>
              </a:rPr>
              <a:t>、能量：</a:t>
            </a:r>
            <a:endParaRPr lang="en-US" altLang="zh-CN" sz="3200" dirty="0">
              <a:solidFill>
                <a:srgbClr val="C00000"/>
              </a:solidFill>
            </a:endParaRPr>
          </a:p>
          <a:p>
            <a:pPr eaLnBrk="1" hangingPunct="1">
              <a:defRPr/>
            </a:pPr>
            <a:r>
              <a:rPr lang="zh-CN" altLang="en-US" sz="3000" b="1" dirty="0">
                <a:solidFill>
                  <a:srgbClr val="000000"/>
                </a:solidFill>
              </a:rPr>
              <a:t>一个物体如果能够对</a:t>
            </a:r>
            <a:r>
              <a:rPr lang="zh-CN" altLang="en-US" sz="3000" b="1" dirty="0">
                <a:solidFill>
                  <a:srgbClr val="000000"/>
                </a:solidFill>
                <a:latin typeface="宋体" panose="02010600030101010101" pitchFamily="2" charset="-122"/>
              </a:rPr>
              <a:t>另一物体做功，</a:t>
            </a:r>
            <a:r>
              <a:rPr lang="zh-CN" altLang="en-US" sz="3000" b="1" dirty="0">
                <a:solidFill>
                  <a:srgbClr val="000000"/>
                </a:solidFill>
              </a:rPr>
              <a:t>我们就说它具有能量，简称能。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15279CD-C02C-9C32-0E7C-C88C1C839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376" y="2753671"/>
            <a:ext cx="4313639" cy="30527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6ABAC48-BD67-8637-AE28-32DC61270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740" y="2753671"/>
            <a:ext cx="3918675" cy="3052771"/>
          </a:xfrm>
          <a:prstGeom prst="rect">
            <a:avLst/>
          </a:prstGeom>
        </p:spPr>
      </p:pic>
      <p:sp>
        <p:nvSpPr>
          <p:cNvPr id="2" name="文本框 184323">
            <a:extLst>
              <a:ext uri="{FF2B5EF4-FFF2-40B4-BE49-F238E27FC236}">
                <a16:creationId xmlns:a16="http://schemas.microsoft.com/office/drawing/2014/main" id="{EA82AFD8-D7FA-794A-AF36-9B7B93B4F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8073" y="589638"/>
            <a:ext cx="3954463" cy="6413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 dirty="0"/>
              <a:t>能量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E68A2B0-70A9-E6BE-C834-86FB4B7A8BC1}"/>
              </a:ext>
            </a:extLst>
          </p:cNvPr>
          <p:cNvSpPr/>
          <p:nvPr/>
        </p:nvSpPr>
        <p:spPr>
          <a:xfrm>
            <a:off x="2639616" y="1493388"/>
            <a:ext cx="936104" cy="8890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CF686B3-2E29-64F1-1319-29398DD2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90" r="14132"/>
          <a:stretch/>
        </p:blipFill>
        <p:spPr>
          <a:xfrm>
            <a:off x="198988" y="2748182"/>
            <a:ext cx="3582663" cy="303499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0D463EA2-1133-6E45-2D98-20889D080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5975974"/>
            <a:ext cx="990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、动能：物体由于运动而具有的能叫动能。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箭头: 左右 6">
            <a:extLst>
              <a:ext uri="{FF2B5EF4-FFF2-40B4-BE49-F238E27FC236}">
                <a16:creationId xmlns:a16="http://schemas.microsoft.com/office/drawing/2014/main" id="{3FFAA087-B930-391F-8D9D-1B2DC185D986}"/>
              </a:ext>
            </a:extLst>
          </p:cNvPr>
          <p:cNvSpPr/>
          <p:nvPr/>
        </p:nvSpPr>
        <p:spPr>
          <a:xfrm>
            <a:off x="10952880" y="5754505"/>
            <a:ext cx="1116124" cy="382303"/>
          </a:xfrm>
          <a:prstGeom prst="leftRightArrow">
            <a:avLst>
              <a:gd name="adj1" fmla="val 50000"/>
              <a:gd name="adj2" fmla="val 5284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b z</a:t>
            </a:r>
            <a:endParaRPr lang="zh-CN" altLang="en-US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022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54" y="2010440"/>
            <a:ext cx="4465320" cy="3333750"/>
          </a:xfrm>
          <a:prstGeom prst="rect">
            <a:avLst/>
          </a:prstGeom>
        </p:spPr>
      </p:pic>
      <p:sp>
        <p:nvSpPr>
          <p:cNvPr id="11266" name="文本框 186370"/>
          <p:cNvSpPr txBox="1">
            <a:spLocks noChangeArrowheads="1"/>
          </p:cNvSpPr>
          <p:nvPr/>
        </p:nvSpPr>
        <p:spPr bwMode="auto">
          <a:xfrm>
            <a:off x="3503614" y="549275"/>
            <a:ext cx="5329237" cy="6413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/>
              <a:t>动能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79376" y="1393189"/>
            <a:ext cx="8229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zh-CN" altLang="en-US" b="1" dirty="0"/>
              <a:t>如何让我们手中的小车具有动能？</a:t>
            </a:r>
          </a:p>
        </p:txBody>
      </p:sp>
      <p:pic>
        <p:nvPicPr>
          <p:cNvPr id="16" name="图片 15"/>
          <p:cNvPicPr/>
          <p:nvPr/>
        </p:nvPicPr>
        <p:blipFill>
          <a:blip r:embed="rId3"/>
        </p:blipFill>
        <p:spPr>
          <a:xfrm>
            <a:off x="6035357" y="2010440"/>
            <a:ext cx="4453255" cy="333375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41FF5C35-FD18-26D7-ADED-78CB8C72F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5589240"/>
            <a:ext cx="10009236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zh-CN" altLang="en-US" b="1" dirty="0"/>
              <a:t>这里有两个运动的小车，如何比较它们动能的大小？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CB7F7-38DB-0EC2-8CF5-8F8BF6A5F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186370">
            <a:extLst>
              <a:ext uri="{FF2B5EF4-FFF2-40B4-BE49-F238E27FC236}">
                <a16:creationId xmlns:a16="http://schemas.microsoft.com/office/drawing/2014/main" id="{FB87E97C-A05F-011E-81BD-E7F4B915C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549275"/>
            <a:ext cx="5329237" cy="6413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/>
              <a:t>动能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75D51F8-9A6D-FBC0-49BD-E16B4247D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557020"/>
            <a:ext cx="943317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3600" b="1" dirty="0"/>
              <a:t>学生活动：推动小车，用运动的小车撞击木块。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F28404D-C608-09FC-3BF1-DE3A4A707D67}"/>
              </a:ext>
            </a:extLst>
          </p:cNvPr>
          <p:cNvSpPr txBox="1"/>
          <p:nvPr/>
        </p:nvSpPr>
        <p:spPr>
          <a:xfrm>
            <a:off x="2351584" y="2780928"/>
            <a:ext cx="7200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chemeClr val="bg2">
                    <a:lumMod val="10000"/>
                  </a:schemeClr>
                </a:solidFill>
              </a:rPr>
              <a:t>①谁具有动能？</a:t>
            </a:r>
            <a:endParaRPr lang="en-US" altLang="zh-CN" sz="3200" b="1" dirty="0">
              <a:solidFill>
                <a:schemeClr val="bg2">
                  <a:lumMod val="10000"/>
                </a:schemeClr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chemeClr val="bg2">
                    <a:lumMod val="10000"/>
                  </a:schemeClr>
                </a:solidFill>
              </a:rPr>
              <a:t>②木块移动距离的不同说明了什么？</a:t>
            </a:r>
            <a:endParaRPr lang="en-US" altLang="zh-CN" sz="3200" b="1" dirty="0">
              <a:solidFill>
                <a:schemeClr val="bg2">
                  <a:lumMod val="10000"/>
                </a:schemeClr>
              </a:solidFill>
            </a:endParaRPr>
          </a:p>
          <a:p>
            <a:pPr eaLnBrk="1" hangingPunct="1"/>
            <a:r>
              <a:rPr lang="zh-CN" altLang="en-US" sz="3200" b="1" dirty="0">
                <a:solidFill>
                  <a:schemeClr val="bg2">
                    <a:lumMod val="10000"/>
                  </a:schemeClr>
                </a:solidFill>
              </a:rPr>
              <a:t>③动能的大小和什么因素有关呢？</a:t>
            </a:r>
            <a:endParaRPr lang="en-US" altLang="zh-CN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4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框 186370"/>
          <p:cNvSpPr txBox="1">
            <a:spLocks noChangeArrowheads="1"/>
          </p:cNvSpPr>
          <p:nvPr/>
        </p:nvSpPr>
        <p:spPr bwMode="auto">
          <a:xfrm>
            <a:off x="3503614" y="549275"/>
            <a:ext cx="5329237" cy="6413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/>
              <a:t>探究影响动能的因素</a:t>
            </a:r>
          </a:p>
        </p:txBody>
      </p:sp>
      <p:sp>
        <p:nvSpPr>
          <p:cNvPr id="5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5676" y="1578739"/>
            <a:ext cx="898048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b="1" dirty="0">
                <a:latin typeface="Arial" panose="020B0604020202020204" pitchFamily="34" charset="0"/>
              </a:rPr>
              <a:t>1.</a:t>
            </a:r>
            <a:r>
              <a:rPr lang="zh-CN" altLang="en-US" b="1" dirty="0">
                <a:latin typeface="Arial" panose="020B0604020202020204" pitchFamily="34" charset="0"/>
              </a:rPr>
              <a:t>猜想：动能的大小可能与</a:t>
            </a:r>
            <a:r>
              <a:rPr lang="en-US" altLang="zh-CN" b="1" dirty="0">
                <a:latin typeface="Arial" panose="020B0604020202020204" pitchFamily="34" charset="0"/>
              </a:rPr>
              <a:t>_____</a:t>
            </a:r>
            <a:r>
              <a:rPr lang="zh-CN" altLang="en-US" b="1" dirty="0">
                <a:latin typeface="Arial" panose="020B0604020202020204" pitchFamily="34" charset="0"/>
              </a:rPr>
              <a:t>和</a:t>
            </a:r>
            <a:r>
              <a:rPr lang="en-US" altLang="zh-CN" b="1" dirty="0">
                <a:latin typeface="Arial" panose="020B0604020202020204" pitchFamily="34" charset="0"/>
              </a:rPr>
              <a:t>_____</a:t>
            </a:r>
            <a:r>
              <a:rPr lang="zh-CN" altLang="en-US" b="1" dirty="0">
                <a:latin typeface="Arial" panose="020B0604020202020204" pitchFamily="34" charset="0"/>
              </a:rPr>
              <a:t>有关</a:t>
            </a:r>
          </a:p>
        </p:txBody>
      </p:sp>
      <p:sp>
        <p:nvSpPr>
          <p:cNvPr id="6" name="Rectangle 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48290" y="1451580"/>
            <a:ext cx="1368425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速度</a:t>
            </a:r>
          </a:p>
        </p:txBody>
      </p:sp>
      <p:sp>
        <p:nvSpPr>
          <p:cNvPr id="7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82086" y="1425437"/>
            <a:ext cx="12954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质量</a:t>
            </a:r>
          </a:p>
        </p:txBody>
      </p:sp>
      <p:sp>
        <p:nvSpPr>
          <p:cNvPr id="11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1544" y="2570398"/>
            <a:ext cx="6336704" cy="64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Arial" panose="020B0604020202020204" pitchFamily="34" charset="0"/>
              </a:rPr>
              <a:t>实验方法：</a:t>
            </a:r>
            <a:r>
              <a:rPr lang="zh-CN" altLang="en-US" b="1" u="sng" dirty="0">
                <a:latin typeface="Arial" panose="020B0604020202020204" pitchFamily="34" charset="0"/>
              </a:rPr>
              <a:t>                                   </a:t>
            </a:r>
            <a:r>
              <a:rPr lang="zh-CN" altLang="en-US" b="1" dirty="0">
                <a:latin typeface="Arial" panose="020B0604020202020204" pitchFamily="34" charset="0"/>
              </a:rPr>
              <a:t>。</a:t>
            </a:r>
          </a:p>
        </p:txBody>
      </p:sp>
      <p:sp>
        <p:nvSpPr>
          <p:cNvPr id="12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53305" y="2491476"/>
            <a:ext cx="2224087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控制变量法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DD75CDF4-FB6D-EA7D-1F3E-85A10FACE43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03645" y="2475382"/>
            <a:ext cx="182614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、转换法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41EB2-51C6-34C1-6DC5-9ADA06E77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64" y="3516948"/>
            <a:ext cx="8507768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8745" indent="0">
              <a:spcBef>
                <a:spcPct val="20000"/>
              </a:spcBef>
            </a:pPr>
            <a:r>
              <a:rPr lang="en-US" altLang="zh-CN" sz="3200" b="1" dirty="0"/>
              <a:t>2.</a:t>
            </a:r>
            <a:r>
              <a:rPr lang="zh-CN" altLang="en-US" sz="3200" b="1" dirty="0"/>
              <a:t>设计实验，探究小车动能与速度的关系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zh-CN" altLang="en-US" sz="3200" dirty="0">
              <a:latin typeface="Verdana" panose="020B0604030504040204" pitchFamily="34" charset="0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F5997BD-74FE-6BE5-FA28-C31D035F7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4435475"/>
            <a:ext cx="5225926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Arial" panose="020B0604020202020204" pitchFamily="34" charset="0"/>
              </a:rPr>
              <a:t>控制不变的量：</a:t>
            </a:r>
            <a:r>
              <a:rPr lang="zh-CN" altLang="en-US" b="1" u="sng" dirty="0">
                <a:latin typeface="Arial" panose="020B0604020202020204" pitchFamily="34" charset="0"/>
              </a:rPr>
              <a:t>          </a:t>
            </a:r>
            <a:r>
              <a:rPr lang="zh-CN" altLang="en-US" b="1" dirty="0">
                <a:latin typeface="Arial" panose="020B0604020202020204" pitchFamily="34" charset="0"/>
              </a:rPr>
              <a:t>；</a:t>
            </a:r>
            <a:endParaRPr lang="en-US" altLang="zh-CN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Arial" panose="020B0604020202020204" pitchFamily="34" charset="0"/>
              </a:rPr>
              <a:t>       改变的量：</a:t>
            </a:r>
            <a:r>
              <a:rPr lang="zh-CN" altLang="en-US" b="1" u="sng" dirty="0">
                <a:latin typeface="Arial" panose="020B0604020202020204" pitchFamily="34" charset="0"/>
              </a:rPr>
              <a:t>          </a:t>
            </a:r>
            <a:r>
              <a:rPr lang="zh-CN" altLang="en-US" b="1" dirty="0">
                <a:latin typeface="Arial" panose="020B0604020202020204" pitchFamily="34" charset="0"/>
              </a:rPr>
              <a:t>；</a:t>
            </a:r>
            <a:endParaRPr lang="en-US" altLang="zh-CN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Arial" panose="020B0604020202020204" pitchFamily="34" charset="0"/>
              </a:rPr>
              <a:t>       比较的量：</a:t>
            </a:r>
            <a:r>
              <a:rPr lang="zh-CN" altLang="en-US" b="1" u="sng" dirty="0">
                <a:latin typeface="Arial" panose="020B0604020202020204" pitchFamily="34" charset="0"/>
              </a:rPr>
              <a:t>          </a:t>
            </a:r>
            <a:r>
              <a:rPr lang="zh-CN" altLang="en-US" b="1" dirty="0">
                <a:latin typeface="Arial" panose="020B0604020202020204" pitchFamily="34" charset="0"/>
              </a:rPr>
              <a:t>。</a:t>
            </a:r>
            <a:endParaRPr lang="en-US" altLang="zh-CN" b="1" dirty="0">
              <a:latin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0246DE3-F39E-8562-2EAA-AC6647AD8AAD}"/>
              </a:ext>
            </a:extLst>
          </p:cNvPr>
          <p:cNvGrpSpPr/>
          <p:nvPr/>
        </p:nvGrpSpPr>
        <p:grpSpPr>
          <a:xfrm>
            <a:off x="4960615" y="4443731"/>
            <a:ext cx="1386840" cy="1820545"/>
            <a:chOff x="4845" y="5978"/>
            <a:chExt cx="2184" cy="2867"/>
          </a:xfrm>
        </p:grpSpPr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015D51E1-822F-3468-B395-E7A19815D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" y="5978"/>
              <a:ext cx="2040" cy="9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质量</a:t>
              </a:r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9987B0CC-A83E-9F9A-753D-EA321E21B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" y="7008"/>
              <a:ext cx="2155" cy="9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速度</a:t>
              </a: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B2DE5F57-E40E-5D1D-D149-DBECCACF4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" y="7933"/>
              <a:ext cx="2155" cy="9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动能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2E26498-FD12-A1C9-BB58-62ABBD96EFC8}"/>
              </a:ext>
            </a:extLst>
          </p:cNvPr>
          <p:cNvGrpSpPr/>
          <p:nvPr/>
        </p:nvGrpSpPr>
        <p:grpSpPr>
          <a:xfrm>
            <a:off x="6106917" y="5744845"/>
            <a:ext cx="4351020" cy="831215"/>
            <a:chOff x="6895" y="8094"/>
            <a:chExt cx="6852" cy="1309"/>
          </a:xfrm>
        </p:grpSpPr>
        <p:sp>
          <p:nvSpPr>
            <p:cNvPr id="15" name="Text Box 11">
              <a:extLst>
                <a:ext uri="{FF2B5EF4-FFF2-40B4-BE49-F238E27FC236}">
                  <a16:creationId xmlns:a16="http://schemas.microsoft.com/office/drawing/2014/main" id="{7175C438-7975-A50E-34D4-1EE80F61A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5" y="8094"/>
              <a:ext cx="5622" cy="1309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dirty="0">
                  <a:solidFill>
                    <a:srgbClr val="C00000"/>
                  </a:solidFill>
                </a:rPr>
                <a:t>观察小车对外做功的大小</a:t>
              </a:r>
              <a:endParaRPr lang="en-US" altLang="zh-CN" sz="2400" dirty="0">
                <a:solidFill>
                  <a:srgbClr val="C00000"/>
                </a:solidFill>
              </a:endParaRPr>
            </a:p>
            <a:p>
              <a:pPr eaLnBrk="1" hangingPunct="1"/>
              <a:r>
                <a:rPr lang="zh-CN" altLang="en-US" sz="2400" dirty="0">
                  <a:solidFill>
                    <a:srgbClr val="C00000"/>
                  </a:solidFill>
                </a:rPr>
                <a:t>（木块被推动的距离）</a:t>
              </a:r>
            </a:p>
          </p:txBody>
        </p:sp>
        <p:sp>
          <p:nvSpPr>
            <p:cNvPr id="16" name="箭头: 右 15">
              <a:extLst>
                <a:ext uri="{FF2B5EF4-FFF2-40B4-BE49-F238E27FC236}">
                  <a16:creationId xmlns:a16="http://schemas.microsoft.com/office/drawing/2014/main" id="{361411DE-DCFB-8F98-1BEF-2085C525A408}"/>
                </a:ext>
              </a:extLst>
            </p:cNvPr>
            <p:cNvSpPr/>
            <p:nvPr/>
          </p:nvSpPr>
          <p:spPr>
            <a:xfrm>
              <a:off x="6895" y="8213"/>
              <a:ext cx="1020" cy="50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86370"/>
          <p:cNvSpPr txBox="1">
            <a:spLocks noChangeArrowheads="1"/>
          </p:cNvSpPr>
          <p:nvPr/>
        </p:nvSpPr>
        <p:spPr bwMode="auto">
          <a:xfrm>
            <a:off x="3503614" y="547370"/>
            <a:ext cx="5329237" cy="64516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>
                <a:sym typeface="+mn-ea"/>
              </a:rPr>
              <a:t>探究影响动能的因素</a:t>
            </a:r>
            <a:endParaRPr lang="zh-CN" altLang="en-US" sz="3600" b="1" dirty="0"/>
          </a:p>
        </p:txBody>
      </p:sp>
      <p:sp>
        <p:nvSpPr>
          <p:cNvPr id="13315" name="Content Placeholder 2"/>
          <p:cNvSpPr>
            <a:spLocks noChangeArrowheads="1"/>
          </p:cNvSpPr>
          <p:nvPr/>
        </p:nvSpPr>
        <p:spPr bwMode="auto">
          <a:xfrm>
            <a:off x="839416" y="1521061"/>
            <a:ext cx="743603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8745" indent="0">
              <a:spcBef>
                <a:spcPct val="20000"/>
              </a:spcBef>
            </a:pPr>
            <a:r>
              <a:rPr lang="en-US" altLang="zh-CN" sz="3200" b="1" dirty="0">
                <a:latin typeface="Verdana" panose="020B0604030504040204" pitchFamily="34" charset="0"/>
              </a:rPr>
              <a:t>3.</a:t>
            </a:r>
            <a:r>
              <a:rPr lang="zh-CN" altLang="en-US" sz="3200" b="1" dirty="0">
                <a:latin typeface="Verdana" panose="020B0604030504040204" pitchFamily="34" charset="0"/>
              </a:rPr>
              <a:t>小组讨论注意事项，进行实验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099B0281-518C-FB29-0217-565411D8D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408" y="2289539"/>
            <a:ext cx="7164016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控制小车的质量不变，改变速度，</a:t>
            </a:r>
            <a:endParaRPr lang="en-US" altLang="zh-CN" sz="3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zh-CN" altLang="en-US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比较木块被推动的距离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9AF44-BEE0-0366-B9DD-17F1C1853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767" y="3777476"/>
            <a:ext cx="7488064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8745" indent="0">
              <a:spcBef>
                <a:spcPct val="20000"/>
              </a:spcBef>
            </a:pPr>
            <a:r>
              <a:rPr lang="en-US" altLang="zh-CN" sz="3200" b="1" dirty="0">
                <a:latin typeface="Verdana" panose="020B0604030504040204" pitchFamily="34" charset="0"/>
              </a:rPr>
              <a:t>4.</a:t>
            </a:r>
            <a:r>
              <a:rPr lang="zh-CN" altLang="en-US" sz="3200" b="1" dirty="0"/>
              <a:t>分析现象得到结论</a:t>
            </a:r>
            <a:endParaRPr lang="zh-CN" altLang="en-US" sz="3200" b="1" dirty="0">
              <a:latin typeface="Verdan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B1F260-32B5-7FFE-8D8C-02D6A3F92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4742110"/>
            <a:ext cx="867658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8745" indent="0">
              <a:spcBef>
                <a:spcPct val="20000"/>
              </a:spcBef>
            </a:pPr>
            <a:r>
              <a:rPr lang="zh-CN" altLang="en-US" sz="3200" b="1" dirty="0">
                <a:latin typeface="Verdana" panose="020B0604030504040204" pitchFamily="34" charset="0"/>
              </a:rPr>
              <a:t>当质量相同时，物体的速度越大，动能越大。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86370"/>
          <p:cNvSpPr txBox="1">
            <a:spLocks noChangeArrowheads="1"/>
          </p:cNvSpPr>
          <p:nvPr/>
        </p:nvSpPr>
        <p:spPr bwMode="auto">
          <a:xfrm>
            <a:off x="3503614" y="547370"/>
            <a:ext cx="5329237" cy="64516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>
                <a:sym typeface="+mn-ea"/>
              </a:rPr>
              <a:t>探究影响动能的因素</a:t>
            </a:r>
            <a:endParaRPr lang="zh-CN" altLang="en-US" sz="3600" b="1" dirty="0"/>
          </a:p>
        </p:txBody>
      </p:sp>
      <p:sp>
        <p:nvSpPr>
          <p:cNvPr id="13315" name="Content Placeholder 2"/>
          <p:cNvSpPr>
            <a:spLocks noChangeArrowheads="1"/>
          </p:cNvSpPr>
          <p:nvPr/>
        </p:nvSpPr>
        <p:spPr bwMode="auto">
          <a:xfrm>
            <a:off x="911424" y="1377809"/>
            <a:ext cx="7344047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8745" indent="0">
              <a:spcBef>
                <a:spcPct val="20000"/>
              </a:spcBef>
            </a:pPr>
            <a:r>
              <a:rPr lang="en-US" altLang="zh-CN" sz="3200" b="1" dirty="0">
                <a:latin typeface="Verdana" panose="020B0604030504040204" pitchFamily="34" charset="0"/>
              </a:rPr>
              <a:t>5.</a:t>
            </a:r>
            <a:r>
              <a:rPr lang="zh-CN" altLang="en-US" sz="3200" b="1" dirty="0">
                <a:latin typeface="Verdana" panose="020B0604030504040204" pitchFamily="34" charset="0"/>
              </a:rPr>
              <a:t>设计实验，</a:t>
            </a:r>
            <a:r>
              <a:rPr lang="zh-CN" altLang="en-US" sz="3200" b="1" dirty="0"/>
              <a:t>探究动能与质量的关系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zh-CN" altLang="en-US" sz="3200" b="1" dirty="0">
              <a:latin typeface="Verdana" panose="020B060403050404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BAEE69-5930-E13D-3B75-2C33406DC4F2}"/>
              </a:ext>
            </a:extLst>
          </p:cNvPr>
          <p:cNvSpPr txBox="1"/>
          <p:nvPr/>
        </p:nvSpPr>
        <p:spPr>
          <a:xfrm>
            <a:off x="1703512" y="2444150"/>
            <a:ext cx="7416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控制小车的速度不变，改变质量前后，比较木块被推动的距离</a:t>
            </a:r>
          </a:p>
        </p:txBody>
      </p:sp>
      <p:sp>
        <p:nvSpPr>
          <p:cNvPr id="11" name="标注: 弯曲线形(带边框和强调线) 10">
            <a:extLst>
              <a:ext uri="{FF2B5EF4-FFF2-40B4-BE49-F238E27FC236}">
                <a16:creationId xmlns:a16="http://schemas.microsoft.com/office/drawing/2014/main" id="{6E884920-A200-BBD7-C997-DEC88D1D6929}"/>
              </a:ext>
            </a:extLst>
          </p:cNvPr>
          <p:cNvSpPr/>
          <p:nvPr/>
        </p:nvSpPr>
        <p:spPr>
          <a:xfrm>
            <a:off x="4043772" y="4077072"/>
            <a:ext cx="4104456" cy="936104"/>
          </a:xfrm>
          <a:prstGeom prst="accentBorderCallout2">
            <a:avLst>
              <a:gd name="adj1" fmla="val 7910"/>
              <a:gd name="adj2" fmla="val -590"/>
              <a:gd name="adj3" fmla="val 12556"/>
              <a:gd name="adj4" fmla="val -9293"/>
              <a:gd name="adj5" fmla="val -136826"/>
              <a:gd name="adj6" fmla="val 1675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如何控制速度不变？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86370"/>
          <p:cNvSpPr txBox="1">
            <a:spLocks noChangeArrowheads="1"/>
          </p:cNvSpPr>
          <p:nvPr/>
        </p:nvSpPr>
        <p:spPr bwMode="auto">
          <a:xfrm>
            <a:off x="3503614" y="547370"/>
            <a:ext cx="5329237" cy="64516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>
                <a:sym typeface="+mn-ea"/>
              </a:rPr>
              <a:t>探究影响动能的因素</a:t>
            </a:r>
            <a:endParaRPr lang="zh-CN" altLang="en-US" sz="3600" b="1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127448" y="1522600"/>
            <a:ext cx="7776864" cy="107721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dirty="0">
                <a:solidFill>
                  <a:srgbClr val="C00000"/>
                </a:solidFill>
              </a:rPr>
              <a:t>小车从斜面上的相同高度处由静止滑下时，</a:t>
            </a:r>
            <a:r>
              <a:rPr lang="zh-CN" altLang="en-US" sz="3200" dirty="0">
                <a:solidFill>
                  <a:srgbClr val="C00000"/>
                </a:solidFill>
                <a:sym typeface="+mn-ea"/>
              </a:rPr>
              <a:t>到斜面底端的速度相同。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7" name="斜面提供速度相同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07" y="3138429"/>
            <a:ext cx="5973445" cy="3395345"/>
          </a:xfrm>
          <a:prstGeom prst="rect">
            <a:avLst/>
          </a:prstGeom>
        </p:spPr>
      </p:pic>
      <p:pic>
        <p:nvPicPr>
          <p:cNvPr id="4" name="定格1">
            <a:hlinkClick r:id="" action="ppaction://media"/>
            <a:extLst>
              <a:ext uri="{FF2B5EF4-FFF2-40B4-BE49-F238E27FC236}">
                <a16:creationId xmlns:a16="http://schemas.microsoft.com/office/drawing/2014/main" id="{3E3D4387-FE57-5F5E-B3A3-17F5D4855D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4817" y="3138429"/>
            <a:ext cx="6023593" cy="33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5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5018E-2D56-4406-F45B-35CFEB3B0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BC4A4DF3-8AA2-3AFC-DF81-3E22D0849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6409" y="4869161"/>
            <a:ext cx="6855975" cy="95410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C00000"/>
                </a:solidFill>
              </a:rPr>
              <a:t>小车从斜面上的相同高度处由静止滑下时，</a:t>
            </a:r>
            <a:r>
              <a:rPr lang="zh-CN" altLang="en-US" sz="2800" dirty="0">
                <a:solidFill>
                  <a:srgbClr val="C00000"/>
                </a:solidFill>
                <a:sym typeface="+mn-ea"/>
              </a:rPr>
              <a:t>到斜面底端的速度相同。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E892-FE58-C208-6667-A7F4556B6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430" y="5954577"/>
            <a:ext cx="743603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8745" indent="0">
              <a:spcBef>
                <a:spcPct val="20000"/>
              </a:spcBef>
            </a:pPr>
            <a:r>
              <a:rPr lang="en-US" altLang="zh-CN" sz="3200" b="1" dirty="0">
                <a:latin typeface="Verdana" panose="020B0604030504040204" pitchFamily="34" charset="0"/>
              </a:rPr>
              <a:t>6.</a:t>
            </a:r>
            <a:r>
              <a:rPr lang="zh-CN" altLang="en-US" sz="3200" b="1" dirty="0">
                <a:latin typeface="Verdana" panose="020B0604030504040204" pitchFamily="34" charset="0"/>
              </a:rPr>
              <a:t> 进行实验</a:t>
            </a:r>
          </a:p>
        </p:txBody>
      </p:sp>
      <p:sp>
        <p:nvSpPr>
          <p:cNvPr id="4" name="文本框 186370">
            <a:extLst>
              <a:ext uri="{FF2B5EF4-FFF2-40B4-BE49-F238E27FC236}">
                <a16:creationId xmlns:a16="http://schemas.microsoft.com/office/drawing/2014/main" id="{FF550DC5-CC85-486F-1B1B-C31523B5C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547370"/>
            <a:ext cx="5329237" cy="64516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F9FDF9"/>
              </a:gs>
              <a:gs pos="100000">
                <a:srgbClr val="33CC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 b="1">
                <a:sym typeface="+mn-ea"/>
              </a:rPr>
              <a:t>探究影响动能的因素</a:t>
            </a:r>
            <a:endParaRPr lang="zh-CN" altLang="en-US" sz="36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5BCC3B-DC9F-61D9-8697-000BE568D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377809"/>
            <a:ext cx="7344047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4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8745" indent="0">
              <a:spcBef>
                <a:spcPct val="20000"/>
              </a:spcBef>
            </a:pPr>
            <a:r>
              <a:rPr lang="en-US" altLang="zh-CN" sz="3200" b="1" dirty="0">
                <a:latin typeface="Verdana" panose="020B0604030504040204" pitchFamily="34" charset="0"/>
              </a:rPr>
              <a:t>5.</a:t>
            </a:r>
            <a:r>
              <a:rPr lang="zh-CN" altLang="en-US" sz="3200" b="1" dirty="0">
                <a:latin typeface="Verdana" panose="020B0604030504040204" pitchFamily="34" charset="0"/>
              </a:rPr>
              <a:t>设计实验，</a:t>
            </a:r>
            <a:r>
              <a:rPr lang="zh-CN" altLang="en-US" sz="3200" b="1" dirty="0"/>
              <a:t>探究动能与质量的关系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zh-CN" altLang="en-US" sz="3200" b="1" dirty="0">
              <a:latin typeface="Verdana" panose="020B060403050404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BB5DF6F-6ABB-C070-EBD0-5AA61F69AE3E}"/>
              </a:ext>
            </a:extLst>
          </p:cNvPr>
          <p:cNvSpPr txBox="1"/>
          <p:nvPr/>
        </p:nvSpPr>
        <p:spPr>
          <a:xfrm>
            <a:off x="1703512" y="2444150"/>
            <a:ext cx="7416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控制小车的速度不变，改变质量前后，比较木块被推动的距离</a:t>
            </a:r>
          </a:p>
        </p:txBody>
      </p:sp>
      <p:sp>
        <p:nvSpPr>
          <p:cNvPr id="7" name="标注: 弯曲线形(带边框和强调线) 6">
            <a:extLst>
              <a:ext uri="{FF2B5EF4-FFF2-40B4-BE49-F238E27FC236}">
                <a16:creationId xmlns:a16="http://schemas.microsoft.com/office/drawing/2014/main" id="{1EF05C42-CA06-E8E3-62C2-B34B6E575688}"/>
              </a:ext>
            </a:extLst>
          </p:cNvPr>
          <p:cNvSpPr/>
          <p:nvPr/>
        </p:nvSpPr>
        <p:spPr>
          <a:xfrm>
            <a:off x="3935760" y="3759629"/>
            <a:ext cx="4104456" cy="821499"/>
          </a:xfrm>
          <a:prstGeom prst="accentBorderCallout2">
            <a:avLst>
              <a:gd name="adj1" fmla="val 7910"/>
              <a:gd name="adj2" fmla="val -590"/>
              <a:gd name="adj3" fmla="val 12556"/>
              <a:gd name="adj4" fmla="val -9293"/>
              <a:gd name="adj5" fmla="val -83334"/>
              <a:gd name="adj6" fmla="val 1834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如何控制速度不变？</a:t>
            </a:r>
          </a:p>
        </p:txBody>
      </p:sp>
    </p:spTree>
    <p:extLst>
      <p:ext uri="{BB962C8B-B14F-4D97-AF65-F5344CB8AC3E}">
        <p14:creationId xmlns:p14="http://schemas.microsoft.com/office/powerpoint/2010/main" val="79362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VjMDgxMGI5NDcwYjYzYTYyOGIyM2VjMDM2MzEwNG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72503937007872,&quot;left&quot;:8.42503937007873,&quot;top&quot;:122.6,&quot;width&quot;:707.124960629921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72503937007872,&quot;left&quot;:8.42503937007873,&quot;top&quot;:122.6,&quot;width&quot;:707.124960629921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72503937007872,&quot;left&quot;:8.42503937007873,&quot;top&quot;:122.6,&quot;width&quot;:707.124960629921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72503937007872,&quot;left&quot;:8.42503937007873,&quot;top&quot;:122.6,&quot;width&quot;:707.124960629921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72503937007872,&quot;left&quot;:8.42503937007873,&quot;top&quot;:122.6,&quot;width&quot;:707.124960629921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72503937007872,&quot;left&quot;:8.42503937007873,&quot;top&quot;:122.6,&quot;width&quot;:707.124960629921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72503937007872,&quot;left&quot;:8.42503937007873,&quot;top&quot;:122.6,&quot;width&quot;:707.124960629921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72503937007872,&quot;left&quot;:8.42503937007873,&quot;top&quot;:122.6,&quot;width&quot;:707.124960629921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72503937007872,&quot;left&quot;:8.42503937007873,&quot;top&quot;:122.6,&quot;width&quot;:707.1249606299212}"/>
</p:tagLst>
</file>

<file path=ppt/theme/theme1.xml><?xml version="1.0" encoding="utf-8"?>
<a:theme xmlns:a="http://schemas.openxmlformats.org/drawingml/2006/main" name="1_BALLOONS_TP10203757">
  <a:themeElements>
    <a:clrScheme name="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783"/>
      </a:accent4>
      <a:accent5>
        <a:srgbClr val="F4FCE5"/>
      </a:accent5>
      <a:accent6>
        <a:srgbClr val="D3DDE5"/>
      </a:accent6>
      <a:hlink>
        <a:srgbClr val="CC99FF"/>
      </a:hlink>
      <a:folHlink>
        <a:srgbClr val="F2DFFD"/>
      </a:folHlink>
    </a:clrScheme>
    <a:fontScheme name="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BALLOONS_TP10203757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ALLOONS_TP10203757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ALLOONS_TP10203757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ALLOONS_TP10203757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ALLOONS_TP10203757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ALLOONS_TP10203757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ALLOONS_TP10203757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ALLOONS_TP10203757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ALLOONS_TP10203757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_TP10203757">
  <a:themeElements>
    <a:clrScheme name="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783"/>
      </a:accent4>
      <a:accent5>
        <a:srgbClr val="F4FCE5"/>
      </a:accent5>
      <a:accent6>
        <a:srgbClr val="D3DDE5"/>
      </a:accent6>
      <a:hlink>
        <a:srgbClr val="CC99FF"/>
      </a:hlink>
      <a:folHlink>
        <a:srgbClr val="F2DFFD"/>
      </a:folHlink>
    </a:clrScheme>
    <a:fontScheme name="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ALLOONS_TP10203757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_TP10203757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_TP10203757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_TP10203757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_TP10203757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_TP10203757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_TP10203757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_TP10203757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_TP10203757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ALLOONS_TP10203757">
  <a:themeElements>
    <a:clrScheme name="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783"/>
      </a:accent4>
      <a:accent5>
        <a:srgbClr val="F4FCE5"/>
      </a:accent5>
      <a:accent6>
        <a:srgbClr val="D3DDE5"/>
      </a:accent6>
      <a:hlink>
        <a:srgbClr val="CC99FF"/>
      </a:hlink>
      <a:folHlink>
        <a:srgbClr val="F2DFFD"/>
      </a:folHlink>
    </a:clrScheme>
    <a:fontScheme name="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BALLOONS_TP10203757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LOONS_TP10203757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LOONS_TP10203757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LOONS_TP10203757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LOONS_TP10203757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LOONS_TP10203757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ALLOONS_TP10203757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ALLOONS_TP10203757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ALLOONS_TP10203757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660</Words>
  <Application>Microsoft Office PowerPoint</Application>
  <PresentationFormat>宽屏</PresentationFormat>
  <Paragraphs>97</Paragraphs>
  <Slides>16</Slides>
  <Notes>0</Notes>
  <HiddenSlides>1</HiddenSlides>
  <MMClips>4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Times New Roman</vt:lpstr>
      <vt:lpstr>Verdana</vt:lpstr>
      <vt:lpstr>1_BALLOONS_TP10203757</vt:lpstr>
      <vt:lpstr>BALLOONS_TP10203757</vt:lpstr>
      <vt:lpstr>2_BALLOONS_TP10203757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张咪咪</dc:creator>
  <cp:lastModifiedBy>咪咪 张</cp:lastModifiedBy>
  <cp:revision>244</cp:revision>
  <dcterms:created xsi:type="dcterms:W3CDTF">2005-08-31T09:23:00Z</dcterms:created>
  <dcterms:modified xsi:type="dcterms:W3CDTF">2024-10-10T04:15:06Z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2052-12.1.0.18543</vt:lpwstr>
  </property>
  <property fmtid="{D5CDD505-2E9C-101B-9397-08002B2CF9AE}" pid="3" name="ICV">
    <vt:lpwstr>D2A103B595B54013B6995ABD8D8EAB07_13</vt:lpwstr>
  </property>
</Properties>
</file>