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embeddedFontLst>
    <p:embeddedFont>
      <p:font typeface="华文楷体" panose="02010600040101010101" charset="-122"/>
      <p:regular r:id="rId25"/>
    </p:embeddedFont>
    <p:embeddedFont>
      <p:font typeface="汉仪夏日体W" panose="00020600040101010101" charset="-122"/>
      <p:regular r:id="rId26"/>
    </p:embeddedFont>
    <p:embeddedFont>
      <p:font typeface="微软雅黑" panose="020B0503020204020204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3.xml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MG_2511(20231003-140205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5720" y="0"/>
            <a:ext cx="70199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205" y="635"/>
            <a:ext cx="5352415" cy="68599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620" y="635"/>
            <a:ext cx="5365115" cy="68592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0760000">
            <a:off x="3056890" y="824230"/>
            <a:ext cx="2359660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当当当！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endParaRPr lang="en-US" altLang="zh-CN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21120000">
            <a:off x="2264410" y="3096895"/>
            <a:ext cx="2139315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“嗞喇！”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85135" y="5233585"/>
            <a:ext cx="4064000" cy="64516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sym typeface="华文楷体" panose="02010600040101010101" charset="-122"/>
              </a:rPr>
              <a:t>     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sym typeface="华文楷体" panose="02010600040101010101" charset="-122"/>
              </a:rPr>
              <a:t>今天，妈妈是最忙碌、最辛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sym typeface="华文楷体" panose="02010600040101010101" charset="-122"/>
              </a:rPr>
              <a:t>苦的人，但是她看上去很开心。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sym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70550" y="3780790"/>
            <a:ext cx="3082290" cy="11988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“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真有趣，爷爷奶奶们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在一起，像小朋友一样快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乐。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小野拿着做好的小卡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片，一一送给了爷爷奶奶们。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8605520" y="545465"/>
            <a:ext cx="3270885" cy="92202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     </a:t>
            </a:r>
            <a:r>
              <a:rPr 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爷爷奶奶们围坐在客厅</a:t>
            </a:r>
            <a:endParaRPr lang="zh-CN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里，聊着天，喝着茶，欢笑声</a:t>
            </a:r>
            <a:endParaRPr lang="zh-CN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不时地传到小野的房间里。</a:t>
            </a:r>
            <a:endParaRPr lang="zh-CN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510" y="0"/>
            <a:ext cx="10888345" cy="68586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34210" y="5979795"/>
            <a:ext cx="5151755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  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哇，真好看！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----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这些卡片都是小野用树叶和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花瓣粘贴成的。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330" y="0"/>
            <a:ext cx="1072134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00000">
            <a:off x="4139565" y="2825750"/>
            <a:ext cx="2689225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咔嚓</a:t>
            </a:r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----”</a:t>
            </a:r>
            <a:endParaRPr lang="en-US" altLang="zh-CN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84900" y="5180330"/>
            <a:ext cx="538480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buClrTx/>
              <a:buSzTx/>
              <a:buNone/>
            </a:pPr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  爷爷奶奶们举起小卡片，摆好姿势，小野站在最前面，</a:t>
            </a:r>
            <a:endParaRPr lang="en-US" altLang="zh-CN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大家笑得可幸福了。</a:t>
            </a:r>
            <a:endParaRPr lang="en-US" altLang="zh-CN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330" y="0"/>
            <a:ext cx="1072134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2910" y="1919520"/>
            <a:ext cx="4064000" cy="92202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    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柳爷爷说：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这么特别的礼物，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我还是第一次收到。谢谢小野呀！来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来来，一起拍个照。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endParaRPr lang="en-US" altLang="zh-CN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rot="21000000">
            <a:off x="4139565" y="2825750"/>
            <a:ext cx="2689225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咔嚓</a:t>
            </a:r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----”</a:t>
            </a:r>
            <a:endParaRPr lang="en-US" altLang="zh-CN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31990" y="5038725"/>
            <a:ext cx="604520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buClrTx/>
              <a:buSzTx/>
              <a:buNone/>
            </a:pP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  爷爷奶奶们举起小卡片，摆好姿势，</a:t>
            </a:r>
            <a:endParaRPr lang="en-US" altLang="zh-CN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>
              <a:buClrTx/>
              <a:buSzTx/>
              <a:buNone/>
            </a:pP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小野站在最前面，大家笑得可幸福了。</a:t>
            </a:r>
            <a:endParaRPr lang="en-US" altLang="zh-CN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60197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970" y="0"/>
            <a:ext cx="6589395" cy="42119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96560" y="4742815"/>
            <a:ext cx="6529705" cy="11988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姨奶奶给大家倒菊花酒，菊花酒的香味飘散开来。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小野咬了一口重阳糕，软软糯糯，香香甜甜，比菊花酒还香呢，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爷爷提议去登高望远。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我也要去！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小野嚷嚷着。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475" y="0"/>
            <a:ext cx="10689590" cy="68586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9010" y="176530"/>
            <a:ext cx="6606540" cy="92202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小野悄悄地问妈妈：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什么是登高望远啊？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endParaRPr lang="en-US" altLang="zh-CN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妈妈告诉小野：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重阳节这一天，老人们喜欢登上高山和高塔，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看远处的风景。重阳节登高，还有步步高升的含义呢。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endParaRPr lang="en-US" altLang="zh-CN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0"/>
            <a:ext cx="1056005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64000" y="3245400"/>
            <a:ext cx="4064000" cy="38481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03670" y="522605"/>
            <a:ext cx="5471160" cy="156845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  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木兰山是小镇最高的地方，小野和爷爷奶奶们</a:t>
            </a:r>
            <a:endParaRPr lang="zh-CN" altLang="en-US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很快就爬到了山顶。从山顶往下望，所有的房子和</a:t>
            </a:r>
            <a:endParaRPr lang="zh-CN" altLang="en-US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街道都变小了。</a:t>
            </a:r>
            <a:endParaRPr lang="zh-CN" altLang="en-US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姨奶奶张开手臂，像个小孩子一样叫起来</a:t>
            </a:r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啊</a:t>
            </a:r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----”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，</a:t>
            </a:r>
            <a:endParaRPr lang="zh-CN" altLang="en-US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柳爷爷和姜奶奶也举起双手，大声喊着：</a:t>
            </a:r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木兰山，</a:t>
            </a:r>
            <a:endParaRPr lang="zh-CN" altLang="en-US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我来了！</a:t>
            </a:r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endParaRPr lang="en-US" altLang="zh-CN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590" y="0"/>
            <a:ext cx="10624185" cy="6899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1225" y="1152525"/>
            <a:ext cx="6966585" cy="92202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“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真是一群老小孩！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奶奶笑眯眯地望着大家。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 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这时候，一群大雁飞过，一会儿排成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一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字形，一会儿排成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人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字形，越飞越远……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MG_2511(20231003-140205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2108200"/>
            <a:ext cx="4862195" cy="47498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40510" y="959485"/>
            <a:ext cx="91109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 spc="1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</a:rPr>
              <a:t>孩子们，听完故事知道什么是重阳节了吧？</a:t>
            </a:r>
            <a:endParaRPr lang="zh-CN" altLang="en-US" sz="3600" b="1" spc="1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99480" y="2585085"/>
            <a:ext cx="4724400" cy="353822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2800">
                <a:ln>
                  <a:noFill/>
                </a:ln>
                <a:solidFill>
                  <a:srgbClr val="F29D6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让我们想一想可以用</a:t>
            </a:r>
            <a:br>
              <a:rPr lang="zh-CN" altLang="en-US" sz="2800" noProof="0" dirty="0">
                <a:ln>
                  <a:noFill/>
                </a:ln>
                <a:solidFill>
                  <a:srgbClr val="F29D6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</a:br>
            <a:br>
              <a:rPr lang="zh-CN" altLang="en-US" sz="2800" noProof="0" dirty="0">
                <a:ln>
                  <a:noFill/>
                </a:ln>
                <a:solidFill>
                  <a:srgbClr val="F29D6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</a:br>
            <a:r>
              <a:rPr lang="zh-CN" altLang="en-US" sz="2800">
                <a:ln>
                  <a:noFill/>
                </a:ln>
                <a:solidFill>
                  <a:srgbClr val="F29D6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什么样的方式来表达对</a:t>
            </a:r>
            <a:endParaRPr lang="zh-CN" altLang="en-US" sz="2800">
              <a:ln>
                <a:noFill/>
              </a:ln>
              <a:solidFill>
                <a:srgbClr val="F29D66"/>
              </a:solidFill>
              <a:effectLst/>
              <a:uLnTx/>
              <a:uFillTx/>
              <a:latin typeface="+mj-lt"/>
              <a:ea typeface="+mj-ea"/>
              <a:cs typeface="+mj-cs"/>
              <a:sym typeface="+mn-ea"/>
            </a:endParaRPr>
          </a:p>
          <a:p>
            <a:pPr algn="ctr"/>
            <a:endParaRPr lang="zh-CN" altLang="en-US" sz="2800">
              <a:ln>
                <a:noFill/>
              </a:ln>
              <a:solidFill>
                <a:srgbClr val="F29D66"/>
              </a:solidFill>
              <a:effectLst/>
              <a:uLnTx/>
              <a:uFillTx/>
              <a:latin typeface="+mj-lt"/>
              <a:ea typeface="+mj-ea"/>
              <a:cs typeface="+mj-cs"/>
              <a:sym typeface="+mn-ea"/>
            </a:endParaRPr>
          </a:p>
          <a:p>
            <a:pPr algn="ctr"/>
            <a:r>
              <a:rPr lang="zh-CN" altLang="en-US" sz="2800">
                <a:ln>
                  <a:noFill/>
                </a:ln>
                <a:solidFill>
                  <a:srgbClr val="F29D6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爷爷奶奶、姥姥姥爷</a:t>
            </a:r>
            <a:endParaRPr lang="zh-CN" altLang="en-US" sz="2800">
              <a:ln>
                <a:noFill/>
              </a:ln>
              <a:solidFill>
                <a:srgbClr val="F29D66"/>
              </a:solidFill>
              <a:effectLst/>
              <a:uLnTx/>
              <a:uFillTx/>
              <a:latin typeface="+mj-lt"/>
              <a:ea typeface="+mj-ea"/>
              <a:cs typeface="+mj-cs"/>
              <a:sym typeface="+mn-ea"/>
            </a:endParaRPr>
          </a:p>
          <a:p>
            <a:pPr algn="ctr"/>
            <a:endParaRPr lang="zh-CN" altLang="en-US" sz="2800">
              <a:ln>
                <a:noFill/>
              </a:ln>
              <a:solidFill>
                <a:srgbClr val="F29D66"/>
              </a:solidFill>
              <a:effectLst/>
              <a:uLnTx/>
              <a:uFillTx/>
              <a:latin typeface="+mj-lt"/>
              <a:ea typeface="+mj-ea"/>
              <a:cs typeface="+mj-cs"/>
              <a:sym typeface="+mn-ea"/>
            </a:endParaRPr>
          </a:p>
          <a:p>
            <a:pPr algn="ctr"/>
            <a:r>
              <a:rPr lang="zh-CN" altLang="en-US" sz="2800">
                <a:ln>
                  <a:noFill/>
                </a:ln>
                <a:solidFill>
                  <a:srgbClr val="F29D6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的爱呢？</a:t>
            </a:r>
            <a:br>
              <a:rPr lang="zh-CN" altLang="en-US" sz="2800" noProof="0" dirty="0">
                <a:ln>
                  <a:noFill/>
                </a:ln>
                <a:solidFill>
                  <a:srgbClr val="F29D6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</a:br>
            <a:endParaRPr lang="zh-CN" altLang="en-US" sz="2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50" y="0"/>
            <a:ext cx="10706100" cy="68586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09440" y="684530"/>
            <a:ext cx="6673215" cy="70675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   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秋天到了，院子里的菊花开了。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红的、黄的、白的花，在绿叶的掩映下，非常好看。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02361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610" y="0"/>
            <a:ext cx="554482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51550" y="4402455"/>
            <a:ext cx="6151245" cy="181483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  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这天，小野正在院子里玩儿。</a:t>
            </a:r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嘎吱</a:t>
            </a:r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一声，院门开了，进来一位头发花白的奶奶。</a:t>
            </a:r>
            <a:endParaRPr lang="zh-CN" altLang="en-US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“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你是小野吧？长这么高了，上次见你的时候，路还走不稳呢。</a:t>
            </a:r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endParaRPr lang="en-US" altLang="zh-CN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奶奶笑呵呵地摸摸小野的头发。</a:t>
            </a:r>
            <a:endParaRPr lang="zh-CN" altLang="en-US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“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小野，这是奶奶的亲姐姐，快叫姨奶奶！</a:t>
            </a:r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endParaRPr lang="en-US" altLang="zh-CN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两个奶奶拥抱在一起。一个说，你一点儿都没变，一个说，老了老了。</a:t>
            </a:r>
            <a:endParaRPr lang="zh-CN" altLang="en-US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1878"/>
          <a:stretch>
            <a:fillRect/>
          </a:stretch>
        </p:blipFill>
        <p:spPr>
          <a:xfrm>
            <a:off x="688340" y="635"/>
            <a:ext cx="10815955" cy="68573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20700000">
            <a:off x="615950" y="791210"/>
            <a:ext cx="2262505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</a:t>
            </a:r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节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日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快乐！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endParaRPr lang="en-US" altLang="zh-CN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4995" y="5788025"/>
            <a:ext cx="653161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 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姨奶奶递给奶奶一壶酒：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这是我去年重阳节做的菊花酒，带来给你们尝尝。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endParaRPr lang="en-US" altLang="zh-CN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64580" y="4439285"/>
            <a:ext cx="5814060" cy="11988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</a:t>
            </a:r>
            <a:r>
              <a:rPr lang="en-US" altLang="zh-CN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“</a:t>
            </a: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重阳节就要饮菊花酒，菊花酒是一种祛灾祈福的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  <a:cs typeface="汉仪夏日体W" panose="00020600040101010101" charset="-122"/>
            </a:endParaRPr>
          </a:p>
          <a:p>
            <a:pPr algn="l"/>
            <a:r>
              <a:rPr lang="en-US" altLang="zh-CN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‘</a:t>
            </a: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吉祥酒</a:t>
            </a:r>
            <a:r>
              <a:rPr lang="en-US" altLang="zh-CN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’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，小野等会儿也喝一口啊。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姨奶奶说。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“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小孩子不能喝酒的。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小野有点儿严肃地说。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“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哟，真是个小大人。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姨奶奶刮了一下小野的鼻子。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655" y="0"/>
            <a:ext cx="10854055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36395" y="5890260"/>
            <a:ext cx="6453505" cy="70675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  <a:sym typeface="华文楷体" panose="02010600040101010101" charset="-122"/>
              </a:rPr>
              <a:t>        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  <a:sym typeface="华文楷体" panose="02010600040101010101" charset="-122"/>
              </a:rPr>
              <a:t>这时候，村口的柳爷爷和姜奶奶来串门了，邻村的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  <a:sym typeface="华文楷体" panose="02010600040101010101" charset="-122"/>
              </a:rPr>
              <a:t>夏爷爷也来了，他们都认识姨奶奶。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  <a:sym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5465" y="7620"/>
            <a:ext cx="5415280" cy="68541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745" y="0"/>
            <a:ext cx="5662295" cy="68618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8430" y="2686685"/>
            <a:ext cx="3032125" cy="11988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 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小野跑进屋问妈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妈：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重阳节是什么节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日啊？家里怎么来了这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么多爷爷奶奶？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endParaRPr lang="en-US" altLang="zh-CN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48730" y="4054475"/>
            <a:ext cx="5481320" cy="11988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  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妈妈正忙着揉米粉，她说：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重阳节是农历九月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初九，是爷爷奶奶、姥姥姥爷的节日。就像小朋友们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过儿童节一样，老人们也要过节。今天大家约好了，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要在我们家聚餐。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endParaRPr lang="en-US" altLang="zh-CN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365" y="0"/>
            <a:ext cx="549148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0"/>
            <a:ext cx="5462905" cy="6838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5755" y="539750"/>
            <a:ext cx="5725160" cy="13220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  “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妈妈在给爷爷奶奶们做好吃的吗？</a:t>
            </a:r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endParaRPr lang="en-US" altLang="zh-CN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  “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妈妈做的是重阳糕。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重阳糕也叫菊花糕、发糕，是重阳</a:t>
            </a:r>
            <a:endParaRPr lang="zh-CN" altLang="en-US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/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节的传统食品，有步步高升的含义，小野等会儿也要吃一块，</a:t>
            </a:r>
            <a:endParaRPr lang="zh-CN" altLang="en-US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/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会变得更聪明哦！</a:t>
            </a:r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endParaRPr lang="en-US" altLang="zh-CN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/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“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一块不够，我要吃两块，不，三块……</a:t>
            </a:r>
            <a:r>
              <a:rPr lang="en-US" altLang="zh-CN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”</a:t>
            </a:r>
            <a:r>
              <a:rPr lang="zh-CN" altLang="en-US" sz="1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小野掰起手指头来。</a:t>
            </a:r>
            <a:endParaRPr lang="zh-CN" altLang="en-US" sz="1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44865" y="716280"/>
            <a:ext cx="321437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sym typeface="华文楷体" panose="02010600040101010101" charset="-122"/>
              </a:rPr>
              <a:t>     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sym typeface="华文楷体" panose="02010600040101010101" charset="-122"/>
              </a:rPr>
              <a:t>重阳糕是用米粉或者豆粉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sym typeface="华文楷体" panose="02010600040101010101" charset="-122"/>
              </a:rPr>
              <a:t>做成的。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sym typeface="华文楷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19190" y="2566035"/>
            <a:ext cx="254825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sym typeface="华文楷体" panose="02010600040101010101" charset="-122"/>
              </a:rPr>
              <a:t>再撒上有营养的果脯。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sym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384030" y="3136265"/>
            <a:ext cx="2454275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sym typeface="华文楷体" panose="02010600040101010101" charset="-122"/>
              </a:rPr>
              <a:t>      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sym typeface="华文楷体" panose="02010600040101010101" charset="-122"/>
              </a:rPr>
              <a:t>做好的重阳糕软软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sym typeface="华文楷体" panose="02010600040101010101" charset="-122"/>
              </a:rPr>
              <a:t>糯糯的，很好吃。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sym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165" y="0"/>
            <a:ext cx="10821035" cy="68586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17115" y="3515360"/>
            <a:ext cx="4021455" cy="92202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 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突然，小野好像想到了什么，转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身跑到院子里，捡了一片黄叶子、一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片红叶子，又捡了一片绿叶子……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54750" y="3836035"/>
            <a:ext cx="278130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buClrTx/>
              <a:buSzTx/>
              <a:buNone/>
            </a:pP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 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我要做一件美好的事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>
              <a:buClrTx/>
              <a:buSzTx/>
              <a:buNone/>
            </a:pP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情，小野美滋滋地想。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7720" y="0"/>
            <a:ext cx="10576560" cy="68586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5135" y="1181015"/>
            <a:ext cx="4064000" cy="92202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      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她找来卡纸、胶水和彩笔，开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始忙碌起来。小野拿起一片树叶，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rPr>
              <a:t>贴在卡纸上……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华文楷体" panose="0201060004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COMMONDATA" val="eyJoZGlkIjoiN2UyOTZhYTJhZDVjNWFkN2I2OWIzMDk1Y2JmZWZiZDUifQ=="/>
  <p:tag name="commondata" val="eyJoZGlkIjoiNDhiMzNiMjJjZTYzYjk1ZjJiOWM5YjFmM2ZjNzMyNWEifQ==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1525</Words>
  <Application>WPS 演示</Application>
  <PresentationFormat>宽屏</PresentationFormat>
  <Paragraphs>118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Arial</vt:lpstr>
      <vt:lpstr>宋体</vt:lpstr>
      <vt:lpstr>Wingdings</vt:lpstr>
      <vt:lpstr>华文楷体</vt:lpstr>
      <vt:lpstr>汉仪夏日体W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c'c'd</dc:creator>
  <cp:lastModifiedBy>梳芽</cp:lastModifiedBy>
  <cp:revision>51</cp:revision>
  <dcterms:created xsi:type="dcterms:W3CDTF">2023-10-03T06:06:00Z</dcterms:created>
  <dcterms:modified xsi:type="dcterms:W3CDTF">2024-10-12T06:00:51Z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094C90606B1A4BC185993ACECFA4E451_13</vt:lpwstr>
  </property>
  <property fmtid="{D5CDD505-2E9C-101B-9397-08002B2CF9AE}" pid="3" name="KSOProductBuildVer">
    <vt:lpwstr>2052-12.1.0.18276</vt:lpwstr>
  </property>
</Properties>
</file>