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0" r:id="rId6"/>
    <p:sldId id="312" r:id="rId7"/>
    <p:sldId id="258" r:id="rId8"/>
    <p:sldId id="296" r:id="rId9"/>
    <p:sldId id="305" r:id="rId10"/>
    <p:sldId id="297" r:id="rId11"/>
    <p:sldId id="304" r:id="rId12"/>
    <p:sldId id="301" r:id="rId13"/>
    <p:sldId id="303" r:id="rId14"/>
    <p:sldId id="302" r:id="rId15"/>
    <p:sldId id="299" r:id="rId16"/>
  </p:sldIdLst>
  <p:sldSz cx="12192000" cy="6858000"/>
  <p:notesSz cx="7103745" cy="10234295"/>
  <p:embeddedFontLst>
    <p:embeddedFont>
      <p:font typeface="Calibri" panose="020F0502020204030204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400"/>
    <a:srgbClr val="DBDBDB"/>
    <a:srgbClr val="B38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321" y="-1328003"/>
            <a:ext cx="12224385" cy="64922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296072" y="14731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43959" y="99562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4163" y="76364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82148" y="159380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9912" y="159380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开</a:t>
            </a:r>
            <a:endParaRPr lang="zh-CN" altLang="en-US" sz="6000" b="1" dirty="0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09315" y="159887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题</a:t>
            </a:r>
            <a:endParaRPr lang="zh-CN" altLang="en-US" sz="6000" b="1" dirty="0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89719" y="99561"/>
            <a:ext cx="55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告</a:t>
            </a:r>
            <a:endParaRPr lang="zh-CN" altLang="en-US" sz="6000" b="1" dirty="0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35686" y="99562"/>
            <a:ext cx="55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报</a:t>
            </a:r>
            <a:endParaRPr lang="zh-CN" altLang="en-US" sz="6000" b="1" dirty="0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pic>
        <p:nvPicPr>
          <p:cNvPr id="29" name="图片 28" descr="a7451494fd6e4f5e148489852ba95c8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4785" y="3553460"/>
            <a:ext cx="5163820" cy="4246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5477" y="2519591"/>
            <a:ext cx="1050104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课题名称：</a:t>
            </a:r>
            <a:endParaRPr lang="en-US" altLang="zh-CN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初中英语构建读写结合的智慧课堂研究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r>
              <a:rPr lang="zh-CN" altLang="en-US" sz="4000" b="1" dirty="0"/>
              <a:t>课题主持人：</a:t>
            </a:r>
            <a:endParaRPr lang="en-US" altLang="zh-CN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卜霞、张悦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/>
      <p:bldP spid="21" grpId="0"/>
      <p:bldP spid="23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0655" y="85725"/>
          <a:ext cx="11918315" cy="6452235"/>
        </p:xfrm>
        <a:graphic>
          <a:graphicData uri="http://schemas.openxmlformats.org/drawingml/2006/table">
            <a:tbl>
              <a:tblPr/>
              <a:tblGrid>
                <a:gridCol w="11918315"/>
              </a:tblGrid>
              <a:tr h="64522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第二阶段：研究阶段（2021.6--2022.3）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1.了解摸清学情，确定初中英语读写活动的阶段目标。教师辅导学生收集积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累素材，指导不同的写作方法。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2.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指定必须学习阅读的文章，以及课外拓展的阅读文章，做好课内课外的读写练。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3.读写结合的智慧课堂教学模式。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（1）实践教师结合自身的教学特点，认真备好每周至少一节的阅读写作课，做好听评课。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（2）两周一次的读写结合教学模式探讨，对读写教学方案进行调整和优化。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（3）实施中方法有效，成绩显著的班级教师做经验总结，以点带面，辐射整个团队。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4950" y="276225"/>
          <a:ext cx="11570335" cy="5085715"/>
        </p:xfrm>
        <a:graphic>
          <a:graphicData uri="http://schemas.openxmlformats.org/drawingml/2006/table">
            <a:tbl>
              <a:tblPr/>
              <a:tblGrid>
                <a:gridCol w="11570335"/>
              </a:tblGrid>
              <a:tr h="5085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第三阶段：深化阶段（2022.3-2022.12）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1.开展阅读写作公开课，形成有效的“读写结合”阅读课教学模式。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2.召开课题研究会，实验教师们进行教学经验交流，共同优化课题研究，提升教师的教学专业素养。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3.开展写作比赛，进行学生写作水平测试，学生网读写作能力的评估。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第四阶段：总结阶段（2022.12）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撰写研究报告。全方位的反思，归纳，总结，整理课题的各类数据资料，论文，课堂实录进行成果汇编。</a:t>
                      </a:r>
                      <a:endParaRPr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-15876" y="260713"/>
            <a:ext cx="496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预期成果及呈现方式：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838200" y="1446098"/>
          <a:ext cx="1051560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、发表论文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篇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、参加公开课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节，区级公开课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、组织学生参与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阅读写作比赛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、形成教学案例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集，奠定校本写作训练课的基础。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3f28012da1a44515dc28aee605d768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67385" y="1686560"/>
            <a:ext cx="5574665" cy="5574665"/>
          </a:xfrm>
          <a:prstGeom prst="rect">
            <a:avLst/>
          </a:prstGeom>
        </p:spPr>
      </p:pic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75" y="-1123315"/>
            <a:ext cx="12224385" cy="64922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2371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849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327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9574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0945" y="262412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非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13505" y="262412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常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24345" y="263936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谢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03338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7225" y="268508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观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455785" y="263682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9625" y="269905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看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76545" y="263047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感</a:t>
            </a:r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pic>
        <p:nvPicPr>
          <p:cNvPr id="29" name="图片 28" descr="a7451494fd6e4f5e148489852ba95c8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3305" y="3482340"/>
            <a:ext cx="5163820" cy="424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/>
      <p:bldP spid="21" grpId="0"/>
      <p:bldP spid="23" grpId="0"/>
      <p:bldP spid="24" grpId="0" animBg="1"/>
      <p:bldP spid="24" grpId="1" bldLvl="0" animBg="1"/>
      <p:bldP spid="25" grpId="0"/>
      <p:bldP spid="26" grpId="0" animBg="1"/>
      <p:bldP spid="26" grpId="1" bldLvl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水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7780" y="2726690"/>
            <a:ext cx="4336415" cy="4152265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4610" y="-167005"/>
            <a:ext cx="3401695" cy="1793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53345" y="1545590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目</a:t>
            </a:r>
            <a:endParaRPr lang="zh-CN" altLang="en-US" sz="6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57840" y="2625725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录</a:t>
            </a:r>
            <a:endParaRPr lang="zh-CN" altLang="en-US" sz="6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9415" y="288290"/>
            <a:ext cx="613410" cy="3417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研究背景及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意义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898765" y="28829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32500" y="288290"/>
            <a:ext cx="1044575" cy="6312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核心概念的界定、内容、目标、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创新点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  <a:p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208520" y="288290"/>
            <a:ext cx="36195" cy="60585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610860" y="288290"/>
            <a:ext cx="613410" cy="4906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研究主要思路、方法和步骤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397625" y="288290"/>
            <a:ext cx="54610" cy="6115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24095" y="287972"/>
            <a:ext cx="61341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预期研究成果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542280" y="288290"/>
            <a:ext cx="10795" cy="4337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889375" y="288290"/>
            <a:ext cx="613410" cy="39566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课题研究的条件分析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629b006b7e809941b88ecd8869ee36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8205" y="4584065"/>
            <a:ext cx="4963795" cy="223075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30750" y="28829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276465" y="240030"/>
            <a:ext cx="3854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</a:rPr>
              <a:t>国内外关于同类课题的研究综述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0" y="3536223"/>
            <a:ext cx="12224385" cy="41725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514753" y="116470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研究背景：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740" y="662305"/>
            <a:ext cx="11459210" cy="521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阅读不仅仅是自外而内的吸收过程，它更是学生写作的基础。英语作为一门语言学科，倾吐能否洋确，易懂，有意义，定然与吸收有着极其密切的联系。由此可见读与写之间有着千丝万缕的关系。我们着力找到两者间的联系点，将其紧密结合，相信定能有效的提升学生能力的智慧课堂。由此出发，我校决定以“初中英语构建读写结合的智慧课堂研究〞为题开展教学研究。</a:t>
            </a:r>
            <a:endParaRPr lang="zh-CN" altLang="zh-CN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英语阅读就是让学生通过阅读文本，分析阅读篇章的体裁，共同讨论篇章使用的写作方式，提炼可供写作使用的好词好句。目的在于结合实际，引起共吗，培养学生自主探究，合作研学的阅读思维，提升学生的阅读能力，为后续的写作积累素材与方法，输出学生的感悟，使阅读、写作、思维训练三者融为一体。我们的智慧课堂应让学生读中学会写，以读促进写的训练，同时促进学生学会学习，从而乐于表达，善于表达的能力，分享自身的体验。</a:t>
            </a:r>
            <a:endParaRPr lang="zh-CN" altLang="zh-CN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读与写之间的关系既是相互依存，互促互进，它们同时也是不可分割。通过对课内英语阅读教材的层层剖析，课外的英语阅读材料的拓展，将单词，词块，句子灵活地运用，达到长效的读写联动。只有读与写之间相互作用，方能帮助学生的读写能力以爬楼梯式的逐步提升。</a:t>
            </a:r>
            <a:endParaRPr lang="zh-CN" altLang="zh-CN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0" y="3536223"/>
            <a:ext cx="12224385" cy="41725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170" y="100330"/>
            <a:ext cx="7428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+mn-ea"/>
              </a:rPr>
              <a:t>国内外关于同类课题的研究综述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67385"/>
            <a:ext cx="12088495" cy="632396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有材料上显示美国普度大学(Purdue University）每年定期召开二语写作学术研讨会。而且目前，二语写作拥有自己的研究队伍、研究机构和学术期刊。显而易见，英语教学的智慧课堂也要集中在这四个领域：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    （1）阅读与写作过程研究，我们要多关注学习者的已有知识水平，以及学习者之间的不同接受能力；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    （2）阅读与写作结果研究，采用多过程性材料进行对比、对各种材料探究等方法进行研究；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    （3）阅读与写作社会关注度研究，对人们的需求度，社会的认可度等因素；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    （4）阅读与写作教学研究，如教学内容、教学方法、内容难度，课堂教学环节、能力测试等。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英语在当今社会的各个领城都被广泛使用。特别是经济的全球化发展以及科技技术在经济领域逐渐占主导地位。在这一趋势下，各国都把英语设为教育领域内不可或缺的学科，包括我国在内。我们要与时俱进提高学生的英语水平构建高效智慧的英语课堂。要构建高效的英语课堂我们必须解决目前存在的以下问题：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1.在课程设计方面。我们中学一周有将近五节的英语课。但并未明确地设定听说课，阅读课，写作课等。因此大部分教师完全依照教材课时按部就班，一堂课上到哪到哪，听，说，读，写，支离破碎，缺乏统一性。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2.在教学设计方面。整体阅读获取文章大意，分段阅读提取文章重要信息等方法的运用使学生领会全文。期间贯穿着讲解单词，短语，重点句型。解析篇章构造，翻译全文，最后让学生复述来引导学生理解全文。至于延伸阅读方面，由于课堂时间有限，很难拓展阅读材供学生们学习。后续的以阅读为基础的写作活动开展的时间更是不足，大多会被忽视。</a:t>
            </a:r>
            <a:endParaRPr lang="zh-CN" altLang="zh-CN" sz="180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58283" y="946785"/>
            <a:ext cx="968553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做好读写两者紧密结合。着眼于“有效的阅读，有益的写作”，激发学生读写联动思维，激活教师的英语读写有机教学。</a:t>
            </a:r>
            <a:endParaRPr altLang="zh-CN" sz="2400" b="1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2682" y="300454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核心概念的界定：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497632" y="149533"/>
            <a:ext cx="373846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内容：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635" y="794385"/>
            <a:ext cx="12121515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1.学生阅读兴趣的培养，教材里的重点文章，一定要舍得花时间培养学生的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阅读能力，以读为本，让学生真正地在阅读，在思索，在探素。坚持进行课外阅读拓展，开发思维，丰富写作的内容。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2.研究语言积累与语言运用的途径和能力。充分激发学生主动摘抄关键好词好句的兴趣。依据不同的文章，整合不同的词句，引导学生积累语言。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3.开展英语实践活动。结合课内外阅读展示阅读写作成果。例如：阅读积累的好词好句笔记，阅读后写的好文等，培养学生搜集和处理信息，资料的能力。进行英文作文竞赛。检测英语的读写综合能力，在写作中体现学生的认知，情感的核心素养，并得以升华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1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357" y="62483"/>
            <a:ext cx="23051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研究目标：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15" y="463550"/>
            <a:ext cx="11965940" cy="600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1.通过学习，探素和研究，引导学生阅读，使学生掌握有效的阅读技巧，培养良好的英语阅读习惯，扩充学生的知识面，提高阅读理解力以及运用已学知识进行写作表达的能力。培养学生的阅读理解能力，提升学生的内在驱动力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l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2.在英语读写课堂教学中，坚持有读有写，写短语，写句子，写短文。学生在读中提升阅读能力，写中提升写作能力，思维上更加发散，灵活，更具开放性。让学生在智慧课堂中做到在阅读中无形提升他们的写作能力，在写作中提升阅读能力，相辅相成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l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3.促使教育教学观念不断更新，努力转变教学模式，在教学研究与实践中不断提高教师自身的科研创新能力，从而使英语教学有所突破。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-497632" y="149533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研究方法：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85" y="795655"/>
            <a:ext cx="12050395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1.问卷调查法：对参与实践的班级进行阶段性的抽样调查，了解研究的进展状况。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2.文献学习法：查阅读写方面相关的文献，综合分析，参考运用可行理论，力求创新。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3.实践探究法：课题组成员一边实践一边探索，实践探究，再实践再探究，及时反思总结所悟所得，并实时调整研究策略。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4.案例分析法：通过在实践操作中的典型案例找寻教法的内在规律，形成理论材料，对读写结合教法进行不断完善。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altLang="zh-CN" sz="24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altLang="zh-CN" sz="2400" b="1" kern="0" dirty="0">
              <a:solidFill>
                <a:srgbClr val="0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5875" y="260713"/>
            <a:ext cx="256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研究步骤：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3195" y="1002030"/>
            <a:ext cx="1194752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第一阶段：准备阶段（2021.4--2021.6）</a:t>
            </a:r>
            <a:endParaRPr altLang="zh-CN" sz="24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1.成立课题组，完成课题申报工作，进行课题研究动员和文献探讨，制定课题实施方案，有关资料准备。</a:t>
            </a:r>
            <a:endParaRPr altLang="zh-CN" sz="24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2.组织课题成员进行阅读读写方面理论知识培训，明确研究的目的，掌握切实有效的研究方法。</a:t>
            </a:r>
            <a:endParaRPr altLang="zh-CN" sz="24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TABLE_ENDDRAG_ORIGIN_RECT" val="938*508"/>
  <p:tag name="TABLE_ENDDRAG_RECT" val="12*6*938*508"/>
</p:tagLst>
</file>

<file path=ppt/tags/tag2.xml><?xml version="1.0" encoding="utf-8"?>
<p:tagLst xmlns:p="http://schemas.openxmlformats.org/presentationml/2006/main">
  <p:tag name="TABLE_ENDDRAG_ORIGIN_RECT" val="911*400"/>
  <p:tag name="TABLE_ENDDRAG_RECT" val="18*21*911*400"/>
</p:tagLst>
</file>

<file path=ppt/tags/tag3.xml><?xml version="1.0" encoding="utf-8"?>
<p:tagLst xmlns:p="http://schemas.openxmlformats.org/presentationml/2006/main">
  <p:tag name="commondata" val="eyJoZGlkIjoiZTZkYzdlZWM1NzdmYWFlNjQ3ZWU0YTlhZGUwNWIyYj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2893</Words>
  <Application>WPS 演示</Application>
  <PresentationFormat>自定义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思源宋体 CN Heavy</vt:lpstr>
      <vt:lpstr>Calibri</vt:lpstr>
      <vt:lpstr>Times New Roman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Cassie</cp:lastModifiedBy>
  <cp:revision>5</cp:revision>
  <dcterms:created xsi:type="dcterms:W3CDTF">2020-11-01T12:24:00Z</dcterms:created>
  <dcterms:modified xsi:type="dcterms:W3CDTF">2024-10-08T05:54:28Z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7F34CEAD31384FADB6A2EB36C8E34411_13</vt:lpwstr>
  </property>
  <property fmtid="{D5CDD505-2E9C-101B-9397-08002B2CF9AE}" pid="3" name="KSOProductBuildVer">
    <vt:lpwstr>2052-12.1.0.18276</vt:lpwstr>
  </property>
</Properties>
</file>