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3" r:id="rId3"/>
    <p:sldId id="366" r:id="rId4"/>
    <p:sldId id="350" r:id="rId5"/>
    <p:sldId id="355" r:id="rId6"/>
    <p:sldId id="358" r:id="rId7"/>
    <p:sldId id="359" r:id="rId8"/>
    <p:sldId id="360" r:id="rId9"/>
    <p:sldId id="361" r:id="rId10"/>
    <p:sldId id="362" r:id="rId11"/>
    <p:sldId id="356" r:id="rId12"/>
    <p:sldId id="363" r:id="rId13"/>
    <p:sldId id="354" r:id="rId14"/>
  </p:sldIdLst>
  <p:sldSz cx="12192000" cy="6858000"/>
  <p:notesSz cx="6858000" cy="9144000"/>
  <p:embeddedFontLst>
    <p:embeddedFont>
      <p:font typeface="Calibri" panose="020F0502020204030204"/>
      <p:regular r:id="rId20"/>
      <p:bold r:id="rId21"/>
      <p:italic r:id="rId22"/>
      <p:boldItalic r:id="rId23"/>
    </p:embeddedFont>
    <p:embeddedFont>
      <p:font typeface="微软雅黑" panose="020B0503020204020204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223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6" orient="horz" pos="3941" userDrawn="1">
          <p15:clr>
            <a:srgbClr val="A4A3A4"/>
          </p15:clr>
        </p15:guide>
        <p15:guide id="7" pos="1192" userDrawn="1">
          <p15:clr>
            <a:srgbClr val="A4A3A4"/>
          </p15:clr>
        </p15:guide>
        <p15:guide id="8" pos="63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2" y="654"/>
      </p:cViewPr>
      <p:guideLst>
        <p:guide orient="horz" pos="2121"/>
        <p:guide pos="3840"/>
        <p:guide pos="325"/>
        <p:guide pos="7223"/>
        <p:guide orient="horz" pos="686"/>
        <p:guide orient="horz" pos="3941"/>
        <p:guide pos="1192"/>
        <p:guide pos="63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2.xml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 flipH="1">
            <a:off x="0" y="6731306"/>
            <a:ext cx="12192000" cy="126694"/>
            <a:chOff x="-1" y="0"/>
            <a:chExt cx="7080309" cy="6858000"/>
          </a:xfrm>
        </p:grpSpPr>
        <p:sp>
          <p:nvSpPr>
            <p:cNvPr id="7" name="矩形 6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9762498" y="24596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24596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24596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60579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 descr="QQ图片20221122133442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798" t="24174" r="18364" b="30234"/>
          <a:stretch>
            <a:fillRect/>
          </a:stretch>
        </p:blipFill>
        <p:spPr>
          <a:xfrm>
            <a:off x="11342370" y="0"/>
            <a:ext cx="840740" cy="814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>
            <a:off x="10633083" y="253391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0" name="矩形 29"/>
          <p:cNvSpPr/>
          <p:nvPr userDrawn="1"/>
        </p:nvSpPr>
        <p:spPr>
          <a:xfrm>
            <a:off x="11136747" y="253391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11640411" y="253391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flipH="1">
            <a:off x="0" y="6731306"/>
            <a:ext cx="12192000" cy="126694"/>
            <a:chOff x="-1" y="0"/>
            <a:chExt cx="7080309" cy="6858000"/>
          </a:xfrm>
        </p:grpSpPr>
        <p:sp>
          <p:nvSpPr>
            <p:cNvPr id="7" name="矩形 6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22034" y="605558"/>
            <a:ext cx="12312000" cy="126694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/>
        </p:nvSpPr>
        <p:spPr>
          <a:xfrm>
            <a:off x="10633083" y="253391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7" name="矩形 36"/>
          <p:cNvSpPr/>
          <p:nvPr userDrawn="1"/>
        </p:nvSpPr>
        <p:spPr>
          <a:xfrm>
            <a:off x="11136747" y="253391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11640411" y="253391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flipH="1">
            <a:off x="0" y="6731306"/>
            <a:ext cx="12192000" cy="126694"/>
            <a:chOff x="-1" y="0"/>
            <a:chExt cx="7080309" cy="6858000"/>
          </a:xfrm>
        </p:grpSpPr>
        <p:sp>
          <p:nvSpPr>
            <p:cNvPr id="7" name="矩形 6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22034" y="605558"/>
            <a:ext cx="12312000" cy="126694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10633083" y="253391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11136747" y="253391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11640411" y="253391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flipH="1">
            <a:off x="0" y="6731306"/>
            <a:ext cx="12192000" cy="126694"/>
            <a:chOff x="-1" y="0"/>
            <a:chExt cx="7080309" cy="6858000"/>
          </a:xfrm>
        </p:grpSpPr>
        <p:sp>
          <p:nvSpPr>
            <p:cNvPr id="7" name="矩形 6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22034" y="605558"/>
            <a:ext cx="12312000" cy="126694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3786613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 rot="16200000" flipV="1">
            <a:off x="4310351" y="-990699"/>
            <a:ext cx="3571299" cy="12192000"/>
            <a:chOff x="-1" y="0"/>
            <a:chExt cx="7080309" cy="6858000"/>
          </a:xfrm>
        </p:grpSpPr>
        <p:sp>
          <p:nvSpPr>
            <p:cNvPr id="7" name="矩形 6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 flipV="1">
            <a:off x="1" y="0"/>
            <a:ext cx="12192000" cy="6890950"/>
            <a:chOff x="1" y="0"/>
            <a:chExt cx="12192000" cy="6890950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3786613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 userDrawn="1"/>
          </p:nvGrpSpPr>
          <p:grpSpPr>
            <a:xfrm rot="16200000" flipV="1">
              <a:off x="4310351" y="-990699"/>
              <a:ext cx="3571299" cy="12192000"/>
              <a:chOff x="-1" y="0"/>
              <a:chExt cx="7080309" cy="685800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-1" y="0"/>
                <a:ext cx="1505937" cy="685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393592" y="0"/>
                <a:ext cx="1505937" cy="685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787185" y="0"/>
                <a:ext cx="1505937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180778" y="0"/>
                <a:ext cx="1505937" cy="685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574371" y="0"/>
                <a:ext cx="1505937" cy="685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.jpe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301625" y="2320925"/>
            <a:ext cx="1133094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00" b="1" spc="500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例谈基于年段的语用点挖掘与选择</a:t>
            </a:r>
            <a:endParaRPr lang="en-US" altLang="zh-CN" sz="5000" b="1" spc="5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55084" y="-344618"/>
            <a:ext cx="1576389" cy="24180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6187">
            <a:off x="5780033" y="-412243"/>
            <a:ext cx="1574880" cy="17484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66" y="185454"/>
            <a:ext cx="1147063" cy="11470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7356" y="-314687"/>
            <a:ext cx="1861952" cy="178782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471215" y="-646913"/>
            <a:ext cx="2065216" cy="206521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334000" y="1401445"/>
            <a:ext cx="3425190" cy="358267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9837050" y="-771976"/>
            <a:ext cx="2305110" cy="2311622"/>
          </a:xfrm>
          <a:prstGeom prst="rect">
            <a:avLst/>
          </a:prstGeom>
        </p:spPr>
      </p:pic>
      <p:pic>
        <p:nvPicPr>
          <p:cNvPr id="4" name="图片 3" descr="QQ图片20221122133442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798" t="24174" r="18364" b="30234"/>
          <a:stretch>
            <a:fillRect/>
          </a:stretch>
        </p:blipFill>
        <p:spPr>
          <a:xfrm>
            <a:off x="10429875" y="54610"/>
            <a:ext cx="840740" cy="814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12845" y="4295775"/>
            <a:ext cx="413829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000"/>
              <a:t>龙城小学</a:t>
            </a:r>
            <a:r>
              <a:rPr lang="en-US" altLang="zh-CN" sz="2000"/>
              <a:t>    </a:t>
            </a:r>
            <a:r>
              <a:rPr lang="zh-CN" altLang="en-US" sz="2000"/>
              <a:t>周亚军</a:t>
            </a:r>
            <a:endParaRPr lang="zh-CN" altLang="en-US" sz="2000"/>
          </a:p>
          <a:p>
            <a:pPr algn="ctr">
              <a:lnSpc>
                <a:spcPct val="150000"/>
              </a:lnSpc>
            </a:pPr>
            <a:r>
              <a:rPr lang="en-US" altLang="zh-CN" sz="2000"/>
              <a:t>2022</a:t>
            </a:r>
            <a:r>
              <a:rPr lang="zh-CN" altLang="en-US" sz="2000"/>
              <a:t>年</a:t>
            </a:r>
            <a:r>
              <a:rPr lang="en-US" altLang="zh-CN" sz="2000"/>
              <a:t>12</a:t>
            </a:r>
            <a:r>
              <a:rPr lang="zh-CN" altLang="en-US" sz="2000"/>
              <a:t>月</a:t>
            </a:r>
            <a:r>
              <a:rPr lang="en-US" altLang="zh-CN" sz="2000"/>
              <a:t>8</a:t>
            </a:r>
            <a:r>
              <a:rPr lang="zh-CN" altLang="en-US" sz="2000"/>
              <a:t>日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668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两节课亮点精彩纷呈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《司马光》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1164590"/>
            <a:ext cx="6294120" cy="549148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7065010" y="1520825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明确定位，关照起点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7065010" y="3027680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创设情境，感受波折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7065010" y="4534535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对比采访，感受形象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668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  <a:sym typeface="+mn-ea"/>
              </a:rPr>
              <a:t>改进建议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《司马光》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1164590"/>
            <a:ext cx="6294120" cy="549148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7065010" y="1520825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课后习题还有未解决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pic>
        <p:nvPicPr>
          <p:cNvPr id="6" name="图片 5" descr="@RW15Y@WID{{C0($55VG]J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95" y="2247265"/>
            <a:ext cx="4957445" cy="16878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805295" y="2832100"/>
            <a:ext cx="4966970" cy="568325"/>
          </a:xfrm>
          <a:prstGeom prst="rect">
            <a:avLst/>
          </a:prstGeom>
          <a:solidFill>
            <a:schemeClr val="accent1">
              <a:alpha val="39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TextBox 3"/>
          <p:cNvSpPr txBox="1"/>
          <p:nvPr/>
        </p:nvSpPr>
        <p:spPr>
          <a:xfrm>
            <a:off x="7068185" y="4272280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课文拓展得还不够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692265" y="513143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1">
                <a:solidFill>
                  <a:schemeClr val="tx1"/>
                </a:solidFill>
                <a:ea typeface="宋体" panose="02010600030101010101" pitchFamily="2" charset="-122"/>
              </a:rPr>
              <a:t>《司马光好学》、《司马光剥核桃》</a:t>
            </a:r>
            <a:endParaRPr lang="zh-CN" sz="24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24596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24596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24596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60579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868795" y="3556000"/>
            <a:ext cx="487299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b="1" spc="200" dirty="0" smtClean="0">
                <a:solidFill>
                  <a:schemeClr val="tx1"/>
                </a:solidFill>
              </a:rPr>
              <a:t>感谢参与学习，请扫码领取课时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8380" y="1262380"/>
            <a:ext cx="3810000" cy="5097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24596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24596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24596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60579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pic>
        <p:nvPicPr>
          <p:cNvPr id="2" name="图片 1" descr="HKM6G1~0DJ)E(4G]DL_KAQ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915" y="970915"/>
            <a:ext cx="10504805" cy="5514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24596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24596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24596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60579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080" y="904875"/>
            <a:ext cx="6355715" cy="545973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7630795" y="3627120"/>
            <a:ext cx="3766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b="1" spc="200" dirty="0" smtClean="0">
                <a:solidFill>
                  <a:schemeClr val="tx1"/>
                </a:solidFill>
              </a:rPr>
              <a:t>教学学生语言文字运用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668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两节课亮点精彩纷呈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68795" y="2531745"/>
            <a:ext cx="4789170" cy="2106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创设大情境，</a:t>
            </a:r>
            <a:endParaRPr lang="zh-CN" altLang="en-US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这里风景</a:t>
            </a:r>
            <a:r>
              <a:rPr lang="en-US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读</a:t>
            </a:r>
            <a:r>
              <a:rPr lang="en-US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好！</a:t>
            </a:r>
            <a:endParaRPr lang="zh-CN" altLang="en-US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668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两节课亮点精彩纷呈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6618605" y="1419860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教学字词句，读得扎实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2370" y="2233930"/>
            <a:ext cx="5080000" cy="3627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这些词你会读吗？</a:t>
            </a:r>
            <a:endParaRPr lang="en-US" altLang="zh-CN" sz="20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0070C0"/>
                </a:solidFill>
                <a:sym typeface="+mn-ea"/>
              </a:rPr>
              <a:t>读读这几个词，发现它们的共同点了吗？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文中还有很多拟声词，请你大声读课文，找一找，圈一圈，读一读。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0070C0"/>
                </a:solidFill>
                <a:sym typeface="+mn-ea"/>
              </a:rPr>
              <a:t>淙淙、潺潺、哗哗这三个拟声词分别是谁的声音，听一听，能不能调换顺序，读出他们的变化来。</a:t>
            </a:r>
            <a:endParaRPr lang="zh-CN" altLang="en-US" sz="2000" b="1">
              <a:solidFill>
                <a:srgbClr val="0070C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7037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  <a:sym typeface="+mn-ea"/>
              </a:rPr>
              <a:t>两节课亮点精彩纷呈</a:t>
            </a:r>
            <a:r>
              <a:rPr lang="en-US" altLang="zh-CN" b="1" spc="200" dirty="0" smtClean="0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  <a:sym typeface="+mn-ea"/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6618605" y="1419860"/>
            <a:ext cx="4704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sz="2800" b="1" spc="200" dirty="0" smtClean="0">
                <a:solidFill>
                  <a:schemeClr val="tx1"/>
                </a:solidFill>
              </a:rPr>
              <a:t>认识音乐家，读得美妙</a:t>
            </a:r>
            <a:endParaRPr lang="zh-CN" sz="2800" b="1" spc="200" dirty="0" smtClean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2370" y="2397760"/>
            <a:ext cx="5080000" cy="2498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谁来读一读海报上对风的歌曲的介绍？风演奏的音乐有什么特点，通过朗读来表现。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0070C0"/>
                </a:solidFill>
                <a:sym typeface="+mn-ea"/>
              </a:rPr>
              <a:t>读出微风呢喃曲，读出雄伟狂风曲。</a:t>
            </a:r>
            <a:endParaRPr lang="zh-CN" altLang="en-US" sz="2000" b="1">
              <a:solidFill>
                <a:srgbClr val="0070C0"/>
              </a:solidFill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师生合作读、同桌互读、选择自己喜欢的方式读。</a:t>
            </a:r>
            <a:endParaRPr lang="zh-CN" altLang="en-US" sz="2000" b="1">
              <a:solidFill>
                <a:srgbClr val="0070C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7037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改进建议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772150" y="1419860"/>
            <a:ext cx="5950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“双减”背景下课后习题如何高效融于课堂教学？</a:t>
            </a:r>
            <a:endParaRPr lang="zh-CN" altLang="en-US" b="1" spc="200" dirty="0" smtClean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0" name="图片 9" descr="R~7%JJBSYRQ6((5%3W$%()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3208020"/>
            <a:ext cx="6072505" cy="18415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61330" y="2502535"/>
            <a:ext cx="5209540" cy="705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sym typeface="+mn-ea"/>
              </a:rPr>
              <a:t>课后第二题：如何借助导图梳理文脉？</a:t>
            </a:r>
            <a:endParaRPr lang="zh-CN" sz="20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7037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改进建议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772150" y="1419860"/>
            <a:ext cx="5950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“双减”背景下课后习题如何高效融于课堂教学？</a:t>
            </a:r>
            <a:endParaRPr lang="zh-CN" altLang="en-US" b="1" spc="2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61330" y="2329180"/>
            <a:ext cx="5209540" cy="705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sym typeface="+mn-ea"/>
              </a:rPr>
              <a:t>课后第二题：如何前后勾连明晰方法？</a:t>
            </a:r>
            <a:endParaRPr lang="zh-CN" sz="2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8" name="图片 2" descr="16702901586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30" y="3272155"/>
            <a:ext cx="2910840" cy="2103120"/>
          </a:xfrm>
          <a:prstGeom prst="rect">
            <a:avLst/>
          </a:prstGeom>
        </p:spPr>
      </p:pic>
      <p:pic>
        <p:nvPicPr>
          <p:cNvPr id="12" name="图片 3" descr="1670290181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265" y="3272155"/>
            <a:ext cx="2933700" cy="323088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9298305" y="5673090"/>
            <a:ext cx="2294890" cy="1011555"/>
          </a:xfrm>
          <a:prstGeom prst="ellipse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977255" y="5491480"/>
            <a:ext cx="2294890" cy="1011555"/>
          </a:xfrm>
          <a:prstGeom prst="ellipse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 userDrawn="1"/>
        </p:nvSpPr>
        <p:spPr>
          <a:xfrm>
            <a:off x="9762498" y="379312"/>
            <a:ext cx="503664" cy="360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0266797" y="379312"/>
            <a:ext cx="503664" cy="360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771096" y="379312"/>
            <a:ext cx="55159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22225" y="836930"/>
            <a:ext cx="11364595" cy="127000"/>
            <a:chOff x="-1" y="0"/>
            <a:chExt cx="7080309" cy="6858000"/>
          </a:xfrm>
        </p:grpSpPr>
        <p:sp>
          <p:nvSpPr>
            <p:cNvPr id="20" name="矩形 19"/>
            <p:cNvSpPr/>
            <p:nvPr/>
          </p:nvSpPr>
          <p:spPr>
            <a:xfrm>
              <a:off x="-1" y="0"/>
              <a:ext cx="1505937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93592" y="0"/>
              <a:ext cx="1505937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787185" y="0"/>
              <a:ext cx="1505937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180778" y="0"/>
              <a:ext cx="1505937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74371" y="0"/>
              <a:ext cx="150593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43" name="TextBox 3"/>
          <p:cNvSpPr txBox="1"/>
          <p:nvPr/>
        </p:nvSpPr>
        <p:spPr>
          <a:xfrm>
            <a:off x="67310" y="280035"/>
            <a:ext cx="7037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spc="200" dirty="0" smtClean="0">
                <a:solidFill>
                  <a:schemeClr val="tx1"/>
                </a:solidFill>
              </a:rPr>
              <a:t>改进建议</a:t>
            </a:r>
            <a:r>
              <a:rPr lang="en-US" altLang="zh-CN" b="1" spc="200" dirty="0" smtClean="0">
                <a:solidFill>
                  <a:schemeClr val="tx1"/>
                </a:solidFill>
              </a:rPr>
              <a:t>——</a:t>
            </a:r>
            <a:r>
              <a:rPr lang="zh-CN" altLang="en-US" b="1" spc="200" dirty="0" smtClean="0">
                <a:solidFill>
                  <a:schemeClr val="tx1"/>
                </a:solidFill>
              </a:rPr>
              <a:t>《大自然的语言》</a:t>
            </a:r>
            <a:endParaRPr lang="zh-CN" altLang="en-US" b="1" spc="200" dirty="0" smtClean="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2845" y="4295775"/>
            <a:ext cx="4138295" cy="145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endParaRPr lang="zh-CN" altLang="en-US" sz="2000"/>
          </a:p>
          <a:p>
            <a:pPr algn="ctr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9" name="图片 8" descr="UN9P6AUHJYNW11%1]J{~4V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1311275"/>
            <a:ext cx="5443220" cy="49453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772150" y="1419860"/>
            <a:ext cx="5950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选择的语用点如何铺展得更有提升感？</a:t>
            </a:r>
            <a:endParaRPr lang="zh-CN" altLang="en-US" b="1" spc="2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77255" y="1927225"/>
            <a:ext cx="5209540" cy="705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sym typeface="+mn-ea"/>
              </a:rPr>
              <a:t>例：第二自然段对风的教学</a:t>
            </a:r>
            <a:endParaRPr lang="zh-CN" sz="2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" name="图片 9" descr="L7(C(CZ_8J8G%4(B(5@UZL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55" y="2689860"/>
            <a:ext cx="3839210" cy="2422525"/>
          </a:xfrm>
          <a:prstGeom prst="rect">
            <a:avLst/>
          </a:prstGeom>
        </p:spPr>
      </p:pic>
      <p:pic>
        <p:nvPicPr>
          <p:cNvPr id="18" name="图片 17" descr="U8Z$XY(%UKJ579]SWXS$5H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55" y="5481320"/>
            <a:ext cx="6073775" cy="561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10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11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12.xml><?xml version="1.0" encoding="utf-8"?>
<p:tagLst xmlns:p="http://schemas.openxmlformats.org/presentationml/2006/main">
  <p:tag name="KSO_WPP_MARK_KEY" val="44222109-8135-42d5-b646-394e2cbaf447"/>
  <p:tag name="COMMONDATA" val="eyJjb3VudCI6NTEsImhkaWQiOiI4MDZmNmExMmJkNDRiZWMwZjNhZDNjMTIxY2VhMjY4ZiIsInVzZXJDb3VudCI6MTV9"/>
  <p:tag name="commondata" val="eyJjb3VudCI6NTIsImhkaWQiOiI4MDZmNmExMmJkNDRiZWMwZjNhZDNjMTIxY2VhMjY4ZiIsInVzZXJDb3VudCI6MTZ9"/>
</p:tagLst>
</file>

<file path=ppt/tags/tag2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3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4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5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6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7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8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ags/tag9.xml><?xml version="1.0" encoding="utf-8"?>
<p:tagLst xmlns:p="http://schemas.openxmlformats.org/presentationml/2006/main">
  <p:tag name="KSO_WM_SLIDE_ID" val="diagram20200536_1"/>
  <p:tag name="KSO_WM_TEMPLATE_SUBCATEGORY" val="10"/>
  <p:tag name="KSO_WM_SLIDE_TYPE" val="text"/>
  <p:tag name="KSO_WM_SLIDE_SUBTYPE" val="picTxt"/>
  <p:tag name="KSO_WM_SLIDE_ITEM_CNT" val="7"/>
  <p:tag name="KSO_WM_SLIDE_INDEX" val="1"/>
  <p:tag name="KSO_WM_SLIDE_SIZE" val="912.45*383.3"/>
  <p:tag name="KSO_WM_SLIDE_POSITION" val="23.35*210.95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6"/>
  <p:tag name="KSO_WM_SLIDE_LAYOUT" val="a_ζ"/>
  <p:tag name="KSO_WM_SLIDE_LAYOUT_CNT" val="1_1"/>
  <p:tag name="KSO_WM_UNIT_FLASH_PICTURE_TYPE" val="1"/>
</p:tagLst>
</file>

<file path=ppt/theme/theme1.xml><?xml version="1.0" encoding="utf-8"?>
<a:theme xmlns:a="http://schemas.openxmlformats.org/drawingml/2006/main" name="Office 主题​​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WPS 演示</Application>
  <PresentationFormat>宽屏</PresentationFormat>
  <Paragraphs>85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微软雅黑</vt:lpstr>
      <vt:lpstr>方正小标宋简体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稻壳儿</Company>
  <LinksUpToDate>false</LinksUpToDate>
  <SharedDoc>false</SharedDoc>
  <HyperlinksChanged>false</HyperlinksChanged>
  <AppVersion>14.0000</AppVersion>
  <Manager>稻壳儿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教育PPT</dc:title>
  <dc:creator>花儿小姐</dc:creator>
  <dc:subject>PPT模板</dc:subject>
  <cp:lastModifiedBy>周亚军</cp:lastModifiedBy>
  <cp:revision>103</cp:revision>
  <dcterms:created xsi:type="dcterms:W3CDTF">2019-09-05T07:12:00Z</dcterms:created>
  <dcterms:modified xsi:type="dcterms:W3CDTF">2024-10-08T03:36:06Z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KSOTemplateUUID">
    <vt:lpwstr>v1.0_mb_c0syHmfVEFxe+0Vo/+9HRw==</vt:lpwstr>
  </property>
  <property fmtid="{D5CDD505-2E9C-101B-9397-08002B2CF9AE}" pid="4" name="ICV">
    <vt:lpwstr>3AD2EA08AC784C258775FDC312F2E30A_13</vt:lpwstr>
  </property>
</Properties>
</file>