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2" r:id="rId4"/>
    <p:sldId id="268" r:id="rId5"/>
    <p:sldId id="264" r:id="rId6"/>
    <p:sldId id="265" r:id="rId7"/>
    <p:sldId id="266" r:id="rId8"/>
    <p:sldId id="267" r:id="rId9"/>
    <p:sldId id="271" r:id="rId10"/>
    <p:sldId id="270" r:id="rId11"/>
    <p:sldId id="269" r:id="rId12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133"/>
        <p:guide pos="28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852738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zh-CN" noProof="0"/>
              <a:t>单击此处编辑母版标题样式</a:t>
            </a:r>
            <a:endParaRPr lang="zh-CN" altLang="zh-CN" noProof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725988"/>
            <a:ext cx="6400800" cy="84137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zh-CN" noProof="0"/>
              <a:t>单击此处编辑母版副标题样式</a:t>
            </a:r>
            <a:endParaRPr lang="zh-CN" altLang="zh-CN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30AF5-4910-48C1-8BD7-5FB581E71CED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75559-1892-4CE2-AB30-BD6BDA7BD6AD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7338" y="276225"/>
            <a:ext cx="2058987" cy="56642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6225"/>
            <a:ext cx="6027738" cy="56642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E0A74-2309-482E-B52D-D460389152C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6225"/>
            <a:ext cx="8229600" cy="84931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66725" y="1412875"/>
            <a:ext cx="4038600" cy="45275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412875"/>
            <a:ext cx="4038600" cy="45275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5ACDA-9E81-4E18-B368-410961D1C17B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7E2DF-2DD0-4648-9BD9-6737E2166067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748BB-B1B8-46CE-9DE7-06340165D120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6725" y="1412875"/>
            <a:ext cx="4038600" cy="45275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725" y="1412875"/>
            <a:ext cx="4038600" cy="45275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C8060-10E4-418D-88E3-0F90BB8E4035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E0E57-41E5-47A4-A23A-66696AC60721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7ED86-94FD-45B9-BB85-05DFCE520D54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79831-93A9-4E25-933C-9326F26CE36F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934D3-74EB-468D-AF51-90E92AAAA258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0DCF9-4D11-40D5-8146-71DA3F42567C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6225"/>
            <a:ext cx="8229600" cy="84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/>
              <a:t>单击此处编辑母版标题样式</a:t>
            </a:r>
            <a:endParaRPr lang="zh-CN" altLang="zh-CN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412875"/>
            <a:ext cx="8229600" cy="452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/>
              <a:t>单击此处编辑母版文本样式</a:t>
            </a:r>
            <a:endParaRPr lang="zh-CN" altLang="zh-CN"/>
          </a:p>
          <a:p>
            <a:pPr lvl="1"/>
            <a:r>
              <a:rPr lang="zh-CN" altLang="zh-CN"/>
              <a:t>第二级</a:t>
            </a:r>
            <a:endParaRPr lang="zh-CN" altLang="zh-CN"/>
          </a:p>
          <a:p>
            <a:pPr lvl="2"/>
            <a:r>
              <a:rPr lang="zh-CN" altLang="zh-CN"/>
              <a:t>第三级</a:t>
            </a:r>
            <a:endParaRPr lang="zh-CN" altLang="zh-CN"/>
          </a:p>
          <a:p>
            <a:pPr lvl="3"/>
            <a:r>
              <a:rPr lang="zh-CN" altLang="zh-CN"/>
              <a:t>第四级</a:t>
            </a:r>
            <a:endParaRPr lang="zh-CN" altLang="zh-CN"/>
          </a:p>
          <a:p>
            <a:pPr lvl="4"/>
            <a:r>
              <a:rPr lang="zh-CN" altLang="zh-CN"/>
              <a:t>第五级</a:t>
            </a:r>
            <a:endParaRPr lang="zh-CN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>
              <a:defRPr/>
            </a:pPr>
            <a:fld id="{C8517FAC-30EB-4E2C-ADC3-7D2CC0C069E7}" type="slidenum">
              <a:rPr lang="zh-CN" altLang="zh-CN"/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709863"/>
            <a:ext cx="8064500" cy="1470025"/>
          </a:xfrm>
        </p:spPr>
        <p:txBody>
          <a:bodyPr/>
          <a:lstStyle/>
          <a:p>
            <a:pPr eaLnBrk="1" hangingPunct="1"/>
            <a:r>
              <a:rPr lang="zh-CN" altLang="en-US">
                <a:latin typeface="微软雅黑" panose="020B0503020204020204" pitchFamily="34" charset="-122"/>
              </a:rPr>
              <a:t>职称评审系统使用（学校审核者）</a:t>
            </a:r>
            <a:endParaRPr lang="zh-CN" altLang="en-US">
              <a:latin typeface="微软雅黑" panose="020B0503020204020204" pitchFamily="34" charset="-122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2725" y="4797425"/>
            <a:ext cx="6400800" cy="936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CN" altLang="en-US">
                <a:latin typeface="微软雅黑" panose="020B0503020204020204" pitchFamily="34" charset="-122"/>
              </a:rPr>
              <a:t>20</a:t>
            </a:r>
            <a:r>
              <a:rPr lang="en-US" altLang="zh-CN">
                <a:latin typeface="微软雅黑" panose="020B0503020204020204" pitchFamily="34" charset="-122"/>
              </a:rPr>
              <a:t>23</a:t>
            </a:r>
            <a:r>
              <a:rPr lang="zh-CN" altLang="en-US">
                <a:latin typeface="微软雅黑" panose="020B0503020204020204" pitchFamily="34" charset="-122"/>
              </a:rPr>
              <a:t>年</a:t>
            </a:r>
            <a:r>
              <a:rPr lang="en-US" altLang="zh-CN">
                <a:latin typeface="微软雅黑" panose="020B0503020204020204" pitchFamily="34" charset="-122"/>
              </a:rPr>
              <a:t>9</a:t>
            </a:r>
            <a:r>
              <a:rPr lang="zh-CN" altLang="en-US">
                <a:latin typeface="微软雅黑" panose="020B0503020204020204" pitchFamily="34" charset="-122"/>
              </a:rPr>
              <a:t>月</a:t>
            </a:r>
            <a:endParaRPr lang="zh-CN" altLang="en-US">
              <a:latin typeface="微软雅黑" panose="020B0503020204020204" pitchFamily="34" charset="-122"/>
            </a:endParaRPr>
          </a:p>
          <a:p>
            <a:pPr eaLnBrk="1" hangingPunct="1">
              <a:lnSpc>
                <a:spcPct val="80000"/>
              </a:lnSpc>
            </a:pPr>
            <a:r>
              <a:rPr lang="zh-CN" altLang="en-US">
                <a:latin typeface="微软雅黑" panose="020B0503020204020204" pitchFamily="34" charset="-122"/>
              </a:rPr>
              <a:t>ver</a:t>
            </a:r>
            <a:r>
              <a:rPr lang="en-US" altLang="zh-CN">
                <a:latin typeface="微软雅黑" panose="020B0503020204020204" pitchFamily="34" charset="-122"/>
              </a:rPr>
              <a:t>3.0</a:t>
            </a:r>
            <a:endParaRPr lang="zh-CN" altLang="en-US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709863"/>
            <a:ext cx="7772400" cy="1470025"/>
          </a:xfrm>
        </p:spPr>
        <p:txBody>
          <a:bodyPr/>
          <a:lstStyle/>
          <a:p>
            <a:pPr eaLnBrk="1" hangingPunct="1"/>
            <a:r>
              <a:rPr lang="zh-CN" altLang="en-US">
                <a:latin typeface="微软雅黑" panose="020B0503020204020204" pitchFamily="34" charset="-122"/>
              </a:rPr>
              <a:t>结束</a:t>
            </a:r>
            <a:endParaRPr lang="zh-CN" altLang="en-US">
              <a:latin typeface="微软雅黑" panose="020B0503020204020204" pitchFamily="34" charset="-122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2725" y="4797425"/>
            <a:ext cx="6400800" cy="936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CN" altLang="en-US">
                <a:latin typeface="微软雅黑" panose="020B0503020204020204" pitchFamily="34" charset="-122"/>
              </a:rPr>
              <a:t>201</a:t>
            </a:r>
            <a:r>
              <a:rPr lang="en-US" altLang="zh-CN">
                <a:latin typeface="微软雅黑" panose="020B0503020204020204" pitchFamily="34" charset="-122"/>
              </a:rPr>
              <a:t>3年5</a:t>
            </a:r>
            <a:r>
              <a:rPr lang="zh-CN" altLang="en-US">
                <a:latin typeface="微软雅黑" panose="020B0503020204020204" pitchFamily="34" charset="-122"/>
              </a:rPr>
              <a:t>月</a:t>
            </a:r>
            <a:endParaRPr lang="zh-CN" altLang="en-US">
              <a:latin typeface="微软雅黑" panose="020B0503020204020204" pitchFamily="34" charset="-122"/>
            </a:endParaRPr>
          </a:p>
          <a:p>
            <a:pPr eaLnBrk="1" hangingPunct="1">
              <a:lnSpc>
                <a:spcPct val="80000"/>
              </a:lnSpc>
            </a:pPr>
            <a:r>
              <a:rPr lang="zh-CN" altLang="en-US">
                <a:solidFill>
                  <a:srgbClr val="FF3300"/>
                </a:solidFill>
                <a:latin typeface="微软雅黑" panose="020B0503020204020204" pitchFamily="34" charset="-122"/>
              </a:rPr>
              <a:t>ver</a:t>
            </a:r>
            <a:r>
              <a:rPr lang="en-US" altLang="zh-CN">
                <a:solidFill>
                  <a:srgbClr val="FF3300"/>
                </a:solidFill>
                <a:latin typeface="微软雅黑" panose="020B0503020204020204" pitchFamily="34" charset="-122"/>
              </a:rPr>
              <a:t>2</a:t>
            </a:r>
            <a:r>
              <a:rPr lang="zh-CN" altLang="en-US">
                <a:solidFill>
                  <a:srgbClr val="FF3300"/>
                </a:solidFill>
                <a:latin typeface="微软雅黑" panose="020B0503020204020204" pitchFamily="34" charset="-122"/>
              </a:rPr>
              <a:t>.0</a:t>
            </a:r>
            <a:endParaRPr lang="zh-CN" altLang="en-US">
              <a:solidFill>
                <a:srgbClr val="FF3300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/>
              <a:t>学校三级审核责任</a:t>
            </a:r>
            <a:endParaRPr lang="zh-CN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eaLnBrk="1" hangingPunct="1"/>
            <a:r>
              <a:rPr lang="zh-CN" altLang="en-US"/>
              <a:t>教研组长、办公室主任审核的具体内容由学校安排，这两级审核应覆盖申报者所有需审核的内容</a:t>
            </a:r>
            <a:endParaRPr lang="zh-CN" altLang="en-US"/>
          </a:p>
          <a:p>
            <a:pPr eaLnBrk="1" hangingPunct="1"/>
            <a:r>
              <a:rPr lang="zh-CN" altLang="en-US">
                <a:solidFill>
                  <a:srgbClr val="FF3300"/>
                </a:solidFill>
              </a:rPr>
              <a:t>教研组长、办公室主任要注明“基本情况”、“教育情况“、”教学情况”、“教育教科研情况”、“指导青年教师（中高）”5部分审核内容和审核人姓名</a:t>
            </a:r>
            <a:endParaRPr lang="zh-CN" altLang="en-US">
              <a:solidFill>
                <a:srgbClr val="FF3300"/>
              </a:solidFill>
            </a:endParaRPr>
          </a:p>
          <a:p>
            <a:pPr eaLnBrk="1" hangingPunct="1"/>
            <a:r>
              <a:rPr lang="zh-CN" altLang="en-US"/>
              <a:t>分管校长负责审核校内申报人员总体情况，可不写审核意见，其操作结果即代表同意申报或反对申报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何时需要填写审核意见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700213"/>
            <a:ext cx="2016125" cy="45275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zh-CN"/>
              <a:t>       </a:t>
            </a:r>
            <a:r>
              <a:rPr lang="zh-CN" altLang="en-US"/>
              <a:t>申报者将材料送审后，教研组长、办公室主任、分管校长需要顺次进行校内审核</a:t>
            </a:r>
            <a:endParaRPr lang="en-US" altLang="zh-CN"/>
          </a:p>
        </p:txBody>
      </p:sp>
      <p:grpSp>
        <p:nvGrpSpPr>
          <p:cNvPr id="5124" name="Group 10"/>
          <p:cNvGrpSpPr/>
          <p:nvPr/>
        </p:nvGrpSpPr>
        <p:grpSpPr bwMode="auto">
          <a:xfrm>
            <a:off x="3276600" y="1773238"/>
            <a:ext cx="2505075" cy="3576637"/>
            <a:chOff x="0" y="0"/>
            <a:chExt cx="1578" cy="2253"/>
          </a:xfrm>
        </p:grpSpPr>
        <p:sp>
          <p:nvSpPr>
            <p:cNvPr id="5125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1578" cy="212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8001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2573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7145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1717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628900" indent="-3429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3086100" indent="-3429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543300" indent="-3429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4000500" indent="-3429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Tx/>
                <a:buAutoNum type="arabicPeriod"/>
              </a:pPr>
              <a:endParaRPr lang="zh-CN" altLang="en-US"/>
            </a:p>
            <a:p>
              <a:pPr eaLnBrk="1" hangingPunct="1">
                <a:buFontTx/>
                <a:buAutoNum type="arabicPeriod"/>
              </a:pPr>
              <a:endParaRPr lang="zh-CN" altLang="en-US"/>
            </a:p>
            <a:p>
              <a:pPr eaLnBrk="1" hangingPunct="1">
                <a:buFontTx/>
                <a:buAutoNum type="arabicPeriod"/>
              </a:pPr>
              <a:endParaRPr lang="zh-CN" altLang="en-US"/>
            </a:p>
            <a:p>
              <a:pPr eaLnBrk="1" hangingPunct="1">
                <a:buFontTx/>
                <a:buAutoNum type="arabicPeriod"/>
              </a:pPr>
              <a:r>
                <a:rPr lang="zh-CN" altLang="en-US"/>
                <a:t>教研组长审核</a:t>
              </a:r>
              <a:endParaRPr lang="zh-CN" altLang="en-US"/>
            </a:p>
            <a:p>
              <a:pPr eaLnBrk="1" hangingPunct="1">
                <a:buFontTx/>
                <a:buAutoNum type="arabicPeriod"/>
              </a:pPr>
              <a:r>
                <a:rPr lang="zh-CN" altLang="en-US"/>
                <a:t>办公室主任审核</a:t>
              </a:r>
              <a:endParaRPr lang="zh-CN" altLang="en-US"/>
            </a:p>
            <a:p>
              <a:pPr eaLnBrk="1" hangingPunct="1">
                <a:buFontTx/>
                <a:buAutoNum type="arabicPeriod"/>
              </a:pPr>
              <a:r>
                <a:rPr lang="zh-CN" altLang="en-US"/>
                <a:t>分管校长审核</a:t>
              </a:r>
              <a:endParaRPr lang="zh-CN" altLang="en-US"/>
            </a:p>
            <a:p>
              <a:pPr eaLnBrk="1" hangingPunct="1">
                <a:buFontTx/>
                <a:buAutoNum type="arabicPeriod"/>
              </a:pPr>
              <a:r>
                <a:rPr lang="zh-CN" altLang="en-US"/>
                <a:t>校内述职、公示</a:t>
              </a:r>
              <a:endParaRPr lang="zh-CN" altLang="en-US"/>
            </a:p>
          </p:txBody>
        </p:sp>
        <p:sp>
          <p:nvSpPr>
            <p:cNvPr id="5126" name="AutoShape 12"/>
            <p:cNvSpPr>
              <a:spLocks noChangeArrowheads="1"/>
            </p:cNvSpPr>
            <p:nvPr/>
          </p:nvSpPr>
          <p:spPr bwMode="auto">
            <a:xfrm>
              <a:off x="0" y="2113"/>
              <a:ext cx="1578" cy="140"/>
            </a:xfrm>
            <a:custGeom>
              <a:avLst/>
              <a:gdLst>
                <a:gd name="T0" fmla="*/ 112 w 21600"/>
                <a:gd name="T1" fmla="*/ 0 h 21600"/>
                <a:gd name="T2" fmla="*/ 58 w 21600"/>
                <a:gd name="T3" fmla="*/ 1 h 21600"/>
                <a:gd name="T4" fmla="*/ 3 w 21600"/>
                <a:gd name="T5" fmla="*/ 0 h 21600"/>
                <a:gd name="T6" fmla="*/ 58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341 w 21600"/>
                <a:gd name="T13" fmla="*/ 2314 h 21600"/>
                <a:gd name="T14" fmla="*/ 19259 w 21600"/>
                <a:gd name="T15" fmla="*/ 1928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7" name="Rectangle 13"/>
            <p:cNvSpPr>
              <a:spLocks noChangeArrowheads="1"/>
            </p:cNvSpPr>
            <p:nvPr/>
          </p:nvSpPr>
          <p:spPr bwMode="auto">
            <a:xfrm>
              <a:off x="37" y="40"/>
              <a:ext cx="1497" cy="354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>
                <a:ea typeface="宋体" panose="02010600030101010101" pitchFamily="2" charset="-122"/>
              </a:endParaRPr>
            </a:p>
          </p:txBody>
        </p:sp>
        <p:sp>
          <p:nvSpPr>
            <p:cNvPr id="5128" name="WordArt 14"/>
            <p:cNvSpPr>
              <a:spLocks noChangeArrowheads="1" noChangeShapeType="1"/>
            </p:cNvSpPr>
            <p:nvPr/>
          </p:nvSpPr>
          <p:spPr bwMode="auto">
            <a:xfrm>
              <a:off x="115" y="131"/>
              <a:ext cx="1361" cy="15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kern="10">
                  <a:ln w="9525">
                    <a:solidFill>
                      <a:schemeClr val="bg1"/>
                    </a:solidFill>
                    <a:round/>
                  </a:ln>
                  <a:solidFill>
                    <a:schemeClr val="bg1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校内审核申报材料</a:t>
              </a:r>
              <a:endParaRPr lang="zh-CN" altLang="en-US" sz="2400" kern="10">
                <a:ln w="9525">
                  <a:solidFill>
                    <a:schemeClr val="bg1"/>
                  </a:solidFill>
                  <a:round/>
                </a:ln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5129" name="AutoShape 15"/>
            <p:cNvSpPr>
              <a:spLocks noChangeArrowheads="1"/>
            </p:cNvSpPr>
            <p:nvPr/>
          </p:nvSpPr>
          <p:spPr bwMode="auto">
            <a:xfrm>
              <a:off x="37" y="402"/>
              <a:ext cx="1497" cy="181"/>
            </a:xfrm>
            <a:custGeom>
              <a:avLst/>
              <a:gdLst>
                <a:gd name="T0" fmla="*/ 101 w 21600"/>
                <a:gd name="T1" fmla="*/ 1 h 21600"/>
                <a:gd name="T2" fmla="*/ 52 w 21600"/>
                <a:gd name="T3" fmla="*/ 2 h 21600"/>
                <a:gd name="T4" fmla="*/ 3 w 21600"/>
                <a:gd name="T5" fmla="*/ 1 h 21600"/>
                <a:gd name="T6" fmla="*/ 5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337 w 21600"/>
                <a:gd name="T13" fmla="*/ 2387 h 21600"/>
                <a:gd name="T14" fmla="*/ 19263 w 21600"/>
                <a:gd name="T15" fmla="*/ 192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在什么地方填与审核意见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47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268413"/>
            <a:ext cx="6791325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219450"/>
            <a:ext cx="7667625" cy="237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箭头: 下 5"/>
          <p:cNvSpPr/>
          <p:nvPr/>
        </p:nvSpPr>
        <p:spPr>
          <a:xfrm>
            <a:off x="3924300" y="2659063"/>
            <a:ext cx="431800" cy="654050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buClrTx/>
              <a:buSzTx/>
              <a:buFontTx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教研组长和办公室主任</a:t>
            </a:r>
            <a:b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审核操作方法　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171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8" y="2859088"/>
            <a:ext cx="8594725" cy="186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文本框 2"/>
          <p:cNvSpPr txBox="1">
            <a:spLocks noChangeArrowheads="1"/>
          </p:cNvSpPr>
          <p:nvPr/>
        </p:nvSpPr>
        <p:spPr bwMode="auto">
          <a:xfrm>
            <a:off x="684213" y="1773238"/>
            <a:ext cx="8032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/>
              <a:t>教研组长和办公室主任操作方式一样，打开“首页</a:t>
            </a:r>
            <a:r>
              <a:rPr lang="en-US" altLang="zh-CN"/>
              <a:t>---</a:t>
            </a:r>
            <a:r>
              <a:rPr lang="zh-CN" altLang="en-US"/>
              <a:t>待审核”菜单，审核窗口</a:t>
            </a:r>
            <a:endParaRPr lang="en-US" altLang="zh-CN"/>
          </a:p>
          <a:p>
            <a:r>
              <a:rPr lang="zh-CN" altLang="en-US"/>
              <a:t>列出待审核申报记录，查看完材料后，进行审核或驳回操作。</a:t>
            </a:r>
            <a:endParaRPr lang="zh-CN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buClrTx/>
              <a:buSzTx/>
              <a:buFontTx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审核意见填写要求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5" name="AutoShape 4"/>
          <p:cNvSpPr>
            <a:spLocks noChangeArrowheads="1"/>
          </p:cNvSpPr>
          <p:nvPr/>
        </p:nvSpPr>
        <p:spPr bwMode="auto">
          <a:xfrm>
            <a:off x="2197100" y="5445125"/>
            <a:ext cx="5759450" cy="8636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800" b="1">
                <a:ea typeface="宋体" panose="02010600030101010101" pitchFamily="2" charset="-122"/>
              </a:rPr>
              <a:t>教育情况属实，教学情况属实     胡春雨；</a:t>
            </a:r>
            <a:endParaRPr lang="zh-CN" altLang="zh-CN" sz="1800" b="1">
              <a:ea typeface="宋体" panose="02010600030101010101" pitchFamily="2" charset="-122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68313" y="5229225"/>
            <a:ext cx="1585912" cy="11890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7200" b="1">
                <a:effectLst>
                  <a:outerShdw blurRad="38100" dist="38100" dir="2700000" algn="tl">
                    <a:srgbClr val="C0C0C0"/>
                  </a:outerShdw>
                </a:effectLst>
              </a:rPr>
              <a:t>例：</a:t>
            </a:r>
            <a:endParaRPr lang="zh-CN" altLang="en-US" sz="7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7" name="AutoShape 6"/>
          <p:cNvSpPr>
            <a:spLocks noChangeArrowheads="1"/>
          </p:cNvSpPr>
          <p:nvPr/>
        </p:nvSpPr>
        <p:spPr bwMode="auto">
          <a:xfrm>
            <a:off x="7092950" y="5013325"/>
            <a:ext cx="1724025" cy="13462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rgbClr val="FF3300"/>
                </a:solidFill>
                <a:ea typeface="宋体" panose="02010600030101010101" pitchFamily="2" charset="-122"/>
              </a:rPr>
              <a:t>推荐</a:t>
            </a:r>
            <a:endParaRPr lang="zh-CN" altLang="en-US" sz="1800" b="1">
              <a:solidFill>
                <a:srgbClr val="FF3300"/>
              </a:solidFill>
              <a:ea typeface="宋体" panose="02010600030101010101" pitchFamily="2" charset="-122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979613" y="1557338"/>
            <a:ext cx="5832475" cy="5191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要写明每级审核内容、意见并签名！</a:t>
            </a:r>
            <a:endParaRPr lang="zh-CN" altLang="en-US" sz="28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199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2390775"/>
            <a:ext cx="7791450" cy="142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buClrTx/>
              <a:buSzTx/>
              <a:buFontTx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校领导审核操作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19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41438"/>
            <a:ext cx="8736013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778250"/>
            <a:ext cx="8770938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箭头: 下 10"/>
          <p:cNvSpPr/>
          <p:nvPr/>
        </p:nvSpPr>
        <p:spPr>
          <a:xfrm>
            <a:off x="4595813" y="3295650"/>
            <a:ext cx="433387" cy="655638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buClrTx/>
              <a:buSzTx/>
              <a:buFontTx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校领导审核操作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500188" y="5995988"/>
            <a:ext cx="6600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3300"/>
                </a:solidFill>
                <a:ea typeface="宋体" panose="02010600030101010101" pitchFamily="2" charset="-122"/>
              </a:rPr>
              <a:t>此例中，学校审核意见不符合规范，校长应驳回</a:t>
            </a:r>
            <a:endParaRPr lang="zh-CN" altLang="en-US" sz="2400" b="1">
              <a:solidFill>
                <a:srgbClr val="FF3300"/>
              </a:solidFill>
              <a:ea typeface="宋体" panose="02010600030101010101" pitchFamily="2" charset="-122"/>
            </a:endParaRPr>
          </a:p>
        </p:txBody>
      </p:sp>
      <p:pic>
        <p:nvPicPr>
          <p:cNvPr id="10244" name="图片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88" y="1420813"/>
            <a:ext cx="8023225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buClrTx/>
              <a:buSzTx/>
              <a:buFontTx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校领导审核操作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1500188" y="5995988"/>
            <a:ext cx="6600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3300"/>
                </a:solidFill>
                <a:ea typeface="宋体" panose="02010600030101010101" pitchFamily="2" charset="-122"/>
              </a:rPr>
              <a:t>学校审核意见不符合规范，校长应驳回</a:t>
            </a:r>
            <a:endParaRPr lang="zh-CN" altLang="en-US" sz="2400" b="1">
              <a:solidFill>
                <a:srgbClr val="FF3300"/>
              </a:solidFill>
              <a:ea typeface="宋体" panose="02010600030101010101" pitchFamily="2" charset="-122"/>
            </a:endParaRPr>
          </a:p>
        </p:txBody>
      </p:sp>
      <p:pic>
        <p:nvPicPr>
          <p:cNvPr id="11268" name="图片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44675"/>
            <a:ext cx="8686800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494</Words>
  <Application>WPS 演示</Application>
  <PresentationFormat>全屏显示(4:3)</PresentationFormat>
  <Paragraphs>56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黑体</vt:lpstr>
      <vt:lpstr>Arial Unicode MS</vt:lpstr>
      <vt:lpstr>Calibri</vt:lpstr>
      <vt:lpstr>默认设计模板</vt:lpstr>
      <vt:lpstr>职称评审系统使用（学校审核者）</vt:lpstr>
      <vt:lpstr>学校三级审核责任</vt:lpstr>
      <vt:lpstr>何时需要填写审核意见</vt:lpstr>
      <vt:lpstr>在什么地方填与审核意见</vt:lpstr>
      <vt:lpstr>教研组长和办公室主任 审核操作方法　</vt:lpstr>
      <vt:lpstr>审核意见填写要求</vt:lpstr>
      <vt:lpstr>校领导审核操作</vt:lpstr>
      <vt:lpstr>校领导审核操作</vt:lpstr>
      <vt:lpstr>校领导审核操作</vt:lpstr>
      <vt:lpstr>结束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职称评审系统使用（学校审核者）</dc:title>
  <dc:creator>jukang</dc:creator>
  <cp:lastModifiedBy>Administrator</cp:lastModifiedBy>
  <cp:revision>17</cp:revision>
  <cp:lastPrinted>2411-12-30T00:00:00Z</cp:lastPrinted>
  <dcterms:created xsi:type="dcterms:W3CDTF">2010-10-28T16:01:00Z</dcterms:created>
  <dcterms:modified xsi:type="dcterms:W3CDTF">2023-10-23T02:14:53Z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2052-11.8.2.10229</vt:lpwstr>
  </property>
</Properties>
</file>