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18"/>
  </p:handoutMasterIdLst>
  <p:sldIdLst>
    <p:sldId id="1583" r:id="rId4"/>
    <p:sldId id="1584" r:id="rId6"/>
    <p:sldId id="1585" r:id="rId7"/>
    <p:sldId id="1674" r:id="rId8"/>
    <p:sldId id="1691" r:id="rId9"/>
    <p:sldId id="1627" r:id="rId10"/>
    <p:sldId id="1682" r:id="rId11"/>
    <p:sldId id="1698" r:id="rId12"/>
    <p:sldId id="1670" r:id="rId13"/>
    <p:sldId id="1688" r:id="rId14"/>
    <p:sldId id="261" r:id="rId15"/>
    <p:sldId id="287" r:id="rId16"/>
    <p:sldId id="1671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3" userDrawn="1">
          <p15:clr>
            <a:srgbClr val="A4A3A4"/>
          </p15:clr>
        </p15:guide>
        <p15:guide id="2" pos="4498" userDrawn="1">
          <p15:clr>
            <a:srgbClr val="A4A3A4"/>
          </p15:clr>
        </p15:guide>
        <p15:guide id="3" pos="1572" userDrawn="1">
          <p15:clr>
            <a:srgbClr val="A4A3A4"/>
          </p15:clr>
        </p15:guide>
        <p15:guide id="4" pos="3160" userDrawn="1">
          <p15:clr>
            <a:srgbClr val="A4A3A4"/>
          </p15:clr>
        </p15:guide>
        <p15:guide id="5" pos="5813" userDrawn="1">
          <p15:clr>
            <a:srgbClr val="A4A3A4"/>
          </p15:clr>
        </p15:guide>
        <p15:guide id="6" orient="horz" pos="2741" userDrawn="1">
          <p15:clr>
            <a:srgbClr val="A4A3A4"/>
          </p15:clr>
        </p15:guide>
        <p15:guide id="7" orient="horz" pos="391" userDrawn="1">
          <p15:clr>
            <a:srgbClr val="A4A3A4"/>
          </p15:clr>
        </p15:guide>
        <p15:guide id="8" pos="412" userDrawn="1">
          <p15:clr>
            <a:srgbClr val="A4A3A4"/>
          </p15:clr>
        </p15:guide>
        <p15:guide id="9" pos="7255" userDrawn="1">
          <p15:clr>
            <a:srgbClr val="A4A3A4"/>
          </p15:clr>
        </p15:guide>
        <p15:guide id="10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3004" autoAdjust="0"/>
  </p:normalViewPr>
  <p:slideViewPr>
    <p:cSldViewPr snapToGrid="0" showGuides="1">
      <p:cViewPr>
        <p:scale>
          <a:sx n="100" d="100"/>
          <a:sy n="100" d="100"/>
        </p:scale>
        <p:origin x="-972" y="-432"/>
      </p:cViewPr>
      <p:guideLst>
        <p:guide orient="horz" pos="1513"/>
        <p:guide pos="4498"/>
        <p:guide pos="1572"/>
        <p:guide pos="3160"/>
        <p:guide pos="5813"/>
        <p:guide orient="horz" pos="2741"/>
        <p:guide orient="horz" pos="391"/>
        <p:guide pos="412"/>
        <p:guide pos="7255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3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8A8F3-A5C3-4920-81B9-55AC4E6C3D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54FAD-BCD6-48B1-94FE-151CC5B63E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zh-CN" altLang="en-US" sz="1200">
                <a:latin typeface="Calibri" panose="020F0502020204030204" pitchFamily="34" charset="0"/>
              </a:rPr>
              <a:t>模板来自于： 第一PPT https://www.1ppt.com/</a:t>
            </a:r>
            <a:endParaRPr lang="zh-CN" altLang="en-US" sz="1200">
              <a:latin typeface="Calibri" panose="020F0502020204030204" pitchFamily="34" charset="0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endParaRPr lang="zh-CN" altLang="en-US" sz="1200">
              <a:latin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zh-CN" altLang="en-US" sz="1200">
                <a:latin typeface="Calibri" panose="020F0502020204030204" pitchFamily="34" charset="0"/>
              </a:rPr>
              <a:t>模板来自于： 第一PPT https://www.1ppt.com/</a:t>
            </a:r>
            <a:endParaRPr lang="zh-CN" altLang="en-US" sz="1200">
              <a:latin typeface="Calibri" panose="020F0502020204030204" pitchFamily="34" charset="0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endParaRPr lang="zh-CN" altLang="en-US" sz="1200">
              <a:latin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fade/>
  </p:transition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fade/>
  </p:transition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9B957CC-A438-4D82-B305-22914934740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fade/>
  </p:transition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>
          <a:xfrm>
            <a:off x="0" y="-1"/>
            <a:ext cx="12192000" cy="6863473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C163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287137" y="86005"/>
            <a:ext cx="1072740" cy="10727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Tm="2000">
    <p:fade/>
  </p:transition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&#23548;&#20837;&#35270;&#39057;.mp4" TargetMode="Externa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14285" y="-196715"/>
            <a:ext cx="12257177" cy="70547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514745" y="4556305"/>
            <a:ext cx="2183717" cy="216416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06043" y="192694"/>
            <a:ext cx="1629737" cy="1629737"/>
          </a:xfrm>
          <a:prstGeom prst="rect">
            <a:avLst/>
          </a:prstGeom>
        </p:spPr>
      </p:pic>
      <p:sp>
        <p:nvSpPr>
          <p:cNvPr id="27" name="星形: 五角 26"/>
          <p:cNvSpPr/>
          <p:nvPr/>
        </p:nvSpPr>
        <p:spPr>
          <a:xfrm>
            <a:off x="5184242" y="3651819"/>
            <a:ext cx="433534" cy="374428"/>
          </a:xfrm>
          <a:prstGeom prst="star5">
            <a:avLst>
              <a:gd name="adj" fmla="val 23858"/>
              <a:gd name="hf" fmla="val 105146"/>
              <a:gd name="vf" fmla="val 110557"/>
            </a:avLst>
          </a:prstGeom>
          <a:solidFill>
            <a:srgbClr val="79C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星形: 五角 27"/>
          <p:cNvSpPr/>
          <p:nvPr/>
        </p:nvSpPr>
        <p:spPr>
          <a:xfrm>
            <a:off x="10717741" y="3651819"/>
            <a:ext cx="433534" cy="374428"/>
          </a:xfrm>
          <a:prstGeom prst="star5">
            <a:avLst>
              <a:gd name="adj" fmla="val 23858"/>
              <a:gd name="hf" fmla="val 105146"/>
              <a:gd name="vf" fmla="val 110557"/>
            </a:avLst>
          </a:prstGeom>
          <a:solidFill>
            <a:srgbClr val="79C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990" y="890270"/>
            <a:ext cx="8579485" cy="4964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685" y="1483995"/>
            <a:ext cx="6114415" cy="41186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955800" y="3060700"/>
            <a:ext cx="1890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C000"/>
                </a:solidFill>
                <a:highlight>
                  <a:srgbClr val="0000FF"/>
                </a:highlight>
              </a:rPr>
              <a:t>6356.9</a:t>
            </a:r>
            <a:r>
              <a:rPr lang="zh-CN" altLang="en-US">
                <a:solidFill>
                  <a:srgbClr val="FFC000"/>
                </a:solidFill>
                <a:highlight>
                  <a:srgbClr val="0000FF"/>
                </a:highlight>
              </a:rPr>
              <a:t>千米</a:t>
            </a:r>
            <a:endParaRPr lang="zh-CN" altLang="en-US">
              <a:solidFill>
                <a:srgbClr val="FFC000"/>
              </a:solidFill>
              <a:highlight>
                <a:srgbClr val="0000FF"/>
              </a:highlight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1684020" y="3477895"/>
            <a:ext cx="2011680" cy="22225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638415" y="1721485"/>
            <a:ext cx="389953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2"/>
                </a:solidFill>
              </a:rPr>
              <a:t>当下的科技手段还不足以让我们直接深入地心，因此对于地球内部的情况，我们只能基于信息进行推测，建构模型。</a:t>
            </a:r>
            <a:endParaRPr lang="zh-CN" altLang="en-US" sz="3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5"/>
          <p:cNvSpPr txBox="1">
            <a:spLocks noChangeArrowheads="1"/>
          </p:cNvSpPr>
          <p:nvPr/>
        </p:nvSpPr>
        <p:spPr bwMode="auto">
          <a:xfrm>
            <a:off x="1295399" y="244476"/>
            <a:ext cx="2778370" cy="7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chemeClr val="accent2"/>
                </a:solidFill>
                <a:latin typeface="印品灵秀体（非商用）" panose="02000000000000000000" pitchFamily="2" charset="-122"/>
                <a:ea typeface="印品灵秀体（非商用）" panose="02000000000000000000" pitchFamily="2" charset="-122"/>
                <a:cs typeface="+mn-ea"/>
                <a:sym typeface="+mn-lt"/>
              </a:rPr>
              <a:t>拓展延伸</a:t>
            </a:r>
            <a:endParaRPr lang="zh-CN" altLang="en-US" sz="4000" b="1" dirty="0">
              <a:solidFill>
                <a:schemeClr val="accent2"/>
              </a:solidFill>
              <a:latin typeface="印品灵秀体（非商用）" panose="02000000000000000000" pitchFamily="2" charset="-122"/>
              <a:ea typeface="印品灵秀体（非商用）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140960" y="1683385"/>
            <a:ext cx="6675755" cy="3491230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组成学习小分队：</a:t>
            </a:r>
            <a:endParaRPr sz="3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了解科学家是如何借助地震波界定地球的圈层结构的。</a:t>
            </a:r>
            <a:r>
              <a:rPr lang="zh-CN" altLang="en-US" sz="3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</a:t>
            </a:r>
            <a:r>
              <a:rPr lang="zh-CN" altLang="en-US" sz="4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 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820610" y="1322539"/>
            <a:ext cx="4067913" cy="4067913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文本框 9"/>
          <p:cNvSpPr txBox="1">
            <a:spLocks noChangeArrowheads="1"/>
          </p:cNvSpPr>
          <p:nvPr/>
        </p:nvSpPr>
        <p:spPr bwMode="auto">
          <a:xfrm>
            <a:off x="2320925" y="892175"/>
            <a:ext cx="25114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177" name="文本框 11"/>
          <p:cNvSpPr txBox="1">
            <a:spLocks noChangeArrowheads="1"/>
          </p:cNvSpPr>
          <p:nvPr/>
        </p:nvSpPr>
        <p:spPr bwMode="auto">
          <a:xfrm>
            <a:off x="2335213" y="4195763"/>
            <a:ext cx="23606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08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None/>
            </a:pPr>
            <a:endParaRPr lang="zh-CN" altLang="en-US" sz="1400" dirty="0">
              <a:solidFill>
                <a:srgbClr val="58585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3545" y="547370"/>
            <a:ext cx="4124960" cy="28816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090" y="588010"/>
            <a:ext cx="4452620" cy="28409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055" y="3754120"/>
            <a:ext cx="4234815" cy="2720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090" y="3779520"/>
            <a:ext cx="4392930" cy="2695575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文本框 9"/>
          <p:cNvSpPr txBox="1">
            <a:spLocks noChangeArrowheads="1"/>
          </p:cNvSpPr>
          <p:nvPr/>
        </p:nvSpPr>
        <p:spPr bwMode="auto">
          <a:xfrm>
            <a:off x="2320925" y="892175"/>
            <a:ext cx="25114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177" name="文本框 11"/>
          <p:cNvSpPr txBox="1">
            <a:spLocks noChangeArrowheads="1"/>
          </p:cNvSpPr>
          <p:nvPr/>
        </p:nvSpPr>
        <p:spPr bwMode="auto">
          <a:xfrm>
            <a:off x="2335213" y="4195763"/>
            <a:ext cx="23606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08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A6A6A6"/>
              </a:buClr>
              <a:buSzPct val="80000"/>
              <a:buFont typeface="Arial" panose="020B0604020202020204" pitchFamily="34" charset="0"/>
              <a:buNone/>
            </a:pPr>
            <a:endParaRPr lang="zh-CN" altLang="en-US" sz="1400" dirty="0">
              <a:solidFill>
                <a:srgbClr val="58585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3410" y="3746500"/>
            <a:ext cx="4199890" cy="302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920" y="3838575"/>
            <a:ext cx="3898265" cy="2882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872" t="16991" r="-130" b="7103"/>
          <a:stretch>
            <a:fillRect/>
          </a:stretch>
        </p:blipFill>
        <p:spPr>
          <a:xfrm>
            <a:off x="1898015" y="546735"/>
            <a:ext cx="4185285" cy="3139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7097" t="22856" r="13051" b="-4074"/>
          <a:stretch>
            <a:fillRect/>
          </a:stretch>
        </p:blipFill>
        <p:spPr>
          <a:xfrm>
            <a:off x="6979920" y="546735"/>
            <a:ext cx="3898265" cy="32918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8015" y="3169920"/>
            <a:ext cx="2177415" cy="516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highlight>
                  <a:srgbClr val="FFFF00"/>
                </a:highlight>
              </a:rPr>
              <a:t>自然景观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08505" y="6334760"/>
            <a:ext cx="1610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FF00"/>
                </a:highlight>
              </a:rPr>
              <a:t>矿产资源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79920" y="6174105"/>
            <a:ext cx="1848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FF00"/>
                </a:highlight>
              </a:rPr>
              <a:t>肥沃土壤</a:t>
            </a:r>
            <a:endParaRPr lang="zh-CN" altLang="en-US" sz="240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77" grpId="0"/>
      <p:bldP spid="2" grpId="0"/>
      <p:bldP spid="2" grpId="1"/>
      <p:bldP spid="3" grpId="0"/>
      <p:bldP spid="3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-196713"/>
            <a:ext cx="12257177" cy="70547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564" y="187995"/>
            <a:ext cx="9171955" cy="194697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170" y="881380"/>
            <a:ext cx="5055235" cy="5095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09690" y="1998980"/>
            <a:ext cx="5444490" cy="4734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b="1">
                <a:solidFill>
                  <a:srgbClr val="FFC000"/>
                </a:solidFill>
              </a:rPr>
              <a:t>  </a:t>
            </a:r>
            <a:r>
              <a:rPr lang="zh-CN" altLang="en-US" sz="4000" b="1">
                <a:solidFill>
                  <a:srgbClr val="FFC000"/>
                </a:solidFill>
              </a:rPr>
              <a:t>想要知道地球的内部是什么样的，你们想用什么方法来探究</a:t>
            </a:r>
            <a:r>
              <a:rPr lang="zh-CN" altLang="en-US" sz="4000" b="1">
                <a:solidFill>
                  <a:srgbClr val="FFC000"/>
                </a:solidFill>
                <a:sym typeface="+mn-ea"/>
              </a:rPr>
              <a:t>？</a:t>
            </a:r>
            <a:endParaRPr lang="zh-CN" altLang="en-US" sz="40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32715" y="-358003"/>
            <a:ext cx="12257177" cy="70547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564" y="187995"/>
            <a:ext cx="9171955" cy="194697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8426" y="5673466"/>
            <a:ext cx="5580185" cy="11845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8252" t="-858" r="13496"/>
          <a:stretch>
            <a:fillRect/>
          </a:stretch>
        </p:blipFill>
        <p:spPr>
          <a:xfrm>
            <a:off x="458470" y="1690370"/>
            <a:ext cx="3347720" cy="20269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96465" y="3348990"/>
            <a:ext cx="1644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冰岛火山喷发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rcRect l="5882" t="685" r="19051" b="1968"/>
          <a:stretch>
            <a:fillRect/>
          </a:stretch>
        </p:blipFill>
        <p:spPr>
          <a:xfrm>
            <a:off x="4542155" y="1690370"/>
            <a:ext cx="3281680" cy="20269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53860" y="3348990"/>
            <a:ext cx="1441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印尼地震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1690370"/>
            <a:ext cx="3352800" cy="20586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50550" y="3380740"/>
            <a:ext cx="1441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花莲地震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995" y="4497705"/>
            <a:ext cx="3354070" cy="20186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96465" y="6189980"/>
            <a:ext cx="1799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喜马拉雅山脉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9590" y="4498340"/>
            <a:ext cx="3426460" cy="19342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280150" y="6064250"/>
            <a:ext cx="1799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阿尔卑斯山脉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4230" y="4497705"/>
            <a:ext cx="3386455" cy="19342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528300" y="6063615"/>
            <a:ext cx="1799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安第斯山脉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8505" y="272415"/>
            <a:ext cx="9886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lang="zh-CN" altLang="en-US" sz="360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火山、地震和壮阔的山脉是大自然中三种典型且常见的自然现象</a:t>
            </a:r>
            <a:endParaRPr lang="zh-CN" altLang="en-US" sz="3600">
              <a:solidFill>
                <a:schemeClr val="accent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5405" y="323850"/>
            <a:ext cx="9628505" cy="1564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 b="1">
                <a:solidFill>
                  <a:schemeClr val="accent2"/>
                </a:solidFill>
              </a:rPr>
              <a:t>  </a:t>
            </a:r>
            <a:r>
              <a:rPr lang="zh-CN" altLang="en-US" sz="4000" b="1">
                <a:solidFill>
                  <a:schemeClr val="accent2"/>
                </a:solidFill>
              </a:rPr>
              <a:t>以小组为单位，在平板上查阅信息。</a:t>
            </a:r>
            <a:endParaRPr lang="zh-CN" altLang="en-US" sz="4400" b="1">
              <a:solidFill>
                <a:schemeClr val="accent2"/>
              </a:solidFill>
            </a:endParaRPr>
          </a:p>
          <a:p>
            <a:endParaRPr lang="zh-CN" altLang="en-US" sz="4400" b="1">
              <a:solidFill>
                <a:schemeClr val="accent2"/>
              </a:solidFill>
            </a:endParaRPr>
          </a:p>
          <a:p>
            <a:r>
              <a:rPr lang="zh-CN" altLang="en-US" sz="4400" b="1">
                <a:solidFill>
                  <a:schemeClr val="accent2"/>
                </a:solidFill>
              </a:rPr>
              <a:t> </a:t>
            </a:r>
            <a:r>
              <a:rPr lang="en-US" altLang="zh-CN" sz="4400" b="1">
                <a:solidFill>
                  <a:schemeClr val="accent2"/>
                </a:solidFill>
              </a:rPr>
              <a:t>    </a:t>
            </a:r>
            <a:endParaRPr lang="zh-CN" altLang="en-US" sz="3600" b="1">
              <a:solidFill>
                <a:schemeClr val="accent2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35170" y="27489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32927" t="24385" r="42802" b="56565"/>
          <a:stretch>
            <a:fillRect/>
          </a:stretch>
        </p:blipFill>
        <p:spPr>
          <a:xfrm rot="16200000">
            <a:off x="444500" y="114935"/>
            <a:ext cx="1207135" cy="1263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" y="1581785"/>
            <a:ext cx="7200900" cy="4864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23200" y="2418715"/>
            <a:ext cx="4247515" cy="3254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accent2"/>
                </a:solidFill>
              </a:rPr>
              <a:t>汇报交流句</a:t>
            </a:r>
            <a:r>
              <a:rPr lang="zh-CN" altLang="en-US">
                <a:solidFill>
                  <a:schemeClr val="accent2"/>
                </a:solidFill>
              </a:rPr>
              <a:t>式：</a:t>
            </a:r>
            <a:endParaRPr lang="zh-CN" altLang="en-US">
              <a:solidFill>
                <a:schemeClr val="accent2"/>
              </a:solidFill>
            </a:endParaRPr>
          </a:p>
          <a:p>
            <a:r>
              <a:rPr lang="zh-CN" altLang="en-US">
                <a:solidFill>
                  <a:schemeClr val="accent2"/>
                </a:solidFill>
              </a:rPr>
              <a:t>①我们组收集到的信息是：</a:t>
            </a:r>
            <a:r>
              <a:rPr lang="zh-CN" altLang="en-US" u="sng">
                <a:solidFill>
                  <a:schemeClr val="accent2"/>
                </a:solidFill>
              </a:rPr>
              <a:t> </a:t>
            </a:r>
            <a:endParaRPr lang="zh-CN" altLang="en-US" u="sng">
              <a:solidFill>
                <a:schemeClr val="accent2"/>
              </a:solidFill>
            </a:endParaRPr>
          </a:p>
          <a:p>
            <a:endParaRPr lang="zh-CN" altLang="en-US" u="sng">
              <a:solidFill>
                <a:schemeClr val="accent2"/>
              </a:solidFill>
            </a:endParaRPr>
          </a:p>
          <a:p>
            <a:r>
              <a:rPr lang="en-US" altLang="zh-CN" u="sng">
                <a:solidFill>
                  <a:schemeClr val="accent2"/>
                </a:solidFill>
              </a:rPr>
              <a:t>   </a:t>
            </a:r>
            <a:endParaRPr lang="en-US" altLang="zh-CN" u="sng">
              <a:solidFill>
                <a:schemeClr val="accent2"/>
              </a:solidFill>
            </a:endParaRPr>
          </a:p>
          <a:p>
            <a:endParaRPr lang="en-US" altLang="zh-CN" u="sng">
              <a:solidFill>
                <a:schemeClr val="accent2"/>
              </a:solidFill>
            </a:endParaRPr>
          </a:p>
          <a:p>
            <a:r>
              <a:rPr lang="en-US" altLang="zh-CN" u="sng">
                <a:solidFill>
                  <a:schemeClr val="accent2"/>
                </a:solidFill>
              </a:rPr>
              <a:t>     </a:t>
            </a:r>
            <a:endParaRPr lang="zh-CN" altLang="en-US">
              <a:solidFill>
                <a:schemeClr val="accent2"/>
              </a:solidFill>
            </a:endParaRPr>
          </a:p>
          <a:p>
            <a:r>
              <a:rPr lang="zh-CN" altLang="en-US">
                <a:solidFill>
                  <a:schemeClr val="accent2"/>
                </a:solidFill>
              </a:rPr>
              <a:t>②根据这些信息，我们推测：</a:t>
            </a:r>
            <a:endParaRPr lang="zh-CN" altLang="en-US">
              <a:solidFill>
                <a:schemeClr val="accent2"/>
              </a:solidFill>
            </a:endParaRPr>
          </a:p>
          <a:p>
            <a:endParaRPr lang="zh-CN" altLang="en-US">
              <a:solidFill>
                <a:schemeClr val="accent2"/>
              </a:solidFill>
            </a:endParaRPr>
          </a:p>
          <a:p>
            <a:endParaRPr lang="en-US" altLang="zh-CN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65405" y="-196713"/>
            <a:ext cx="12257177" cy="70547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4200" y="269240"/>
            <a:ext cx="688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2"/>
                </a:solidFill>
                <a:sym typeface="+mn-ea"/>
              </a:rPr>
              <a:t>模拟实验：验证猜测</a:t>
            </a:r>
            <a:r>
              <a:rPr lang="en-US" altLang="zh-CN" sz="3200" b="1">
                <a:solidFill>
                  <a:schemeClr val="accent2"/>
                </a:solidFill>
                <a:sym typeface="+mn-ea"/>
              </a:rPr>
              <a:t> </a:t>
            </a:r>
            <a:r>
              <a:rPr lang="zh-CN" altLang="en-US" sz="3200" b="1">
                <a:solidFill>
                  <a:schemeClr val="accent2"/>
                </a:solidFill>
                <a:sym typeface="+mn-ea"/>
              </a:rPr>
              <a:t>深入分析</a:t>
            </a:r>
            <a:endParaRPr lang="zh-CN" altLang="en-US" sz="3200" b="1">
              <a:solidFill>
                <a:schemeClr val="accent2"/>
              </a:solidFill>
              <a:sym typeface="+mn-ea"/>
            </a:endParaRPr>
          </a:p>
        </p:txBody>
      </p:sp>
      <p:pic>
        <p:nvPicPr>
          <p:cNvPr id="2" name="图片 -2147482612" descr="9835b254e2cf4679d3b67b38a3292c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15" y="2226945"/>
            <a:ext cx="2145030" cy="1767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6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05" y="2223135"/>
            <a:ext cx="2268220" cy="1735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611" descr="b122508c0b73946050fc3f1ca2bbed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015" y="2219325"/>
            <a:ext cx="2489835" cy="1687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772285" y="4154170"/>
            <a:ext cx="11010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酒精灯</a:t>
            </a:r>
            <a:endParaRPr lang="zh-CN" altLang="en-US" sz="24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51730" y="4129405"/>
            <a:ext cx="11010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淀粉糊</a:t>
            </a:r>
            <a:endParaRPr lang="zh-CN" altLang="en-US" sz="24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52510" y="4129405"/>
            <a:ext cx="11010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硬</a:t>
            </a:r>
            <a:r>
              <a: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纸板</a:t>
            </a:r>
            <a:endParaRPr lang="zh-CN" altLang="en-US" sz="24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7450" y="1005840"/>
            <a:ext cx="5782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</a:rPr>
              <a:t>这些实验材料可以用来模拟什么？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5320" y="4774565"/>
            <a:ext cx="7950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热量</a:t>
            </a:r>
            <a:endParaRPr lang="zh-CN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04765" y="4774565"/>
            <a:ext cx="7950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岩浆</a:t>
            </a:r>
            <a:endParaRPr lang="zh-CN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867775" y="4774565"/>
            <a:ext cx="7950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板块</a:t>
            </a:r>
            <a:endParaRPr lang="zh-CN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26685" y="-153535"/>
            <a:ext cx="12257177" cy="7054713"/>
          </a:xfrm>
          <a:prstGeom prst="rect">
            <a:avLst/>
          </a:prstGeom>
        </p:spPr>
      </p:pic>
      <p:sp>
        <p:nvSpPr>
          <p:cNvPr id="27" name="星形: 五角 26"/>
          <p:cNvSpPr/>
          <p:nvPr/>
        </p:nvSpPr>
        <p:spPr>
          <a:xfrm>
            <a:off x="5184242" y="3651819"/>
            <a:ext cx="433534" cy="374428"/>
          </a:xfrm>
          <a:prstGeom prst="star5">
            <a:avLst>
              <a:gd name="adj" fmla="val 23858"/>
              <a:gd name="hf" fmla="val 105146"/>
              <a:gd name="vf" fmla="val 110557"/>
            </a:avLst>
          </a:prstGeom>
          <a:solidFill>
            <a:srgbClr val="79C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星形: 五角 27"/>
          <p:cNvSpPr/>
          <p:nvPr/>
        </p:nvSpPr>
        <p:spPr>
          <a:xfrm>
            <a:off x="10717741" y="3651819"/>
            <a:ext cx="433534" cy="374428"/>
          </a:xfrm>
          <a:prstGeom prst="star5">
            <a:avLst>
              <a:gd name="adj" fmla="val 23858"/>
              <a:gd name="hf" fmla="val 105146"/>
              <a:gd name="vf" fmla="val 110557"/>
            </a:avLst>
          </a:prstGeom>
          <a:solidFill>
            <a:srgbClr val="79C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" y="1203325"/>
            <a:ext cx="5490210" cy="4117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99530" y="2062480"/>
            <a:ext cx="4592320" cy="153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C000"/>
                </a:solidFill>
              </a:rPr>
              <a:t>科拉超深钻孔（SG-3钻孔）</a:t>
            </a:r>
            <a:r>
              <a:rPr lang="zh-CN" altLang="en-US" sz="2800">
                <a:solidFill>
                  <a:srgbClr val="FFC000"/>
                </a:solidFill>
                <a:sym typeface="+mn-ea"/>
              </a:rPr>
              <a:t>是世界上最深的人造钻孔。</a:t>
            </a:r>
            <a:r>
              <a:rPr lang="zh-CN" altLang="en-US" sz="2800">
                <a:solidFill>
                  <a:srgbClr val="FFC000"/>
                </a:solidFill>
              </a:rPr>
              <a:t>最终达到了</a:t>
            </a:r>
            <a:r>
              <a:rPr lang="en-US" altLang="zh-CN" sz="2800" b="1" u="sng">
                <a:solidFill>
                  <a:srgbClr val="FFC000"/>
                </a:solidFill>
              </a:rPr>
              <a:t>1</a:t>
            </a:r>
            <a:r>
              <a:rPr lang="zh-CN" altLang="en-US" sz="2800" b="1" u="sng">
                <a:solidFill>
                  <a:srgbClr val="FFC000"/>
                </a:solidFill>
              </a:rPr>
              <a:t>2262米</a:t>
            </a:r>
            <a:r>
              <a:rPr lang="zh-CN" altLang="en-US" sz="2800">
                <a:solidFill>
                  <a:srgbClr val="FFC000"/>
                </a:solidFill>
              </a:rPr>
              <a:t>的深度。</a:t>
            </a:r>
            <a:endParaRPr lang="en-US" altLang="zh-CN" sz="2800">
              <a:solidFill>
                <a:srgbClr val="FFC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06870" y="1285875"/>
            <a:ext cx="3663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C000"/>
                </a:solidFill>
              </a:rPr>
              <a:t> </a:t>
            </a:r>
            <a:r>
              <a:rPr lang="zh-CN" altLang="en-US" sz="3600">
                <a:solidFill>
                  <a:srgbClr val="FFC000"/>
                </a:solidFill>
                <a:sym typeface="+mn-ea"/>
              </a:rPr>
              <a:t>科拉超深钻井</a:t>
            </a:r>
            <a:endParaRPr lang="zh-CN" altLang="en-US" sz="3600">
              <a:solidFill>
                <a:srgbClr val="FFC000"/>
              </a:solidFill>
              <a:sym typeface="+mn-ea"/>
            </a:endParaRPr>
          </a:p>
        </p:txBody>
      </p:sp>
      <p:sp>
        <p:nvSpPr>
          <p:cNvPr id="3" name="爆炸形 1 2"/>
          <p:cNvSpPr/>
          <p:nvPr/>
        </p:nvSpPr>
        <p:spPr>
          <a:xfrm>
            <a:off x="7044055" y="3429000"/>
            <a:ext cx="3519805" cy="2983230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691120" y="4352290"/>
            <a:ext cx="25996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一栋教学楼是</a:t>
            </a:r>
            <a:r>
              <a:rPr lang="en-US" altLang="zh-CN" sz="2000" b="1" u="sng">
                <a:solidFill>
                  <a:schemeClr val="tx1"/>
                </a:solidFill>
              </a:rPr>
              <a:t>12</a:t>
            </a:r>
            <a:r>
              <a:rPr lang="zh-CN" altLang="en-US"/>
              <a:t>米，</a:t>
            </a:r>
            <a:endParaRPr lang="zh-CN" altLang="en-US"/>
          </a:p>
          <a:p>
            <a:r>
              <a:rPr lang="zh-CN" altLang="en-US"/>
              <a:t>科拉钻井</a:t>
            </a:r>
            <a:r>
              <a:rPr lang="zh-CN" altLang="en-US"/>
              <a:t>的深度</a:t>
            </a:r>
            <a:endParaRPr lang="zh-CN" altLang="en-US"/>
          </a:p>
          <a:p>
            <a:r>
              <a:rPr lang="zh-CN" altLang="en-US"/>
              <a:t>相当于</a:t>
            </a:r>
            <a:r>
              <a:rPr lang="en-US" altLang="zh-CN"/>
              <a:t>      </a:t>
            </a:r>
            <a:r>
              <a:rPr lang="zh-CN" altLang="en-US"/>
              <a:t>栋教学楼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103870" y="4897755"/>
            <a:ext cx="1400175" cy="11658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</a:rPr>
              <a:t>1000</a:t>
            </a:r>
            <a:endParaRPr lang="en-US" altLang="zh-CN" sz="2400" b="1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6" grpId="0"/>
      <p:bldP spid="6" grpId="1"/>
      <p:bldP spid="5" grpId="0"/>
      <p:bldP spid="5" grpId="1"/>
      <p:bldP spid="3" grpId="0" bldLvl="0" animBg="1"/>
      <p:bldP spid="3" grpId="1" animBg="1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-98288"/>
            <a:ext cx="12257177" cy="70547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3545" y="269240"/>
            <a:ext cx="688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2"/>
                </a:solidFill>
                <a:sym typeface="+mn-ea"/>
              </a:rPr>
              <a:t>模拟实验：收集证据，</a:t>
            </a:r>
            <a:r>
              <a:rPr lang="zh-CN" altLang="en-US" sz="3200" b="1">
                <a:solidFill>
                  <a:schemeClr val="accent2"/>
                </a:solidFill>
                <a:sym typeface="+mn-ea"/>
              </a:rPr>
              <a:t>分析推测</a:t>
            </a:r>
            <a:endParaRPr lang="zh-CN" altLang="en-US" sz="3200" b="1">
              <a:solidFill>
                <a:schemeClr val="accent2"/>
              </a:solidFill>
              <a:sym typeface="+mn-ea"/>
            </a:endParaRPr>
          </a:p>
        </p:txBody>
      </p:sp>
      <p:pic>
        <p:nvPicPr>
          <p:cNvPr id="4" name="实验视频 字幕版 92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8290" y="1183640"/>
            <a:ext cx="7477760" cy="48672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74025" y="1690370"/>
            <a:ext cx="4016375" cy="3595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</a:rPr>
              <a:t>温馨提醒：</a:t>
            </a:r>
            <a:endParaRPr lang="zh-CN" altLang="en-US" sz="2800">
              <a:solidFill>
                <a:srgbClr val="FF0000"/>
              </a:solidFill>
            </a:endParaRPr>
          </a:p>
          <a:p>
            <a:endParaRPr lang="en-US" altLang="zh-CN" sz="28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</a:rPr>
              <a:t>1</a:t>
            </a:r>
            <a:r>
              <a:rPr lang="zh-CN" altLang="en-US" sz="2400">
                <a:solidFill>
                  <a:srgbClr val="FF0000"/>
                </a:solidFill>
              </a:rPr>
              <a:t>、酒精灯的规范使用；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</a:rPr>
              <a:t>2</a:t>
            </a:r>
            <a:r>
              <a:rPr lang="zh-CN" altLang="en-US" sz="2400">
                <a:solidFill>
                  <a:srgbClr val="FF0000"/>
                </a:solidFill>
              </a:rPr>
              <a:t>、淀粉糊要搅拌均匀。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</a:rPr>
              <a:t>3</a:t>
            </a:r>
            <a:r>
              <a:rPr lang="zh-CN" altLang="en-US" sz="2400">
                <a:solidFill>
                  <a:srgbClr val="FF0000"/>
                </a:solidFill>
              </a:rPr>
              <a:t>、硬纸板要平铺在淀粉糊表面。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</a:rPr>
              <a:t>4</a:t>
            </a:r>
            <a:r>
              <a:rPr lang="zh-CN" altLang="en-US" sz="2400">
                <a:solidFill>
                  <a:srgbClr val="FF0000"/>
                </a:solidFill>
              </a:rPr>
              <a:t>、</a:t>
            </a:r>
            <a:r>
              <a:rPr lang="zh-CN" altLang="en-US" sz="2400">
                <a:solidFill>
                  <a:srgbClr val="FF0000"/>
                </a:solidFill>
              </a:rPr>
              <a:t>认真观察、及时记录。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87137" y="86005"/>
            <a:ext cx="1072740" cy="10727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08760" y="523875"/>
            <a:ext cx="6885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2"/>
                </a:solidFill>
                <a:sym typeface="+mn-ea"/>
              </a:rPr>
              <a:t>模拟实验：收集证据，</a:t>
            </a:r>
            <a:r>
              <a:rPr lang="zh-CN" altLang="en-US" sz="3200" b="1">
                <a:solidFill>
                  <a:schemeClr val="accent2"/>
                </a:solidFill>
                <a:sym typeface="+mn-ea"/>
              </a:rPr>
              <a:t>分析推测</a:t>
            </a:r>
            <a:endParaRPr lang="zh-CN" altLang="en-US" sz="3200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63140" y="2061845"/>
            <a:ext cx="78339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2"/>
                </a:solidFill>
              </a:rPr>
              <a:t>  </a:t>
            </a:r>
            <a:r>
              <a:rPr lang="zh-CN" altLang="en-US" sz="3200">
                <a:solidFill>
                  <a:schemeClr val="accent2"/>
                </a:solidFill>
              </a:rPr>
              <a:t>通过模拟实验，你们觉得我们查阅资料做出的推测合理吗？</a:t>
            </a:r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90140" y="3587750"/>
            <a:ext cx="75291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2"/>
                </a:solidFill>
              </a:rPr>
              <a:t>  </a:t>
            </a:r>
            <a:r>
              <a:rPr lang="zh-CN" altLang="en-US" sz="2800">
                <a:solidFill>
                  <a:schemeClr val="accent2"/>
                </a:solidFill>
              </a:rPr>
              <a:t>依据模拟实验中收集的信息，你们还能对地球的内部做出更多的推测吗？</a:t>
            </a:r>
            <a:endParaRPr lang="zh-CN" altLang="en-US" sz="2800">
              <a:solidFill>
                <a:schemeClr val="accent2"/>
              </a:solidFill>
            </a:endParaRPr>
          </a:p>
          <a:p>
            <a:r>
              <a:rPr lang="zh-CN" altLang="en-US" sz="2800">
                <a:solidFill>
                  <a:schemeClr val="accent2"/>
                </a:solidFill>
              </a:rPr>
              <a:t>（</a:t>
            </a:r>
            <a:r>
              <a:rPr lang="zh-CN" altLang="en-US" sz="2800">
                <a:solidFill>
                  <a:schemeClr val="accent2"/>
                </a:solidFill>
              </a:rPr>
              <a:t>用写一写、画一画的方式在记录单</a:t>
            </a:r>
            <a:r>
              <a:rPr lang="zh-CN" altLang="en-US" sz="2800">
                <a:solidFill>
                  <a:schemeClr val="accent2"/>
                </a:solidFill>
              </a:rPr>
              <a:t>上修改、完善你的地球模型。）</a:t>
            </a:r>
            <a:endParaRPr lang="zh-CN" altLang="en-US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87137" y="86005"/>
            <a:ext cx="1072740" cy="1072740"/>
          </a:xfrm>
          <a:prstGeom prst="rect">
            <a:avLst/>
          </a:prstGeom>
        </p:spPr>
      </p:pic>
      <p:pic>
        <p:nvPicPr>
          <p:cNvPr id="3" name="《地球的圈层结构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3055" y="1303020"/>
            <a:ext cx="9018270" cy="5039360"/>
          </a:xfrm>
          <a:prstGeom prst="rect">
            <a:avLst/>
          </a:prstGeom>
        </p:spPr>
      </p:pic>
      <p:sp>
        <p:nvSpPr>
          <p:cNvPr id="5122" name="TextBox 15"/>
          <p:cNvSpPr txBox="1">
            <a:spLocks noChangeArrowheads="1"/>
          </p:cNvSpPr>
          <p:nvPr/>
        </p:nvSpPr>
        <p:spPr bwMode="auto">
          <a:xfrm>
            <a:off x="1583054" y="312421"/>
            <a:ext cx="2778370" cy="7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chemeClr val="accent2"/>
                </a:solidFill>
                <a:latin typeface="印品灵秀体（非商用）" panose="02000000000000000000" pitchFamily="2" charset="-122"/>
                <a:ea typeface="印品灵秀体（非商用）" panose="02000000000000000000" pitchFamily="2" charset="-122"/>
                <a:cs typeface="+mn-ea"/>
                <a:sym typeface="+mn-lt"/>
              </a:rPr>
              <a:t>地球内部的圈层结构</a:t>
            </a:r>
            <a:endParaRPr lang="zh-CN" altLang="en-US" sz="4000" b="1" dirty="0">
              <a:solidFill>
                <a:schemeClr val="accent2"/>
              </a:solidFill>
              <a:latin typeface="印品灵秀体（非商用）" panose="02000000000000000000" pitchFamily="2" charset="-122"/>
              <a:ea typeface="印品灵秀体（非商用）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  <p:tag name="COMMONDATA" val="eyJoZGlkIjoiMmMxNzY4NzliODJmOGYzMWEyZDdkODA0MWI0NTdiODcifQ=="/>
  <p:tag name="commondata" val="eyJoZGlkIjoiNjllMTQ1N2NiYWJhNmE3MmJmNjczYjE3MmE0Mzc5ZDE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nlsmrzl">
      <a:majorFont>
        <a:latin typeface="思源黑体 CN Bold"/>
        <a:ea typeface="思源黑体 CN Bold"/>
        <a:cs typeface="Arial"/>
      </a:majorFont>
      <a:minorFont>
        <a:latin typeface="思源黑体 CN Bold"/>
        <a:ea typeface="思源黑体 CN Bold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577</Words>
  <Application>WPS 演示</Application>
  <PresentationFormat>自定义</PresentationFormat>
  <Paragraphs>89</Paragraphs>
  <Slides>13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黑体</vt:lpstr>
      <vt:lpstr>印品灵秀体（非商用）</vt:lpstr>
      <vt:lpstr>Calibri</vt:lpstr>
      <vt:lpstr>Arial Unicode MS</vt:lpstr>
      <vt:lpstr>等线</vt:lpstr>
      <vt:lpstr>思源黑体 CN Bold</vt:lpstr>
      <vt:lpstr>第一PPT，www.1ppt.com</vt:lpstr>
      <vt:lpstr>第一PPT，www.1ppt.com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环保节能</dc:title>
  <dc:creator>第一PPT</dc:creator>
  <cp:keywords>www.1ppt.com</cp:keywords>
  <dc:description>www.1ppt.com</dc:description>
  <cp:lastModifiedBy>Profile</cp:lastModifiedBy>
  <cp:revision>122</cp:revision>
  <dcterms:created xsi:type="dcterms:W3CDTF">2019-02-02T07:49:00Z</dcterms:created>
  <dcterms:modified xsi:type="dcterms:W3CDTF">2024-09-28T09:10:25Z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2D2A9CF138A14249A05BCC20B9200BF2</vt:lpwstr>
  </property>
  <property fmtid="{D5CDD505-2E9C-101B-9397-08002B2CF9AE}" pid="3" name="KSOProductBuildVer">
    <vt:lpwstr>2052-12.1.0.18276</vt:lpwstr>
  </property>
</Properties>
</file>