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4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1347" r:id="rId3"/>
    <p:sldId id="1482" r:id="rId4"/>
    <p:sldId id="1867" r:id="rId5"/>
    <p:sldId id="1868" r:id="rId6"/>
    <p:sldId id="1866" r:id="rId7"/>
    <p:sldId id="1870" r:id="rId8"/>
    <p:sldId id="1871" r:id="rId9"/>
    <p:sldId id="1872" r:id="rId10"/>
    <p:sldId id="1873" r:id="rId11"/>
    <p:sldId id="1874" r:id="rId12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2" userDrawn="1">
          <p15:clr>
            <a:srgbClr val="A4A3A4"/>
          </p15:clr>
        </p15:guide>
        <p15:guide id="2" pos="37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A37F"/>
    <a:srgbClr val="96B193"/>
    <a:srgbClr val="FFF4D5"/>
    <a:srgbClr val="E5E5E5"/>
    <a:srgbClr val="C7C7C7"/>
    <a:srgbClr val="E6EDE1"/>
    <a:srgbClr val="AFC6A0"/>
    <a:srgbClr val="0596DE"/>
    <a:srgbClr val="A1CD82"/>
    <a:srgbClr val="A5FF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3435" autoAdjust="0"/>
  </p:normalViewPr>
  <p:slideViewPr>
    <p:cSldViewPr snapToGrid="0" showGuides="1">
      <p:cViewPr varScale="1">
        <p:scale>
          <a:sx n="69" d="100"/>
          <a:sy n="69" d="100"/>
        </p:scale>
        <p:origin x="780" y="72"/>
      </p:cViewPr>
      <p:guideLst>
        <p:guide orient="horz" pos="2222"/>
        <p:guide pos="37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32A6-A630-4C94-B1F8-2811E87AEB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74FC-E0CE-4B3F-AFDA-E64F3548CA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32A6-A630-4C94-B1F8-2811E87AEB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74FC-E0CE-4B3F-AFDA-E64F3548CA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32A6-A630-4C94-B1F8-2811E87AEB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74FC-E0CE-4B3F-AFDA-E64F3548CA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9261566" y="938145"/>
            <a:ext cx="222068" cy="118756"/>
          </a:xfrm>
          <a:prstGeom prst="rect">
            <a:avLst/>
          </a:prstGeom>
          <a:solidFill>
            <a:srgbClr val="FFFAF0">
              <a:alpha val="92941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235" y="44527"/>
            <a:ext cx="1940765" cy="813727"/>
          </a:xfrm>
          <a:prstGeom prst="rect">
            <a:avLst/>
          </a:prstGeom>
        </p:spPr>
      </p:pic>
      <p:cxnSp>
        <p:nvCxnSpPr>
          <p:cNvPr id="4" name="直接连接符 3"/>
          <p:cNvCxnSpPr/>
          <p:nvPr userDrawn="1"/>
        </p:nvCxnSpPr>
        <p:spPr>
          <a:xfrm flipH="1">
            <a:off x="0" y="861945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形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9070" y="0"/>
            <a:ext cx="904051" cy="9040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32A6-A630-4C94-B1F8-2811E87AEB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74FC-E0CE-4B3F-AFDA-E64F3548CA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32A6-A630-4C94-B1F8-2811E87AEB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74FC-E0CE-4B3F-AFDA-E64F3548CA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32A6-A630-4C94-B1F8-2811E87AEB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74FC-E0CE-4B3F-AFDA-E64F3548CA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32A6-A630-4C94-B1F8-2811E87AEB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74FC-E0CE-4B3F-AFDA-E64F3548CA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32A6-A630-4C94-B1F8-2811E87AEB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74FC-E0CE-4B3F-AFDA-E64F3548CA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32A6-A630-4C94-B1F8-2811E87AEB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74FC-E0CE-4B3F-AFDA-E64F3548CA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32A6-A630-4C94-B1F8-2811E87AEB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74FC-E0CE-4B3F-AFDA-E64F3548CA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32A6-A630-4C94-B1F8-2811E87AEB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74FC-E0CE-4B3F-AFDA-E64F3548CA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032A6-A630-4C94-B1F8-2811E87AEB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574FC-E0CE-4B3F-AFDA-E64F3548CA7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4955"/>
            <a:ext cx="12195175" cy="15030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307265" cy="3432622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306955" y="911860"/>
            <a:ext cx="9043035" cy="3890010"/>
            <a:chOff x="4988106" y="670800"/>
            <a:chExt cx="2146496" cy="3460783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5023304" y="839280"/>
              <a:ext cx="0" cy="3115734"/>
            </a:xfrm>
            <a:prstGeom prst="line">
              <a:avLst/>
            </a:prstGeom>
            <a:noFill/>
            <a:ln w="6350" cap="flat" cmpd="sng" algn="ctr">
              <a:solidFill>
                <a:srgbClr val="728C57"/>
              </a:solidFill>
              <a:prstDash val="solid"/>
              <a:miter lim="800000"/>
            </a:ln>
            <a:effectLst/>
          </p:spPr>
        </p:cxnSp>
        <p:cxnSp>
          <p:nvCxnSpPr>
            <p:cNvPr id="12" name="直接连接符 11"/>
            <p:cNvCxnSpPr/>
            <p:nvPr/>
          </p:nvCxnSpPr>
          <p:spPr>
            <a:xfrm>
              <a:off x="7094815" y="839280"/>
              <a:ext cx="0" cy="3115734"/>
            </a:xfrm>
            <a:prstGeom prst="line">
              <a:avLst/>
            </a:prstGeom>
            <a:noFill/>
            <a:ln w="6350" cap="flat" cmpd="sng" algn="ctr">
              <a:solidFill>
                <a:srgbClr val="728C57"/>
              </a:solidFill>
              <a:prstDash val="solid"/>
              <a:miter lim="800000"/>
            </a:ln>
            <a:effectLst/>
          </p:spPr>
        </p:cxnSp>
        <p:cxnSp>
          <p:nvCxnSpPr>
            <p:cNvPr id="13" name="直接连接符 12"/>
            <p:cNvCxnSpPr/>
            <p:nvPr/>
          </p:nvCxnSpPr>
          <p:spPr>
            <a:xfrm>
              <a:off x="5023304" y="839280"/>
              <a:ext cx="2071511" cy="0"/>
            </a:xfrm>
            <a:prstGeom prst="line">
              <a:avLst/>
            </a:prstGeom>
            <a:noFill/>
            <a:ln w="6350" cap="flat" cmpd="sng" algn="ctr">
              <a:solidFill>
                <a:schemeClr val="accent4">
                  <a:lumMod val="5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4" name="直接连接符 13"/>
            <p:cNvCxnSpPr/>
            <p:nvPr/>
          </p:nvCxnSpPr>
          <p:spPr>
            <a:xfrm>
              <a:off x="5023303" y="3955014"/>
              <a:ext cx="2071511" cy="0"/>
            </a:xfrm>
            <a:prstGeom prst="line">
              <a:avLst/>
            </a:prstGeom>
            <a:noFill/>
            <a:ln w="6350" cap="flat" cmpd="sng" algn="ctr">
              <a:solidFill>
                <a:srgbClr val="728C57"/>
              </a:solidFill>
              <a:prstDash val="solid"/>
              <a:miter lim="800000"/>
            </a:ln>
            <a:effectLst/>
          </p:spPr>
        </p:cxnSp>
        <p:sp>
          <p:nvSpPr>
            <p:cNvPr id="17" name="矩形 16"/>
            <p:cNvSpPr/>
            <p:nvPr/>
          </p:nvSpPr>
          <p:spPr>
            <a:xfrm>
              <a:off x="4988106" y="670800"/>
              <a:ext cx="2146496" cy="3460783"/>
            </a:xfrm>
            <a:prstGeom prst="rect">
              <a:avLst/>
            </a:prstGeom>
            <a:noFill/>
            <a:ln w="28575" cap="flat" cmpd="sng" algn="ctr">
              <a:solidFill>
                <a:srgbClr val="728C5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2945765" y="1351915"/>
            <a:ext cx="7747000" cy="18637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>
              <a:lnSpc>
                <a:spcPct val="160000"/>
              </a:lnSpc>
            </a:pP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找准切入点 </a:t>
            </a:r>
            <a:endParaRPr lang="zh-CN" sz="3600" b="1" dirty="0"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ctr">
              <a:lnSpc>
                <a:spcPct val="160000"/>
              </a:lnSpc>
            </a:pPr>
            <a:r>
              <a:rPr lang="zh-CN" sz="36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让问题得以解决</a:t>
            </a:r>
            <a:endParaRPr lang="zh-CN" altLang="en-US" sz="3600" b="1" dirty="0"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3807460" y="3309620"/>
            <a:ext cx="6350635" cy="0"/>
          </a:xfrm>
          <a:prstGeom prst="line">
            <a:avLst/>
          </a:prstGeom>
          <a:noFill/>
          <a:ln w="6350" cap="flat" cmpd="sng" algn="ctr">
            <a:solidFill>
              <a:srgbClr val="728C57"/>
            </a:solidFill>
            <a:prstDash val="solid"/>
            <a:miter lim="800000"/>
          </a:ln>
          <a:effectLst/>
        </p:spPr>
      </p:cxnSp>
      <p:sp>
        <p:nvSpPr>
          <p:cNvPr id="20" name="文本框 19"/>
          <p:cNvSpPr txBox="1"/>
          <p:nvPr/>
        </p:nvSpPr>
        <p:spPr>
          <a:xfrm>
            <a:off x="1994535" y="3390265"/>
            <a:ext cx="8552180" cy="553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>
              <a:lnSpc>
                <a:spcPct val="150000"/>
              </a:lnSpc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——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双减案例交流</a:t>
            </a:r>
            <a:endParaRPr lang="zh-CN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48020" y="408931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交流老师：陶榆萍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     2024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年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2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月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23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日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9545" y="94615"/>
            <a:ext cx="11807825" cy="6592570"/>
          </a:xfrm>
          <a:prstGeom prst="rect">
            <a:avLst/>
          </a:prstGeom>
          <a:noFill/>
          <a:ln w="69850">
            <a:solidFill>
              <a:schemeClr val="tx1">
                <a:lumMod val="85000"/>
                <a:lumOff val="15000"/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1" name="图片 60" descr="校标设计 副本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31356"/>
          <a:stretch>
            <a:fillRect/>
          </a:stretch>
        </p:blipFill>
        <p:spPr>
          <a:xfrm>
            <a:off x="10850245" y="94615"/>
            <a:ext cx="1010920" cy="8369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" y="94615"/>
            <a:ext cx="2307265" cy="3432622"/>
          </a:xfrm>
          <a:prstGeom prst="rect">
            <a:avLst/>
          </a:prstGeom>
        </p:spPr>
      </p:pic>
      <p:sp>
        <p:nvSpPr>
          <p:cNvPr id="3" name="矩形 2" descr="7b0a2020202022776f7264617274223a2022220a7d0a"/>
          <p:cNvSpPr/>
          <p:nvPr/>
        </p:nvSpPr>
        <p:spPr>
          <a:xfrm>
            <a:off x="1640840" y="2392680"/>
            <a:ext cx="10020300" cy="3041650"/>
          </a:xfrm>
          <a:prstGeom prst="rect">
            <a:avLst/>
          </a:prstGeom>
          <a:noFill/>
          <a:ln>
            <a:noFill/>
          </a:ln>
        </p:spPr>
        <p:txBody>
          <a:bodyPr wrap="none" lIns="90170" tIns="46990" rIns="90170" bIns="46990" rtlCol="0" anchor="t">
            <a:normAutofit/>
            <a:scene3d>
              <a:camera prst="obliqueBottomLeft"/>
              <a:lightRig rig="contrasting" dir="t">
                <a:rot lat="0" lon="0" rev="0"/>
              </a:lightRig>
            </a:scene3d>
            <a:sp3d>
              <a:extrusionClr>
                <a:srgbClr val="AEFEF2"/>
              </a:extrusionClr>
            </a:sp3d>
          </a:bodyPr>
          <a:p>
            <a:pPr algn="ctr"/>
            <a:r>
              <a:rPr lang="zh-CN" altLang="en-US" sz="15000" b="1">
                <a:ln w="12700">
                  <a:solidFill>
                    <a:srgbClr val="E6B76F"/>
                  </a:solidFill>
                </a:ln>
                <a:gradFill>
                  <a:gsLst>
                    <a:gs pos="100000">
                      <a:srgbClr val="ADB836"/>
                    </a:gs>
                    <a:gs pos="67000">
                      <a:srgbClr val="324A25"/>
                    </a:gs>
                  </a:gsLst>
                  <a:lin ang="5400000" scaled="0"/>
                </a:gradFill>
                <a:effectLst>
                  <a:outerShdw dist="76200" dir="7740000" algn="t" rotWithShape="0">
                    <a:srgbClr val="99BB83">
                      <a:alpha val="100000"/>
                    </a:srgbClr>
                  </a:outerShdw>
                  <a:reflection blurRad="6350" stA="27000" endA="300" endPos="45500" dist="50800" dir="5400000" sy="-100000" algn="bl" rotWithShape="0"/>
                </a:effectLst>
                <a:latin typeface="汉仪行楷简" panose="02010600000101010101" charset="-122"/>
                <a:ea typeface="汉仪行楷简" panose="02010600000101010101" charset="-122"/>
              </a:rPr>
              <a:t>请您指导！</a:t>
            </a:r>
            <a:endParaRPr lang="zh-CN" altLang="en-US" sz="15000" b="1">
              <a:ln w="12700">
                <a:solidFill>
                  <a:srgbClr val="E6B76F"/>
                </a:solidFill>
              </a:ln>
              <a:gradFill>
                <a:gsLst>
                  <a:gs pos="100000">
                    <a:srgbClr val="ADB836"/>
                  </a:gs>
                  <a:gs pos="67000">
                    <a:srgbClr val="324A25"/>
                  </a:gs>
                </a:gsLst>
                <a:lin ang="5400000" scaled="0"/>
              </a:gradFill>
              <a:effectLst>
                <a:outerShdw dist="76200" dir="7740000" algn="t" rotWithShape="0">
                  <a:srgbClr val="99BB83">
                    <a:alpha val="100000"/>
                  </a:srgbClr>
                </a:outerShdw>
                <a:reflection blurRad="6350" stA="27000" endA="300" endPos="45500" dist="50800" dir="5400000" sy="-100000" algn="bl" rotWithShape="0"/>
              </a:effectLst>
              <a:latin typeface="汉仪行楷简" panose="02010600000101010101" charset="-122"/>
              <a:ea typeface="汉仪行楷简" panose="0201060000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9545" y="94615"/>
            <a:ext cx="11807825" cy="6592570"/>
          </a:xfrm>
          <a:prstGeom prst="rect">
            <a:avLst/>
          </a:prstGeom>
          <a:noFill/>
          <a:ln w="69850">
            <a:solidFill>
              <a:schemeClr val="tx1">
                <a:lumMod val="85000"/>
                <a:lumOff val="15000"/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1" name="图片 60" descr="校标设计 副本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31356"/>
          <a:stretch>
            <a:fillRect/>
          </a:stretch>
        </p:blipFill>
        <p:spPr>
          <a:xfrm>
            <a:off x="10850245" y="94615"/>
            <a:ext cx="1010920" cy="8369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" y="94615"/>
            <a:ext cx="2307265" cy="343262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286001" y="1132866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一、为什么写？</a:t>
            </a:r>
            <a:endParaRPr lang="en-US" altLang="zh-CN" sz="36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286001" y="2115234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1.</a:t>
            </a:r>
            <a:r>
              <a:rPr lang="zh-CN" altLang="en-US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帮助自己梳理研究成果。</a:t>
            </a:r>
            <a:endParaRPr lang="en-US" altLang="zh-CN" sz="36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286001" y="2940576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2.</a:t>
            </a:r>
            <a:r>
              <a:rPr lang="zh-CN" altLang="en-US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帮助自己找到研究方向。</a:t>
            </a:r>
            <a:endParaRPr lang="en-US" altLang="zh-CN" sz="36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355334" y="3854157"/>
            <a:ext cx="128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想写</a:t>
            </a:r>
            <a:r>
              <a:rPr lang="en-US" altLang="zh-CN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?</a:t>
            </a:r>
            <a:endParaRPr lang="en-US" altLang="zh-CN" sz="36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959925" y="3819570"/>
            <a:ext cx="1731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不想写</a:t>
            </a:r>
            <a:endParaRPr lang="en-US" altLang="zh-CN" sz="36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823111" y="5503930"/>
            <a:ext cx="2258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找灵感</a:t>
            </a:r>
            <a:endParaRPr lang="en-US" altLang="zh-CN" sz="36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643630" y="4539615"/>
            <a:ext cx="1888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阅读</a:t>
            </a:r>
            <a:endParaRPr lang="en-US" altLang="zh-CN" sz="36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827395" y="4490720"/>
            <a:ext cx="1983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交流</a:t>
            </a:r>
            <a:endParaRPr lang="en-US" altLang="zh-CN" sz="36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cxnSp>
        <p:nvCxnSpPr>
          <p:cNvPr id="37" name="直接箭头连接符 36"/>
          <p:cNvCxnSpPr/>
          <p:nvPr/>
        </p:nvCxnSpPr>
        <p:spPr>
          <a:xfrm>
            <a:off x="4959925" y="5137045"/>
            <a:ext cx="782784" cy="31492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H="1">
            <a:off x="6016336" y="4979583"/>
            <a:ext cx="623512" cy="47238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 flipH="1">
            <a:off x="5140037" y="4274204"/>
            <a:ext cx="389689" cy="43634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>
            <a:off x="6274315" y="4309941"/>
            <a:ext cx="417427" cy="35471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>
            <a:off x="6492875" y="4114800"/>
            <a:ext cx="2167890" cy="615315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8108315" y="4664710"/>
            <a:ext cx="31464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思考问题</a:t>
            </a:r>
            <a:endParaRPr lang="en-US" altLang="zh-CN" sz="36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7155815" y="5203190"/>
            <a:ext cx="1855470" cy="634365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箭头连接符 6"/>
          <p:cNvCxnSpPr>
            <a:endCxn id="19" idx="1"/>
          </p:cNvCxnSpPr>
          <p:nvPr/>
        </p:nvCxnSpPr>
        <p:spPr>
          <a:xfrm flipV="1">
            <a:off x="4003675" y="4142740"/>
            <a:ext cx="956310" cy="635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H="1" flipV="1">
            <a:off x="2782570" y="4512310"/>
            <a:ext cx="2754630" cy="131572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  <p:bldP spid="30" grpId="0"/>
      <p:bldP spid="32" grpId="0"/>
      <p:bldP spid="4" grpId="0"/>
      <p:bldP spid="4" grpId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9545" y="94615"/>
            <a:ext cx="11807825" cy="6592570"/>
          </a:xfrm>
          <a:prstGeom prst="rect">
            <a:avLst/>
          </a:prstGeom>
          <a:noFill/>
          <a:ln w="69850">
            <a:solidFill>
              <a:schemeClr val="tx1">
                <a:lumMod val="85000"/>
                <a:lumOff val="15000"/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1" name="图片 60" descr="校标设计 副本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31356"/>
          <a:stretch>
            <a:fillRect/>
          </a:stretch>
        </p:blipFill>
        <p:spPr>
          <a:xfrm>
            <a:off x="10850245" y="94615"/>
            <a:ext cx="1010920" cy="8369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" y="94615"/>
            <a:ext cx="2307265" cy="343262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404271" y="1947749"/>
            <a:ext cx="5933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阅读</a:t>
            </a:r>
            <a:r>
              <a:rPr lang="en-US" altLang="zh-CN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《</a:t>
            </a:r>
            <a:r>
              <a:rPr lang="zh-CN" altLang="en-US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为了自由呼吸的教育</a:t>
            </a:r>
            <a:r>
              <a:rPr lang="en-US" altLang="zh-CN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endParaRPr lang="en-US" altLang="zh-CN" sz="36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5769" y="2741597"/>
            <a:ext cx="1731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不想写</a:t>
            </a:r>
            <a:endParaRPr lang="en-US" altLang="zh-CN" sz="36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04271" y="2910457"/>
            <a:ext cx="6712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交流“教师领导力”课程的评价</a:t>
            </a:r>
            <a:endParaRPr lang="en-US" altLang="zh-CN" sz="36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V="1">
            <a:off x="2033294" y="2418089"/>
            <a:ext cx="370734" cy="32316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8646671" y="2418089"/>
            <a:ext cx="846455" cy="6286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9379456" y="2821986"/>
            <a:ext cx="2933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灵感：</a:t>
            </a:r>
            <a:endParaRPr lang="en-US" altLang="zh-CN" sz="36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评价改革</a:t>
            </a:r>
            <a:endParaRPr lang="en-US" altLang="zh-CN" sz="36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cxnSp>
        <p:nvCxnSpPr>
          <p:cNvPr id="2" name="直接箭头连接符 1"/>
          <p:cNvCxnSpPr/>
          <p:nvPr/>
        </p:nvCxnSpPr>
        <p:spPr>
          <a:xfrm>
            <a:off x="2025650" y="3297555"/>
            <a:ext cx="261620" cy="785495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257425" y="3873500"/>
            <a:ext cx="67862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问题：提升教师自主发展内驱力</a:t>
            </a:r>
            <a:endParaRPr lang="en-US" altLang="zh-CN" sz="36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8821420" y="3297555"/>
            <a:ext cx="581025" cy="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8753475" y="3638550"/>
            <a:ext cx="739775" cy="569595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1934210" y="3138170"/>
            <a:ext cx="546735" cy="1143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525" y="4799965"/>
            <a:ext cx="9698355" cy="1402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  <p:bldP spid="4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9545" y="94615"/>
            <a:ext cx="11807825" cy="6592570"/>
          </a:xfrm>
          <a:prstGeom prst="rect">
            <a:avLst/>
          </a:prstGeom>
          <a:noFill/>
          <a:ln w="69850">
            <a:solidFill>
              <a:schemeClr val="tx1">
                <a:lumMod val="85000"/>
                <a:lumOff val="15000"/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1" name="图片 60" descr="校标设计 副本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31356"/>
          <a:stretch>
            <a:fillRect/>
          </a:stretch>
        </p:blipFill>
        <p:spPr>
          <a:xfrm>
            <a:off x="10850245" y="94615"/>
            <a:ext cx="1010920" cy="8369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" y="94615"/>
            <a:ext cx="2307265" cy="343262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86001" y="931571"/>
            <a:ext cx="71628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二、怎么写？</a:t>
            </a:r>
            <a:endParaRPr lang="en-US" altLang="zh-CN" sz="36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675130"/>
            <a:ext cx="7891145" cy="454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9545" y="94615"/>
            <a:ext cx="11807825" cy="6592570"/>
          </a:xfrm>
          <a:prstGeom prst="rect">
            <a:avLst/>
          </a:prstGeom>
          <a:noFill/>
          <a:ln w="69850">
            <a:solidFill>
              <a:schemeClr val="tx1">
                <a:lumMod val="85000"/>
                <a:lumOff val="15000"/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1" name="图片 60" descr="校标设计 副本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31356"/>
          <a:stretch>
            <a:fillRect/>
          </a:stretch>
        </p:blipFill>
        <p:spPr>
          <a:xfrm>
            <a:off x="10850245" y="94615"/>
            <a:ext cx="1010920" cy="8369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" y="94615"/>
            <a:ext cx="2307265" cy="343262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86001" y="931571"/>
            <a:ext cx="71628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二、怎么写？</a:t>
            </a:r>
            <a:endParaRPr lang="en-US" altLang="zh-CN" sz="36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51381" y="1774216"/>
            <a:ext cx="71628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案例概述：</a:t>
            </a:r>
            <a:endParaRPr lang="zh-CN" altLang="en-US" sz="36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en-US" altLang="zh-CN" sz="36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1.</a:t>
            </a:r>
            <a:r>
              <a:rPr lang="zh-CN" altLang="en-US" sz="36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总述</a:t>
            </a:r>
            <a:endParaRPr lang="zh-CN" altLang="en-US" sz="36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en-US" altLang="zh-CN" sz="36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2.</a:t>
            </a:r>
            <a:r>
              <a:rPr lang="zh-CN" altLang="en-US" sz="36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关键概念或主要观点</a:t>
            </a:r>
            <a:endParaRPr lang="zh-CN" altLang="en-US" sz="36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580" y="359410"/>
            <a:ext cx="6332220" cy="6139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9545" y="94615"/>
            <a:ext cx="11807825" cy="6592570"/>
          </a:xfrm>
          <a:prstGeom prst="rect">
            <a:avLst/>
          </a:prstGeom>
          <a:noFill/>
          <a:ln w="69850">
            <a:solidFill>
              <a:schemeClr val="tx1">
                <a:lumMod val="85000"/>
                <a:lumOff val="15000"/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1" name="图片 60" descr="校标设计 副本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31356"/>
          <a:stretch>
            <a:fillRect/>
          </a:stretch>
        </p:blipFill>
        <p:spPr>
          <a:xfrm>
            <a:off x="10850245" y="94615"/>
            <a:ext cx="1010920" cy="8369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" y="94615"/>
            <a:ext cx="2307265" cy="343262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86001" y="931571"/>
            <a:ext cx="71628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二、怎么写？</a:t>
            </a:r>
            <a:endParaRPr lang="en-US" altLang="zh-CN" sz="36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51380" y="1774190"/>
            <a:ext cx="7162800" cy="17538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案例材料：</a:t>
            </a:r>
            <a:endParaRPr lang="zh-CN" altLang="en-US" sz="36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sz="36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（一）案例背景：</a:t>
            </a:r>
            <a:endParaRPr lang="zh-CN" sz="36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3600" b="1" dirty="0" smtClean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阐述做法的</a:t>
            </a:r>
            <a:r>
              <a:rPr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必要性</a:t>
            </a:r>
            <a:r>
              <a:rPr lang="zh-CN" altLang="en-US" sz="3600" b="1" dirty="0" smtClean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和</a:t>
            </a:r>
            <a:r>
              <a:rPr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重要性</a:t>
            </a:r>
            <a:endParaRPr lang="zh-CN" altLang="en-US" sz="36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zh-CN" sz="36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zh-CN" altLang="en-US" sz="36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590" y="871855"/>
            <a:ext cx="7202805" cy="5037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9545" y="94615"/>
            <a:ext cx="11807825" cy="6592570"/>
          </a:xfrm>
          <a:prstGeom prst="rect">
            <a:avLst/>
          </a:prstGeom>
          <a:noFill/>
          <a:ln w="69850">
            <a:solidFill>
              <a:schemeClr val="tx1">
                <a:lumMod val="85000"/>
                <a:lumOff val="15000"/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1" name="图片 60" descr="校标设计 副本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31356"/>
          <a:stretch>
            <a:fillRect/>
          </a:stretch>
        </p:blipFill>
        <p:spPr>
          <a:xfrm>
            <a:off x="10850245" y="94615"/>
            <a:ext cx="1010920" cy="8369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" y="94615"/>
            <a:ext cx="2307265" cy="343262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86001" y="931571"/>
            <a:ext cx="71628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二、怎么写？</a:t>
            </a:r>
            <a:endParaRPr lang="en-US" altLang="zh-CN" sz="36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51380" y="1774190"/>
            <a:ext cx="9825355" cy="17538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案例材料：</a:t>
            </a:r>
            <a:endParaRPr lang="zh-CN" altLang="en-US" sz="36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sz="36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（二）解决问题的特色做法与经验：</a:t>
            </a:r>
            <a:endParaRPr lang="zh-CN" sz="36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重点突出</a:t>
            </a:r>
            <a:endParaRPr lang="zh-CN" sz="3600" b="1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zh-CN" sz="3600" b="1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实施路径清晰</a:t>
            </a:r>
            <a:r>
              <a:rPr lang="en-US" altLang="zh-CN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（图表辅助）</a:t>
            </a:r>
            <a:r>
              <a:rPr lang="en-US" altLang="zh-CN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</a:t>
            </a:r>
            <a:endParaRPr lang="en-US" altLang="zh-CN" sz="3600" b="1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en-US" altLang="zh-CN" sz="3600" b="1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可操作性强</a:t>
            </a:r>
            <a:endParaRPr lang="zh-CN" altLang="en-US" sz="3600" b="1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zh-CN" sz="3600" b="1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zh-CN" altLang="en-US" sz="3600" b="1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610" y="742315"/>
            <a:ext cx="7764780" cy="23444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010" y="1163955"/>
            <a:ext cx="8484235" cy="37903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9775" y="0"/>
            <a:ext cx="8172450" cy="6932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9545" y="94615"/>
            <a:ext cx="11807825" cy="6592570"/>
          </a:xfrm>
          <a:prstGeom prst="rect">
            <a:avLst/>
          </a:prstGeom>
          <a:noFill/>
          <a:ln w="69850">
            <a:solidFill>
              <a:schemeClr val="tx1">
                <a:lumMod val="85000"/>
                <a:lumOff val="15000"/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1" name="图片 60" descr="校标设计 副本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31356"/>
          <a:stretch>
            <a:fillRect/>
          </a:stretch>
        </p:blipFill>
        <p:spPr>
          <a:xfrm>
            <a:off x="10850245" y="94615"/>
            <a:ext cx="1010920" cy="8369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" y="94615"/>
            <a:ext cx="2307265" cy="343262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86001" y="931571"/>
            <a:ext cx="71628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二、怎么写？</a:t>
            </a:r>
            <a:endParaRPr lang="en-US" altLang="zh-CN" sz="36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51381" y="1774216"/>
            <a:ext cx="71628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案例材料：</a:t>
            </a:r>
            <a:endParaRPr lang="zh-CN" altLang="en-US" sz="36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sz="36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（三）问题解决的成效与社会影响</a:t>
            </a:r>
            <a:endParaRPr lang="zh-CN" sz="36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zh-CN" sz="3600" b="1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好处（可以是预设性的结果）</a:t>
            </a:r>
            <a:endParaRPr lang="zh-CN" sz="3600" b="1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9545" y="94615"/>
            <a:ext cx="11807825" cy="6592570"/>
          </a:xfrm>
          <a:prstGeom prst="rect">
            <a:avLst/>
          </a:prstGeom>
          <a:noFill/>
          <a:ln w="69850">
            <a:solidFill>
              <a:schemeClr val="tx1">
                <a:lumMod val="85000"/>
                <a:lumOff val="15000"/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1" name="图片 60" descr="校标设计 副本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31356"/>
          <a:stretch>
            <a:fillRect/>
          </a:stretch>
        </p:blipFill>
        <p:spPr>
          <a:xfrm>
            <a:off x="10850245" y="94615"/>
            <a:ext cx="1010920" cy="8369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" y="94615"/>
            <a:ext cx="2307265" cy="343262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86001" y="1129056"/>
            <a:ext cx="71628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最容易写</a:t>
            </a:r>
            <a:r>
              <a:rPr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因为字数最少且结构清晰</a:t>
            </a:r>
            <a:endParaRPr lang="zh-CN" altLang="en-US" sz="3600" b="1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86000" y="2392045"/>
            <a:ext cx="9110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最容易形成成果</a:t>
            </a:r>
            <a:r>
              <a:rPr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因为一案一法且可操作性强</a:t>
            </a:r>
            <a:endParaRPr lang="zh-CN" altLang="en-US" sz="3600" b="1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86001" y="3655721"/>
            <a:ext cx="71628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最容易得奖</a:t>
            </a:r>
            <a:r>
              <a:rPr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因为得奖率很高</a:t>
            </a:r>
            <a:endParaRPr lang="zh-CN" altLang="en-US" sz="3600" b="1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4" grpId="0"/>
    </p:bldLst>
  </p:timing>
</p:sld>
</file>

<file path=ppt/tags/tag1.xml><?xml version="1.0" encoding="utf-8"?>
<p:tagLst xmlns:p="http://schemas.openxmlformats.org/presentationml/2006/main">
  <p:tag name="COMMONDATA" val="eyJoZGlkIjoiZTQ3ODZkOTNhNjE3OWUzYWI5MjYwNTJjN2E4OTM1ZDEifQ=="/>
  <p:tag name="KSO_WPP_MARK_KEY" val="6f79bf5f-6d1b-42ee-abe4-e6c815966d5d"/>
  <p:tag name="commondata" val="eyJoZGlkIjoiZWQ1Y2JmNGRhNTYwZTA0NWI4ZjJkZGRkNzRlMDQ0YzYifQ==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383</Words>
  <Application>WPS 演示</Application>
  <PresentationFormat>宽屏</PresentationFormat>
  <Paragraphs>79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Arial</vt:lpstr>
      <vt:lpstr>宋体</vt:lpstr>
      <vt:lpstr>Wingdings</vt:lpstr>
      <vt:lpstr>楷体</vt:lpstr>
      <vt:lpstr>微软雅黑</vt:lpstr>
      <vt:lpstr>方正清刻本悦宋简体</vt:lpstr>
      <vt:lpstr>华文新魏</vt:lpstr>
      <vt:lpstr>Arial Unicode MS</vt:lpstr>
      <vt:lpstr>等线 Light</vt:lpstr>
      <vt:lpstr>等线</vt:lpstr>
      <vt:lpstr>Calibri</vt:lpstr>
      <vt:lpstr>汉仪行楷简</vt:lpstr>
      <vt:lpstr>汉仪超粗宋简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Vanessa</cp:lastModifiedBy>
  <cp:revision>189</cp:revision>
  <dcterms:created xsi:type="dcterms:W3CDTF">2019-03-17T22:50:00Z</dcterms:created>
  <dcterms:modified xsi:type="dcterms:W3CDTF">2024-02-22T03:29:53Z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D125D3A83F954DB489BCF3CDA0986941</vt:lpwstr>
  </property>
  <property fmtid="{D5CDD505-2E9C-101B-9397-08002B2CF9AE}" pid="3" name="KSOProductBuildVer">
    <vt:lpwstr>2052-12.1.0.16388</vt:lpwstr>
  </property>
</Properties>
</file>