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90c01b2f0de4590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10a0ad25cb244bcf" /><Relationship Type="http://schemas.openxmlformats.org/officeDocument/2006/relationships/custom-properties" Target="/docProps/custom.xml" Id="R0852704de8f94ad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1.png" Id="rId2" /><Relationship Type="http://schemas.openxmlformats.org/officeDocument/2006/relationships/image" Target="/ppt/media/image12.png" Id="rId3" /><Relationship Type="http://schemas.openxmlformats.org/officeDocument/2006/relationships/image" Target="/ppt/media/image13.png" Id="rId4" /><Relationship Type="http://schemas.openxmlformats.org/officeDocument/2006/relationships/image" Target="/ppt/media/image14.png" Id="rId5" /><Relationship Type="http://schemas.openxmlformats.org/officeDocument/2006/relationships/image" Target="/ppt/media/image15.png" Id="rId6" /><Relationship Type="http://schemas.openxmlformats.org/officeDocument/2006/relationships/image" Target="/ppt/media/image16.png" Id="rId7" /><Relationship Type="http://schemas.openxmlformats.org/officeDocument/2006/relationships/image" Target="/ppt/media/image17.png" Id="rId8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8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7.jpg" Id="rId2" /><Relationship Type="http://schemas.openxmlformats.org/officeDocument/2006/relationships/image" Target="/ppt/media/image19.png" Id="rId3" /><Relationship Type="http://schemas.openxmlformats.org/officeDocument/2006/relationships/image" Target="/ppt/media/image20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8.jpg" Id="rId2" /><Relationship Type="http://schemas.openxmlformats.org/officeDocument/2006/relationships/image" Target="/ppt/media/image21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2.png" Id="rId2" /><Relationship Type="http://schemas.openxmlformats.org/officeDocument/2006/relationships/image" Target="/ppt/media/image9.jpg" Id="rId3" /><Relationship Type="http://schemas.openxmlformats.org/officeDocument/2006/relationships/image" Target="/ppt/media/image10.jpg" Id="rId4" /><Relationship Type="http://schemas.openxmlformats.org/officeDocument/2006/relationships/image" Target="/ppt/media/image23.png" Id="rId5" /><Relationship Type="http://schemas.openxmlformats.org/officeDocument/2006/relationships/image" Target="/ppt/media/image24.png" Id="rId6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.jpg" Id="rId2" /><Relationship Type="http://schemas.openxmlformats.org/officeDocument/2006/relationships/image" Target="/ppt/media/image2.jpg" Id="rId3" /><Relationship Type="http://schemas.openxmlformats.org/officeDocument/2006/relationships/image" Target="/ppt/media/image3.jpg" Id="rId4" /><Relationship Type="http://schemas.openxmlformats.org/officeDocument/2006/relationships/image" Target="/ppt/media/image5.png" Id="rId5" /><Relationship Type="http://schemas.openxmlformats.org/officeDocument/2006/relationships/image" Target="/ppt/media/image6.png" Id="rId6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7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4.jpg" Id="rId2" /><Relationship Type="http://schemas.openxmlformats.org/officeDocument/2006/relationships/image" Target="/ppt/media/image8.pn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5.jpg" Id="rId2" /><Relationship Type="http://schemas.openxmlformats.org/officeDocument/2006/relationships/image" Target="/ppt/media/image9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6.jpg" Id="rId2" /><Relationship Type="http://schemas.openxmlformats.org/officeDocument/2006/relationships/image" Target="/ppt/media/image10.png" Id="rId3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1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6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7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0"/>
            <p:cNvSpPr txBox="1"/>
            <p:nvPr/>
          </p:nvSpPr>
          <p:spPr>
            <a:xfrm rot="10800000">
              <a:off x="0" y="8467"/>
              <a:ext cx="842596" cy="5666154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2083173" y="2403214"/>
            <a:ext cx="9399046" cy="1760160"/>
            <a:chOff x="0" y="0"/>
            <a:chExt cx="9399046" cy="1760160"/>
          </a:xfrm>
        </p:grpSpPr>
        <p:sp>
          <p:nvSpPr>
            <p:cNvPr id="14" name="形状11"/>
            <p:cNvSpPr txBox="1"/>
            <p:nvPr/>
          </p:nvSpPr>
          <p:spPr>
            <a:xfrm>
              <a:off x="3810" y="49530"/>
              <a:ext cx="9208546" cy="15696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9399046" cy="176016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11500"/>
                </a:lnSpc>
              </a:pPr>
              <a:r>
                <a:rPr lang="zh-CN" altLang="en-US" sz="9600" b="1" i="0" dirty="0">
                  <a:ln w="16669">
                    <a:solidFill>
                      <a:srgbClr val="54A021">
                        <a:alpha val="100000"/>
                      </a:srgbClr>
                    </a:solidFill>
                  </a:ln>
                  <a:solidFill>
                    <a:srgbClr val="B6E994">
                      <a:alpha val="100000"/>
                    </a:srgbClr>
                  </a:solidFill>
                  <a:effectLst/>
                  <a:latin typeface="华文新魏"/>
                  <a:ea typeface="华文新魏"/>
                </a:rPr>
                <a:t>数据影响生活</a:t>
              </a:r>
            </a:p>
          </p:txBody>
        </p:sp>
      </p:grpSp>
      <p:grpSp>
        <p:nvGrpSpPr>
          <p:cNvPr id="16" name="组合3"/>
          <p:cNvGrpSpPr/>
          <p:nvPr/>
        </p:nvGrpSpPr>
        <p:grpSpPr>
          <a:xfrm>
            <a:off x="829335" y="303696"/>
            <a:ext cx="6385122" cy="741505"/>
            <a:chOff x="0" y="0"/>
            <a:chExt cx="6385122" cy="741505"/>
          </a:xfrm>
        </p:grpSpPr>
        <p:sp>
          <p:nvSpPr>
            <p:cNvPr id="17" name="形状12"/>
            <p:cNvSpPr txBox="1"/>
            <p:nvPr/>
          </p:nvSpPr>
          <p:spPr>
            <a:xfrm>
              <a:off x="3810" y="49530"/>
              <a:ext cx="4908749" cy="64633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0" y="0"/>
              <a:ext cx="6385122" cy="74150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300"/>
                </a:lnSpc>
              </a:pPr>
              <a:r>
                <a:rPr lang="zh-CN" altLang="en-US" sz="3600" b="1" i="0" dirty="0">
                  <a:solidFill>
                    <a:srgbClr val="E6B91E">
                      <a:alpha val="100000"/>
                    </a:srgbClr>
                  </a:solidFill>
                  <a:latin typeface="华文新魏"/>
                  <a:ea typeface="华文新魏"/>
                </a:rPr>
                <a:t>信息科技四年级第一章第二节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14" name="形状12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我们在日常生活中产生的大量数据及其作用</a:t>
              </a:r>
            </a:p>
          </p:txBody>
        </p:sp>
      </p:grpSp>
      <p:pic>
        <p:nvPicPr>
          <p:cNvPr id="1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479" y="-8068"/>
            <a:ext cx="5009531" cy="3171530"/>
          </a:xfrm>
          <a:prstGeom prst="rect">
            <a:avLst/>
          </a:prstGeom>
        </p:spPr>
      </p:pic>
      <p:pic>
        <p:nvPicPr>
          <p:cNvPr id="1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74" y="1503055"/>
            <a:ext cx="5116830" cy="2577913"/>
          </a:xfrm>
          <a:prstGeom prst="rect">
            <a:avLst/>
          </a:prstGeom>
        </p:spPr>
      </p:pic>
      <p:sp>
        <p:nvSpPr>
          <p:cNvPr id="18" name="形状1"/>
          <p:cNvSpPr txBox="1"/>
          <p:nvPr/>
        </p:nvSpPr>
        <p:spPr>
          <a:xfrm>
            <a:off x="770249" y="1380887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9" name="组合3"/>
          <p:cNvGrpSpPr/>
          <p:nvPr/>
        </p:nvGrpSpPr>
        <p:grpSpPr>
          <a:xfrm>
            <a:off x="38" y="1502788"/>
            <a:ext cx="4035609" cy="3599888"/>
            <a:chOff x="0" y="0"/>
            <a:chExt cx="4035609" cy="3599888"/>
          </a:xfrm>
        </p:grpSpPr>
        <p:pic>
          <p:nvPicPr>
            <p:cNvPr id="20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0" t="0" r="0" b="2406"/>
            <a:stretch>
              <a:fillRect/>
            </a:stretch>
          </p:blipFill>
          <p:spPr>
            <a:xfrm>
              <a:off x="0" y="0"/>
              <a:ext cx="4035609" cy="3599888"/>
            </a:xfrm>
            <a:prstGeom prst="rect">
              <a:avLst/>
            </a:prstGeom>
          </p:spPr>
        </p:pic>
        <p:sp>
          <p:nvSpPr>
            <p:cNvPr id="21" name="形状13"/>
            <p:cNvSpPr txBox="1"/>
            <p:nvPr/>
          </p:nvSpPr>
          <p:spPr>
            <a:xfrm>
              <a:off x="1928899" y="2261379"/>
              <a:ext cx="486614" cy="17976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形状14"/>
            <p:cNvSpPr txBox="1"/>
            <p:nvPr/>
          </p:nvSpPr>
          <p:spPr>
            <a:xfrm>
              <a:off x="432165" y="73679"/>
              <a:ext cx="522444" cy="192975"/>
            </a:xfrm>
            <a:prstGeom prst="rect"/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23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6565" y="4257789"/>
            <a:ext cx="6260316" cy="2600325"/>
          </a:xfrm>
          <a:prstGeom prst="rect">
            <a:avLst/>
          </a:prstGeom>
        </p:spPr>
      </p:pic>
      <p:pic>
        <p:nvPicPr>
          <p:cNvPr id="24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151" y="3583715"/>
            <a:ext cx="4124325" cy="2231555"/>
          </a:xfrm>
          <a:prstGeom prst="rect">
            <a:avLst/>
          </a:prstGeom>
        </p:spPr>
      </p:pic>
      <p:pic>
        <p:nvPicPr>
          <p:cNvPr id="25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2" y="4721809"/>
            <a:ext cx="4035762" cy="21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4" name="组合2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15" name="形状12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1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数据的积极影响</a:t>
              </a:r>
            </a:p>
          </p:txBody>
        </p:sp>
      </p:grpSp>
      <p:grpSp>
        <p:nvGrpSpPr>
          <p:cNvPr id="17" name="组合3"/>
          <p:cNvGrpSpPr/>
          <p:nvPr/>
        </p:nvGrpSpPr>
        <p:grpSpPr>
          <a:xfrm>
            <a:off x="1038415" y="1748123"/>
            <a:ext cx="9364835" cy="2391431"/>
            <a:chOff x="0" y="0"/>
            <a:chExt cx="9364835" cy="2391431"/>
          </a:xfrm>
        </p:grpSpPr>
        <p:sp>
          <p:nvSpPr>
            <p:cNvPr id="18" name="形状13"/>
            <p:cNvSpPr txBox="1"/>
            <p:nvPr/>
          </p:nvSpPr>
          <p:spPr>
            <a:xfrm>
              <a:off x="3810" y="37993"/>
              <a:ext cx="9361025" cy="22517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2"/>
            <p:cNvSpPr txBox="1"/>
            <p:nvPr/>
          </p:nvSpPr>
          <p:spPr>
            <a:xfrm>
              <a:off x="0" y="0"/>
              <a:ext cx="9113377" cy="23914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小结：有了数据的帮助，我们如同获得决策和行动的指南，能为我们在各种情景下提供宝贵的参考和依据，是我们的生活更加高效、方便。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420254" y="487909"/>
            <a:ext cx="5933151" cy="761889"/>
            <a:chOff x="0" y="0"/>
            <a:chExt cx="5933151" cy="761889"/>
          </a:xfrm>
        </p:grpSpPr>
        <p:sp>
          <p:nvSpPr>
            <p:cNvPr id="14" name="形状12"/>
            <p:cNvSpPr txBox="1"/>
            <p:nvPr/>
          </p:nvSpPr>
          <p:spPr>
            <a:xfrm>
              <a:off x="3810" y="49530"/>
              <a:ext cx="2847047" cy="66678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5"/>
            <p:cNvSpPr txBox="1"/>
            <p:nvPr/>
          </p:nvSpPr>
          <p:spPr>
            <a:xfrm>
              <a:off x="0" y="0"/>
              <a:ext cx="5933151" cy="76188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C42F1A">
                      <a:alpha val="100000"/>
                    </a:srgbClr>
                  </a:solidFill>
                  <a:latin typeface="华文新魏"/>
                  <a:ea typeface="华文新魏"/>
                </a:rPr>
                <a:t>感知数据的广泛应用</a:t>
              </a:r>
            </a:p>
          </p:txBody>
        </p:sp>
      </p:grpSp>
      <p:sp>
        <p:nvSpPr>
          <p:cNvPr id="16" name="形状1"/>
          <p:cNvSpPr txBox="1"/>
          <p:nvPr/>
        </p:nvSpPr>
        <p:spPr>
          <a:xfrm>
            <a:off x="300559" y="453061"/>
            <a:ext cx="874149" cy="830628"/>
          </a:xfrm>
          <a:prstGeom prst="ellipse"/>
          <a:blipFill>
            <a:blip r:embed="rId2"/>
            <a:stretch>
              <a:fillRect/>
            </a:stretch>
          </a:blipFill>
          <a:ln w="63500">
            <a:solidFill>
              <a:srgbClr val="54A021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7" name="文本1"/>
          <p:cNvSpPr txBox="1"/>
          <p:nvPr/>
        </p:nvSpPr>
        <p:spPr>
          <a:xfrm>
            <a:off x="1564015" y="1565662"/>
            <a:ext cx="8515350" cy="119621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观看《数据的广泛应用》文件夹</a:t>
            </a:r>
          </a:p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说一说数据在这些场景中发挥了哪些作用</a:t>
            </a:r>
          </a:p>
        </p:txBody>
      </p:sp>
      <p:pic>
        <p:nvPicPr>
          <p:cNvPr id="18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5" y="3471291"/>
            <a:ext cx="9144000" cy="2093951"/>
          </a:xfrm>
          <a:prstGeom prst="rect">
            <a:avLst/>
          </a:prstGeom>
        </p:spPr>
      </p:pic>
      <p:sp>
        <p:nvSpPr>
          <p:cNvPr id="19" name="文本2"/>
          <p:cNvSpPr txBox="1"/>
          <p:nvPr/>
        </p:nvSpPr>
        <p:spPr>
          <a:xfrm>
            <a:off x="1420235" y="5565515"/>
            <a:ext cx="209550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智慧农植园</a:t>
            </a:r>
          </a:p>
        </p:txBody>
      </p:sp>
      <p:sp>
        <p:nvSpPr>
          <p:cNvPr id="20" name="文本3"/>
          <p:cNvSpPr txBox="1"/>
          <p:nvPr/>
        </p:nvSpPr>
        <p:spPr>
          <a:xfrm>
            <a:off x="4547987" y="5565010"/>
            <a:ext cx="209550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智慧手术室</a:t>
            </a:r>
          </a:p>
        </p:txBody>
      </p:sp>
      <p:sp>
        <p:nvSpPr>
          <p:cNvPr id="21" name="文本4"/>
          <p:cNvSpPr txBox="1"/>
          <p:nvPr/>
        </p:nvSpPr>
        <p:spPr>
          <a:xfrm>
            <a:off x="7490593" y="5565038"/>
            <a:ext cx="2476500" cy="6933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生产管理系统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3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9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0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1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2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3"/>
          <p:cNvGrpSpPr/>
          <p:nvPr/>
        </p:nvGrpSpPr>
        <p:grpSpPr>
          <a:xfrm>
            <a:off x="1038415" y="1748123"/>
            <a:ext cx="9364835" cy="2391431"/>
            <a:chOff x="0" y="0"/>
            <a:chExt cx="9364835" cy="2391431"/>
          </a:xfrm>
        </p:grpSpPr>
        <p:sp>
          <p:nvSpPr>
            <p:cNvPr id="14" name="形状13"/>
            <p:cNvSpPr txBox="1"/>
            <p:nvPr/>
          </p:nvSpPr>
          <p:spPr>
            <a:xfrm>
              <a:off x="3810" y="37993"/>
              <a:ext cx="9361025" cy="22517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9113377" cy="23914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小结：在社会生产领域中，每时每刻都在产生新的数据。基于对这些数据的分析，可以实时指导、优化各个领域的生产和管理，有效提高生产效率。</a:t>
              </a:r>
            </a:p>
          </p:txBody>
        </p:sp>
      </p:grpSp>
      <p:grpSp>
        <p:nvGrpSpPr>
          <p:cNvPr id="16" name="组合4"/>
          <p:cNvGrpSpPr/>
          <p:nvPr/>
        </p:nvGrpSpPr>
        <p:grpSpPr>
          <a:xfrm>
            <a:off x="1439942" y="599465"/>
            <a:ext cx="5933151" cy="761889"/>
            <a:chOff x="0" y="0"/>
            <a:chExt cx="5933151" cy="761889"/>
          </a:xfrm>
        </p:grpSpPr>
        <p:sp>
          <p:nvSpPr>
            <p:cNvPr id="17" name="形状14"/>
            <p:cNvSpPr txBox="1"/>
            <p:nvPr/>
          </p:nvSpPr>
          <p:spPr>
            <a:xfrm>
              <a:off x="3810" y="49530"/>
              <a:ext cx="2847047" cy="66678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0" y="0"/>
              <a:ext cx="5933151" cy="76188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C42F1A">
                      <a:alpha val="100000"/>
                    </a:srgbClr>
                  </a:solidFill>
                  <a:latin typeface="华文新魏"/>
                  <a:ea typeface="华文新魏"/>
                </a:rPr>
                <a:t>感知数据的广泛应用</a:t>
              </a:r>
            </a:p>
          </p:txBody>
        </p:sp>
      </p:grpSp>
      <p:sp>
        <p:nvSpPr>
          <p:cNvPr id="19" name="形状2"/>
          <p:cNvSpPr txBox="1"/>
          <p:nvPr/>
        </p:nvSpPr>
        <p:spPr>
          <a:xfrm>
            <a:off x="320247" y="564617"/>
            <a:ext cx="874149" cy="830628"/>
          </a:xfrm>
          <a:prstGeom prst="ellipse"/>
          <a:blipFill>
            <a:blip r:embed="rId2"/>
            <a:stretch>
              <a:fillRect/>
            </a:stretch>
          </a:blipFill>
          <a:ln w="63500">
            <a:solidFill>
              <a:srgbClr val="54A021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1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2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4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5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6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7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8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9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0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183722" y="53932"/>
            <a:ext cx="2720655" cy="939488"/>
            <a:chOff x="0" y="0"/>
            <a:chExt cx="2720655" cy="939488"/>
          </a:xfrm>
        </p:grpSpPr>
        <p:sp>
          <p:nvSpPr>
            <p:cNvPr id="14" name="形状11"/>
            <p:cNvSpPr txBox="1"/>
            <p:nvPr/>
          </p:nvSpPr>
          <p:spPr>
            <a:xfrm>
              <a:off x="3810" y="49530"/>
              <a:ext cx="2530155" cy="748988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2720655" cy="93948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100"/>
                </a:lnSpc>
              </a:pPr>
              <a:r>
                <a:rPr lang="zh-CN" altLang="en-US" sz="4266" b="0" i="0" dirty="0">
                  <a:solidFill>
                    <a:srgbClr val="54A021">
                      <a:alpha val="100000"/>
                    </a:srgbClr>
                  </a:solidFill>
                  <a:latin typeface="楷体"/>
                  <a:ea typeface="楷体"/>
                </a:rPr>
                <a:t>迁移应用</a:t>
              </a:r>
            </a:p>
          </p:txBody>
        </p:sp>
      </p:grpSp>
      <p:grpSp>
        <p:nvGrpSpPr>
          <p:cNvPr id="16" name="组合3"/>
          <p:cNvGrpSpPr/>
          <p:nvPr/>
        </p:nvGrpSpPr>
        <p:grpSpPr>
          <a:xfrm>
            <a:off x="-38" y="922811"/>
            <a:ext cx="8842237" cy="1333261"/>
            <a:chOff x="0" y="0"/>
            <a:chExt cx="8842237" cy="1333261"/>
          </a:xfrm>
        </p:grpSpPr>
        <p:sp>
          <p:nvSpPr>
            <p:cNvPr id="17" name="形状12"/>
            <p:cNvSpPr txBox="1"/>
            <p:nvPr/>
          </p:nvSpPr>
          <p:spPr>
            <a:xfrm>
              <a:off x="2635634" y="485527"/>
              <a:ext cx="6206603" cy="66678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0" y="0"/>
              <a:ext cx="7968729" cy="133326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小组讨论：在以下场景中任选一个，</a:t>
              </a:r>
            </a:p>
            <a:p>
              <a:pPr marL="0" algn="ctr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思考其数据产生了哪些积极的作用。</a:t>
              </a:r>
            </a:p>
          </p:txBody>
        </p:sp>
      </p:grpSp>
      <p:pic>
        <p:nvPicPr>
          <p:cNvPr id="1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2" y="25458"/>
            <a:ext cx="1072352" cy="898149"/>
          </a:xfrm>
          <a:prstGeom prst="rect">
            <a:avLst/>
          </a:prstGeom>
        </p:spPr>
      </p:pic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237" y="-8782"/>
            <a:ext cx="4889316" cy="3063488"/>
          </a:xfrm>
          <a:prstGeom prst="rect">
            <a:avLst/>
          </a:prstGeom>
        </p:spPr>
      </p:pic>
      <p:pic>
        <p:nvPicPr>
          <p:cNvPr id="2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19" y="2255768"/>
            <a:ext cx="7013010" cy="3301603"/>
          </a:xfrm>
          <a:prstGeom prst="rect">
            <a:avLst/>
          </a:prstGeom>
        </p:spPr>
      </p:pic>
      <p:pic>
        <p:nvPicPr>
          <p:cNvPr id="22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782" y="3660800"/>
            <a:ext cx="5472522" cy="29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630239" y="35152"/>
            <a:ext cx="5933151" cy="761889"/>
            <a:chOff x="0" y="0"/>
            <a:chExt cx="5933151" cy="761889"/>
          </a:xfrm>
        </p:grpSpPr>
        <p:sp>
          <p:nvSpPr>
            <p:cNvPr id="3" name="形状1"/>
            <p:cNvSpPr txBox="1"/>
            <p:nvPr/>
          </p:nvSpPr>
          <p:spPr>
            <a:xfrm>
              <a:off x="3810" y="49530"/>
              <a:ext cx="2847047" cy="66678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5933151" cy="761889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C42F1A">
                      <a:alpha val="100000"/>
                    </a:srgbClr>
                  </a:solidFill>
                  <a:latin typeface="华文新魏"/>
                  <a:ea typeface="华文新魏"/>
                </a:rPr>
                <a:t>拓展提升</a:t>
              </a: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1754467" y="2454754"/>
            <a:ext cx="8842237" cy="1333261"/>
            <a:chOff x="0" y="0"/>
            <a:chExt cx="8842237" cy="1333261"/>
          </a:xfrm>
        </p:grpSpPr>
        <p:sp>
          <p:nvSpPr>
            <p:cNvPr id="6" name="形状2"/>
            <p:cNvSpPr txBox="1"/>
            <p:nvPr/>
          </p:nvSpPr>
          <p:spPr>
            <a:xfrm>
              <a:off x="2635634" y="485528"/>
              <a:ext cx="6206603" cy="66678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0" y="0"/>
              <a:ext cx="8568804" cy="133326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读一读教材15-16页的“阅读”内容说一说同一份数据可能具有的不同价值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571161" y="429107"/>
            <a:ext cx="2230800" cy="888061"/>
            <a:chOff x="0" y="0"/>
            <a:chExt cx="2230800" cy="888061"/>
          </a:xfrm>
        </p:grpSpPr>
        <p:sp>
          <p:nvSpPr>
            <p:cNvPr id="14" name="形状12"/>
            <p:cNvSpPr txBox="1"/>
            <p:nvPr/>
          </p:nvSpPr>
          <p:spPr>
            <a:xfrm>
              <a:off x="34291" y="34291"/>
              <a:ext cx="2040300" cy="69756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2230800" cy="88806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课堂导入</a:t>
              </a:r>
            </a:p>
          </p:txBody>
        </p:sp>
      </p:grpSp>
      <p:sp>
        <p:nvSpPr>
          <p:cNvPr id="16" name="形状1"/>
          <p:cNvSpPr txBox="1"/>
          <p:nvPr/>
        </p:nvSpPr>
        <p:spPr>
          <a:xfrm>
            <a:off x="1413165" y="1117393"/>
            <a:ext cx="6225473" cy="28575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7" name="组合3"/>
          <p:cNvGrpSpPr/>
          <p:nvPr/>
        </p:nvGrpSpPr>
        <p:grpSpPr>
          <a:xfrm>
            <a:off x="1038415" y="1748123"/>
            <a:ext cx="9551527" cy="2289753"/>
            <a:chOff x="0" y="0"/>
            <a:chExt cx="9551527" cy="2289753"/>
          </a:xfrm>
        </p:grpSpPr>
        <p:sp>
          <p:nvSpPr>
            <p:cNvPr id="18" name="形状13"/>
            <p:cNvSpPr txBox="1"/>
            <p:nvPr/>
          </p:nvSpPr>
          <p:spPr>
            <a:xfrm>
              <a:off x="3810" y="37993"/>
              <a:ext cx="9361025" cy="22517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9" name="文本2"/>
            <p:cNvSpPr txBox="1"/>
            <p:nvPr/>
          </p:nvSpPr>
          <p:spPr>
            <a:xfrm>
              <a:off x="0" y="0"/>
              <a:ext cx="9551527" cy="16577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从中秋节开始，台风一直在影响我们正常的上学与生活，在台风来临之前我们就提前放假了，人们是如何判断台风来临的时间呢？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571161" y="429107"/>
            <a:ext cx="5012103" cy="761887"/>
            <a:chOff x="0" y="0"/>
            <a:chExt cx="5012103" cy="761887"/>
          </a:xfrm>
        </p:grpSpPr>
        <p:sp>
          <p:nvSpPr>
            <p:cNvPr id="3" name="形状2"/>
            <p:cNvSpPr txBox="1"/>
            <p:nvPr/>
          </p:nvSpPr>
          <p:spPr>
            <a:xfrm>
              <a:off x="34291" y="34291"/>
              <a:ext cx="2040300" cy="69756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5012103" cy="7618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数据的产生</a:t>
              </a: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1413165" y="1117393"/>
            <a:ext cx="6225473" cy="28575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6" name="组合2"/>
          <p:cNvGrpSpPr/>
          <p:nvPr/>
        </p:nvGrpSpPr>
        <p:grpSpPr>
          <a:xfrm>
            <a:off x="1038415" y="1748123"/>
            <a:ext cx="9551527" cy="2289753"/>
            <a:chOff x="0" y="0"/>
            <a:chExt cx="9551527" cy="2289753"/>
          </a:xfrm>
        </p:grpSpPr>
        <p:sp>
          <p:nvSpPr>
            <p:cNvPr id="7" name="形状3"/>
            <p:cNvSpPr txBox="1"/>
            <p:nvPr/>
          </p:nvSpPr>
          <p:spPr>
            <a:xfrm>
              <a:off x="3810" y="37993"/>
              <a:ext cx="9361025" cy="22517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0" y="0"/>
              <a:ext cx="9551527" cy="16577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浏览桌面《台风产生的数据》</a:t>
              </a:r>
            </a:p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思考：台风产生了那些数据？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038415" y="1748123"/>
            <a:ext cx="9551527" cy="3858718"/>
            <a:chOff x="0" y="0"/>
            <a:chExt cx="9551527" cy="3858718"/>
          </a:xfrm>
        </p:grpSpPr>
        <p:sp>
          <p:nvSpPr>
            <p:cNvPr id="3" name="形状2"/>
            <p:cNvSpPr txBox="1"/>
            <p:nvPr/>
          </p:nvSpPr>
          <p:spPr>
            <a:xfrm>
              <a:off x="3810" y="37993"/>
              <a:ext cx="9361025" cy="225176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9551527" cy="385871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气压</a:t>
              </a:r>
            </a:p>
            <a:p>
              <a:pPr marL="0" algn="ctr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  降雨量 </a:t>
              </a:r>
            </a:p>
            <a:p>
              <a:pPr marL="0" algn="ctr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风力等级</a:t>
              </a:r>
            </a:p>
            <a:p>
              <a:pPr marL="0" algn="ctr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 移动路径、速度</a:t>
              </a:r>
            </a:p>
            <a:p>
              <a:pPr marL="0" algn="ctr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        ······</a:t>
              </a:r>
            </a:p>
          </p:txBody>
        </p:sp>
      </p:grpSp>
      <p:grpSp>
        <p:nvGrpSpPr>
          <p:cNvPr id="5" name="组合2"/>
          <p:cNvGrpSpPr/>
          <p:nvPr/>
        </p:nvGrpSpPr>
        <p:grpSpPr>
          <a:xfrm>
            <a:off x="1571161" y="429107"/>
            <a:ext cx="4821603" cy="761887"/>
            <a:chOff x="0" y="0"/>
            <a:chExt cx="4821603" cy="761887"/>
          </a:xfrm>
        </p:grpSpPr>
        <p:sp>
          <p:nvSpPr>
            <p:cNvPr id="6" name="形状3"/>
            <p:cNvSpPr txBox="1"/>
            <p:nvPr/>
          </p:nvSpPr>
          <p:spPr>
            <a:xfrm>
              <a:off x="34291" y="34291"/>
              <a:ext cx="2040300" cy="69756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2"/>
            <p:cNvSpPr txBox="1"/>
            <p:nvPr/>
          </p:nvSpPr>
          <p:spPr>
            <a:xfrm>
              <a:off x="0" y="0"/>
              <a:ext cx="4821603" cy="761887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733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数据的产生</a:t>
              </a:r>
            </a:p>
          </p:txBody>
        </p:sp>
      </p:grpSp>
      <p:sp>
        <p:nvSpPr>
          <p:cNvPr id="8" name="形状1"/>
          <p:cNvSpPr txBox="1"/>
          <p:nvPr/>
        </p:nvSpPr>
        <p:spPr>
          <a:xfrm>
            <a:off x="1413165" y="1117393"/>
            <a:ext cx="6225473" cy="28575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4" name="组合2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15" name="形状12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1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台风的危害</a:t>
              </a:r>
            </a:p>
          </p:txBody>
        </p:sp>
      </p:grpSp>
      <p:pic>
        <p:nvPicPr>
          <p:cNvPr id="17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30" y="1638957"/>
            <a:ext cx="3543300" cy="2657475"/>
          </a:xfrm>
          <a:prstGeom prst="rect">
            <a:avLst/>
          </a:prstGeom>
        </p:spPr>
      </p:pic>
      <p:pic>
        <p:nvPicPr>
          <p:cNvPr id="18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00" y="570309"/>
            <a:ext cx="2893219" cy="5143500"/>
          </a:xfrm>
          <a:prstGeom prst="rect">
            <a:avLst/>
          </a:prstGeom>
        </p:spPr>
      </p:pic>
      <p:pic>
        <p:nvPicPr>
          <p:cNvPr id="19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0" t="0" r="0" b="9722"/>
          <a:stretch>
            <a:fillRect/>
          </a:stretch>
        </p:blipFill>
        <p:spPr>
          <a:xfrm>
            <a:off x="2514171" y="3312509"/>
            <a:ext cx="2690193" cy="3237224"/>
          </a:xfrm>
          <a:prstGeom prst="rect">
            <a:avLst/>
          </a:prstGeom>
        </p:spPr>
      </p:pic>
      <p:pic>
        <p:nvPicPr>
          <p:cNvPr id="20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164" t="0" r="6542" b="0"/>
          <a:stretch>
            <a:fillRect/>
          </a:stretch>
        </p:blipFill>
        <p:spPr>
          <a:xfrm>
            <a:off x="4680271" y="1962255"/>
            <a:ext cx="4636046" cy="292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2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3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9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0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1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3" name="形状1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4" name="组合2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15" name="形状12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文本2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数据的积极影响</a:t>
              </a:r>
            </a:p>
          </p:txBody>
        </p:sp>
      </p:grpSp>
      <p:sp>
        <p:nvSpPr>
          <p:cNvPr id="17" name="文本1"/>
          <p:cNvSpPr txBox="1"/>
          <p:nvPr/>
        </p:nvSpPr>
        <p:spPr>
          <a:xfrm>
            <a:off x="39662" y="3057563"/>
            <a:ext cx="12112828" cy="21887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帮助判断台风的破坏程度、经过地点、时间，进而提前做好防灾措施。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3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9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0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1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2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620830" y="1405233"/>
            <a:ext cx="9786661" cy="3964707"/>
            <a:chOff x="0" y="0"/>
            <a:chExt cx="9786661" cy="3964707"/>
          </a:xfrm>
        </p:grpSpPr>
        <p:sp>
          <p:nvSpPr>
            <p:cNvPr id="14" name="形状13"/>
            <p:cNvSpPr txBox="1"/>
            <p:nvPr/>
          </p:nvSpPr>
          <p:spPr>
            <a:xfrm>
              <a:off x="5736" y="48450"/>
              <a:ext cx="9780925" cy="2987594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0" y="0"/>
              <a:ext cx="8878012" cy="3964707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/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/>
              </a:r>
            </a:p>
            <a:p>
              <a:pPr marL="0" algn="l">
                <a:buFont typeface="Wingdings"/>
                <a:buChar char="u"/>
              </a:pPr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/>
              </a:r>
            </a:p>
            <a:p>
              <a:pPr marL="0" algn="l">
                <a:lnSpc>
                  <a:spcPts val="3300"/>
                </a:lnSpc>
                <a:buFont typeface="Wingdings"/>
                <a:buChar char="u"/>
              </a:pPr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>数据和信息有什么不同?数据是原始的、未经处理的素材,而信息是经过处理、解释和理解后的数据,具有明确的意义和用途。数据是信息的来源,而信息是对数据进行加工和解释的结果。</a:t>
              </a:r>
            </a:p>
            <a:p>
              <a:pPr marL="0" algn="l">
                <a:lnSpc>
                  <a:spcPts val="3300"/>
                </a:lnSpc>
                <a:buFont typeface="Wingdings"/>
                <a:buChar char="u"/>
              </a:pPr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>数据和信息是相辅相成的。我们需要收集数据,但更重要的是学会分析和理解这些数据,从中获取有用的信息,这样我们才能更好地利用它们做出决策。</a:t>
              </a:r>
            </a:p>
          </p:txBody>
        </p:sp>
      </p:grpSp>
      <p:grpSp>
        <p:nvGrpSpPr>
          <p:cNvPr id="16" name="组合3"/>
          <p:cNvGrpSpPr/>
          <p:nvPr/>
        </p:nvGrpSpPr>
        <p:grpSpPr>
          <a:xfrm>
            <a:off x="1387825" y="135578"/>
            <a:ext cx="2679615" cy="941221"/>
            <a:chOff x="0" y="0"/>
            <a:chExt cx="2679615" cy="941221"/>
          </a:xfrm>
        </p:grpSpPr>
        <p:sp>
          <p:nvSpPr>
            <p:cNvPr id="17" name="形状14"/>
            <p:cNvSpPr txBox="1"/>
            <p:nvPr/>
          </p:nvSpPr>
          <p:spPr>
            <a:xfrm>
              <a:off x="5250" y="48450"/>
              <a:ext cx="2489115" cy="75072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0" y="0"/>
              <a:ext cx="2679615" cy="94122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华文新魏"/>
                  <a:ea typeface="华文新魏"/>
                </a:rPr>
                <a:t>数据的特征</a:t>
              </a:r>
            </a:p>
          </p:txBody>
        </p:sp>
      </p:grpSp>
      <p:sp>
        <p:nvSpPr>
          <p:cNvPr id="19" name="形状1"/>
          <p:cNvSpPr txBox="1"/>
          <p:nvPr/>
        </p:nvSpPr>
        <p:spPr>
          <a:xfrm>
            <a:off x="307122" y="184027"/>
            <a:ext cx="874149" cy="830628"/>
          </a:xfrm>
          <a:prstGeom prst="ellipse"/>
          <a:blipFill>
            <a:blip r:embed="rId2"/>
            <a:stretch>
              <a:fillRect/>
            </a:stretch>
          </a:blipFill>
          <a:ln w="63500">
            <a:solidFill>
              <a:srgbClr val="54A021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20" name="形状2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21" name="组合4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22" name="形状15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文本3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数据与信息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</p:bldLst>
  </p:timing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203608" y="1911677"/>
            <a:ext cx="9786661" cy="3036044"/>
            <a:chOff x="0" y="0"/>
            <a:chExt cx="9786661" cy="3036044"/>
          </a:xfrm>
        </p:grpSpPr>
        <p:sp>
          <p:nvSpPr>
            <p:cNvPr id="3" name="形状3"/>
            <p:cNvSpPr txBox="1"/>
            <p:nvPr/>
          </p:nvSpPr>
          <p:spPr>
            <a:xfrm>
              <a:off x="5736" y="48450"/>
              <a:ext cx="9780925" cy="2987594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文本1"/>
            <p:cNvSpPr txBox="1"/>
            <p:nvPr/>
          </p:nvSpPr>
          <p:spPr>
            <a:xfrm>
              <a:off x="0" y="0"/>
              <a:ext cx="8878012" cy="214110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/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/>
              </a:r>
            </a:p>
            <a:p>
              <a:pPr marL="0" algn="l">
                <a:buFont typeface="Wingdings"/>
                <a:buChar char="u"/>
              </a:pPr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/>
              </a:r>
            </a:p>
            <a:p>
              <a:pPr marL="0" algn="l">
                <a:lnSpc>
                  <a:spcPts val="3300"/>
                </a:lnSpc>
                <a:buFont typeface="Wingdings"/>
                <a:buChar char="u"/>
              </a:pPr>
              <a:r>
                <a:rPr lang="zh-CN" altLang="en-US" sz="2133" b="1" i="0" dirty="0">
                  <a:solidFill>
                    <a:srgbClr val="90C226">
                      <a:alpha val="100000"/>
                    </a:srgbClr>
                  </a:solidFill>
                  <a:latin typeface="楷体"/>
                  <a:ea typeface="楷体"/>
                </a:rPr>
                <a:t>“有一位运动员的身高为2.26m，他的身高很高”数据是什么？信息是什么？</a:t>
              </a:r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6" name="组合2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7" name="形状4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2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数据与信息</a:t>
              </a:r>
            </a:p>
          </p:txBody>
        </p:sp>
      </p:grpSp>
      <p:sp>
        <p:nvSpPr>
          <p:cNvPr id="9" name="形状2"/>
          <p:cNvSpPr txBox="1"/>
          <p:nvPr/>
        </p:nvSpPr>
        <p:spPr>
          <a:xfrm>
            <a:off x="307122" y="184027"/>
            <a:ext cx="874149" cy="830628"/>
          </a:xfrm>
          <a:prstGeom prst="ellipse"/>
          <a:blipFill>
            <a:blip r:embed="rId2"/>
            <a:stretch>
              <a:fillRect/>
            </a:stretch>
          </a:blipFill>
          <a:ln w="63500">
            <a:solidFill>
              <a:srgbClr val="54A021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0" y="-8467"/>
            <a:ext cx="12192000" cy="6866467"/>
            <a:chOff x="0" y="0"/>
            <a:chExt cx="12192000" cy="6866467"/>
          </a:xfrm>
        </p:grpSpPr>
        <p:sp>
          <p:nvSpPr>
            <p:cNvPr id="3" name="形状3"/>
            <p:cNvSpPr txBox="1"/>
            <p:nvPr/>
          </p:nvSpPr>
          <p:spPr>
            <a:xfrm>
              <a:off x="9371012" y="8467"/>
              <a:ext cx="1219200" cy="6858000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BFBFB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4" name="形状4"/>
            <p:cNvSpPr txBox="1"/>
            <p:nvPr/>
          </p:nvSpPr>
          <p:spPr>
            <a:xfrm flipH="1">
              <a:off x="7425267" y="3689880"/>
              <a:ext cx="4763558" cy="3176587"/>
            </a:xfrm>
            <a:prstGeom prst="line"/>
            <a:solidFill>
              <a:srgbClr val="FFFFFF">
                <a:alpha val="0"/>
              </a:srgbClr>
            </a:solidFill>
            <a:ln w="9525">
              <a:solidFill>
                <a:srgbClr val="D8D8D8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>
              <a:off x="9181476" y="0"/>
              <a:ext cx="3007349" cy="6866467"/>
            </a:xfrm>
            <a:custGeom>
              <a:avLst/>
              <a:gdLst>
                <a:gd name="connsiteX0" fmla="*/ 2045532 w 3007349"/>
                <a:gd name="connsiteY0" fmla="*/ 0 h 6866467"/>
                <a:gd name="connsiteX1" fmla="*/ 3007347 w 3007349"/>
                <a:gd name="connsiteY1" fmla="*/ 0 h 6866467"/>
                <a:gd name="connsiteX2" fmla="*/ 3007347 w 3007349"/>
                <a:gd name="connsiteY2" fmla="*/ 6866468 h 6866467"/>
                <a:gd name="connsiteX3" fmla="*/ 0 w 3007349"/>
                <a:gd name="connsiteY3" fmla="*/ 6866468 h 6866467"/>
                <a:gd name="connsiteX4" fmla="*/ 2045532 w 3007349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7347" h="6866468">
                  <a:moveTo>
                    <a:pt x="2045532" y="0"/>
                  </a:moveTo>
                  <a:lnTo>
                    <a:pt x="3007347" y="0"/>
                  </a:lnTo>
                  <a:lnTo>
                    <a:pt x="3007347" y="6866468"/>
                  </a:lnTo>
                  <a:lnTo>
                    <a:pt x="0" y="6866468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90C226">
                <a:alpha val="2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>
              <a:off x="9603442" y="0"/>
              <a:ext cx="2588558" cy="6866467"/>
            </a:xfrm>
            <a:custGeom>
              <a:avLst/>
              <a:gdLst>
                <a:gd name="connsiteX0" fmla="*/ 0 w 2588558"/>
                <a:gd name="connsiteY0" fmla="*/ 0 h 6866467"/>
                <a:gd name="connsiteX1" fmla="*/ 2588562 w 2588558"/>
                <a:gd name="connsiteY1" fmla="*/ 0 h 6866467"/>
                <a:gd name="connsiteX2" fmla="*/ 2588562 w 2588558"/>
                <a:gd name="connsiteY2" fmla="*/ 6866468 h 6866467"/>
                <a:gd name="connsiteX3" fmla="*/ 1209456 w 2588558"/>
                <a:gd name="connsiteY3" fmla="*/ 6866468 h 6866467"/>
                <a:gd name="connsiteX4" fmla="*/ 0 w 2588558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8562" h="6866468">
                  <a:moveTo>
                    <a:pt x="0" y="0"/>
                  </a:moveTo>
                  <a:lnTo>
                    <a:pt x="2588562" y="0"/>
                  </a:lnTo>
                  <a:lnTo>
                    <a:pt x="2588562" y="6866468"/>
                  </a:lnTo>
                  <a:lnTo>
                    <a:pt x="120945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>
              <a:off x="8932333" y="3056467"/>
              <a:ext cx="3259667" cy="3810000"/>
            </a:xfrm>
            <a:prstGeom prst="triangle"/>
            <a:solidFill>
              <a:srgbClr val="54A021">
                <a:alpha val="71764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>
              <a:off x="9334500" y="0"/>
              <a:ext cx="2854326" cy="6866467"/>
            </a:xfrm>
            <a:custGeom>
              <a:avLst/>
              <a:gdLst>
                <a:gd name="connsiteX0" fmla="*/ 0 w 2854326"/>
                <a:gd name="connsiteY0" fmla="*/ 0 h 6866467"/>
                <a:gd name="connsiteX1" fmla="*/ 2854328 w 2854326"/>
                <a:gd name="connsiteY1" fmla="*/ 0 h 6866467"/>
                <a:gd name="connsiteX2" fmla="*/ 2854328 w 2854326"/>
                <a:gd name="connsiteY2" fmla="*/ 6866468 h 6866467"/>
                <a:gd name="connsiteX3" fmla="*/ 2470747 w 2854326"/>
                <a:gd name="connsiteY3" fmla="*/ 6866468 h 6866467"/>
                <a:gd name="connsiteX4" fmla="*/ 0 w 2854326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4328" h="6866468">
                  <a:moveTo>
                    <a:pt x="0" y="0"/>
                  </a:moveTo>
                  <a:lnTo>
                    <a:pt x="2854328" y="0"/>
                  </a:lnTo>
                  <a:lnTo>
                    <a:pt x="2854328" y="6866468"/>
                  </a:lnTo>
                  <a:lnTo>
                    <a:pt x="2470747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7718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形状9"/>
            <p:cNvSpPr txBox="1"/>
            <p:nvPr/>
          </p:nvSpPr>
          <p:spPr>
            <a:xfrm>
              <a:off x="10898730" y="0"/>
              <a:ext cx="1290094" cy="6866467"/>
            </a:xfrm>
            <a:custGeom>
              <a:avLst/>
              <a:gdLst>
                <a:gd name="connsiteX0" fmla="*/ 1019737 w 1290094"/>
                <a:gd name="connsiteY0" fmla="*/ 0 h 6866467"/>
                <a:gd name="connsiteX1" fmla="*/ 1290095 w 1290094"/>
                <a:gd name="connsiteY1" fmla="*/ 0 h 6866467"/>
                <a:gd name="connsiteX2" fmla="*/ 1290095 w 1290094"/>
                <a:gd name="connsiteY2" fmla="*/ 6866468 h 6866467"/>
                <a:gd name="connsiteX3" fmla="*/ 0 w 1290094"/>
                <a:gd name="connsiteY3" fmla="*/ 6866468 h 6866467"/>
                <a:gd name="connsiteX4" fmla="*/ 1019737 w 1290094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095" h="6866468">
                  <a:moveTo>
                    <a:pt x="1019737" y="0"/>
                  </a:moveTo>
                  <a:lnTo>
                    <a:pt x="1290095" y="0"/>
                  </a:lnTo>
                  <a:lnTo>
                    <a:pt x="1290095" y="6866468"/>
                  </a:lnTo>
                  <a:lnTo>
                    <a:pt x="0" y="6866468"/>
                  </a:lnTo>
                  <a:lnTo>
                    <a:pt x="1019737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形状10"/>
            <p:cNvSpPr txBox="1"/>
            <p:nvPr/>
          </p:nvSpPr>
          <p:spPr>
            <a:xfrm>
              <a:off x="10938999" y="0"/>
              <a:ext cx="1249825" cy="6866467"/>
            </a:xfrm>
            <a:custGeom>
              <a:avLst/>
              <a:gdLst>
                <a:gd name="connsiteX0" fmla="*/ 0 w 1249825"/>
                <a:gd name="connsiteY0" fmla="*/ 0 h 6866467"/>
                <a:gd name="connsiteX1" fmla="*/ 1249823 w 1249825"/>
                <a:gd name="connsiteY1" fmla="*/ 0 h 6866467"/>
                <a:gd name="connsiteX2" fmla="*/ 1249823 w 1249825"/>
                <a:gd name="connsiteY2" fmla="*/ 6866468 h 6866467"/>
                <a:gd name="connsiteX3" fmla="*/ 1109386 w 1249825"/>
                <a:gd name="connsiteY3" fmla="*/ 6866468 h 6866467"/>
                <a:gd name="connsiteX4" fmla="*/ 0 w 1249825"/>
                <a:gd name="connsiteY4" fmla="*/ 0 h 686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823" h="6866468">
                  <a:moveTo>
                    <a:pt x="0" y="0"/>
                  </a:moveTo>
                  <a:lnTo>
                    <a:pt x="1249823" y="0"/>
                  </a:lnTo>
                  <a:lnTo>
                    <a:pt x="1249823" y="6866468"/>
                  </a:lnTo>
                  <a:lnTo>
                    <a:pt x="1109386" y="6866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形状11"/>
            <p:cNvSpPr txBox="1"/>
            <p:nvPr/>
          </p:nvSpPr>
          <p:spPr>
            <a:xfrm>
              <a:off x="10371666" y="3598334"/>
              <a:ext cx="1817159" cy="3268133"/>
            </a:xfrm>
            <a:prstGeom prst="triangle"/>
            <a:solidFill>
              <a:srgbClr val="90C226">
                <a:alpha val="8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12"/>
            <p:cNvSpPr txBox="1"/>
            <p:nvPr/>
          </p:nvSpPr>
          <p:spPr>
            <a:xfrm>
              <a:off x="0" y="4021667"/>
              <a:ext cx="448733" cy="2844800"/>
            </a:xfrm>
            <a:prstGeom prst="triangle"/>
            <a:solidFill>
              <a:srgbClr val="90C226">
                <a:alpha val="8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13" name="组合2"/>
          <p:cNvGrpSpPr/>
          <p:nvPr/>
        </p:nvGrpSpPr>
        <p:grpSpPr>
          <a:xfrm>
            <a:off x="1387825" y="135578"/>
            <a:ext cx="2679615" cy="941221"/>
            <a:chOff x="0" y="0"/>
            <a:chExt cx="2679615" cy="941221"/>
          </a:xfrm>
        </p:grpSpPr>
        <p:sp>
          <p:nvSpPr>
            <p:cNvPr id="14" name="形状13"/>
            <p:cNvSpPr txBox="1"/>
            <p:nvPr/>
          </p:nvSpPr>
          <p:spPr>
            <a:xfrm>
              <a:off x="5250" y="48450"/>
              <a:ext cx="2489115" cy="750721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2"/>
            <p:cNvSpPr txBox="1"/>
            <p:nvPr/>
          </p:nvSpPr>
          <p:spPr>
            <a:xfrm>
              <a:off x="0" y="0"/>
              <a:ext cx="2679615" cy="94122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3800"/>
                </a:lnSpc>
              </a:pPr>
              <a:r>
                <a:rPr lang="zh-CN" altLang="en-US" sz="3200" b="0" i="0" dirty="0">
                  <a:solidFill>
                    <a:srgbClr val="FFFFFF">
                      <a:alpha val="100000"/>
                    </a:srgbClr>
                  </a:solidFill>
                  <a:latin typeface="华文新魏"/>
                  <a:ea typeface="华文新魏"/>
                </a:rPr>
                <a:t>数据的特征</a:t>
              </a:r>
            </a:p>
          </p:txBody>
        </p:sp>
      </p:grpSp>
      <p:sp>
        <p:nvSpPr>
          <p:cNvPr id="16" name="形状1"/>
          <p:cNvSpPr txBox="1"/>
          <p:nvPr/>
        </p:nvSpPr>
        <p:spPr>
          <a:xfrm>
            <a:off x="307122" y="184027"/>
            <a:ext cx="874149" cy="830628"/>
          </a:xfrm>
          <a:prstGeom prst="ellipse"/>
          <a:blipFill>
            <a:blip r:embed="rId2"/>
            <a:stretch>
              <a:fillRect/>
            </a:stretch>
          </a:blipFill>
          <a:ln w="63500">
            <a:solidFill>
              <a:srgbClr val="54A021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sp>
        <p:nvSpPr>
          <p:cNvPr id="17" name="形状2"/>
          <p:cNvSpPr txBox="1"/>
          <p:nvPr/>
        </p:nvSpPr>
        <p:spPr>
          <a:xfrm>
            <a:off x="862113" y="1517443"/>
            <a:ext cx="7425544" cy="108157"/>
          </a:xfrm>
          <a:prstGeom prst="line"/>
          <a:solidFill>
            <a:srgbClr val="FFFFFF">
              <a:alpha val="0"/>
            </a:srgbClr>
          </a:solidFill>
          <a:ln w="28575">
            <a:solidFill>
              <a:srgbClr val="C00000">
                <a:alpha val="100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grpSp>
        <p:nvGrpSpPr>
          <p:cNvPr id="18" name="组合3"/>
          <p:cNvGrpSpPr/>
          <p:nvPr/>
        </p:nvGrpSpPr>
        <p:grpSpPr>
          <a:xfrm>
            <a:off x="858303" y="520613"/>
            <a:ext cx="8069580" cy="924144"/>
            <a:chOff x="0" y="0"/>
            <a:chExt cx="8069580" cy="924144"/>
          </a:xfrm>
        </p:grpSpPr>
        <p:sp>
          <p:nvSpPr>
            <p:cNvPr id="19" name="形状14"/>
            <p:cNvSpPr txBox="1"/>
            <p:nvPr/>
          </p:nvSpPr>
          <p:spPr>
            <a:xfrm>
              <a:off x="3810" y="49530"/>
              <a:ext cx="7879080" cy="719556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3"/>
            <p:cNvSpPr txBox="1"/>
            <p:nvPr/>
          </p:nvSpPr>
          <p:spPr>
            <a:xfrm>
              <a:off x="0" y="0"/>
              <a:ext cx="8069580" cy="92414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700"/>
                </a:lnSpc>
              </a:pPr>
              <a:r>
                <a:rPr lang="zh-CN" altLang="en-US" sz="2400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数据与信息</a:t>
              </a:r>
            </a:p>
          </p:txBody>
        </p:sp>
      </p:grpSp>
      <p:sp>
        <p:nvSpPr>
          <p:cNvPr id="21" name="文本1"/>
          <p:cNvSpPr txBox="1"/>
          <p:nvPr/>
        </p:nvSpPr>
        <p:spPr>
          <a:xfrm>
            <a:off x="1038415" y="1748123"/>
            <a:ext cx="9113377" cy="31250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700"/>
              </a:lnSpc>
            </a:pPr>
            <a:r>
              <a:rPr lang="zh-CN" altLang="en-US" sz="2400" b="0" i="0" dirty="0">
                <a:solidFill>
                  <a:srgbClr val="000000">
                    <a:alpha val="100000"/>
                  </a:srgbClr>
                </a:solidFill>
                <a:latin typeface="微软雅黑"/>
                <a:ea typeface="微软雅黑"/>
              </a:rPr>
              <a:t>          小结：数据是信息的来源，而信息是对数据进行加工和解释的结果；数据和信息是相辅相成的。我们需要收集数据，更重要的是学会分析和理解数据，从中获取有用的信息，这样我们才能更好地利用它们做出决策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seewo用户_2475</dc:creator>
  <dc:title>1.1 我们身边的数据 seewo_6286(09-26 1645 修改) 副本20240926</dc:title>
  <revision>1</revision>
  <dcterms:created xsi:type="dcterms:W3CDTF">2024-09-27T00:10:00.1650296Z</dcterms:created>
  <dcterms:modified xsi:type="dcterms:W3CDTF">2024-09-27T00:10:00.1650347Z</dcterms:modified>
  <lastModifiedBy>seewo用户_2475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5.2.4.8298</vt:lpwstr>
  </op:property>
  <op:property fmtid="{D5CDD505-2E9C-101B-9397-08002B2CF9AE}" pid="4" name="EasiNoteCoursewareInfo">
    <vt:lpwstr>014177cf-0996-43e6-9081-c10f3f1e478f:13</vt:lpwstr>
  </op:property>
  <op:property fmtid="{D5CDD505-2E9C-101B-9397-08002B2CF9AE}" pid="5" name="EasiNoteDocumentName">
    <vt:lpwstr>1.1 我们身边的数据 seewo_6286(09-26 1645 修改) 副本20240926</vt:lpwstr>
  </op:property>
  <op:property fmtid="{D5CDD505-2E9C-101B-9397-08002B2CF9AE}" pid="6" name="EasiNoteAuthor">
    <vt:lpwstr>07346d161c15496fa10c8b63aef5c198</vt:lpwstr>
  </op:property>
  <op:property fmtid="{D5CDD505-2E9C-101B-9397-08002B2CF9AE}" pid="7" name="EasiNoteUpstreamCoursewareInfo_0">
    <vt:lpwstr>014177cf-0996-43e6-9081-c10f3f1e478f</vt:lpwstr>
  </op:property>
</op:Properties>
</file>