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2" d="100"/>
          <a:sy n="122" d="100"/>
        </p:scale>
        <p:origin x="84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40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 flipH="1">
            <a:off x="2161761" y="-120178"/>
            <a:ext cx="6982239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71548" y="1852429"/>
            <a:ext cx="5508136" cy="83869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4200" b="1" kern="0" spc="375" dirty="0">
                <a:solidFill>
                  <a:srgbClr val="0464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与AI同行  绘就未来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4892640" y="2811429"/>
            <a:ext cx="4016449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48EF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AI绘画项目  绿色梦想“家”参赛指导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6713187" y="3423753"/>
            <a:ext cx="1535430" cy="31154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787711" y="3341781"/>
            <a:ext cx="1386381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汇报人：滑山荣</a:t>
            </a:r>
            <a:endParaRPr lang="en-US" sz="1500" dirty="0"/>
          </a:p>
        </p:txBody>
      </p:sp>
      <p:sp>
        <p:nvSpPr>
          <p:cNvPr id="7" name="Shape 3"/>
          <p:cNvSpPr/>
          <p:nvPr/>
        </p:nvSpPr>
        <p:spPr>
          <a:xfrm>
            <a:off x="4207626" y="2801746"/>
            <a:ext cx="4005898" cy="0"/>
          </a:xfrm>
          <a:custGeom>
            <a:avLst/>
            <a:gdLst/>
            <a:ahLst/>
            <a:cxnLst/>
            <a:rect l="l" t="t" r="r" b="b"/>
            <a:pathLst>
              <a:path w="4005898">
                <a:moveTo>
                  <a:pt x="0" y="0"/>
                </a:moveTo>
                <a:lnTo>
                  <a:pt x="4005898" y="0"/>
                </a:lnTo>
              </a:path>
            </a:pathLst>
          </a:custGeom>
          <a:noFill/>
          <a:ln w="9525">
            <a:solidFill>
              <a:srgbClr val="C8C8C8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690" y="171585"/>
            <a:ext cx="8499878" cy="5852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1E4AC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地球家园保护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4125591" y="1645920"/>
            <a:ext cx="174439" cy="0"/>
          </a:xfrm>
          <a:custGeom>
            <a:avLst/>
            <a:gdLst/>
            <a:ahLst/>
            <a:cxnLst/>
            <a:rect l="l" t="t" r="r" b="b"/>
            <a:pathLst>
              <a:path w="174439">
                <a:moveTo>
                  <a:pt x="174439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266DEE"/>
            </a:solidFill>
            <a:prstDash val="solid"/>
            <a:headEnd type="none"/>
            <a:tailEnd type="arrow"/>
          </a:ln>
        </p:spPr>
      </p:sp>
      <p:sp>
        <p:nvSpPr>
          <p:cNvPr id="4" name="Shape 2"/>
          <p:cNvSpPr/>
          <p:nvPr/>
        </p:nvSpPr>
        <p:spPr>
          <a:xfrm>
            <a:off x="5024592" y="2752344"/>
            <a:ext cx="177670" cy="0"/>
          </a:xfrm>
          <a:custGeom>
            <a:avLst/>
            <a:gdLst/>
            <a:ahLst/>
            <a:cxnLst/>
            <a:rect l="l" t="t" r="r" b="b"/>
            <a:pathLst>
              <a:path w="177670">
                <a:moveTo>
                  <a:pt x="0" y="0"/>
                </a:moveTo>
                <a:lnTo>
                  <a:pt x="177670" y="0"/>
                </a:lnTo>
              </a:path>
            </a:pathLst>
          </a:custGeom>
          <a:noFill/>
          <a:ln w="19050">
            <a:solidFill>
              <a:srgbClr val="266DEE"/>
            </a:solidFill>
            <a:prstDash val="solid"/>
            <a:headEnd type="none"/>
            <a:tailEnd type="arrow"/>
          </a:ln>
        </p:spPr>
      </p:sp>
      <p:sp>
        <p:nvSpPr>
          <p:cNvPr id="5" name="Shape 3"/>
          <p:cNvSpPr/>
          <p:nvPr/>
        </p:nvSpPr>
        <p:spPr>
          <a:xfrm>
            <a:off x="4118004" y="3799332"/>
            <a:ext cx="175088" cy="0"/>
          </a:xfrm>
          <a:custGeom>
            <a:avLst/>
            <a:gdLst/>
            <a:ahLst/>
            <a:cxnLst/>
            <a:rect l="l" t="t" r="r" b="b"/>
            <a:pathLst>
              <a:path w="175088">
                <a:moveTo>
                  <a:pt x="175088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266DEE"/>
            </a:solidFill>
            <a:prstDash val="solid"/>
            <a:headEnd type="none"/>
            <a:tailEnd type="arrow"/>
          </a:ln>
        </p:spPr>
      </p:sp>
      <p:sp>
        <p:nvSpPr>
          <p:cNvPr id="6" name="Text 4"/>
          <p:cNvSpPr/>
          <p:nvPr/>
        </p:nvSpPr>
        <p:spPr>
          <a:xfrm>
            <a:off x="4287407" y="1280160"/>
            <a:ext cx="745435" cy="70408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85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287407" y="3429000"/>
            <a:ext cx="745435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7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278263" y="2423160"/>
            <a:ext cx="745435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7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890230" y="1280160"/>
            <a:ext cx="310896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新能源科技的崛起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890230" y="1639519"/>
            <a:ext cx="3108960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随着传统能源的逐渐枯竭，新能源科技如太阳能、风能等成为替代方案。这些技术不仅减少了对环境的破坏，还推动了能源产业的革新，为实现可持续发展提供了可能。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235854" y="2039112"/>
            <a:ext cx="310896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AI在环保中的应用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5236250" y="2441448"/>
            <a:ext cx="3108960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人工智能技术被广泛应用于环境监测和资源管理中，通过数据分析预测环境变化，优化资源配置。AI助力实现精准治污，提高环保效率，是保护地球家园的重要工具。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890230" y="2761488"/>
            <a:ext cx="310896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绿色生活的推广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890230" y="3163824"/>
            <a:ext cx="3108960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推广绿色生活方式，如节能减排、循环利用等，是保护地球家园的有效途径。通过教育和政策引导，鼓励公众参与环保行动，共同构建和谐的生态环境。</a:t>
            </a:r>
            <a:endParaRPr lang="en-US" sz="150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111" y="1182319"/>
            <a:ext cx="914400" cy="914400"/>
          </a:xfrm>
          <a:prstGeom prst="rect">
            <a:avLst/>
          </a:prstGeom>
        </p:spPr>
      </p:pic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111" y="2304288"/>
            <a:ext cx="914400" cy="914400"/>
          </a:xfrm>
          <a:prstGeom prst="rect">
            <a:avLst/>
          </a:prstGeom>
        </p:spPr>
      </p:pic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111" y="331012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0" y="0"/>
            <a:ext cx="6771033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6988" y="1091558"/>
            <a:ext cx="1702153" cy="202082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9750" b="1" dirty="0">
                <a:solidFill>
                  <a:srgbClr val="266DEE">
                    <a:alpha val="2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667042" y="2516170"/>
            <a:ext cx="4244146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获奖关键词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690" y="171585"/>
            <a:ext cx="849987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12725" y="982154"/>
            <a:ext cx="4261104" cy="1828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682112" y="1165609"/>
            <a:ext cx="0" cy="567089"/>
          </a:xfrm>
          <a:custGeom>
            <a:avLst/>
            <a:gdLst/>
            <a:ahLst/>
            <a:cxnLst/>
            <a:rect l="l" t="t" r="r" b="b"/>
            <a:pathLst>
              <a:path h="567089">
                <a:moveTo>
                  <a:pt x="0" y="0"/>
                </a:moveTo>
                <a:lnTo>
                  <a:pt x="0" y="567089"/>
                </a:lnTo>
              </a:path>
            </a:pathLst>
          </a:custGeom>
          <a:noFill/>
          <a:ln w="38100">
            <a:solidFill>
              <a:srgbClr val="266DEE"/>
            </a:solidFill>
            <a:prstDash val="solid"/>
            <a:headEnd type="none"/>
            <a:tailEnd type="none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81" y="1930210"/>
            <a:ext cx="2756916" cy="2231136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165" y="1648574"/>
            <a:ext cx="1595894" cy="39502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409546" y="1576338"/>
            <a:ext cx="545132" cy="5394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9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sp>
        <p:nvSpPr>
          <p:cNvPr id="8" name="Text 3"/>
          <p:cNvSpPr/>
          <p:nvPr/>
        </p:nvSpPr>
        <p:spPr>
          <a:xfrm>
            <a:off x="466877" y="2115834"/>
            <a:ext cx="243047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选择合适的AI绘画工具</a:t>
            </a:r>
            <a:endParaRPr lang="en-US" sz="1500" dirty="0"/>
          </a:p>
        </p:txBody>
      </p:sp>
      <p:sp>
        <p:nvSpPr>
          <p:cNvPr id="9" name="Text 4"/>
          <p:cNvSpPr/>
          <p:nvPr/>
        </p:nvSpPr>
        <p:spPr>
          <a:xfrm>
            <a:off x="466877" y="2455328"/>
            <a:ext cx="2430470" cy="12344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挑选功能强大且易上手的AI绘画工具，如Midjourney、Stable Diffusion Online、DeepArt等，这些工具可以帮助学生快速实现创意。</a:t>
            </a:r>
            <a:endParaRPr lang="en-US" sz="1500" dirty="0"/>
          </a:p>
        </p:txBody>
      </p:sp>
      <p:sp>
        <p:nvSpPr>
          <p:cNvPr id="10" name="Shape 5"/>
          <p:cNvSpPr/>
          <p:nvPr/>
        </p:nvSpPr>
        <p:spPr>
          <a:xfrm>
            <a:off x="4572000" y="1165034"/>
            <a:ext cx="0" cy="286867"/>
          </a:xfrm>
          <a:custGeom>
            <a:avLst/>
            <a:gdLst/>
            <a:ahLst/>
            <a:cxnLst/>
            <a:rect l="l" t="t" r="r" b="b"/>
            <a:pathLst>
              <a:path h="286867">
                <a:moveTo>
                  <a:pt x="0" y="0"/>
                </a:moveTo>
                <a:lnTo>
                  <a:pt x="0" y="286867"/>
                </a:lnTo>
              </a:path>
            </a:pathLst>
          </a:custGeom>
          <a:noFill/>
          <a:ln w="38100">
            <a:solidFill>
              <a:srgbClr val="266DEE"/>
            </a:solidFill>
            <a:prstDash val="solid"/>
            <a:headEnd type="none"/>
            <a:tailEnd type="none"/>
          </a:ln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3369" y="1649412"/>
            <a:ext cx="2756916" cy="2231136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4053" y="1367777"/>
            <a:ext cx="1595894" cy="395023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4299434" y="1295540"/>
            <a:ext cx="545132" cy="5394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9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sp>
        <p:nvSpPr>
          <p:cNvPr id="14" name="Text 7"/>
          <p:cNvSpPr/>
          <p:nvPr/>
        </p:nvSpPr>
        <p:spPr>
          <a:xfrm>
            <a:off x="3356765" y="1835036"/>
            <a:ext cx="243047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明确主题和风格</a:t>
            </a:r>
            <a:endParaRPr lang="en-US" sz="1500" dirty="0"/>
          </a:p>
        </p:txBody>
      </p:sp>
      <p:sp>
        <p:nvSpPr>
          <p:cNvPr id="15" name="Text 8"/>
          <p:cNvSpPr/>
          <p:nvPr/>
        </p:nvSpPr>
        <p:spPr>
          <a:xfrm>
            <a:off x="3356765" y="2174531"/>
            <a:ext cx="2430470" cy="8138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在开始创作之前，明确想要表达的主题和风格，这将有助于指导学生生成更符合预期的作品。</a:t>
            </a:r>
            <a:endParaRPr lang="en-US" sz="1500" dirty="0"/>
          </a:p>
        </p:txBody>
      </p:sp>
      <p:sp>
        <p:nvSpPr>
          <p:cNvPr id="16" name="Shape 9"/>
          <p:cNvSpPr/>
          <p:nvPr/>
        </p:nvSpPr>
        <p:spPr>
          <a:xfrm>
            <a:off x="7461888" y="1165301"/>
            <a:ext cx="0" cy="567397"/>
          </a:xfrm>
          <a:custGeom>
            <a:avLst/>
            <a:gdLst/>
            <a:ahLst/>
            <a:cxnLst/>
            <a:rect l="l" t="t" r="r" b="b"/>
            <a:pathLst>
              <a:path h="567397">
                <a:moveTo>
                  <a:pt x="0" y="0"/>
                </a:moveTo>
                <a:lnTo>
                  <a:pt x="0" y="567397"/>
                </a:lnTo>
              </a:path>
            </a:pathLst>
          </a:custGeom>
          <a:noFill/>
          <a:ln w="38100">
            <a:solidFill>
              <a:srgbClr val="266DEE"/>
            </a:solidFill>
            <a:prstDash val="solid"/>
            <a:headEnd type="none"/>
            <a:tailEnd type="none"/>
          </a:ln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503" y="1929754"/>
            <a:ext cx="2756916" cy="2231136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941" y="1648574"/>
            <a:ext cx="1595894" cy="395023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7189322" y="1576338"/>
            <a:ext cx="545132" cy="5394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9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20" name="Text 11"/>
          <p:cNvSpPr/>
          <p:nvPr/>
        </p:nvSpPr>
        <p:spPr>
          <a:xfrm>
            <a:off x="6246653" y="2115834"/>
            <a:ext cx="243047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精准的文本提示</a:t>
            </a:r>
            <a:endParaRPr lang="en-US" sz="1500" dirty="0"/>
          </a:p>
        </p:txBody>
      </p:sp>
      <p:sp>
        <p:nvSpPr>
          <p:cNvPr id="21" name="Text 12"/>
          <p:cNvSpPr/>
          <p:nvPr/>
        </p:nvSpPr>
        <p:spPr>
          <a:xfrm>
            <a:off x="6246653" y="2455328"/>
            <a:ext cx="2430470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输入清晰、具体的描述词对于AI绘画来说至关重要，这些描述词应该能够准确地传达创作意图和风格要求。</a:t>
            </a:r>
            <a:endParaRPr lang="en-US" sz="15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4572000" y="982154"/>
            <a:ext cx="4261104" cy="1828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690" y="171585"/>
            <a:ext cx="8499878" cy="57607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1E4AC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精准文本提示</a:t>
            </a:r>
            <a:endParaRPr lang="en-US" sz="1500" dirty="0"/>
          </a:p>
        </p:txBody>
      </p:sp>
      <p:pic>
        <p:nvPicPr>
          <p:cNvPr id="3" name="Image 0" descr="https://sgw-dx.xf-yun.com/api/v1/sparkdesk/1727542954737e167f0f734ac4197b7b6d0bab7e75d83.jpg?authorization=c2ltcGxlLWp3dCBhaz1zcGFya2Rlc2s4MDAwMDAwMDAwMDE7ZXhwPTMzMDQzNDI5NTQ7YWxnbz1obWFjLXNoYTI1NjtzaWc9OXVJNk1GSFc2azRMTTk5RHpCd1IwZmN2K2pGZkJwYW9kWmNrSWJObC9EOD0=&amp;x_location=7YfmxI7B7uKO7jlRxIftd67bdo=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42" y="1227435"/>
            <a:ext cx="2831634" cy="283163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485040" y="1130659"/>
            <a:ext cx="3309781" cy="4846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描述词的重要性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3485040" y="1427243"/>
            <a:ext cx="5212080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在AI绘画中，精准的文本提示是关键。它们必须能够准确传达创作意图和风格要求，如“梦幻色彩、夜晚星空下的孤独灯塔的油画”，以确保生成的作品具有独特的氛围和视觉效果。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3485040" y="2158619"/>
            <a:ext cx="4507439" cy="4846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避免模糊关键词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3485040" y="2463259"/>
            <a:ext cx="5212080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使用大而空的关键词会导致画面混乱。因此，应避免使用这类词汇，转而采用具体且详细的描述词，以引导AI生成更符合预期的艺术作品。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3485040" y="3194618"/>
            <a:ext cx="4861995" cy="4846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提升创作质量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3485040" y="3491058"/>
            <a:ext cx="5213718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通过精确的文本提示，可以显著提高AI绘画的创作质量。这不仅有助于实现艺术家的创意构想，还能推动AI艺术的发展，使其更加贴近人类的审美需求。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0" y="0"/>
            <a:ext cx="6771033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6988" y="1091558"/>
            <a:ext cx="1702153" cy="202082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9750" b="1" dirty="0">
                <a:solidFill>
                  <a:srgbClr val="266DEE">
                    <a:alpha val="2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667042" y="2516170"/>
            <a:ext cx="4244146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注意事项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690" y="171585"/>
            <a:ext cx="8499878" cy="5852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1E4AC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现场展示准备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931010" y="2447708"/>
            <a:ext cx="2356811" cy="0"/>
          </a:xfrm>
          <a:custGeom>
            <a:avLst/>
            <a:gdLst/>
            <a:ahLst/>
            <a:cxnLst/>
            <a:rect l="l" t="t" r="r" b="b"/>
            <a:pathLst>
              <a:path w="2356811">
                <a:moveTo>
                  <a:pt x="2356811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266DEE"/>
            </a:solidFill>
            <a:prstDash val="solid"/>
            <a:headEnd type="arrow"/>
            <a:tailEnd type="arrow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37864" y="1138754"/>
            <a:ext cx="374579" cy="77056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62" y="1138754"/>
            <a:ext cx="395983" cy="39598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37280" y="1093034"/>
            <a:ext cx="543006" cy="4846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2651634" y="2666540"/>
            <a:ext cx="374579" cy="770562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931" y="2666540"/>
            <a:ext cx="395983" cy="39598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552583" y="2620820"/>
            <a:ext cx="566988" cy="4846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4767525" y="1144931"/>
            <a:ext cx="374579" cy="770562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823" y="1144931"/>
            <a:ext cx="395983" cy="395983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4659330" y="1093034"/>
            <a:ext cx="590969" cy="48463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13" name="Shape 5"/>
          <p:cNvSpPr/>
          <p:nvPr/>
        </p:nvSpPr>
        <p:spPr>
          <a:xfrm>
            <a:off x="3299836" y="2447708"/>
            <a:ext cx="2356811" cy="0"/>
          </a:xfrm>
          <a:custGeom>
            <a:avLst/>
            <a:gdLst/>
            <a:ahLst/>
            <a:cxnLst/>
            <a:rect l="l" t="t" r="r" b="b"/>
            <a:pathLst>
              <a:path w="2356811">
                <a:moveTo>
                  <a:pt x="2356811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266DEE"/>
            </a:solidFill>
            <a:prstDash val="solid"/>
            <a:headEnd type="arrow"/>
            <a:tailEnd type="arrow"/>
          </a:ln>
        </p:spPr>
      </p:sp>
      <p:sp>
        <p:nvSpPr>
          <p:cNvPr id="14" name="Shape 6"/>
          <p:cNvSpPr/>
          <p:nvPr/>
        </p:nvSpPr>
        <p:spPr>
          <a:xfrm>
            <a:off x="5656511" y="2447708"/>
            <a:ext cx="2356811" cy="0"/>
          </a:xfrm>
          <a:custGeom>
            <a:avLst/>
            <a:gdLst/>
            <a:ahLst/>
            <a:cxnLst/>
            <a:rect l="l" t="t" r="r" b="b"/>
            <a:pathLst>
              <a:path w="2356811">
                <a:moveTo>
                  <a:pt x="2356811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266DEE"/>
            </a:solidFill>
            <a:prstDash val="solid"/>
            <a:headEnd type="arrow"/>
            <a:tailEnd type="arrow"/>
          </a:ln>
        </p:spPr>
      </p:sp>
      <p:sp>
        <p:nvSpPr>
          <p:cNvPr id="15" name="Text 7"/>
          <p:cNvSpPr/>
          <p:nvPr/>
        </p:nvSpPr>
        <p:spPr>
          <a:xfrm>
            <a:off x="1132554" y="966385"/>
            <a:ext cx="3291840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作品尺寸要求</a:t>
            </a:r>
            <a:endParaRPr lang="en-US" sz="1500" dirty="0"/>
          </a:p>
        </p:txBody>
      </p:sp>
      <p:sp>
        <p:nvSpPr>
          <p:cNvPr id="16" name="Text 8"/>
          <p:cNvSpPr/>
          <p:nvPr/>
        </p:nvSpPr>
        <p:spPr>
          <a:xfrm>
            <a:off x="1132554" y="1313239"/>
            <a:ext cx="3291840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现场展示的作品尺寸需控制在4K至16K之间，若以拼图形式展出，每幅作品不得小于32K。这一规定旨在确保作品的清晰度与观赏性，同时便于统一管理和展示。</a:t>
            </a:r>
            <a:endParaRPr lang="en-US" sz="1500" dirty="0"/>
          </a:p>
        </p:txBody>
      </p:sp>
      <p:sp>
        <p:nvSpPr>
          <p:cNvPr id="17" name="Text 9"/>
          <p:cNvSpPr/>
          <p:nvPr/>
        </p:nvSpPr>
        <p:spPr>
          <a:xfrm>
            <a:off x="3196290" y="2539757"/>
            <a:ext cx="329176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多样化作品形式</a:t>
            </a:r>
            <a:endParaRPr lang="en-US" sz="1500" dirty="0"/>
          </a:p>
        </p:txBody>
      </p:sp>
      <p:sp>
        <p:nvSpPr>
          <p:cNvPr id="18" name="Text 10"/>
          <p:cNvSpPr/>
          <p:nvPr/>
        </p:nvSpPr>
        <p:spPr>
          <a:xfrm>
            <a:off x="3196215" y="2886683"/>
            <a:ext cx="3291840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鼓励创作者采用多样化的作品形式，尤其是将多幅作品拼接成一幅大作，这不仅节约成本，还能增强视觉冲击力，便于观众一次性欣赏到更多内容。</a:t>
            </a:r>
            <a:endParaRPr lang="en-US" sz="1500" dirty="0"/>
          </a:p>
        </p:txBody>
      </p:sp>
      <p:sp>
        <p:nvSpPr>
          <p:cNvPr id="19" name="Text 11"/>
          <p:cNvSpPr/>
          <p:nvPr/>
        </p:nvSpPr>
        <p:spPr>
          <a:xfrm>
            <a:off x="5314241" y="966385"/>
            <a:ext cx="3292479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作品稳定性保障</a:t>
            </a:r>
            <a:endParaRPr lang="en-US" sz="1500" dirty="0"/>
          </a:p>
        </p:txBody>
      </p:sp>
      <p:sp>
        <p:nvSpPr>
          <p:cNvPr id="20" name="Text 12"/>
          <p:cNvSpPr/>
          <p:nvPr/>
        </p:nvSpPr>
        <p:spPr>
          <a:xfrm>
            <a:off x="5314880" y="1313239"/>
            <a:ext cx="3291840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所有参展作品必须能够自行平稳站立，若无法实现，则需携带辅助工具如画架进行支撑。这一要求是为了确保展览现场的安全与整洁，避免因作品倒塌而影响观展体验。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 flipH="1">
            <a:off x="2236304" y="0"/>
            <a:ext cx="6907696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091330" y="1729250"/>
            <a:ext cx="4412599" cy="17465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8250" b="1" dirty="0">
                <a:solidFill>
                  <a:srgbClr val="248EF9">
                    <a:alpha val="1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THANKS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3991938" y="1300946"/>
            <a:ext cx="4313208" cy="14630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6750" b="1" dirty="0">
                <a:solidFill>
                  <a:srgbClr val="266D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谢谢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28173" y="554844"/>
            <a:ext cx="1066018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36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目录</a:t>
            </a: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4481031" y="506216"/>
            <a:ext cx="0" cy="4131067"/>
          </a:xfrm>
          <a:custGeom>
            <a:avLst/>
            <a:gdLst/>
            <a:ahLst/>
            <a:cxnLst/>
            <a:rect l="l" t="t" r="r" b="b"/>
            <a:pathLst>
              <a:path h="4131067">
                <a:moveTo>
                  <a:pt x="0" y="0"/>
                </a:moveTo>
                <a:lnTo>
                  <a:pt x="0" y="4131067"/>
                </a:lnTo>
              </a:path>
            </a:pathLst>
          </a:custGeom>
          <a:noFill/>
          <a:ln w="9525">
            <a:solidFill>
              <a:srgbClr val="C4D2FF"/>
            </a:solidFill>
            <a:prstDash val="solid"/>
            <a:headEnd type="none"/>
            <a:tailEnd type="none"/>
          </a:ln>
        </p:spPr>
      </p:sp>
      <p:sp>
        <p:nvSpPr>
          <p:cNvPr id="4" name="Text 2"/>
          <p:cNvSpPr/>
          <p:nvPr/>
        </p:nvSpPr>
        <p:spPr>
          <a:xfrm>
            <a:off x="5331641" y="642152"/>
            <a:ext cx="3017520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项目价值与意义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718993" y="559856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331641" y="1140204"/>
            <a:ext cx="3017520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比赛主题解读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718993" y="1057908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331641" y="1638256"/>
            <a:ext cx="3017520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作品获奖关键词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4718993" y="1555960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331641" y="2136308"/>
            <a:ext cx="3017520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注意事项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4718993" y="2054012"/>
            <a:ext cx="713232" cy="6217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0" y="0"/>
            <a:ext cx="6771033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6988" y="1091558"/>
            <a:ext cx="1702153" cy="202082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9750" b="1" dirty="0">
                <a:solidFill>
                  <a:srgbClr val="266DEE">
                    <a:alpha val="2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667042" y="2516170"/>
            <a:ext cx="4244146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项目价值与意义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12725" y="982154"/>
            <a:ext cx="4261104" cy="18288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682112" y="1165609"/>
            <a:ext cx="0" cy="567089"/>
          </a:xfrm>
          <a:custGeom>
            <a:avLst/>
            <a:gdLst/>
            <a:ahLst/>
            <a:cxnLst/>
            <a:rect l="l" t="t" r="r" b="b"/>
            <a:pathLst>
              <a:path h="567089">
                <a:moveTo>
                  <a:pt x="0" y="0"/>
                </a:moveTo>
                <a:lnTo>
                  <a:pt x="0" y="567089"/>
                </a:lnTo>
              </a:path>
            </a:pathLst>
          </a:custGeom>
          <a:noFill/>
          <a:ln w="38100">
            <a:solidFill>
              <a:srgbClr val="266DEE"/>
            </a:solidFill>
            <a:prstDash val="solid"/>
            <a:headEnd type="none"/>
            <a:tailEnd type="none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25" y="1929754"/>
            <a:ext cx="3461328" cy="2525344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165" y="1648574"/>
            <a:ext cx="1595894" cy="39502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409546" y="1576338"/>
            <a:ext cx="545132" cy="5394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9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sp>
        <p:nvSpPr>
          <p:cNvPr id="7" name="Shape 2"/>
          <p:cNvSpPr/>
          <p:nvPr/>
        </p:nvSpPr>
        <p:spPr>
          <a:xfrm>
            <a:off x="4572000" y="1165034"/>
            <a:ext cx="0" cy="286867"/>
          </a:xfrm>
          <a:custGeom>
            <a:avLst/>
            <a:gdLst/>
            <a:ahLst/>
            <a:cxnLst/>
            <a:rect l="l" t="t" r="r" b="b"/>
            <a:pathLst>
              <a:path h="286867">
                <a:moveTo>
                  <a:pt x="0" y="0"/>
                </a:moveTo>
                <a:lnTo>
                  <a:pt x="0" y="286867"/>
                </a:lnTo>
              </a:path>
            </a:pathLst>
          </a:custGeom>
          <a:noFill/>
          <a:ln w="38100">
            <a:solidFill>
              <a:srgbClr val="266DEE"/>
            </a:solidFill>
            <a:prstDash val="solid"/>
            <a:headEnd type="none"/>
            <a:tailEnd type="none"/>
          </a:ln>
        </p:spPr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5371" y="1723324"/>
            <a:ext cx="2756916" cy="2196079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4053" y="1367777"/>
            <a:ext cx="1595894" cy="395023"/>
          </a:xfrm>
          <a:prstGeom prst="rect">
            <a:avLst/>
          </a:prstGeom>
        </p:spPr>
      </p:pic>
      <p:sp>
        <p:nvSpPr>
          <p:cNvPr id="10" name="Shape 3"/>
          <p:cNvSpPr/>
          <p:nvPr/>
        </p:nvSpPr>
        <p:spPr>
          <a:xfrm>
            <a:off x="7461888" y="1165301"/>
            <a:ext cx="0" cy="567397"/>
          </a:xfrm>
          <a:custGeom>
            <a:avLst/>
            <a:gdLst/>
            <a:ahLst/>
            <a:cxnLst/>
            <a:rect l="l" t="t" r="r" b="b"/>
            <a:pathLst>
              <a:path h="567397">
                <a:moveTo>
                  <a:pt x="0" y="0"/>
                </a:moveTo>
                <a:lnTo>
                  <a:pt x="0" y="567397"/>
                </a:lnTo>
              </a:path>
            </a:pathLst>
          </a:custGeom>
          <a:noFill/>
          <a:ln w="38100">
            <a:solidFill>
              <a:srgbClr val="266DEE"/>
            </a:solidFill>
            <a:prstDash val="solid"/>
            <a:headEnd type="none"/>
            <a:tailEnd type="none"/>
          </a:ln>
        </p:spPr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1632" y="1978788"/>
            <a:ext cx="3541472" cy="2231136"/>
          </a:xfrm>
          <a:prstGeom prst="rect">
            <a:avLst/>
          </a:prstGeom>
        </p:spPr>
      </p:pic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941" y="1648574"/>
            <a:ext cx="1595894" cy="395023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7189322" y="1576338"/>
            <a:ext cx="545132" cy="5394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19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4572000" y="982154"/>
            <a:ext cx="4261104" cy="182880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616690" y="171585"/>
            <a:ext cx="8499878" cy="57607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1E4AC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培养能力 自信成长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466877" y="2115834"/>
            <a:ext cx="243047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培养能力提升素养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6135354" y="2213218"/>
            <a:ext cx="243047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丰富体验自信成长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466877" y="2615554"/>
            <a:ext cx="2430470" cy="11156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itchFamily="34" charset="-120"/>
              </a:rPr>
              <a:t>绘画被认为是一个能培养学生的想象力、创造力以及动手能力的活动，随着时代的发展，有了科技的助力，绘画的内容、技法等方面产生了更多的可能与变化。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9"/>
          <p:cNvSpPr/>
          <p:nvPr/>
        </p:nvSpPr>
        <p:spPr>
          <a:xfrm>
            <a:off x="6236846" y="2736620"/>
            <a:ext cx="2450084" cy="74635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itchFamily="34" charset="-120"/>
              </a:rPr>
              <a:t>AI绘画一直很受孩子们的欢迎，它操作方便，完成作品快速，孩子们很容易获得成就感。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690" y="171585"/>
            <a:ext cx="8499878" cy="57607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1E4AC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关注新能源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640994" y="1792041"/>
            <a:ext cx="2487168" cy="23326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066906" y="1534826"/>
            <a:ext cx="530506" cy="25721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94" y="1018720"/>
            <a:ext cx="426013" cy="426013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1589475" y="1289285"/>
            <a:ext cx="1334304" cy="0"/>
          </a:xfrm>
          <a:custGeom>
            <a:avLst/>
            <a:gdLst/>
            <a:ahLst/>
            <a:cxnLst/>
            <a:rect l="l" t="t" r="r" b="b"/>
            <a:pathLst>
              <a:path w="1334304">
                <a:moveTo>
                  <a:pt x="0" y="0"/>
                </a:moveTo>
                <a:lnTo>
                  <a:pt x="1334304" y="0"/>
                </a:lnTo>
              </a:path>
            </a:pathLst>
          </a:custGeom>
          <a:noFill/>
          <a:ln w="19050">
            <a:solidFill>
              <a:srgbClr val="266DEE"/>
            </a:solidFill>
            <a:prstDash val="solid"/>
            <a:headEnd type="none"/>
            <a:tailEnd type="arrow"/>
          </a:ln>
        </p:spPr>
      </p:sp>
      <p:sp>
        <p:nvSpPr>
          <p:cNvPr id="7" name="Text 2"/>
          <p:cNvSpPr/>
          <p:nvPr/>
        </p:nvSpPr>
        <p:spPr>
          <a:xfrm>
            <a:off x="686714" y="1938345"/>
            <a:ext cx="2395728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关注与研究</a:t>
            </a:r>
            <a:endParaRPr lang="en-US" sz="15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3339389" y="1792041"/>
            <a:ext cx="2487168" cy="2332625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6015838" y="1792155"/>
            <a:ext cx="2487168" cy="2332625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750722" y="2340681"/>
            <a:ext cx="2267712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通过举办新能源主题绘画竞赛，旨在让孩子们亲身体验活动的乐趣，培养他们的创新意识，激发对新能源的关注和研究热情。</a:t>
            </a:r>
            <a:endParaRPr lang="en-US" sz="1500" dirty="0"/>
          </a:p>
        </p:txBody>
      </p:sp>
      <p:sp>
        <p:nvSpPr>
          <p:cNvPr id="11" name="Text 4"/>
          <p:cNvSpPr/>
          <p:nvPr/>
        </p:nvSpPr>
        <p:spPr>
          <a:xfrm>
            <a:off x="3385109" y="1938345"/>
            <a:ext cx="2395728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创新与应用</a:t>
            </a:r>
            <a:endParaRPr lang="en-US" sz="1500" dirty="0"/>
          </a:p>
        </p:txBody>
      </p:sp>
      <p:sp>
        <p:nvSpPr>
          <p:cNvPr id="12" name="Text 5"/>
          <p:cNvSpPr/>
          <p:nvPr/>
        </p:nvSpPr>
        <p:spPr>
          <a:xfrm>
            <a:off x="6061558" y="1938345"/>
            <a:ext cx="2395728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智创未来</a:t>
            </a:r>
            <a:endParaRPr lang="en-US" sz="1500" dirty="0"/>
          </a:p>
        </p:txBody>
      </p:sp>
      <p:sp>
        <p:nvSpPr>
          <p:cNvPr id="13" name="Text 6"/>
          <p:cNvSpPr/>
          <p:nvPr/>
        </p:nvSpPr>
        <p:spPr>
          <a:xfrm>
            <a:off x="3449117" y="2340681"/>
            <a:ext cx="2267712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推动新能源技术的创新与应用，让孩子们了解新能源的重要性，并鼓励他们积极参与到新能源的研究和实践中来。</a:t>
            </a:r>
            <a:endParaRPr lang="en-US" sz="1500" dirty="0"/>
          </a:p>
        </p:txBody>
      </p:sp>
      <p:sp>
        <p:nvSpPr>
          <p:cNvPr id="14" name="Text 7"/>
          <p:cNvSpPr/>
          <p:nvPr/>
        </p:nvSpPr>
        <p:spPr>
          <a:xfrm>
            <a:off x="6125566" y="2340681"/>
            <a:ext cx="2267712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通过竞赛，引导孩子们对未来生活的畅想，共同打造一个更加绿色、智能、可持续的未来，为地球的可持续发展做出贡献。</a:t>
            </a:r>
            <a:endParaRPr lang="en-US" sz="1500" dirty="0"/>
          </a:p>
        </p:txBody>
      </p:sp>
      <p:sp>
        <p:nvSpPr>
          <p:cNvPr id="15" name="Text 8"/>
          <p:cNvSpPr/>
          <p:nvPr/>
        </p:nvSpPr>
        <p:spPr>
          <a:xfrm>
            <a:off x="640994" y="1048069"/>
            <a:ext cx="679728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9835" y="1018720"/>
            <a:ext cx="426013" cy="426013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3349080" y="1048069"/>
            <a:ext cx="709960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819" y="1018720"/>
            <a:ext cx="426013" cy="426013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6016304" y="1048069"/>
            <a:ext cx="723664" cy="3657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5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20" name="Shape 11"/>
          <p:cNvSpPr/>
          <p:nvPr/>
        </p:nvSpPr>
        <p:spPr>
          <a:xfrm>
            <a:off x="4228093" y="1289285"/>
            <a:ext cx="1334304" cy="0"/>
          </a:xfrm>
          <a:custGeom>
            <a:avLst/>
            <a:gdLst/>
            <a:ahLst/>
            <a:cxnLst/>
            <a:rect l="l" t="t" r="r" b="b"/>
            <a:pathLst>
              <a:path w="1334304">
                <a:moveTo>
                  <a:pt x="0" y="0"/>
                </a:moveTo>
                <a:lnTo>
                  <a:pt x="1334304" y="0"/>
                </a:lnTo>
              </a:path>
            </a:pathLst>
          </a:custGeom>
          <a:noFill/>
          <a:ln w="19050">
            <a:solidFill>
              <a:srgbClr val="266DEE"/>
            </a:solidFill>
            <a:prstDash val="solid"/>
            <a:headEnd type="none"/>
            <a:tailEnd type="arrow"/>
          </a:ln>
        </p:spPr>
      </p:sp>
      <p:sp>
        <p:nvSpPr>
          <p:cNvPr id="21" name="Shape 12"/>
          <p:cNvSpPr/>
          <p:nvPr/>
        </p:nvSpPr>
        <p:spPr>
          <a:xfrm>
            <a:off x="6913035" y="1289285"/>
            <a:ext cx="1334304" cy="0"/>
          </a:xfrm>
          <a:custGeom>
            <a:avLst/>
            <a:gdLst/>
            <a:ahLst/>
            <a:cxnLst/>
            <a:rect l="l" t="t" r="r" b="b"/>
            <a:pathLst>
              <a:path w="1334304">
                <a:moveTo>
                  <a:pt x="0" y="0"/>
                </a:moveTo>
                <a:lnTo>
                  <a:pt x="1334304" y="0"/>
                </a:lnTo>
              </a:path>
            </a:pathLst>
          </a:custGeom>
          <a:noFill/>
          <a:ln w="19050">
            <a:solidFill>
              <a:srgbClr val="266DEE"/>
            </a:solidFill>
            <a:prstDash val="solid"/>
            <a:headEnd type="none"/>
            <a:tailEnd type="arrow"/>
          </a:ln>
        </p:spPr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3765747" y="1534826"/>
            <a:ext cx="530506" cy="257215"/>
          </a:xfrm>
          <a:prstGeom prst="rect">
            <a:avLst/>
          </a:prstGeom>
        </p:spPr>
      </p:pic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6441731" y="1534826"/>
            <a:ext cx="530506" cy="257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690" y="171585"/>
            <a:ext cx="8499878" cy="57607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1E4AC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科技素养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0" y="886688"/>
            <a:ext cx="4523239" cy="405361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0" y="903148"/>
            <a:ext cx="4523239" cy="439854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9529"/>
            <a:ext cx="4523239" cy="452323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122902" y="1093989"/>
            <a:ext cx="438912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39A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科技素养的重要性</a:t>
            </a:r>
            <a:endParaRPr lang="en-US" sz="1500" dirty="0"/>
          </a:p>
        </p:txBody>
      </p:sp>
      <p:sp>
        <p:nvSpPr>
          <p:cNvPr id="7" name="Text 2"/>
          <p:cNvSpPr/>
          <p:nvPr/>
        </p:nvSpPr>
        <p:spPr>
          <a:xfrm>
            <a:off x="4122902" y="1395741"/>
            <a:ext cx="4476025" cy="8138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在现代社会，科技素养已成为必备素质之一。它不仅帮助学生理解并运用科技工具，还能培养他们解决复杂问题的能力，为未来的学习和工作打下坚实基础。</a:t>
            </a:r>
            <a:endParaRPr lang="en-US" sz="1500" dirty="0"/>
          </a:p>
        </p:txBody>
      </p:sp>
      <p:sp>
        <p:nvSpPr>
          <p:cNvPr id="8" name="Text 3"/>
          <p:cNvSpPr/>
          <p:nvPr/>
        </p:nvSpPr>
        <p:spPr>
          <a:xfrm>
            <a:off x="4122902" y="2258934"/>
            <a:ext cx="4389120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539A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项目实践与科技素养</a:t>
            </a:r>
            <a:endParaRPr lang="en-US" sz="1500" dirty="0"/>
          </a:p>
        </p:txBody>
      </p:sp>
      <p:sp>
        <p:nvSpPr>
          <p:cNvPr id="9" name="Text 4"/>
          <p:cNvSpPr/>
          <p:nvPr/>
        </p:nvSpPr>
        <p:spPr>
          <a:xfrm>
            <a:off x="4122902" y="2555200"/>
            <a:ext cx="4476025" cy="8138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“绿色梦想‘家’”项目通过实际操作电子设备和平台，让学生在实践中学习科技知识，增强动手能力，从而有效提升他们的科技素养和创新意识。</a:t>
            </a:r>
            <a:endParaRPr lang="en-US" sz="1500" dirty="0"/>
          </a:p>
        </p:txBody>
      </p:sp>
      <p:sp>
        <p:nvSpPr>
          <p:cNvPr id="10" name="Shape 5"/>
          <p:cNvSpPr/>
          <p:nvPr/>
        </p:nvSpPr>
        <p:spPr>
          <a:xfrm>
            <a:off x="2673371" y="1805964"/>
            <a:ext cx="499914" cy="0"/>
          </a:xfrm>
          <a:custGeom>
            <a:avLst/>
            <a:gdLst/>
            <a:ahLst/>
            <a:cxnLst/>
            <a:rect l="l" t="t" r="r" b="b"/>
            <a:pathLst>
              <a:path w="499914">
                <a:moveTo>
                  <a:pt x="0" y="0"/>
                </a:moveTo>
                <a:lnTo>
                  <a:pt x="499914" y="0"/>
                </a:lnTo>
              </a:path>
            </a:pathLst>
          </a:custGeom>
          <a:noFill/>
          <a:ln w="19050">
            <a:solidFill>
              <a:srgbClr val="266DEE"/>
            </a:solidFill>
            <a:prstDash val="solid"/>
            <a:headEnd type="none"/>
            <a:tailEnd type="arrow"/>
          </a:ln>
        </p:spPr>
      </p:sp>
      <p:sp>
        <p:nvSpPr>
          <p:cNvPr id="11" name="Shape 6"/>
          <p:cNvSpPr/>
          <p:nvPr/>
        </p:nvSpPr>
        <p:spPr>
          <a:xfrm>
            <a:off x="3162037" y="2856649"/>
            <a:ext cx="350493" cy="0"/>
          </a:xfrm>
          <a:custGeom>
            <a:avLst/>
            <a:gdLst/>
            <a:ahLst/>
            <a:cxnLst/>
            <a:rect l="l" t="t" r="r" b="b"/>
            <a:pathLst>
              <a:path w="350493">
                <a:moveTo>
                  <a:pt x="0" y="0"/>
                </a:moveTo>
                <a:lnTo>
                  <a:pt x="350493" y="0"/>
                </a:lnTo>
              </a:path>
            </a:pathLst>
          </a:custGeom>
          <a:noFill/>
          <a:ln w="19050">
            <a:solidFill>
              <a:srgbClr val="266DEE"/>
            </a:solidFill>
            <a:prstDash val="solid"/>
            <a:headEnd type="none"/>
            <a:tailEnd type="arrow"/>
          </a:ln>
        </p:spPr>
      </p:sp>
      <p:sp>
        <p:nvSpPr>
          <p:cNvPr id="12" name="Text 7"/>
          <p:cNvSpPr/>
          <p:nvPr/>
        </p:nvSpPr>
        <p:spPr>
          <a:xfrm>
            <a:off x="1838595" y="1558724"/>
            <a:ext cx="794446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1605529" y="2616316"/>
            <a:ext cx="1312181" cy="5943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0" y="0"/>
            <a:ext cx="6771033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6988" y="1091558"/>
            <a:ext cx="1702153" cy="202082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9750" b="1" dirty="0">
                <a:solidFill>
                  <a:srgbClr val="266DEE">
                    <a:alpha val="2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667042" y="2516170"/>
            <a:ext cx="4244146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绘画主题解读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690" y="171585"/>
            <a:ext cx="8499878" cy="57607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1E4AC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家庭未来变化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01" y="1138322"/>
            <a:ext cx="528891" cy="39152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330124" y="1132915"/>
            <a:ext cx="2944368" cy="164592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5495514" y="1529844"/>
            <a:ext cx="2944368" cy="164592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2206032" y="3066458"/>
            <a:ext cx="2944368" cy="164592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03661" y="1129178"/>
            <a:ext cx="688194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sp>
        <p:nvSpPr>
          <p:cNvPr id="8" name="Text 2"/>
          <p:cNvSpPr/>
          <p:nvPr/>
        </p:nvSpPr>
        <p:spPr>
          <a:xfrm>
            <a:off x="1330491" y="1187779"/>
            <a:ext cx="2944001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新能源的开发与利用</a:t>
            </a:r>
            <a:endParaRPr lang="en-US" sz="1500" dirty="0"/>
          </a:p>
        </p:txBody>
      </p:sp>
      <p:sp>
        <p:nvSpPr>
          <p:cNvPr id="9" name="Text 3"/>
          <p:cNvSpPr/>
          <p:nvPr/>
        </p:nvSpPr>
        <p:spPr>
          <a:xfrm>
            <a:off x="1330491" y="1489531"/>
            <a:ext cx="2944368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随着科技的进步，未来家庭将广泛采用太阳能、风能等清洁能源，这些新能源不仅环保，还能有效降低家庭能源成本，推动绿色生活方式的普及。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5495971" y="1584691"/>
            <a:ext cx="2944368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高效能源设备的普及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5495514" y="1886460"/>
            <a:ext cx="2944368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未来的家庭将配备更高效的能源设备，如智能恒温器、节能照明系统等，这些设备能够自动调节能源使用，提高能源利用效率，减少浪费。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2206075" y="3120882"/>
            <a:ext cx="2944001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智能家居系统的整合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2206075" y="3422634"/>
            <a:ext cx="2944368" cy="102412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智能家居系统将成为家庭生活的重要组成部分，通过物联网技术实现家电的互联互通，用户可以通过手机或语音助手远程控制家中设备，提升生活便利性和舒适度。</a:t>
            </a:r>
            <a:endParaRPr lang="en-US" sz="15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184" y="3071780"/>
            <a:ext cx="528891" cy="391522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604032" y="3066373"/>
            <a:ext cx="650309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302" y="1535251"/>
            <a:ext cx="528891" cy="391522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4847430" y="1529844"/>
            <a:ext cx="739524" cy="4023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690" y="171585"/>
            <a:ext cx="8499878" cy="5852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25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1E4AC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家乡发展影响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2743200" y="1025863"/>
            <a:ext cx="3657600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未来建筑的革新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2743200" y="1368172"/>
            <a:ext cx="3657600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新能源技术的应用将引领家乡建筑风格和结构的变革，通过采用环保材料和节能设计，不仅提升了建筑的可持续性，还为居民创造了更健康、舒适的居住环境。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22708" y="2567541"/>
            <a:ext cx="3657600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绿色交通的推广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22708" y="2899468"/>
            <a:ext cx="3657600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随着新能源交通工具的普及，家乡的交通布局和出行方式正经历着翻天覆地的变化。这不仅减少了环境污染，改善了空气质量，也促进了公共交通系统的优化，提高了出行效率。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963692" y="2567541"/>
            <a:ext cx="3657600" cy="4480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266D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经济转型与升级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963692" y="2899468"/>
            <a:ext cx="3657600" cy="10607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70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作为新能源之都，常州吸引了大量相关产业的投资和发展，推动了当地经济的转型升级。这一过程不仅创造了大量的就业机会，还促进了科技创新和产业升级，为家乡的可持续发展奠定了坚实的基础。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387</Words>
  <Application>Microsoft Office PowerPoint</Application>
  <PresentationFormat>全屏显示(16:9)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Arial</vt:lpstr>
      <vt:lpstr>微软雅黑</vt:lpstr>
      <vt:lpstr>微软雅黑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sandy sandy</cp:lastModifiedBy>
  <cp:revision>2</cp:revision>
  <dcterms:created xsi:type="dcterms:W3CDTF">2024-09-28T17:49:43Z</dcterms:created>
  <dcterms:modified xsi:type="dcterms:W3CDTF">2024-09-28T17:53:48Z</dcterms:modified>
</cp:coreProperties>
</file>