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7" r:id="rId3"/>
    <p:sldId id="368" r:id="rId5"/>
    <p:sldId id="264" r:id="rId6"/>
    <p:sldId id="286" r:id="rId7"/>
    <p:sldId id="318" r:id="rId8"/>
    <p:sldId id="322" r:id="rId9"/>
    <p:sldId id="364" r:id="rId10"/>
    <p:sldId id="367" r:id="rId11"/>
    <p:sldId id="292" r:id="rId12"/>
  </p:sldIdLst>
  <p:sldSz cx="12192000" cy="6858000"/>
  <p:notesSz cx="6858000" cy="9144000"/>
  <p:embeddedFontLst>
    <p:embeddedFont>
      <p:font typeface="Calibri Light" panose="020F0302020204030204" pitchFamily="34" charset="0"/>
      <p:regular r:id="rId17"/>
      <p:italic r:id="rId18"/>
    </p:embeddedFont>
    <p:embeddedFont>
      <p:font typeface="微软雅黑" panose="020B0503020204020204" pitchFamily="34" charset="-122"/>
      <p:regular r:id="rId19"/>
    </p:embeddedFont>
    <p:embeddedFont>
      <p:font typeface="汉仪汉黑W" panose="00020600040101010101" charset="-122"/>
      <p:regular r:id="rId20"/>
    </p:embeddedFont>
    <p:embeddedFont>
      <p:font typeface="Calibri" panose="020F0502020204030204" pitchFamily="3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3E"/>
    <a:srgbClr val="70AD47"/>
    <a:srgbClr val="F7B63E"/>
    <a:srgbClr val="76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6.xml"/><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B93D7-575E-4195-A0BD-90E2C727CDE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03FA2-A613-42FA-9687-609A920DA7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9FEA9B-764A-4499-B2BB-B9F5B68FA9B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36729" y="6340868"/>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50000"/>
                    <a:lumOff val="50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fld>
            <a:endParaRPr lang="en-US" sz="1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dirty="0"/>
              <a:t>Subtext Goes Here</a:t>
            </a:r>
            <a:endParaRPr lang="en-US" dirty="0"/>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67901" y="6337836"/>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75000"/>
                    <a:lumOff val="25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fld>
            <a:endParaRPr lang="en-US" sz="1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B99D43B-8A00-44B8-9B81-0C251BDB1F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9D43B-8A00-44B8-9B81-0C251BDB1F3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33520-50DC-46AA-9E66-3DCD1E1152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xml"/><Relationship Id="rId2" Type="http://schemas.microsoft.com/office/2007/relationships/hdphoto" Target="../media/image2.wdp"/><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5"/>
          <p:cNvSpPr txBox="1">
            <a:spLocks noChangeArrowheads="1"/>
          </p:cNvSpPr>
          <p:nvPr/>
        </p:nvSpPr>
        <p:spPr bwMode="auto">
          <a:xfrm>
            <a:off x="3362124" y="4106638"/>
            <a:ext cx="54585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5400" b="1" dirty="0">
                <a:solidFill>
                  <a:srgbClr val="2E2E2E"/>
                </a:solidFill>
                <a:latin typeface="微软雅黑" panose="020B0503020204020204" pitchFamily="34" charset="-122"/>
                <a:ea typeface="微软雅黑" panose="020B0503020204020204" pitchFamily="34" charset="-122"/>
              </a:rPr>
              <a:t>9</a:t>
            </a:r>
            <a:r>
              <a:rPr lang="zh-CN" altLang="en-US" sz="5400" b="1" dirty="0">
                <a:solidFill>
                  <a:srgbClr val="2E2E2E"/>
                </a:solidFill>
                <a:latin typeface="微软雅黑" panose="020B0503020204020204" pitchFamily="34" charset="-122"/>
                <a:ea typeface="微软雅黑" panose="020B0503020204020204" pitchFamily="34" charset="-122"/>
              </a:rPr>
              <a:t>月份月考核反馈</a:t>
            </a:r>
            <a:endParaRPr lang="zh-CN" altLang="en-US" sz="5400" b="1" dirty="0">
              <a:solidFill>
                <a:srgbClr val="2E2E2E"/>
              </a:solidFill>
              <a:latin typeface="微软雅黑" panose="020B0503020204020204" pitchFamily="34" charset="-122"/>
              <a:ea typeface="微软雅黑" panose="020B0503020204020204" pitchFamily="34" charset="-122"/>
            </a:endParaRPr>
          </a:p>
        </p:txBody>
      </p:sp>
      <p:sp>
        <p:nvSpPr>
          <p:cNvPr id="165" name="Freeform 5"/>
          <p:cNvSpPr>
            <a:spLocks noEditPoints="1"/>
          </p:cNvSpPr>
          <p:nvPr/>
        </p:nvSpPr>
        <p:spPr bwMode="auto">
          <a:xfrm rot="16200000">
            <a:off x="2478853" y="1482825"/>
            <a:ext cx="2041793" cy="1262971"/>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166" name="Freeform 5"/>
          <p:cNvSpPr>
            <a:spLocks noEditPoints="1"/>
          </p:cNvSpPr>
          <p:nvPr/>
        </p:nvSpPr>
        <p:spPr bwMode="auto">
          <a:xfrm rot="16200000">
            <a:off x="4371587" y="156365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a:p>
        </p:txBody>
      </p:sp>
      <p:sp>
        <p:nvSpPr>
          <p:cNvPr id="167" name="Freeform 5"/>
          <p:cNvSpPr>
            <a:spLocks noEditPoints="1"/>
          </p:cNvSpPr>
          <p:nvPr/>
        </p:nvSpPr>
        <p:spPr bwMode="auto">
          <a:xfrm rot="16200000">
            <a:off x="6107873" y="1598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p>
            <a:endParaRPr lang="zh-CN" altLang="en-US"/>
          </a:p>
        </p:txBody>
      </p:sp>
      <p:sp>
        <p:nvSpPr>
          <p:cNvPr id="168" name="Freeform 5"/>
          <p:cNvSpPr>
            <a:spLocks noEditPoints="1"/>
          </p:cNvSpPr>
          <p:nvPr/>
        </p:nvSpPr>
        <p:spPr bwMode="auto">
          <a:xfrm rot="16200000">
            <a:off x="7961732" y="1696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p>
            <a:endParaRPr lang="zh-CN" altLang="en-US"/>
          </a:p>
        </p:txBody>
      </p:sp>
      <p:sp>
        <p:nvSpPr>
          <p:cNvPr id="4" name="任意多边形 3"/>
          <p:cNvSpPr/>
          <p:nvPr/>
        </p:nvSpPr>
        <p:spPr>
          <a:xfrm>
            <a:off x="1886857" y="3265714"/>
            <a:ext cx="9405257" cy="682172"/>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9" name="图片 168"/>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4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98256" y="2650147"/>
            <a:ext cx="1430484" cy="1396667"/>
          </a:xfrm>
          <a:prstGeom prst="rect">
            <a:avLst/>
          </a:prstGeom>
        </p:spPr>
      </p:pic>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par>
    </p:tnLst>
    <p:bldLst>
      <p:bldP spid="161" grpId="0"/>
      <p:bldP spid="165" grpId="0" animBg="1"/>
      <p:bldP spid="166" grpId="0" animBg="1"/>
      <p:bldP spid="167" grpId="0" animBg="1"/>
      <p:bldP spid="16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p:cNvSpPr/>
          <p:nvPr/>
        </p:nvSpPr>
        <p:spPr>
          <a:xfrm>
            <a:off x="2576830" y="1154430"/>
            <a:ext cx="9361805" cy="4549775"/>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66" name="Freeform 5"/>
          <p:cNvSpPr>
            <a:spLocks noEditPoints="1"/>
          </p:cNvSpPr>
          <p:nvPr/>
        </p:nvSpPr>
        <p:spPr bwMode="auto">
          <a:xfrm>
            <a:off x="377825" y="2153920"/>
            <a:ext cx="1981835" cy="1275080"/>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10" name="文本框 9"/>
          <p:cNvSpPr txBox="1"/>
          <p:nvPr/>
        </p:nvSpPr>
        <p:spPr>
          <a:xfrm>
            <a:off x="266700" y="3726180"/>
            <a:ext cx="2407285" cy="655320"/>
          </a:xfrm>
          <a:prstGeom prst="rect">
            <a:avLst/>
          </a:prstGeom>
          <a:noFill/>
        </p:spPr>
        <p:txBody>
          <a:bodyPr wrap="square" rtlCol="0">
            <a:noAutofit/>
          </a:bodyPr>
          <a:p>
            <a:r>
              <a:rPr lang="zh-CN" altLang="en-US" sz="3200" b="1">
                <a:solidFill>
                  <a:srgbClr val="FFC000"/>
                </a:solidFill>
              </a:rPr>
              <a:t>月考核优秀</a:t>
            </a:r>
            <a:endParaRPr lang="zh-CN" altLang="en-US" sz="3200" b="1">
              <a:solidFill>
                <a:srgbClr val="FFC000"/>
              </a:solidFill>
            </a:endParaRPr>
          </a:p>
        </p:txBody>
      </p:sp>
      <p:sp>
        <p:nvSpPr>
          <p:cNvPr id="11" name="文本框 10"/>
          <p:cNvSpPr txBox="1"/>
          <p:nvPr/>
        </p:nvSpPr>
        <p:spPr>
          <a:xfrm>
            <a:off x="3672840" y="2461260"/>
            <a:ext cx="4907280" cy="1744980"/>
          </a:xfrm>
          <a:prstGeom prst="rect">
            <a:avLst/>
          </a:prstGeom>
          <a:noFill/>
        </p:spPr>
        <p:txBody>
          <a:bodyPr wrap="square" rtlCol="0">
            <a:noAutofit/>
          </a:bodyPr>
          <a:p>
            <a:r>
              <a:rPr lang="zh-CN" altLang="en-US" sz="3600">
                <a:latin typeface="汉仪汉黑W" panose="00020600040101010101" charset="-122"/>
                <a:ea typeface="汉仪汉黑W" panose="00020600040101010101" charset="-122"/>
                <a:cs typeface="汉仪汉黑W" panose="00020600040101010101" charset="-122"/>
              </a:rPr>
              <a:t>小班组：顾珺、张梦娇</a:t>
            </a:r>
            <a:endParaRPr lang="zh-CN" altLang="en-US" sz="3600">
              <a:latin typeface="汉仪汉黑W" panose="00020600040101010101" charset="-122"/>
              <a:ea typeface="汉仪汉黑W" panose="00020600040101010101" charset="-122"/>
              <a:cs typeface="汉仪汉黑W" panose="00020600040101010101" charset="-122"/>
            </a:endParaRPr>
          </a:p>
          <a:p>
            <a:endParaRPr lang="zh-CN" altLang="en-US" sz="3600">
              <a:latin typeface="汉仪汉黑W" panose="00020600040101010101" charset="-122"/>
              <a:ea typeface="汉仪汉黑W" panose="00020600040101010101" charset="-122"/>
              <a:cs typeface="汉仪汉黑W" panose="00020600040101010101" charset="-122"/>
            </a:endParaRPr>
          </a:p>
          <a:p>
            <a:r>
              <a:rPr lang="zh-CN" altLang="en-US" sz="3600">
                <a:latin typeface="汉仪汉黑W" panose="00020600040101010101" charset="-122"/>
                <a:ea typeface="汉仪汉黑W" panose="00020600040101010101" charset="-122"/>
                <a:cs typeface="汉仪汉黑W" panose="00020600040101010101" charset="-122"/>
              </a:rPr>
              <a:t>中班组：万丽、杭娟</a:t>
            </a:r>
            <a:endParaRPr lang="zh-CN" altLang="en-US" sz="3600">
              <a:latin typeface="汉仪汉黑W" panose="00020600040101010101" charset="-122"/>
              <a:ea typeface="汉仪汉黑W" panose="00020600040101010101" charset="-122"/>
              <a:cs typeface="汉仪汉黑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213137" y="2349600"/>
            <a:ext cx="4323658" cy="521970"/>
          </a:xfrm>
          <a:prstGeom prst="rect">
            <a:avLst/>
          </a:prstGeom>
          <a:noFill/>
        </p:spPr>
        <p:txBody>
          <a:bodyPr wrap="square" rtlCol="0">
            <a:spAutoFit/>
          </a:bodyPr>
          <a:lstStyle/>
          <a:p>
            <a:pPr lvl="0">
              <a:defRPr/>
            </a:pPr>
            <a:r>
              <a:rPr lang="en-US" altLang="zh-CN" sz="2800" b="1" dirty="0">
                <a:solidFill>
                  <a:schemeClr val="accent1"/>
                </a:solidFill>
                <a:latin typeface="微软雅黑" panose="020B0503020204020204" pitchFamily="34" charset="-122"/>
                <a:ea typeface="微软雅黑" panose="020B0503020204020204" pitchFamily="34" charset="-122"/>
              </a:rPr>
              <a:t>1.</a:t>
            </a:r>
            <a:r>
              <a:rPr lang="zh-CN" altLang="en-US" sz="2800" b="1" dirty="0">
                <a:solidFill>
                  <a:schemeClr val="accent1"/>
                </a:solidFill>
                <a:latin typeface="微软雅黑" panose="020B0503020204020204" pitchFamily="34" charset="-122"/>
                <a:ea typeface="微软雅黑" panose="020B0503020204020204" pitchFamily="34" charset="-122"/>
              </a:rPr>
              <a:t>走廊环境</a:t>
            </a:r>
            <a:endParaRPr lang="zh-CN" altLang="en-US" sz="2800" b="1" kern="0" dirty="0">
              <a:solidFill>
                <a:schemeClr val="accent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411819" y="3652982"/>
            <a:ext cx="3001373" cy="922020"/>
          </a:xfrm>
          <a:prstGeom prst="rect">
            <a:avLst/>
          </a:prstGeom>
          <a:noFill/>
        </p:spPr>
        <p:txBody>
          <a:bodyPr wrap="square" rtlCol="0">
            <a:spAutoFit/>
          </a:bodyPr>
          <a:lstStyle/>
          <a:p>
            <a:r>
              <a:rPr lang="zh-CN" altLang="en-US" sz="5400" b="1" dirty="0">
                <a:solidFill>
                  <a:srgbClr val="2E2E2E"/>
                </a:solidFill>
                <a:latin typeface="微软雅黑" panose="020B0503020204020204" pitchFamily="34" charset="-122"/>
                <a:ea typeface="微软雅黑" panose="020B0503020204020204" pitchFamily="34" charset="-122"/>
              </a:rPr>
              <a:t>目 录</a:t>
            </a:r>
            <a:r>
              <a:rPr lang="en-US" altLang="zh-CN" sz="2400" b="1" dirty="0">
                <a:solidFill>
                  <a:srgbClr val="2E2E2E"/>
                </a:solidFill>
                <a:latin typeface="微软雅黑" panose="020B0503020204020204" pitchFamily="34" charset="-122"/>
                <a:ea typeface="微软雅黑" panose="020B0503020204020204" pitchFamily="34" charset="-122"/>
              </a:rPr>
              <a:t>/</a:t>
            </a:r>
            <a:r>
              <a:rPr lang="en-US" altLang="zh-CN" b="1" dirty="0">
                <a:solidFill>
                  <a:srgbClr val="2E2E2E"/>
                </a:solidFill>
                <a:latin typeface="微软雅黑" panose="020B0503020204020204" pitchFamily="34" charset="-122"/>
                <a:ea typeface="微软雅黑" panose="020B0503020204020204" pitchFamily="34" charset="-122"/>
              </a:rPr>
              <a:t>contents</a:t>
            </a:r>
            <a:endParaRPr lang="zh-CN" altLang="en-US" sz="9600" b="1" dirty="0">
              <a:solidFill>
                <a:srgbClr val="2E2E2E"/>
              </a:solidFill>
              <a:latin typeface="微软雅黑" panose="020B0503020204020204" pitchFamily="34" charset="-122"/>
              <a:ea typeface="微软雅黑" panose="020B0503020204020204" pitchFamily="34" charset="-122"/>
            </a:endParaRPr>
          </a:p>
        </p:txBody>
      </p:sp>
      <p:sp>
        <p:nvSpPr>
          <p:cNvPr id="101" name="任意多边形 100"/>
          <p:cNvSpPr/>
          <p:nvPr>
            <p:custDataLst>
              <p:tags r:id="rId2"/>
            </p:custDataLst>
          </p:nvPr>
        </p:nvSpPr>
        <p:spPr>
          <a:xfrm>
            <a:off x="6064885" y="3047614"/>
            <a:ext cx="5259614" cy="381485"/>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文本框 101"/>
          <p:cNvSpPr txBox="1"/>
          <p:nvPr>
            <p:custDataLst>
              <p:tags r:id="rId3"/>
            </p:custDataLst>
          </p:nvPr>
        </p:nvSpPr>
        <p:spPr>
          <a:xfrm>
            <a:off x="6213137" y="3773027"/>
            <a:ext cx="4323658" cy="521970"/>
          </a:xfrm>
          <a:prstGeom prst="rect">
            <a:avLst/>
          </a:prstGeom>
          <a:noFill/>
        </p:spPr>
        <p:txBody>
          <a:bodyPr wrap="square" rtlCol="0">
            <a:spAutoFit/>
          </a:bodyPr>
          <a:lstStyle/>
          <a:p>
            <a:pPr lvl="0">
              <a:defRPr/>
            </a:pPr>
            <a:r>
              <a:rPr lang="en-US" altLang="zh-CN" sz="2800" b="1" dirty="0">
                <a:solidFill>
                  <a:schemeClr val="accent2"/>
                </a:solidFill>
                <a:latin typeface="微软雅黑" panose="020B0503020204020204" pitchFamily="34" charset="-122"/>
                <a:ea typeface="微软雅黑" panose="020B0503020204020204" pitchFamily="34" charset="-122"/>
              </a:rPr>
              <a:t>2.</a:t>
            </a:r>
            <a:r>
              <a:rPr lang="zh-CN" altLang="en-US" sz="2800" b="1" dirty="0">
                <a:solidFill>
                  <a:schemeClr val="accent2"/>
                </a:solidFill>
                <a:latin typeface="微软雅黑" panose="020B0503020204020204" pitchFamily="34" charset="-122"/>
                <a:ea typeface="微软雅黑" panose="020B0503020204020204" pitchFamily="34" charset="-122"/>
              </a:rPr>
              <a:t>班内环境</a:t>
            </a:r>
            <a:endParaRPr lang="zh-CN" altLang="en-US" sz="2800" b="1" kern="0" dirty="0">
              <a:solidFill>
                <a:schemeClr val="accent2"/>
              </a:solidFill>
              <a:latin typeface="微软雅黑" panose="020B0503020204020204" pitchFamily="34" charset="-122"/>
              <a:ea typeface="微软雅黑" panose="020B0503020204020204" pitchFamily="34" charset="-122"/>
            </a:endParaRPr>
          </a:p>
        </p:txBody>
      </p:sp>
      <p:sp>
        <p:nvSpPr>
          <p:cNvPr id="103" name="任意多边形 102"/>
          <p:cNvSpPr/>
          <p:nvPr>
            <p:custDataLst>
              <p:tags r:id="rId4"/>
            </p:custDataLst>
          </p:nvPr>
        </p:nvSpPr>
        <p:spPr>
          <a:xfrm>
            <a:off x="6007100" y="4378162"/>
            <a:ext cx="5259614" cy="381485"/>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Freeform 5"/>
          <p:cNvSpPr>
            <a:spLocks noEditPoints="1"/>
          </p:cNvSpPr>
          <p:nvPr/>
        </p:nvSpPr>
        <p:spPr bwMode="auto">
          <a:xfrm rot="16200000">
            <a:off x="1425188" y="1979038"/>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par>
    </p:tnLst>
    <p:bldLst>
      <p:bldP spid="4" grpId="0"/>
      <p:bldP spid="15" grpId="0"/>
      <p:bldP spid="101" grpId="0" bldLvl="0" animBg="1"/>
      <p:bldP spid="102" grpId="0"/>
      <p:bldP spid="103" grpId="0" bldLvl="0" animBg="1"/>
      <p:bldP spid="10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4170" y="941705"/>
            <a:ext cx="10791190" cy="5783580"/>
            <a:chOff x="838" y="4609"/>
            <a:chExt cx="10949" cy="3370"/>
          </a:xfrm>
        </p:grpSpPr>
        <p:sp>
          <p:nvSpPr>
            <p:cNvPr id="100" name="Rounded Rectangle 99"/>
            <p:cNvSpPr/>
            <p:nvPr/>
          </p:nvSpPr>
          <p:spPr>
            <a:xfrm>
              <a:off x="838" y="4609"/>
              <a:ext cx="10949" cy="3370"/>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dirty="0">
                <a:solidFill>
                  <a:schemeClr val="tx1"/>
                </a:solidFill>
                <a:sym typeface="+mn-ea"/>
              </a:endParaRPr>
            </a:p>
            <a:p>
              <a:pPr defTabSz="1218565">
                <a:spcBef>
                  <a:spcPct val="20000"/>
                </a:spcBef>
                <a:defRPr/>
              </a:pPr>
              <a:endParaRPr lang="zh-CN" altLang="en-US" sz="2800"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87" name="TextBox 186"/>
            <p:cNvSpPr txBox="1"/>
            <p:nvPr/>
          </p:nvSpPr>
          <p:spPr>
            <a:xfrm>
              <a:off x="1339" y="4913"/>
              <a:ext cx="9947" cy="1355"/>
            </a:xfrm>
            <a:prstGeom prst="rect">
              <a:avLst/>
            </a:prstGeom>
            <a:noFill/>
          </p:spPr>
          <p:txBody>
            <a:bodyPr wrap="square" lIns="0" tIns="0" rIns="0" bIns="0" rtlCol="0">
              <a:spAutoFit/>
            </a:bodyPr>
            <a:lstStyle/>
            <a:p>
              <a:pPr defTabSz="1218565">
                <a:spcBef>
                  <a:spcPct val="20000"/>
                </a:spcBef>
                <a:defRPr/>
              </a:pPr>
              <a:r>
                <a:rPr lang="zh-CN" altLang="en-US" sz="2800" dirty="0"/>
                <a:t>走廊环境包括：</a:t>
              </a:r>
              <a:r>
                <a:rPr lang="zh-CN" altLang="en-US" sz="2800" dirty="0"/>
                <a:t>主题墙，家园联系栏，班本俱乐部课程墙，作品台，自然角以及种植园地。</a:t>
              </a:r>
              <a:endParaRPr lang="zh-CN" altLang="en-US" sz="2800" dirty="0"/>
            </a:p>
            <a:p>
              <a:pPr defTabSz="1218565">
                <a:spcBef>
                  <a:spcPct val="20000"/>
                </a:spcBef>
                <a:defRPr/>
              </a:pPr>
              <a:endParaRPr lang="zh-CN" altLang="en-US" sz="2800" dirty="0"/>
            </a:p>
            <a:p>
              <a:pPr defTabSz="1218565">
                <a:spcBef>
                  <a:spcPct val="20000"/>
                </a:spcBef>
                <a:defRPr/>
              </a:pPr>
              <a:r>
                <a:rPr lang="zh-CN" altLang="en-US" sz="2800" dirty="0"/>
                <a:t>班本俱乐部课程墙：除小4</a:t>
              </a:r>
              <a:r>
                <a:rPr lang="zh-CN" altLang="en-US" sz="2800" dirty="0"/>
                <a:t>班外各班都有呈现，建议个别班级一是呈现活动开展照片，二是加上开展时间便于体现序列性。</a:t>
              </a:r>
              <a:endParaRPr lang="zh-CN" altLang="en-US" sz="2800" dirty="0"/>
            </a:p>
          </p:txBody>
        </p:sp>
      </p:grpSp>
      <p:grpSp>
        <p:nvGrpSpPr>
          <p:cNvPr id="4" name="组合 3"/>
          <p:cNvGrpSpPr/>
          <p:nvPr/>
        </p:nvGrpSpPr>
        <p:grpSpPr>
          <a:xfrm>
            <a:off x="100406" y="155206"/>
            <a:ext cx="3449312" cy="756918"/>
            <a:chOff x="100406" y="155206"/>
            <a:chExt cx="3449312" cy="756918"/>
          </a:xfrm>
        </p:grpSpPr>
        <p:sp>
          <p:nvSpPr>
            <p:cNvPr id="66" name="Freeform 5"/>
            <p:cNvSpPr>
              <a:spLocks noEditPoints="1"/>
            </p:cNvSpPr>
            <p:nvPr/>
          </p:nvSpPr>
          <p:spPr bwMode="auto">
            <a:xfrm>
              <a:off x="100406" y="155206"/>
              <a:ext cx="1097915" cy="679126"/>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67" name="文本框 66"/>
            <p:cNvSpPr txBox="1"/>
            <p:nvPr/>
          </p:nvSpPr>
          <p:spPr>
            <a:xfrm>
              <a:off x="1313208" y="204238"/>
              <a:ext cx="2236510" cy="707886"/>
            </a:xfrm>
            <a:prstGeom prst="rect">
              <a:avLst/>
            </a:prstGeom>
            <a:noFill/>
            <a:effectLst/>
          </p:spPr>
          <p:txBody>
            <a:bodyPr wrap="none" rtlCol="0">
              <a:spAutoFit/>
            </a:bodyPr>
            <a:lstStyle/>
            <a:p>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rPr>
                <a:t>走廊环境</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838200" y="5083175"/>
            <a:ext cx="9963785" cy="1642110"/>
          </a:xfrm>
          <a:prstGeom prst="rect">
            <a:avLst/>
          </a:prstGeom>
          <a:noFill/>
        </p:spPr>
        <p:txBody>
          <a:bodyPr wrap="square" rtlCol="0">
            <a:spAutoFit/>
          </a:bodyPr>
          <a:p>
            <a:pPr defTabSz="1218565">
              <a:spcBef>
                <a:spcPct val="20000"/>
              </a:spcBef>
              <a:defRPr/>
            </a:pPr>
            <a:r>
              <a:rPr lang="zh-CN" altLang="en-US" sz="2400" dirty="0">
                <a:solidFill>
                  <a:schemeClr val="tx1"/>
                </a:solidFill>
                <a:sym typeface="+mn-ea"/>
              </a:rPr>
              <a:t>种植园地：各班都能合理规划，有计划开展种植活动，其中小4中2中3中4班场地规划分明基础上都能有明显分组及种植物的标记，小2 中1中4大1大4班有种植计划或种植日记呈现。</a:t>
            </a:r>
            <a:endParaRPr lang="zh-CN" altLang="en-US" sz="2400" dirty="0">
              <a:solidFill>
                <a:schemeClr val="tx1"/>
              </a:solidFill>
              <a:sym typeface="+mn-ea"/>
            </a:endParaRPr>
          </a:p>
          <a:p>
            <a:pPr defTabSz="1218565">
              <a:spcBef>
                <a:spcPct val="20000"/>
              </a:spcBef>
              <a:defRPr/>
            </a:pPr>
            <a:r>
              <a:rPr lang="zh-CN" altLang="en-US" sz="2400" dirty="0">
                <a:solidFill>
                  <a:schemeClr val="tx1"/>
                </a:solidFill>
                <a:sym typeface="+mn-ea"/>
              </a:rPr>
              <a:t>建议：丰富种类，每班在</a:t>
            </a:r>
            <a:r>
              <a:rPr lang="en-US" altLang="zh-CN" sz="2400" dirty="0">
                <a:solidFill>
                  <a:schemeClr val="tx1"/>
                </a:solidFill>
                <a:sym typeface="+mn-ea"/>
              </a:rPr>
              <a:t>4~5</a:t>
            </a:r>
            <a:r>
              <a:rPr lang="zh-CN" altLang="en-US" sz="2400" dirty="0">
                <a:solidFill>
                  <a:schemeClr val="tx1"/>
                </a:solidFill>
                <a:sym typeface="+mn-ea"/>
              </a:rPr>
              <a:t>种左右，</a:t>
            </a:r>
            <a:r>
              <a:rPr lang="zh-CN" altLang="en-US" sz="2400" dirty="0">
                <a:solidFill>
                  <a:schemeClr val="tx1"/>
                </a:solidFill>
                <a:sym typeface="+mn-ea"/>
              </a:rPr>
              <a:t>减少重复。</a:t>
            </a:r>
            <a:endParaRPr lang="zh-CN" altLang="en-US" sz="2400" dirty="0">
              <a:solidFill>
                <a:schemeClr val="tx1"/>
              </a:solidFill>
              <a:sym typeface="+mn-ea"/>
            </a:endParaRPr>
          </a:p>
        </p:txBody>
      </p:sp>
      <p:pic>
        <p:nvPicPr>
          <p:cNvPr id="6" name="图片 5" descr="课程墙1"/>
          <p:cNvPicPr>
            <a:picLocks noChangeAspect="1"/>
          </p:cNvPicPr>
          <p:nvPr/>
        </p:nvPicPr>
        <p:blipFill>
          <a:blip r:embed="rId1"/>
          <a:stretch>
            <a:fillRect/>
          </a:stretch>
        </p:blipFill>
        <p:spPr>
          <a:xfrm>
            <a:off x="443230" y="1231900"/>
            <a:ext cx="4936490" cy="3702685"/>
          </a:xfrm>
          <a:prstGeom prst="rect">
            <a:avLst/>
          </a:prstGeom>
        </p:spPr>
      </p:pic>
      <p:pic>
        <p:nvPicPr>
          <p:cNvPr id="7" name="图片 6" descr="课程墙2"/>
          <p:cNvPicPr>
            <a:picLocks noChangeAspect="1"/>
          </p:cNvPicPr>
          <p:nvPr/>
        </p:nvPicPr>
        <p:blipFill>
          <a:blip r:embed="rId2"/>
          <a:stretch>
            <a:fillRect/>
          </a:stretch>
        </p:blipFill>
        <p:spPr>
          <a:xfrm>
            <a:off x="1668145" y="1231900"/>
            <a:ext cx="4853940" cy="3640455"/>
          </a:xfrm>
          <a:prstGeom prst="rect">
            <a:avLst/>
          </a:prstGeom>
        </p:spPr>
      </p:pic>
      <p:pic>
        <p:nvPicPr>
          <p:cNvPr id="8" name="图片 7" descr="课程墙3"/>
          <p:cNvPicPr>
            <a:picLocks noChangeAspect="1"/>
          </p:cNvPicPr>
          <p:nvPr/>
        </p:nvPicPr>
        <p:blipFill>
          <a:blip r:embed="rId3"/>
          <a:stretch>
            <a:fillRect/>
          </a:stretch>
        </p:blipFill>
        <p:spPr>
          <a:xfrm>
            <a:off x="3097530" y="1231900"/>
            <a:ext cx="4853940" cy="3640455"/>
          </a:xfrm>
          <a:prstGeom prst="rect">
            <a:avLst/>
          </a:prstGeom>
        </p:spPr>
      </p:pic>
      <p:pic>
        <p:nvPicPr>
          <p:cNvPr id="9" name="图片 8" descr="课程墙4"/>
          <p:cNvPicPr>
            <a:picLocks noChangeAspect="1"/>
          </p:cNvPicPr>
          <p:nvPr/>
        </p:nvPicPr>
        <p:blipFill>
          <a:blip r:embed="rId4"/>
          <a:stretch>
            <a:fillRect/>
          </a:stretch>
        </p:blipFill>
        <p:spPr>
          <a:xfrm>
            <a:off x="5835015" y="1231900"/>
            <a:ext cx="4806950" cy="36055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44214" y="815975"/>
            <a:ext cx="11424285" cy="1578610"/>
            <a:chOff x="344214" y="815975"/>
            <a:chExt cx="11424285" cy="1578610"/>
          </a:xfrm>
        </p:grpSpPr>
        <p:sp>
          <p:nvSpPr>
            <p:cNvPr id="3" name="Rounded Rectangle 99"/>
            <p:cNvSpPr/>
            <p:nvPr/>
          </p:nvSpPr>
          <p:spPr>
            <a:xfrm>
              <a:off x="344214" y="941705"/>
              <a:ext cx="11423650" cy="1264920"/>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1745" name="矩形 11267"/>
            <p:cNvSpPr/>
            <p:nvPr/>
          </p:nvSpPr>
          <p:spPr>
            <a:xfrm>
              <a:off x="649649" y="815975"/>
              <a:ext cx="11118850" cy="1578610"/>
            </a:xfrm>
            <a:prstGeom prst="rect">
              <a:avLst/>
            </a:prstGeom>
            <a:noFill/>
            <a:ln w="9525">
              <a:noFill/>
            </a:ln>
          </p:spPr>
          <p:txBody>
            <a:bodyPr wrap="square" anchor="t">
              <a:noAutofit/>
            </a:bodyPr>
            <a:lstStyle/>
            <a:p>
              <a:pPr lvl="0">
                <a:lnSpc>
                  <a:spcPct val="200000"/>
                </a:lnSpc>
              </a:pPr>
              <a:r>
                <a:rPr lang="zh-CN" altLang="en-US" sz="2000" dirty="0"/>
                <a:t>共性问题：</a:t>
              </a:r>
              <a:r>
                <a:rPr lang="en-US" altLang="zh-CN" sz="2000" dirty="0"/>
                <a:t>1.</a:t>
              </a:r>
              <a:r>
                <a:rPr lang="zh-CN" altLang="en-US" sz="2000" dirty="0"/>
                <a:t>区域材料与年龄段不符。</a:t>
              </a:r>
              <a:endParaRPr lang="zh-CN" altLang="en-US" sz="2000" dirty="0"/>
            </a:p>
            <a:p>
              <a:pPr lvl="0">
                <a:lnSpc>
                  <a:spcPct val="200000"/>
                </a:lnSpc>
              </a:pPr>
              <a:r>
                <a:rPr lang="zh-CN" altLang="en-US" sz="2000" dirty="0"/>
                <a:t> </a:t>
              </a:r>
              <a:r>
                <a:rPr lang="en-US" altLang="zh-CN" sz="2000" dirty="0"/>
                <a:t>                     2.</a:t>
              </a:r>
              <a:r>
                <a:rPr lang="zh-CN" altLang="en-US" sz="2000" dirty="0"/>
                <a:t>与主题匹配度不高。</a:t>
              </a:r>
              <a:br>
                <a:rPr lang="zh-CN" altLang="en-US" sz="1600" dirty="0"/>
              </a:br>
              <a:endParaRPr lang="zh-CN" altLang="en-US" sz="1600" b="1" strike="noStrike" noProof="1">
                <a:solidFill>
                  <a:schemeClr val="tx1"/>
                </a:solidFill>
                <a:latin typeface="微软雅黑" panose="020B0503020204020204" pitchFamily="34" charset="-122"/>
                <a:ea typeface="微软雅黑" panose="020B0503020204020204" pitchFamily="34" charset="-122"/>
                <a:cs typeface="+mn-ea"/>
              </a:endParaRPr>
            </a:p>
          </p:txBody>
        </p:sp>
      </p:grpSp>
      <p:sp>
        <p:nvSpPr>
          <p:cNvPr id="68617" name="Rectangle 2"/>
          <p:cNvSpPr txBox="1"/>
          <p:nvPr/>
        </p:nvSpPr>
        <p:spPr>
          <a:xfrm>
            <a:off x="1679575" y="382588"/>
            <a:ext cx="10337800" cy="433387"/>
          </a:xfrm>
          <a:prstGeom prst="rect">
            <a:avLst/>
          </a:prstGeom>
          <a:noFill/>
          <a:ln w="9525">
            <a:noFill/>
          </a:ln>
        </p:spPr>
        <p:txBody>
          <a:bodyPr anchor="ctr"/>
          <a:lstStyle/>
          <a:p>
            <a:pPr eaLnBrk="0" hangingPunct="0"/>
            <a:r>
              <a:rPr lang="zh-CN" altLang="en-US" sz="3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游戏后分享交流</a:t>
            </a:r>
            <a:endParaRPr lang="zh-CN" altLang="en-US" sz="3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100406" y="141391"/>
            <a:ext cx="8090293" cy="706755"/>
            <a:chOff x="100406" y="141391"/>
            <a:chExt cx="8090293" cy="706755"/>
          </a:xfrm>
        </p:grpSpPr>
        <p:sp>
          <p:nvSpPr>
            <p:cNvPr id="66" name="Freeform 5"/>
            <p:cNvSpPr>
              <a:spLocks noEditPoints="1"/>
            </p:cNvSpPr>
            <p:nvPr/>
          </p:nvSpPr>
          <p:spPr bwMode="auto">
            <a:xfrm>
              <a:off x="100406" y="155206"/>
              <a:ext cx="1097915" cy="679126"/>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67" name="文本框 66"/>
            <p:cNvSpPr txBox="1"/>
            <p:nvPr/>
          </p:nvSpPr>
          <p:spPr>
            <a:xfrm>
              <a:off x="1322539" y="141391"/>
              <a:ext cx="6868160" cy="706755"/>
            </a:xfrm>
            <a:prstGeom prst="rect">
              <a:avLst/>
            </a:prstGeom>
            <a:noFill/>
            <a:effectLst/>
          </p:spPr>
          <p:txBody>
            <a:bodyPr wrap="none" rtlCol="0">
              <a:spAutoFit/>
            </a:bodyPr>
            <a:lstStyle/>
            <a:p>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rPr>
                <a:t>班级环境</a:t>
              </a:r>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rPr>
                <a:t>游戏内容与材料</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2" name="图片 1" descr="aa017890645941083e26f8d39ddd838e(20240927-125709)"/>
          <p:cNvPicPr>
            <a:picLocks noChangeAspect="1"/>
          </p:cNvPicPr>
          <p:nvPr/>
        </p:nvPicPr>
        <p:blipFill>
          <a:blip r:embed="rId1"/>
          <a:stretch>
            <a:fillRect/>
          </a:stretch>
        </p:blipFill>
        <p:spPr>
          <a:xfrm>
            <a:off x="344170" y="2206625"/>
            <a:ext cx="6193790" cy="4643755"/>
          </a:xfrm>
          <a:prstGeom prst="rect">
            <a:avLst/>
          </a:prstGeom>
        </p:spPr>
      </p:pic>
      <p:pic>
        <p:nvPicPr>
          <p:cNvPr id="4" name="图片 3" descr="d4c0d99f7d641cfc982a5b8aeb26bb32(20240927-125832)"/>
          <p:cNvPicPr>
            <a:picLocks noChangeAspect="1"/>
          </p:cNvPicPr>
          <p:nvPr/>
        </p:nvPicPr>
        <p:blipFill>
          <a:blip r:embed="rId2"/>
          <a:stretch>
            <a:fillRect/>
          </a:stretch>
        </p:blipFill>
        <p:spPr>
          <a:xfrm>
            <a:off x="5884545" y="2190750"/>
            <a:ext cx="6214745" cy="46596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6"/>
          <p:cNvSpPr txBox="1"/>
          <p:nvPr/>
        </p:nvSpPr>
        <p:spPr>
          <a:xfrm rot="2794404" flipH="1">
            <a:off x="6603399" y="2476282"/>
            <a:ext cx="1095943" cy="583565"/>
          </a:xfrm>
          <a:prstGeom prst="rect">
            <a:avLst/>
          </a:prstGeom>
          <a:noFill/>
        </p:spPr>
        <p:txBody>
          <a:bodyPr wrap="square" rtlCol="0">
            <a:spAutoFit/>
          </a:bodyPr>
          <a:lstStyle/>
          <a:p>
            <a:pPr algn="ctr"/>
            <a:r>
              <a:rPr lang="id-ID" sz="3200" b="1" dirty="0">
                <a:solidFill>
                  <a:schemeClr val="bg1"/>
                </a:solidFill>
                <a:latin typeface="微软雅黑" panose="020B0503020204020204" pitchFamily="34" charset="-122"/>
                <a:ea typeface="微软雅黑" panose="020B0503020204020204" pitchFamily="34" charset="-122"/>
              </a:rPr>
              <a:t>W</a:t>
            </a:r>
            <a:endParaRPr lang="id-ID" sz="3200" b="1" dirty="0">
              <a:solidFill>
                <a:schemeClr val="bg1"/>
              </a:solidFill>
              <a:latin typeface="微软雅黑" panose="020B0503020204020204" pitchFamily="34" charset="-122"/>
              <a:ea typeface="微软雅黑" panose="020B0503020204020204" pitchFamily="34" charset="-122"/>
            </a:endParaRPr>
          </a:p>
        </p:txBody>
      </p:sp>
      <p:sp>
        <p:nvSpPr>
          <p:cNvPr id="37" name="TextBox 38"/>
          <p:cNvSpPr txBox="1"/>
          <p:nvPr/>
        </p:nvSpPr>
        <p:spPr>
          <a:xfrm rot="2644098" flipH="1">
            <a:off x="4577350" y="4399545"/>
            <a:ext cx="1095943" cy="583565"/>
          </a:xfrm>
          <a:prstGeom prst="rect">
            <a:avLst/>
          </a:prstGeom>
          <a:noFill/>
        </p:spPr>
        <p:txBody>
          <a:bodyPr wrap="square" rtlCol="0">
            <a:spAutoFit/>
          </a:bodyPr>
          <a:lstStyle/>
          <a:p>
            <a:pPr algn="ctr"/>
            <a:r>
              <a:rPr lang="id-ID" sz="3200" b="1" dirty="0">
                <a:solidFill>
                  <a:schemeClr val="bg1"/>
                </a:solidFill>
                <a:latin typeface="微软雅黑" panose="020B0503020204020204" pitchFamily="34" charset="-122"/>
                <a:ea typeface="微软雅黑" panose="020B0503020204020204" pitchFamily="34" charset="-122"/>
              </a:rPr>
              <a:t>T</a:t>
            </a:r>
            <a:endParaRPr lang="id-ID" sz="32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00406" y="155206"/>
            <a:ext cx="6649672" cy="784997"/>
            <a:chOff x="100406" y="155206"/>
            <a:chExt cx="6649672" cy="784997"/>
          </a:xfrm>
        </p:grpSpPr>
        <p:sp>
          <p:nvSpPr>
            <p:cNvPr id="42" name="Freeform 5"/>
            <p:cNvSpPr>
              <a:spLocks noEditPoints="1"/>
            </p:cNvSpPr>
            <p:nvPr/>
          </p:nvSpPr>
          <p:spPr bwMode="auto">
            <a:xfrm>
              <a:off x="100406" y="155206"/>
              <a:ext cx="1097915" cy="679126"/>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43" name="文本框 42"/>
            <p:cNvSpPr txBox="1"/>
            <p:nvPr/>
          </p:nvSpPr>
          <p:spPr>
            <a:xfrm>
              <a:off x="1405918" y="233448"/>
              <a:ext cx="5344160" cy="706755"/>
            </a:xfrm>
            <a:prstGeom prst="rect">
              <a:avLst/>
            </a:prstGeom>
            <a:noFill/>
            <a:effectLst/>
          </p:spPr>
          <p:txBody>
            <a:bodyPr wrap="none" rtlCol="0">
              <a:spAutoFit/>
            </a:bodyPr>
            <a:lstStyle/>
            <a:p>
              <a:pPr algn="l"/>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班级环境</a:t>
              </a:r>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墙面环境</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sp>
        <p:nvSpPr>
          <p:cNvPr id="6" name="Rounded Rectangle 99"/>
          <p:cNvSpPr/>
          <p:nvPr/>
        </p:nvSpPr>
        <p:spPr>
          <a:xfrm>
            <a:off x="259715" y="940435"/>
            <a:ext cx="11673205" cy="5738495"/>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6700" algn="just"/>
            <a:endParaRPr lang="zh-CN" altLang="zh-CN" sz="20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925830" y="2169795"/>
            <a:ext cx="10596880" cy="2547620"/>
          </a:xfrm>
          <a:prstGeom prst="rect">
            <a:avLst/>
          </a:prstGeom>
          <a:noFill/>
        </p:spPr>
        <p:txBody>
          <a:bodyPr wrap="square" rtlCol="0">
            <a:noAutofit/>
          </a:bodyPr>
          <a:p>
            <a:r>
              <a:rPr lang="zh-CN" altLang="en-US" sz="2400" b="1">
                <a:solidFill>
                  <a:schemeClr val="accent2">
                    <a:lumMod val="60000"/>
                    <a:lumOff val="40000"/>
                  </a:schemeClr>
                </a:solidFill>
                <a:latin typeface="汉仪汉黑W" panose="00020600040101010101" charset="-122"/>
                <a:ea typeface="汉仪汉黑W" panose="00020600040101010101" charset="-122"/>
                <a:cs typeface="汉仪汉黑W" panose="00020600040101010101" charset="-122"/>
              </a:rPr>
              <a:t>点</a:t>
            </a:r>
            <a:r>
              <a:rPr lang="en-US" altLang="zh-CN" sz="2400" b="1">
                <a:solidFill>
                  <a:schemeClr val="accent2">
                    <a:lumMod val="60000"/>
                    <a:lumOff val="40000"/>
                  </a:schemeClr>
                </a:solidFill>
                <a:latin typeface="汉仪汉黑W" panose="00020600040101010101" charset="-122"/>
                <a:ea typeface="汉仪汉黑W" panose="00020600040101010101" charset="-122"/>
                <a:cs typeface="汉仪汉黑W" panose="00020600040101010101" charset="-122"/>
              </a:rPr>
              <a:t>  </a:t>
            </a:r>
            <a:r>
              <a:rPr lang="zh-CN" altLang="en-US" sz="2400" b="1">
                <a:solidFill>
                  <a:schemeClr val="accent2">
                    <a:lumMod val="60000"/>
                    <a:lumOff val="40000"/>
                  </a:schemeClr>
                </a:solidFill>
                <a:latin typeface="汉仪汉黑W" panose="00020600040101010101" charset="-122"/>
                <a:ea typeface="汉仪汉黑W" panose="00020600040101010101" charset="-122"/>
                <a:cs typeface="汉仪汉黑W" panose="00020600040101010101" charset="-122"/>
              </a:rPr>
              <a:t>赞</a:t>
            </a:r>
            <a:endParaRPr lang="zh-CN" altLang="en-US" sz="2400" b="1">
              <a:solidFill>
                <a:schemeClr val="accent2">
                  <a:lumMod val="60000"/>
                  <a:lumOff val="40000"/>
                </a:schemeClr>
              </a:solidFill>
              <a:latin typeface="汉仪汉黑W" panose="00020600040101010101" charset="-122"/>
              <a:ea typeface="汉仪汉黑W" panose="00020600040101010101" charset="-122"/>
              <a:cs typeface="汉仪汉黑W" panose="00020600040101010101" charset="-122"/>
            </a:endParaRPr>
          </a:p>
          <a:p>
            <a:r>
              <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rPr>
              <a:t>小班：在新生入园第一个月的时间内，能根据幼儿年龄特点，创设符合幼儿需求的环境。并能从小班幼儿视角出发，墙面环境主要从试一试、玩一玩、仿一仿等方面出发，真实的呈现幼儿的</a:t>
            </a:r>
            <a:r>
              <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rPr>
              <a:t>游戏过程。</a:t>
            </a:r>
            <a:endPar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endParaRPr>
          </a:p>
          <a:p>
            <a:endPar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endParaRPr>
          </a:p>
          <a:p>
            <a:r>
              <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rPr>
              <a:t>中班：从中班的环境中可以发现部分班的重点区域或孩子能力较强的某个区域。如中三班的编织区、益智区，中四班的</a:t>
            </a:r>
            <a:r>
              <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rPr>
              <a:t>语言区等。这些班级的区域环境和材料摆放是相辅相成的，从墙面环境能看出当下的热点游戏、从材料的摆放也能知道当下的热点游戏；同时从呈现的孩子的作品中也能看出这个班级幼儿哪一方面的</a:t>
            </a:r>
            <a:r>
              <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rPr>
              <a:t>能力较强。</a:t>
            </a:r>
            <a:endParaRPr lang="zh-CN" altLang="en-US" sz="2000">
              <a:solidFill>
                <a:schemeClr val="tx1"/>
              </a:solidFill>
              <a:latin typeface="宋体" panose="02010600030101010101" pitchFamily="2" charset="-122"/>
              <a:ea typeface="宋体" panose="02010600030101010101" pitchFamily="2" charset="-122"/>
              <a:cs typeface="汉仪汉黑W" panose="0002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par>
    </p:tnLst>
    <p:bldLst>
      <p:bldP spid="35" grpId="0"/>
      <p:bldP spid="37"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6746"/>
          <p:cNvPicPr>
            <a:picLocks noChangeAspect="1"/>
          </p:cNvPicPr>
          <p:nvPr/>
        </p:nvPicPr>
        <p:blipFill>
          <a:blip r:embed="rId1"/>
          <a:stretch>
            <a:fillRect/>
          </a:stretch>
        </p:blipFill>
        <p:spPr>
          <a:xfrm>
            <a:off x="186055" y="1715770"/>
            <a:ext cx="6664325" cy="4998085"/>
          </a:xfrm>
          <a:prstGeom prst="rect">
            <a:avLst/>
          </a:prstGeom>
        </p:spPr>
      </p:pic>
      <p:pic>
        <p:nvPicPr>
          <p:cNvPr id="7" name="图片 6" descr="IMG_6750"/>
          <p:cNvPicPr>
            <a:picLocks noChangeAspect="1"/>
          </p:cNvPicPr>
          <p:nvPr/>
        </p:nvPicPr>
        <p:blipFill>
          <a:blip r:embed="rId2"/>
          <a:stretch>
            <a:fillRect/>
          </a:stretch>
        </p:blipFill>
        <p:spPr>
          <a:xfrm>
            <a:off x="2212975" y="1722755"/>
            <a:ext cx="6654800" cy="4991100"/>
          </a:xfrm>
          <a:prstGeom prst="rect">
            <a:avLst/>
          </a:prstGeom>
        </p:spPr>
      </p:pic>
      <p:pic>
        <p:nvPicPr>
          <p:cNvPr id="6" name="图片 5" descr="IMG_6747"/>
          <p:cNvPicPr>
            <a:picLocks noChangeAspect="1"/>
          </p:cNvPicPr>
          <p:nvPr/>
        </p:nvPicPr>
        <p:blipFill>
          <a:blip r:embed="rId3"/>
          <a:stretch>
            <a:fillRect/>
          </a:stretch>
        </p:blipFill>
        <p:spPr>
          <a:xfrm>
            <a:off x="5165725" y="1722755"/>
            <a:ext cx="6666230" cy="4999990"/>
          </a:xfrm>
          <a:prstGeom prst="rect">
            <a:avLst/>
          </a:prstGeom>
        </p:spPr>
      </p:pic>
      <p:pic>
        <p:nvPicPr>
          <p:cNvPr id="8" name="图片 7" descr="IMG_6752"/>
          <p:cNvPicPr>
            <a:picLocks noChangeAspect="1"/>
          </p:cNvPicPr>
          <p:nvPr/>
        </p:nvPicPr>
        <p:blipFill>
          <a:blip r:embed="rId4"/>
          <a:stretch>
            <a:fillRect/>
          </a:stretch>
        </p:blipFill>
        <p:spPr>
          <a:xfrm>
            <a:off x="2686685" y="1583690"/>
            <a:ext cx="7031990" cy="5274310"/>
          </a:xfrm>
          <a:prstGeom prst="rect">
            <a:avLst/>
          </a:prstGeom>
        </p:spPr>
      </p:pic>
      <p:grpSp>
        <p:nvGrpSpPr>
          <p:cNvPr id="11" name="组合 10"/>
          <p:cNvGrpSpPr/>
          <p:nvPr/>
        </p:nvGrpSpPr>
        <p:grpSpPr>
          <a:xfrm>
            <a:off x="325755" y="102235"/>
            <a:ext cx="11672570" cy="1324610"/>
            <a:chOff x="513" y="161"/>
            <a:chExt cx="18382" cy="2086"/>
          </a:xfrm>
        </p:grpSpPr>
        <p:grpSp>
          <p:nvGrpSpPr>
            <p:cNvPr id="2" name="组合 1"/>
            <p:cNvGrpSpPr/>
            <p:nvPr/>
          </p:nvGrpSpPr>
          <p:grpSpPr>
            <a:xfrm>
              <a:off x="513" y="161"/>
              <a:ext cx="18383" cy="2087"/>
              <a:chOff x="344214" y="181494"/>
              <a:chExt cx="11673161" cy="2888278"/>
            </a:xfrm>
          </p:grpSpPr>
          <p:sp>
            <p:nvSpPr>
              <p:cNvPr id="3" name="Rounded Rectangle 99"/>
              <p:cNvSpPr/>
              <p:nvPr/>
            </p:nvSpPr>
            <p:spPr>
              <a:xfrm>
                <a:off x="344214" y="260784"/>
                <a:ext cx="11673161" cy="2808988"/>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1745" name="矩形 11267"/>
              <p:cNvSpPr/>
              <p:nvPr/>
            </p:nvSpPr>
            <p:spPr>
              <a:xfrm>
                <a:off x="817314" y="181494"/>
                <a:ext cx="11118643" cy="2713863"/>
              </a:xfrm>
              <a:prstGeom prst="rect">
                <a:avLst/>
              </a:prstGeom>
              <a:noFill/>
              <a:ln w="9525">
                <a:noFill/>
              </a:ln>
            </p:spPr>
            <p:txBody>
              <a:bodyPr wrap="square" anchor="t">
                <a:spAutoFit/>
              </a:bodyPr>
              <a:lstStyle/>
              <a:p>
                <a:pPr lvl="0">
                  <a:lnSpc>
                    <a:spcPct val="150000"/>
                  </a:lnSpc>
                </a:pPr>
                <a:r>
                  <a:rPr lang="zh-CN" altLang="zh-CN" sz="1800" b="1"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思考</a:t>
                </a:r>
                <a:r>
                  <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rPr>
                  <a:t>：是否有基于儿童视角进行</a:t>
                </a:r>
                <a:r>
                  <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rPr>
                  <a:t>墙面环境的</a:t>
                </a:r>
                <a:r>
                  <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rPr>
                  <a:t>创设？</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lvl="0">
                  <a:lnSpc>
                    <a:spcPct val="150000"/>
                  </a:lnSpc>
                </a:pPr>
                <a:r>
                  <a:rPr lang="zh-CN" altLang="en-US" sz="1600" dirty="0"/>
                  <a:t>是否发现了孩子在游戏中的问题？他们是怎么解决的？孩子获得了哪些经验？是否凸显了各年龄段孩子的能力水平？</a:t>
                </a:r>
                <a:r>
                  <a:rPr lang="en-US" altLang="zh-CN" sz="1600" dirty="0"/>
                  <a:t>……</a:t>
                </a:r>
                <a:br>
                  <a:rPr lang="zh-CN" altLang="en-US" sz="1600" dirty="0"/>
                </a:br>
                <a:r>
                  <a:rPr lang="en-US" altLang="zh-CN" sz="1600" dirty="0"/>
                  <a:t>            </a:t>
                </a:r>
                <a:r>
                  <a:rPr lang="zh-CN" altLang="en-US" sz="1600" dirty="0"/>
                  <a:t>基于儿童视角、</a:t>
                </a:r>
                <a:r>
                  <a:rPr lang="zh-CN" altLang="en-US" sz="1600" dirty="0"/>
                  <a:t>需求</a:t>
                </a:r>
                <a:endParaRPr lang="zh-CN" altLang="en-US" sz="1600" dirty="0"/>
              </a:p>
            </p:txBody>
          </p:sp>
        </p:grpSp>
        <p:sp>
          <p:nvSpPr>
            <p:cNvPr id="10" name="文本框 9"/>
            <p:cNvSpPr txBox="1"/>
            <p:nvPr/>
          </p:nvSpPr>
          <p:spPr>
            <a:xfrm>
              <a:off x="1407" y="1329"/>
              <a:ext cx="768" cy="919"/>
            </a:xfrm>
            <a:prstGeom prst="rect">
              <a:avLst/>
            </a:prstGeom>
            <a:noFill/>
          </p:spPr>
          <p:txBody>
            <a:bodyPr wrap="square" rtlCol="0" anchor="t">
              <a:spAutoFit/>
            </a:bodyPr>
            <a:p>
              <a:r>
                <a:rPr lang="zh-CN" altLang="en-US" sz="3200" b="1">
                  <a:latin typeface="Arial" panose="020B0604020202020204" pitchFamily="34" charset="0"/>
                  <a:cs typeface="Arial" panose="020B0604020202020204" pitchFamily="34" charset="0"/>
                </a:rPr>
                <a:t>→</a:t>
              </a:r>
              <a:endParaRPr lang="zh-CN" altLang="en-US" sz="3200" b="1">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44214" y="1539453"/>
            <a:ext cx="11423650" cy="3455035"/>
            <a:chOff x="344214" y="1539453"/>
            <a:chExt cx="11423650" cy="3455035"/>
          </a:xfrm>
        </p:grpSpPr>
        <p:sp>
          <p:nvSpPr>
            <p:cNvPr id="3" name="Rounded Rectangle 99"/>
            <p:cNvSpPr/>
            <p:nvPr/>
          </p:nvSpPr>
          <p:spPr>
            <a:xfrm>
              <a:off x="344214" y="1539453"/>
              <a:ext cx="11423650" cy="3455035"/>
            </a:xfrm>
            <a:prstGeom prst="roundRect">
              <a:avLst>
                <a:gd name="adj" fmla="val 10654"/>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1745" name="矩形 11267"/>
            <p:cNvSpPr/>
            <p:nvPr/>
          </p:nvSpPr>
          <p:spPr>
            <a:xfrm>
              <a:off x="433463" y="1614170"/>
              <a:ext cx="11118643" cy="2799715"/>
            </a:xfrm>
            <a:prstGeom prst="rect">
              <a:avLst/>
            </a:prstGeom>
            <a:noFill/>
            <a:ln w="9525">
              <a:noFill/>
            </a:ln>
          </p:spPr>
          <p:txBody>
            <a:bodyPr wrap="square" anchor="t">
              <a:spAutoFit/>
            </a:bodyPr>
            <a:lstStyle/>
            <a:p>
              <a:pPr lvl="0">
                <a:lnSpc>
                  <a:spcPct val="200000"/>
                </a:lnSpc>
              </a:pPr>
              <a:r>
                <a:rPr lang="en-US" sz="3600" dirty="0"/>
                <a:t>1.</a:t>
              </a:r>
              <a:r>
                <a:rPr lang="zh-CN" altLang="en-US" sz="3600" dirty="0"/>
                <a:t>观察记录：关注自己教龄的相应表格和</a:t>
              </a:r>
              <a:r>
                <a:rPr lang="zh-CN" altLang="en-US" sz="3600" dirty="0"/>
                <a:t>格式。</a:t>
              </a:r>
              <a:endParaRPr lang="zh-CN" altLang="en-US" sz="3600" dirty="0"/>
            </a:p>
            <a:p>
              <a:pPr lvl="0">
                <a:lnSpc>
                  <a:spcPct val="200000"/>
                </a:lnSpc>
              </a:pPr>
              <a:r>
                <a:rPr lang="en-US" altLang="zh-CN" sz="3600" dirty="0"/>
                <a:t>2.</a:t>
              </a:r>
              <a:r>
                <a:rPr lang="zh-CN" altLang="en-US" sz="3600" dirty="0"/>
                <a:t>班本课程：每月一个班分享汇报。</a:t>
              </a:r>
              <a:br>
                <a:rPr lang="zh-CN" altLang="en-US" sz="1600" dirty="0"/>
              </a:br>
              <a:endParaRPr lang="zh-CN" altLang="en-US" sz="1600" b="1" strike="noStrike" noProof="1">
                <a:solidFill>
                  <a:schemeClr val="tx1"/>
                </a:solidFill>
                <a:latin typeface="微软雅黑" panose="020B0503020204020204" pitchFamily="34" charset="-122"/>
                <a:ea typeface="微软雅黑" panose="020B0503020204020204" pitchFamily="34" charset="-122"/>
                <a:cs typeface="+mn-ea"/>
              </a:endParaRPr>
            </a:p>
          </p:txBody>
        </p:sp>
      </p:grpSp>
      <p:sp>
        <p:nvSpPr>
          <p:cNvPr id="68617" name="Rectangle 2"/>
          <p:cNvSpPr txBox="1"/>
          <p:nvPr/>
        </p:nvSpPr>
        <p:spPr>
          <a:xfrm>
            <a:off x="1679575" y="382588"/>
            <a:ext cx="10337800" cy="433387"/>
          </a:xfrm>
          <a:prstGeom prst="rect">
            <a:avLst/>
          </a:prstGeom>
          <a:noFill/>
          <a:ln w="9525">
            <a:noFill/>
          </a:ln>
        </p:spPr>
        <p:txBody>
          <a:bodyPr anchor="ctr"/>
          <a:lstStyle/>
          <a:p>
            <a:pPr eaLnBrk="0" hangingPunct="0"/>
            <a:r>
              <a:rPr lang="zh-CN" altLang="en-US" sz="3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游戏后分享交流</a:t>
            </a:r>
            <a:endParaRPr lang="zh-CN" altLang="en-US" sz="3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100406" y="141391"/>
            <a:ext cx="3437013" cy="706755"/>
            <a:chOff x="100406" y="141391"/>
            <a:chExt cx="3437013" cy="706755"/>
          </a:xfrm>
        </p:grpSpPr>
        <p:sp>
          <p:nvSpPr>
            <p:cNvPr id="66" name="Freeform 5"/>
            <p:cNvSpPr>
              <a:spLocks noEditPoints="1"/>
            </p:cNvSpPr>
            <p:nvPr/>
          </p:nvSpPr>
          <p:spPr bwMode="auto">
            <a:xfrm>
              <a:off x="100406" y="155206"/>
              <a:ext cx="1097915" cy="679126"/>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67" name="文本框 66"/>
            <p:cNvSpPr txBox="1"/>
            <p:nvPr/>
          </p:nvSpPr>
          <p:spPr>
            <a:xfrm>
              <a:off x="1322539" y="141391"/>
              <a:ext cx="2214880" cy="706755"/>
            </a:xfrm>
            <a:prstGeom prst="rect">
              <a:avLst/>
            </a:prstGeom>
            <a:noFill/>
            <a:effectLst/>
          </p:spPr>
          <p:txBody>
            <a:bodyPr wrap="none" rtlCol="0">
              <a:spAutoFit/>
            </a:bodyPr>
            <a:lstStyle/>
            <a:p>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rPr>
                <a:t>下月提醒</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airplan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5"/>
          <p:cNvSpPr txBox="1">
            <a:spLocks noChangeArrowheads="1"/>
          </p:cNvSpPr>
          <p:nvPr/>
        </p:nvSpPr>
        <p:spPr bwMode="auto">
          <a:xfrm>
            <a:off x="4272270" y="4046313"/>
            <a:ext cx="36471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zh-CN" altLang="en-US" sz="5400" b="1" dirty="0">
                <a:solidFill>
                  <a:srgbClr val="2E2E2E"/>
                </a:solidFill>
                <a:latin typeface="微软雅黑" panose="020B0503020204020204" pitchFamily="34" charset="-122"/>
                <a:ea typeface="微软雅黑" panose="020B0503020204020204" pitchFamily="34" charset="-122"/>
              </a:rPr>
              <a:t>下月再见！</a:t>
            </a:r>
            <a:endParaRPr lang="zh-CN" altLang="en-US" sz="5400" b="1" dirty="0">
              <a:solidFill>
                <a:srgbClr val="2E2E2E"/>
              </a:solidFill>
              <a:latin typeface="微软雅黑" panose="020B0503020204020204" pitchFamily="34" charset="-122"/>
              <a:ea typeface="微软雅黑" panose="020B0503020204020204" pitchFamily="34" charset="-122"/>
            </a:endParaRPr>
          </a:p>
        </p:txBody>
      </p:sp>
      <p:sp>
        <p:nvSpPr>
          <p:cNvPr id="165" name="Freeform 5"/>
          <p:cNvSpPr>
            <a:spLocks noEditPoints="1"/>
          </p:cNvSpPr>
          <p:nvPr/>
        </p:nvSpPr>
        <p:spPr bwMode="auto">
          <a:xfrm rot="16200000">
            <a:off x="2478853" y="1482825"/>
            <a:ext cx="2041793" cy="1262971"/>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a:p>
        </p:txBody>
      </p:sp>
      <p:sp>
        <p:nvSpPr>
          <p:cNvPr id="166" name="Freeform 5"/>
          <p:cNvSpPr>
            <a:spLocks noEditPoints="1"/>
          </p:cNvSpPr>
          <p:nvPr/>
        </p:nvSpPr>
        <p:spPr bwMode="auto">
          <a:xfrm rot="16200000">
            <a:off x="4371587" y="156365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a:p>
        </p:txBody>
      </p:sp>
      <p:sp>
        <p:nvSpPr>
          <p:cNvPr id="167" name="Freeform 5"/>
          <p:cNvSpPr>
            <a:spLocks noEditPoints="1"/>
          </p:cNvSpPr>
          <p:nvPr/>
        </p:nvSpPr>
        <p:spPr bwMode="auto">
          <a:xfrm rot="16200000">
            <a:off x="6107873" y="1598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p>
            <a:endParaRPr lang="zh-CN" altLang="en-US"/>
          </a:p>
        </p:txBody>
      </p:sp>
      <p:sp>
        <p:nvSpPr>
          <p:cNvPr id="168" name="Freeform 5"/>
          <p:cNvSpPr>
            <a:spLocks noEditPoints="1"/>
          </p:cNvSpPr>
          <p:nvPr/>
        </p:nvSpPr>
        <p:spPr bwMode="auto">
          <a:xfrm rot="16200000">
            <a:off x="7961732" y="1696097"/>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p>
            <a:endParaRPr lang="zh-CN" altLang="en-US"/>
          </a:p>
        </p:txBody>
      </p:sp>
      <p:sp>
        <p:nvSpPr>
          <p:cNvPr id="4" name="任意多边形 3"/>
          <p:cNvSpPr/>
          <p:nvPr/>
        </p:nvSpPr>
        <p:spPr>
          <a:xfrm>
            <a:off x="1886857" y="3265714"/>
            <a:ext cx="9405257" cy="682172"/>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9" name="图片 168"/>
          <p:cNvPicPr>
            <a:picLocks noChangeAspect="1"/>
          </p:cNvPicPr>
          <p:nvPr/>
        </p:nvPicPr>
        <p:blipFill>
          <a:blip r:embed="rId1" cstate="print">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4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98256" y="2650147"/>
            <a:ext cx="1430484" cy="13966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9">
        <p15:prstTrans prst="airplane"/>
      </p:transition>
    </mc:Choice>
    <mc:Fallback>
      <p:transition>
        <p:fade/>
      </p:transition>
    </mc:Fallback>
  </mc:AlternateContent>
  <p:timing>
    <p:tnLst>
      <p:par>
        <p:cTn id="1" dur="indefinite" restart="never" nodeType="tmRoot"/>
      </p:par>
    </p:tnLst>
    <p:bldLst>
      <p:bldP spid="161" grpId="0"/>
      <p:bldP spid="165" grpId="0" animBg="1"/>
      <p:bldP spid="166" grpId="0" animBg="1"/>
      <p:bldP spid="167" grpId="0" animBg="1"/>
      <p:bldP spid="168" grpId="0" animBg="1"/>
      <p:bldP spid="4" grpId="0" animBg="1"/>
    </p:bld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p="http://schemas.openxmlformats.org/presentationml/2006/main">
  <p:tag name="KSO_WM_DIAGRAM_VIRTUALLY_FRAME" val="{&quot;height&quot;:362.56748031496056,&quot;left&quot;:473,&quot;top&quot;:97.60787401574802,&quot;width&quot;:421.14283464566927}"/>
</p:tagLst>
</file>

<file path=ppt/tags/tag3.xml><?xml version="1.0" encoding="utf-8"?>
<p:tagLst xmlns:p="http://schemas.openxmlformats.org/presentationml/2006/main">
  <p:tag name="KSO_WM_DIAGRAM_VIRTUALLY_FRAME" val="{&quot;height&quot;:362.56748031496056,&quot;left&quot;:473,&quot;top&quot;:97.60787401574802,&quot;width&quot;:421.14283464566927}"/>
</p:tagLst>
</file>

<file path=ppt/tags/tag4.xml><?xml version="1.0" encoding="utf-8"?>
<p:tagLst xmlns:p="http://schemas.openxmlformats.org/presentationml/2006/main">
  <p:tag name="KSO_WM_DIAGRAM_VIRTUALLY_FRAME" val="{&quot;height&quot;:362.56748031496056,&quot;left&quot;:473,&quot;top&quot;:97.60787401574802,&quot;width&quot;:421.14283464566927}"/>
</p:tagLst>
</file>

<file path=ppt/tags/tag5.xml><?xml version="1.0" encoding="utf-8"?>
<p:tagLst xmlns:p="http://schemas.openxmlformats.org/presentationml/2006/main">
  <p:tag name="KSO_WM_DIAGRAM_VIRTUALLY_FRAME" val="{&quot;height&quot;:362.56748031496056,&quot;left&quot;:473,&quot;top&quot;:97.60787401574802,&quot;width&quot;:421.14283464566927}"/>
</p:tagLst>
</file>

<file path=ppt/tags/tag6.xml><?xml version="1.0" encoding="utf-8"?>
<p:tagLst xmlns:p="http://schemas.openxmlformats.org/presentationml/2006/main">
  <p:tag name="commondata" val="eyJoZGlkIjoiYjJjOTQxYzhjODMyMDAzZmE0MDJkMWFkNmJlNDkwYTUifQ=="/>
</p:tagLst>
</file>

<file path=ppt/theme/theme1.xml><?xml version="1.0" encoding="utf-8"?>
<a:theme xmlns:a="http://schemas.openxmlformats.org/drawingml/2006/main" name="Office 主题">
  <a:themeElements>
    <a:clrScheme name="自定义 397">
      <a:dk1>
        <a:sysClr val="windowText" lastClr="000000"/>
      </a:dk1>
      <a:lt1>
        <a:sysClr val="window" lastClr="FFFFFF"/>
      </a:lt1>
      <a:dk2>
        <a:srgbClr val="000000"/>
      </a:dk2>
      <a:lt2>
        <a:srgbClr val="E7E6E6"/>
      </a:lt2>
      <a:accent1>
        <a:srgbClr val="F7B63E"/>
      </a:accent1>
      <a:accent2>
        <a:srgbClr val="FF3E3E"/>
      </a:accent2>
      <a:accent3>
        <a:srgbClr val="76AAD8"/>
      </a:accent3>
      <a:accent4>
        <a:srgbClr val="70AD47"/>
      </a:accent4>
      <a:accent5>
        <a:srgbClr val="F7B63E"/>
      </a:accent5>
      <a:accent6>
        <a:srgbClr val="FF3E3E"/>
      </a:accent6>
      <a:hlink>
        <a:srgbClr val="76AAD8"/>
      </a:hlink>
      <a:folHlink>
        <a:srgbClr val="70AD4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737</Words>
  <Application>WPS 演示</Application>
  <PresentationFormat>宽屏</PresentationFormat>
  <Paragraphs>65</Paragraphs>
  <Slides>9</Slides>
  <Notes>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9</vt:i4>
      </vt:variant>
    </vt:vector>
  </HeadingPairs>
  <TitlesOfParts>
    <vt:vector size="20" baseType="lpstr">
      <vt:lpstr>Arial</vt:lpstr>
      <vt:lpstr>宋体</vt:lpstr>
      <vt:lpstr>Wingdings</vt:lpstr>
      <vt:lpstr>Calibri Light</vt:lpstr>
      <vt:lpstr>方正宋刻本秀楷简体</vt:lpstr>
      <vt:lpstr>微软雅黑</vt:lpstr>
      <vt:lpstr>汉仪汉黑W</vt:lpstr>
      <vt:lpstr>Calibri</vt:lpstr>
      <vt:lpstr>Times New Roman</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手绘小人答辩</dc:title>
  <dc:creator>PC</dc:creator>
  <cp:lastModifiedBy>周翀</cp:lastModifiedBy>
  <cp:revision>56</cp:revision>
  <dcterms:created xsi:type="dcterms:W3CDTF">2017-04-05T03:07:00Z</dcterms:created>
  <dcterms:modified xsi:type="dcterms:W3CDTF">2024-09-29T05:07:22Z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KSORubyTemplateID">
    <vt:lpwstr>2</vt:lpwstr>
  </property>
  <property fmtid="{D5CDD505-2E9C-101B-9397-08002B2CF9AE}" pid="4" name="ICV">
    <vt:lpwstr>78DDD107C73F40ADB4FE4A36EBA51A2B_12</vt:lpwstr>
  </property>
</Properties>
</file>