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151763" y="1822113"/>
            <a:ext cx="10271125" cy="1196975"/>
          </a:xfrm>
          <a:prstGeom prst="rect">
            <a:avLst/>
          </a:prstGeom>
          <a:noFill/>
        </p:spPr>
        <p:txBody>
          <a:bodyPr anchor="ctr"/>
          <a:lstStyle/>
          <a:p>
            <a:pPr marL="0" algn="ctr">
              <a:lnSpc>
                <a:spcPts val="5700"/>
              </a:lnSpc>
            </a:pPr>
            <a:r>
              <a:rPr lang="zh-CN" altLang="en-US" sz="4800" b="1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简易物联系统设计与搭建</a:t>
            </a:r>
            <a:r>
              <a:rPr lang="zh-CN" altLang="en-US" sz="2600" b="1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（第一课时）</a:t>
            </a:r>
            <a:endParaRPr lang="zh-CN" altLang="en-US" sz="2600" b="1" i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787422" y="3405568"/>
            <a:ext cx="10524744" cy="16487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900" b="0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学    科：信息科技 （苏科版）     年   级：八年级</a:t>
            </a:r>
            <a:endParaRPr lang="zh-CN" altLang="en-US" sz="2900" b="0" i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  <a:r>
              <a:rPr lang="zh-CN" altLang="en-US" sz="2900" b="0" i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主讲人：赵    安                          学   校：常州市中天实验学校</a:t>
            </a:r>
            <a:endParaRPr lang="zh-CN" altLang="en-US" sz="2900" b="0" i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项目交流  拓展提升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914400" y="2018665"/>
            <a:ext cx="10621010" cy="15741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在智能书桌设计与搭建过程中，还要注意：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1.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数值的设置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2.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配件的位置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3"/>
          <p:cNvSpPr txBox="1"/>
          <p:nvPr/>
        </p:nvSpPr>
        <p:spPr>
          <a:xfrm>
            <a:off x="914838" y="4017531"/>
            <a:ext cx="44577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小结：说说你本节课的收获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8210" y="2160270"/>
            <a:ext cx="6809740" cy="3830320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创设情境  提出问题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8164830" y="2110740"/>
            <a:ext cx="38303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有没有专注学习？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8164830" y="3549650"/>
            <a:ext cx="38303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影响因素有哪些？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8164830" y="4988560"/>
            <a:ext cx="38303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解决问题的办法？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项目分析  确定需求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7202805" y="3379470"/>
            <a:ext cx="38303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有哪些配置？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rcRect t="14124" r="1124" b="14625"/>
          <a:stretch>
            <a:fillRect/>
          </a:stretch>
        </p:blipFill>
        <p:spPr>
          <a:xfrm>
            <a:off x="806133" y="2182813"/>
            <a:ext cx="5216525" cy="3757295"/>
          </a:xfrm>
          <a:prstGeom prst="rect">
            <a:avLst/>
          </a:prstGeom>
        </p:spPr>
      </p:pic>
      <p:sp>
        <p:nvSpPr>
          <p:cNvPr id="5" name="文本3"/>
          <p:cNvSpPr txBox="1"/>
          <p:nvPr/>
        </p:nvSpPr>
        <p:spPr>
          <a:xfrm>
            <a:off x="7012305" y="1612265"/>
            <a:ext cx="4030980" cy="138938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8600"/>
              </a:lnSpc>
            </a:pPr>
            <a:r>
              <a:rPr lang="zh-CN" altLang="en-US" sz="7200" b="1" i="0" dirty="0">
                <a:ln w="7144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4472C4">
                    <a:alpha val="100000"/>
                  </a:srgbClr>
                </a:solidFill>
                <a:effectLst>
                  <a:outerShdw blurRad="12700" dist="38100" dir="2700000" rotWithShape="0">
                    <a:srgbClr val="8DA9DB">
                      <a:alpha val="100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智能书桌</a:t>
            </a:r>
            <a:endParaRPr lang="zh-CN" altLang="en-US" sz="7200" b="1" i="0" dirty="0">
              <a:ln w="7144">
                <a:solidFill>
                  <a:srgbClr val="FFFFFF">
                    <a:alpha val="100000"/>
                  </a:srgbClr>
                </a:solidFill>
              </a:ln>
              <a:solidFill>
                <a:srgbClr val="4472C4">
                  <a:alpha val="100000"/>
                </a:srgbClr>
              </a:solidFill>
              <a:effectLst>
                <a:outerShdw blurRad="12700" dist="38100" dir="2700000" rotWithShape="0">
                  <a:srgbClr val="8DA9DB">
                    <a:alpha val="100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7212965" y="4469765"/>
            <a:ext cx="383032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绘画出想要的功能。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项目开展  认识传感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914400" y="2018665"/>
            <a:ext cx="488378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人类如何感知外界的信息？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1043940" y="2916555"/>
            <a:ext cx="3138170" cy="3099435"/>
            <a:chOff x="0" y="0"/>
            <a:chExt cx="3138170" cy="3099435"/>
          </a:xfrm>
        </p:grpSpPr>
        <p:pic>
          <p:nvPicPr>
            <p:cNvPr id="5" name="图片1"/>
            <p:cNvPicPr>
              <a:picLocks noChangeAspect="1"/>
            </p:cNvPicPr>
            <p:nvPr/>
          </p:nvPicPr>
          <p:blipFill>
            <a:blip r:embed="rId2"/>
            <a:srcRect b="28649"/>
            <a:stretch>
              <a:fillRect/>
            </a:stretch>
          </p:blipFill>
          <p:spPr>
            <a:xfrm>
              <a:off x="0" y="0"/>
              <a:ext cx="1107440" cy="789940"/>
            </a:xfrm>
            <a:prstGeom prst="rect">
              <a:avLst/>
            </a:prstGeom>
          </p:spPr>
        </p:pic>
        <p:pic>
          <p:nvPicPr>
            <p:cNvPr id="6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2420" y="983615"/>
              <a:ext cx="1097280" cy="1097280"/>
            </a:xfrm>
            <a:prstGeom prst="rect">
              <a:avLst/>
            </a:prstGeom>
          </p:spPr>
        </p:pic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4"/>
            <a:srcRect b="39049"/>
            <a:stretch>
              <a:fillRect/>
            </a:stretch>
          </p:blipFill>
          <p:spPr>
            <a:xfrm>
              <a:off x="2030730" y="114935"/>
              <a:ext cx="1107440" cy="675005"/>
            </a:xfrm>
            <a:prstGeom prst="rect">
              <a:avLst/>
            </a:prstGeom>
          </p:spPr>
        </p:pic>
        <p:pic>
          <p:nvPicPr>
            <p:cNvPr id="8" name="图片4"/>
            <p:cNvPicPr>
              <a:picLocks noChangeAspect="1"/>
            </p:cNvPicPr>
            <p:nvPr/>
          </p:nvPicPr>
          <p:blipFill>
            <a:blip r:embed="rId5"/>
            <a:srcRect b="28649"/>
            <a:stretch>
              <a:fillRect/>
            </a:stretch>
          </p:blipFill>
          <p:spPr>
            <a:xfrm>
              <a:off x="1005840" y="0"/>
              <a:ext cx="1107440" cy="789940"/>
            </a:xfrm>
            <a:prstGeom prst="rect">
              <a:avLst/>
            </a:prstGeom>
          </p:spPr>
        </p:pic>
        <p:pic>
          <p:nvPicPr>
            <p:cNvPr id="9" name="图片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495" y="1057275"/>
              <a:ext cx="950595" cy="950595"/>
            </a:xfrm>
            <a:prstGeom prst="rect">
              <a:avLst/>
            </a:prstGeom>
          </p:spPr>
        </p:pic>
        <p:sp>
          <p:nvSpPr>
            <p:cNvPr id="10" name="文本3"/>
            <p:cNvSpPr txBox="1"/>
            <p:nvPr/>
          </p:nvSpPr>
          <p:spPr>
            <a:xfrm>
              <a:off x="660400" y="2386965"/>
              <a:ext cx="2129790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感官感知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1" name="组合2"/>
          <p:cNvGrpSpPr/>
          <p:nvPr/>
        </p:nvGrpSpPr>
        <p:grpSpPr>
          <a:xfrm>
            <a:off x="5543550" y="3117850"/>
            <a:ext cx="2129790" cy="2898140"/>
            <a:chOff x="0" y="0"/>
            <a:chExt cx="2129790" cy="2898140"/>
          </a:xfrm>
        </p:grpSpPr>
        <p:pic>
          <p:nvPicPr>
            <p:cNvPr id="12" name="图片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5255" y="0"/>
              <a:ext cx="1677035" cy="1677035"/>
            </a:xfrm>
            <a:prstGeom prst="rect">
              <a:avLst/>
            </a:prstGeom>
          </p:spPr>
        </p:pic>
        <p:sp>
          <p:nvSpPr>
            <p:cNvPr id="13" name="文本4"/>
            <p:cNvSpPr txBox="1"/>
            <p:nvPr/>
          </p:nvSpPr>
          <p:spPr>
            <a:xfrm>
              <a:off x="0" y="2185670"/>
              <a:ext cx="2129790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大脑处理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4" name="组合3"/>
          <p:cNvGrpSpPr/>
          <p:nvPr/>
        </p:nvGrpSpPr>
        <p:grpSpPr>
          <a:xfrm>
            <a:off x="8982710" y="2590165"/>
            <a:ext cx="2129790" cy="3425825"/>
            <a:chOff x="0" y="0"/>
            <a:chExt cx="2129790" cy="3425825"/>
          </a:xfrm>
        </p:grpSpPr>
        <p:pic>
          <p:nvPicPr>
            <p:cNvPr id="15" name="图片7"/>
            <p:cNvPicPr>
              <a:picLocks noChangeAspect="1"/>
            </p:cNvPicPr>
            <p:nvPr/>
          </p:nvPicPr>
          <p:blipFill>
            <a:blip r:embed="rId8"/>
            <a:srcRect l="23666" r="24250"/>
            <a:stretch>
              <a:fillRect/>
            </a:stretch>
          </p:blipFill>
          <p:spPr>
            <a:xfrm>
              <a:off x="407035" y="0"/>
              <a:ext cx="734695" cy="2488565"/>
            </a:xfrm>
            <a:prstGeom prst="rect">
              <a:avLst/>
            </a:prstGeom>
          </p:spPr>
        </p:pic>
        <p:sp>
          <p:nvSpPr>
            <p:cNvPr id="16" name="文本5"/>
            <p:cNvSpPr txBox="1"/>
            <p:nvPr/>
          </p:nvSpPr>
          <p:spPr>
            <a:xfrm>
              <a:off x="0" y="2713355"/>
              <a:ext cx="2129790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0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做出反应</a:t>
              </a:r>
              <a:endPara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形状1"/>
          <p:cNvSpPr txBox="1"/>
          <p:nvPr/>
        </p:nvSpPr>
        <p:spPr>
          <a:xfrm>
            <a:off x="3969385" y="3851910"/>
            <a:ext cx="1704340" cy="23939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2"/>
          <p:cNvSpPr txBox="1"/>
          <p:nvPr/>
        </p:nvSpPr>
        <p:spPr>
          <a:xfrm>
            <a:off x="7656830" y="3832860"/>
            <a:ext cx="1590040" cy="28765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4" grpId="0" animBg="1"/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项目开展  认识传感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914400" y="2018665"/>
            <a:ext cx="10467340" cy="11436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传感器能将</a:t>
            </a:r>
            <a:r>
              <a:rPr lang="zh-CN" altLang="en-US" sz="2800" b="0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感受到的信息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，按照一定规律转换为</a:t>
            </a:r>
            <a:r>
              <a:rPr lang="zh-CN" altLang="en-US" sz="2800" b="0" i="0" dirty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电信号或其他所需形式的信号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输出，以满足信息的显示、传输和处理等需求。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3"/>
          <p:cNvSpPr txBox="1"/>
          <p:nvPr/>
        </p:nvSpPr>
        <p:spPr>
          <a:xfrm>
            <a:off x="1541297" y="4211784"/>
            <a:ext cx="212979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敏感元件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4"/>
          <p:cNvSpPr txBox="1"/>
          <p:nvPr/>
        </p:nvSpPr>
        <p:spPr>
          <a:xfrm>
            <a:off x="5211909" y="4266962"/>
            <a:ext cx="212979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转换元件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5"/>
          <p:cNvSpPr txBox="1"/>
          <p:nvPr/>
        </p:nvSpPr>
        <p:spPr>
          <a:xfrm>
            <a:off x="7772657" y="4258628"/>
            <a:ext cx="1710690" cy="6190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其他配件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6"/>
          <p:cNvSpPr txBox="1"/>
          <p:nvPr/>
        </p:nvSpPr>
        <p:spPr>
          <a:xfrm>
            <a:off x="914571" y="4978756"/>
            <a:ext cx="2849242" cy="1086488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直接测量</a:t>
            </a:r>
            <a:endParaRPr lang="zh-CN" altLang="en-US" sz="25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3000"/>
              </a:lnSpc>
            </a:pPr>
            <a:r>
              <a: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物理或化学信号</a:t>
            </a:r>
            <a:endParaRPr lang="zh-CN" altLang="en-US" sz="25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7"/>
          <p:cNvSpPr txBox="1"/>
          <p:nvPr/>
        </p:nvSpPr>
        <p:spPr>
          <a:xfrm>
            <a:off x="4295708" y="4950581"/>
            <a:ext cx="3326130" cy="114363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000"/>
              </a:lnSpc>
            </a:pPr>
            <a:r>
              <a: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转换</a:t>
            </a:r>
            <a:endParaRPr lang="zh-CN" altLang="en-US" sz="25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3000"/>
              </a:lnSpc>
            </a:pPr>
            <a:r>
              <a:rPr lang="zh-CN" altLang="en-US" sz="25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电信号、控制信号</a:t>
            </a:r>
            <a:endParaRPr lang="zh-CN" altLang="en-US" sz="25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8"/>
          <p:cNvSpPr txBox="1"/>
          <p:nvPr/>
        </p:nvSpPr>
        <p:spPr>
          <a:xfrm>
            <a:off x="286385" y="3379470"/>
            <a:ext cx="946785" cy="267462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0" dirty="0">
                <a:solidFill>
                  <a:srgbClr val="5B9BD5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2745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外界环境</a:t>
            </a:r>
            <a:endParaRPr lang="zh-CN" altLang="en-US" sz="4000" b="1" i="0" dirty="0">
              <a:solidFill>
                <a:srgbClr val="5B9BD5">
                  <a:alpha val="100000"/>
                </a:srgbClr>
              </a:solidFill>
              <a:effectLst>
                <a:outerShdw blurRad="38100" dist="25400" dir="5400000" rotWithShape="0">
                  <a:srgbClr val="6E747A">
                    <a:alpha val="42745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9"/>
          <p:cNvSpPr txBox="1"/>
          <p:nvPr/>
        </p:nvSpPr>
        <p:spPr>
          <a:xfrm>
            <a:off x="10311527" y="4266781"/>
            <a:ext cx="1665608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实施应用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形状1"/>
          <p:cNvSpPr txBox="1"/>
          <p:nvPr/>
        </p:nvSpPr>
        <p:spPr>
          <a:xfrm>
            <a:off x="1170937" y="3934463"/>
            <a:ext cx="6170457" cy="2165985"/>
          </a:xfrm>
          <a:prstGeom prst="round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5B9BD5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文本10"/>
          <p:cNvSpPr txBox="1"/>
          <p:nvPr/>
        </p:nvSpPr>
        <p:spPr>
          <a:xfrm>
            <a:off x="3119809" y="3173082"/>
            <a:ext cx="2007235" cy="93218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4800"/>
              </a:lnSpc>
            </a:pP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effectLst>
                  <a:outerShdw blurRad="38100" dist="25400" dir="5400000" rotWithShape="0">
                    <a:srgbClr val="6E747A">
                      <a:alpha val="42745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传感器</a:t>
            </a:r>
            <a:endParaRPr lang="zh-CN" altLang="en-US" sz="4000" b="1" i="0" dirty="0">
              <a:solidFill>
                <a:srgbClr val="FF0000">
                  <a:alpha val="100000"/>
                </a:srgbClr>
              </a:solidFill>
              <a:effectLst>
                <a:outerShdw blurRad="38100" dist="25400" dir="5400000" rotWithShape="0">
                  <a:srgbClr val="6E747A">
                    <a:alpha val="42745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形状2"/>
          <p:cNvSpPr txBox="1"/>
          <p:nvPr/>
        </p:nvSpPr>
        <p:spPr>
          <a:xfrm>
            <a:off x="3269809" y="4448575"/>
            <a:ext cx="1704340" cy="23939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3"/>
          <p:cNvSpPr txBox="1"/>
          <p:nvPr/>
        </p:nvSpPr>
        <p:spPr>
          <a:xfrm>
            <a:off x="9489529" y="4423753"/>
            <a:ext cx="813749" cy="28765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4"/>
          <p:cNvSpPr txBox="1"/>
          <p:nvPr/>
        </p:nvSpPr>
        <p:spPr>
          <a:xfrm>
            <a:off x="6906873" y="4448432"/>
            <a:ext cx="813435" cy="23939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5"/>
          <p:cNvSpPr txBox="1"/>
          <p:nvPr/>
        </p:nvSpPr>
        <p:spPr>
          <a:xfrm>
            <a:off x="1034463" y="4448566"/>
            <a:ext cx="497840" cy="239395"/>
          </a:xfrm>
          <a:prstGeom prst="rightArrow">
            <a:avLst/>
          </a:prstGeom>
          <a:solidFill>
            <a:srgbClr val="5B9BD5">
              <a:alpha val="100000"/>
            </a:srgbClr>
          </a:solidFill>
          <a:ln w="12700">
            <a:solidFill>
              <a:srgbClr val="2E75B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7" grpId="0" animBg="1"/>
      <p:bldP spid="13" grpId="0" animBg="1"/>
      <p:bldP spid="5" grpId="0" animBg="1"/>
      <p:bldP spid="8" grpId="0" animBg="1"/>
      <p:bldP spid="14" grpId="0" animBg="1"/>
      <p:bldP spid="1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476375"/>
            <a:ext cx="2543175" cy="638175"/>
          </a:xfrm>
          <a:prstGeom prst="rect">
            <a:avLst/>
          </a:prstGeom>
        </p:spPr>
      </p:pic>
      <p:pic>
        <p:nvPicPr>
          <p:cNvPr id="3" name="容器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2295525"/>
            <a:ext cx="2543175" cy="638175"/>
          </a:xfrm>
          <a:prstGeom prst="rect">
            <a:avLst/>
          </a:prstGeom>
        </p:spPr>
      </p:pic>
      <p:pic>
        <p:nvPicPr>
          <p:cNvPr id="4" name="容器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5" y="3114675"/>
            <a:ext cx="2543175" cy="638175"/>
          </a:xfrm>
          <a:prstGeom prst="rect">
            <a:avLst/>
          </a:prstGeom>
        </p:spPr>
      </p:pic>
      <p:pic>
        <p:nvPicPr>
          <p:cNvPr id="5" name="容器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5" y="3933825"/>
            <a:ext cx="2543175" cy="638175"/>
          </a:xfrm>
          <a:prstGeom prst="rect">
            <a:avLst/>
          </a:prstGeom>
        </p:spPr>
      </p:pic>
      <p:pic>
        <p:nvPicPr>
          <p:cNvPr id="6" name="容器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5" y="4752975"/>
            <a:ext cx="2543175" cy="638175"/>
          </a:xfrm>
          <a:prstGeom prst="rect">
            <a:avLst/>
          </a:prstGeom>
        </p:spPr>
      </p:pic>
      <p:pic>
        <p:nvPicPr>
          <p:cNvPr id="7" name="素材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5275" y="2105025"/>
            <a:ext cx="1533525" cy="638175"/>
          </a:xfrm>
          <a:prstGeom prst="rect">
            <a:avLst/>
          </a:prstGeom>
        </p:spPr>
      </p:pic>
      <p:pic>
        <p:nvPicPr>
          <p:cNvPr id="8" name="素材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6925" y="2105025"/>
            <a:ext cx="1533525" cy="638175"/>
          </a:xfrm>
          <a:prstGeom prst="rect">
            <a:avLst/>
          </a:prstGeom>
        </p:spPr>
      </p:pic>
      <p:pic>
        <p:nvPicPr>
          <p:cNvPr id="9" name="素材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5725" y="2105025"/>
            <a:ext cx="1533525" cy="638175"/>
          </a:xfrm>
          <a:prstGeom prst="rect">
            <a:avLst/>
          </a:prstGeom>
        </p:spPr>
      </p:pic>
      <p:pic>
        <p:nvPicPr>
          <p:cNvPr id="10" name="素材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6925" y="3152775"/>
            <a:ext cx="1524000" cy="647700"/>
          </a:xfrm>
          <a:prstGeom prst="rect">
            <a:avLst/>
          </a:prstGeom>
        </p:spPr>
      </p:pic>
      <p:pic>
        <p:nvPicPr>
          <p:cNvPr id="11" name="素材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8325" y="2105025"/>
            <a:ext cx="1533525" cy="638175"/>
          </a:xfrm>
          <a:prstGeom prst="rect">
            <a:avLst/>
          </a:prstGeom>
        </p:spPr>
      </p:pic>
      <p:pic>
        <p:nvPicPr>
          <p:cNvPr id="12" name="素材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5275" y="3152775"/>
            <a:ext cx="1524000" cy="647700"/>
          </a:xfrm>
          <a:prstGeom prst="rect">
            <a:avLst/>
          </a:prstGeom>
        </p:spPr>
      </p:pic>
      <p:pic>
        <p:nvPicPr>
          <p:cNvPr id="13" name="素材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6925" y="4105275"/>
            <a:ext cx="1524000" cy="647700"/>
          </a:xfrm>
          <a:prstGeom prst="rect">
            <a:avLst/>
          </a:prstGeom>
        </p:spPr>
      </p:pic>
      <p:pic>
        <p:nvPicPr>
          <p:cNvPr id="14" name="素材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5725" y="3152775"/>
            <a:ext cx="1524000" cy="647700"/>
          </a:xfrm>
          <a:prstGeom prst="rect">
            <a:avLst/>
          </a:prstGeom>
        </p:spPr>
      </p:pic>
      <p:pic>
        <p:nvPicPr>
          <p:cNvPr id="15" name="素材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5725" y="4105275"/>
            <a:ext cx="1876425" cy="647700"/>
          </a:xfrm>
          <a:prstGeom prst="rect">
            <a:avLst/>
          </a:prstGeom>
        </p:spPr>
      </p:pic>
      <p:pic>
        <p:nvPicPr>
          <p:cNvPr id="16" name="素材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05275" y="4114800"/>
            <a:ext cx="15335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项目开展  认识传感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914972" y="2104025"/>
            <a:ext cx="10995660" cy="114363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在你设计的智能书桌上需要安装哪些传感器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435" y="2902782"/>
            <a:ext cx="6408010" cy="28332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项目开展  算法设计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914429" y="2047056"/>
            <a:ext cx="3746500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为喜欢的功能设计算法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3"/>
          <p:cNvSpPr txBox="1"/>
          <p:nvPr/>
        </p:nvSpPr>
        <p:spPr>
          <a:xfrm>
            <a:off x="914600" y="2807408"/>
            <a:ext cx="6591300" cy="14073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第一步：判断</a:t>
            </a:r>
            <a:r>
              <a:rPr lang="zh-CN" altLang="en-US" sz="2800" b="0" i="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</a:t>
            </a:r>
            <a:endParaRPr lang="zh-CN" altLang="en-US" sz="2800" b="0" i="0" u="sng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第二步：如果</a:t>
            </a:r>
            <a:r>
              <a:rPr lang="zh-CN" altLang="en-US" sz="2800" b="0" i="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，则</a:t>
            </a:r>
            <a:r>
              <a:rPr lang="zh-CN" altLang="en-US" sz="2800" b="0" i="0" u="sng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；……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第三步：重复判断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110" y="2093519"/>
            <a:ext cx="4156186" cy="26723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14400" y="1108710"/>
            <a:ext cx="4222750" cy="77406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项目开展  实践探索</a:t>
            </a:r>
            <a:endParaRPr lang="zh-CN" altLang="en-US" sz="32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2"/>
          <a:srcRect r="3797"/>
          <a:stretch>
            <a:fillRect/>
          </a:stretch>
        </p:blipFill>
        <p:spPr>
          <a:xfrm>
            <a:off x="914410" y="2166785"/>
            <a:ext cx="2446020" cy="2837002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646376" y="5287299"/>
            <a:ext cx="3239767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OSTD</a:t>
            </a:r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物联网实验箱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4767767" y="2838364"/>
            <a:ext cx="5168900" cy="14073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打开xDingAI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体验预设好的功能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8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修改程序，使之更符合你的预期</a:t>
            </a:r>
            <a:endParaRPr lang="zh-CN" altLang="en-US" sz="28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200" y="268605"/>
            <a:ext cx="3028950" cy="5048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WU4Nzc4ZTNlN2I0YTVkM2EzY2I5ZTcxNDg3MDI0NG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</Words>
  <Application>WPS 演示</Application>
  <PresentationFormat>宽屏</PresentationFormat>
  <Paragraphs>82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Calibri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简易物联系统设计与搭建(09-24 1939 修改)(09-24 2344 修改)</dc:title>
  <dc:creator>赵安</dc:creator>
  <cp:lastModifiedBy>Administrator</cp:lastModifiedBy>
  <cp:revision>3</cp:revision>
  <dcterms:created xsi:type="dcterms:W3CDTF">2024-09-28T11:52:00Z</dcterms:created>
  <dcterms:modified xsi:type="dcterms:W3CDTF">2024-09-28T11:53:40Z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5.2.4.8298</vt:lpwstr>
  </property>
  <property fmtid="{D5CDD505-2E9C-101B-9397-08002B2CF9AE}" pid="4" name="EasiNoteCoursewareInfo">
    <vt:lpwstr>15f2f1a5-c0c7-48bc-92d4-f3c5e4c84662:22</vt:lpwstr>
  </property>
  <property fmtid="{D5CDD505-2E9C-101B-9397-08002B2CF9AE}" pid="5" name="EasiNoteDocumentName">
    <vt:lpwstr>简易物联系统设计与搭建(09-24 1939 修改)(09-24 2344 修改)</vt:lpwstr>
  </property>
  <property fmtid="{D5CDD505-2E9C-101B-9397-08002B2CF9AE}" pid="6" name="EasiNoteAuthor">
    <vt:lpwstr>89bf4f9275f94c478c1e643b05c620c9</vt:lpwstr>
  </property>
  <property fmtid="{D5CDD505-2E9C-101B-9397-08002B2CF9AE}" pid="7" name="EasiNoteUpstreamCoursewareInfo_0">
    <vt:lpwstr>15f2f1a5-c0c7-48bc-92d4-f3c5e4c84662</vt:lpwstr>
  </property>
  <property fmtid="{D5CDD505-2E9C-101B-9397-08002B2CF9AE}" pid="8" name="ICV">
    <vt:lpwstr>8B9B445117604479A2402848F5C42BBB_12</vt:lpwstr>
  </property>
  <property fmtid="{D5CDD505-2E9C-101B-9397-08002B2CF9AE}" pid="9" name="KSOProductBuildVer">
    <vt:lpwstr>2052-12.1.0.18543</vt:lpwstr>
  </property>
</Properties>
</file>