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media/image22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3"/>
    <p:sldId id="261" r:id="rId4"/>
    <p:sldId id="259" r:id="rId5"/>
    <p:sldId id="263" r:id="rId6"/>
    <p:sldId id="279" r:id="rId7"/>
    <p:sldId id="265" r:id="rId8"/>
    <p:sldId id="262" r:id="rId9"/>
    <p:sldId id="264" r:id="rId10"/>
    <p:sldId id="295" r:id="rId11"/>
    <p:sldId id="290" r:id="rId12"/>
    <p:sldId id="292" r:id="rId13"/>
    <p:sldId id="291" r:id="rId14"/>
    <p:sldId id="293" r:id="rId15"/>
    <p:sldId id="294" r:id="rId16"/>
    <p:sldId id="268" r:id="rId17"/>
    <p:sldId id="272" r:id="rId18"/>
    <p:sldId id="296" r:id="rId19"/>
    <p:sldId id="273" r:id="rId20"/>
  </p:sldIdLst>
  <p:sldSz cx="12192000" cy="6858000"/>
  <p:notesSz cx="6858000" cy="9144000"/>
  <p:embeddedFontLst>
    <p:embeddedFont>
      <p:font typeface="汉仪晓波梦想家 W" panose="00020600040101010101" pitchFamily="18" charset="-122"/>
      <p:regular r:id="rId24"/>
    </p:embeddedFont>
    <p:embeddedFont>
      <p:font typeface="微软雅黑" panose="020B0503020204020204" pitchFamily="34" charset="-122"/>
      <p:regular r:id="rId25"/>
    </p:embeddedFont>
    <p:embeddedFont>
      <p:font typeface="等线" panose="02010600030101010101" charset="-122"/>
      <p:regular r:id="rId26"/>
    </p:embeddedFont>
    <p:embeddedFont>
      <p:font typeface="等线 Light" panose="02010600030101010101" charset="-122"/>
      <p:regular r:id="rId27"/>
    </p:embeddedFont>
    <p:embeddedFont>
      <p:font typeface="方正粗黑宋简体" panose="02000000000000000000" charset="-122"/>
      <p:regular r:id="rId28"/>
    </p:embeddedFont>
  </p:embeddedFontLst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966"/>
    <a:srgbClr val="FF7C80"/>
    <a:srgbClr val="9DC3E6"/>
    <a:srgbClr val="AFD498"/>
    <a:srgbClr val="D7C195"/>
    <a:srgbClr val="7BB355"/>
    <a:srgbClr val="7AB354"/>
    <a:srgbClr val="FFC30E"/>
    <a:srgbClr val="FFFDFB"/>
    <a:srgbClr val="FFC4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07" autoAdjust="0"/>
    <p:restoredTop sz="94660"/>
  </p:normalViewPr>
  <p:slideViewPr>
    <p:cSldViewPr snapToGrid="0">
      <p:cViewPr>
        <p:scale>
          <a:sx n="66" d="100"/>
          <a:sy n="66" d="100"/>
        </p:scale>
        <p:origin x="1080" y="6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9" Type="http://schemas.openxmlformats.org/officeDocument/2006/relationships/tags" Target="tags/tag9.xml"/><Relationship Id="rId28" Type="http://schemas.openxmlformats.org/officeDocument/2006/relationships/font" Target="fonts/font5.fntdata"/><Relationship Id="rId27" Type="http://schemas.openxmlformats.org/officeDocument/2006/relationships/font" Target="fonts/font4.fntdata"/><Relationship Id="rId26" Type="http://schemas.openxmlformats.org/officeDocument/2006/relationships/font" Target="fonts/font3.fntdata"/><Relationship Id="rId25" Type="http://schemas.openxmlformats.org/officeDocument/2006/relationships/font" Target="fonts/font2.fntdata"/><Relationship Id="rId24" Type="http://schemas.openxmlformats.org/officeDocument/2006/relationships/font" Target="fonts/font1.fntdata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/>
          <a:stretch>
            <a:fillRect/>
          </a:stretch>
        </p:blipFill>
        <p:spPr>
          <a:xfrm>
            <a:off x="-92149" y="152400"/>
            <a:ext cx="12436549" cy="6857999"/>
          </a:xfrm>
          <a:prstGeom prst="rect">
            <a:avLst/>
          </a:prstGeom>
        </p:spPr>
      </p:pic>
      <p:sp>
        <p:nvSpPr>
          <p:cNvPr id="2" name="矩形: 圆角 1"/>
          <p:cNvSpPr/>
          <p:nvPr userDrawn="1"/>
        </p:nvSpPr>
        <p:spPr>
          <a:xfrm>
            <a:off x="0" y="0"/>
            <a:ext cx="12192000" cy="6857999"/>
          </a:xfrm>
          <a:prstGeom prst="roundRect">
            <a:avLst>
              <a:gd name="adj" fmla="val 6218"/>
            </a:avLst>
          </a:prstGeom>
          <a:noFill/>
          <a:ln w="571500">
            <a:solidFill>
              <a:schemeClr val="bg1">
                <a:alpha val="83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7" name="矩形: 圆角 6"/>
          <p:cNvSpPr/>
          <p:nvPr userDrawn="1"/>
        </p:nvSpPr>
        <p:spPr>
          <a:xfrm>
            <a:off x="222864" y="192823"/>
            <a:ext cx="11722088" cy="6458234"/>
          </a:xfrm>
          <a:prstGeom prst="roundRect">
            <a:avLst>
              <a:gd name="adj" fmla="val 5771"/>
            </a:avLst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201090" y="199882"/>
            <a:ext cx="2821510" cy="6458234"/>
          </a:xfrm>
          <a:prstGeom prst="roundRect">
            <a:avLst>
              <a:gd name="adj" fmla="val 577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: 圆角 8"/>
          <p:cNvSpPr/>
          <p:nvPr userDrawn="1"/>
        </p:nvSpPr>
        <p:spPr>
          <a:xfrm>
            <a:off x="3171835" y="199882"/>
            <a:ext cx="2821510" cy="6458234"/>
          </a:xfrm>
          <a:prstGeom prst="roundRect">
            <a:avLst>
              <a:gd name="adj" fmla="val 577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: 圆角 9"/>
          <p:cNvSpPr/>
          <p:nvPr userDrawn="1"/>
        </p:nvSpPr>
        <p:spPr>
          <a:xfrm>
            <a:off x="6142580" y="199882"/>
            <a:ext cx="2821510" cy="6458234"/>
          </a:xfrm>
          <a:prstGeom prst="roundRect">
            <a:avLst>
              <a:gd name="adj" fmla="val 577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: 圆角 10"/>
          <p:cNvSpPr/>
          <p:nvPr userDrawn="1"/>
        </p:nvSpPr>
        <p:spPr>
          <a:xfrm>
            <a:off x="9141890" y="199882"/>
            <a:ext cx="2821510" cy="6458234"/>
          </a:xfrm>
          <a:prstGeom prst="roundRect">
            <a:avLst>
              <a:gd name="adj" fmla="val 5771"/>
            </a:avLst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背景图案&#10;&#10;描述已自动生成"/>
          <p:cNvPicPr>
            <a:picLocks noChangeAspect="1"/>
          </p:cNvPicPr>
          <p:nvPr userDrawn="1"/>
        </p:nvPicPr>
        <p:blipFill rotWithShape="1"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13A29B-74EB-4F47-8D0C-AF837E08AF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B44EF5-B0D0-4FBD-ACEA-F625D7E588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3.png"/><Relationship Id="rId1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19.png"/><Relationship Id="rId1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2.svg"/><Relationship Id="rId1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8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.xml"/><Relationship Id="rId1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 rot="2049626">
            <a:off x="3310513" y="2499365"/>
            <a:ext cx="87433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 rot="2463939">
            <a:off x="3993784" y="3097757"/>
            <a:ext cx="87433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体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 rot="1226461">
            <a:off x="4767191" y="3507978"/>
            <a:ext cx="87433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 rot="21240000">
            <a:off x="5627919" y="3622601"/>
            <a:ext cx="87433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维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 rot="19987657">
            <a:off x="6423610" y="3272774"/>
            <a:ext cx="87433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绘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 rot="19677387">
            <a:off x="7126348" y="2787636"/>
            <a:ext cx="874339" cy="10147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ClrTx/>
              <a:buSzTx/>
              <a:buFontTx/>
            </a:pPr>
            <a:r>
              <a:rPr lang="zh-CN" altLang="en-US" sz="6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制</a:t>
            </a:r>
            <a:endParaRPr lang="zh-CN" altLang="en-US" sz="6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753985" y="5243195"/>
            <a:ext cx="40500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常州市虹景小学</a:t>
            </a:r>
            <a:r>
              <a:rPr lang="en-US" altLang="zh-CN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r>
              <a:rPr lang="zh-CN" altLang="en-US" sz="2800" b="1" dirty="0">
                <a:solidFill>
                  <a:srgbClr val="7030A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张颖</a:t>
            </a:r>
            <a:endParaRPr lang="zh-CN" altLang="en-US" sz="2800" b="1" dirty="0">
              <a:solidFill>
                <a:srgbClr val="7030A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09575" y="431800"/>
            <a:ext cx="5501640" cy="41338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常州市第十届中小学生创客大赛指导教师培训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1444" y="55069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927225" y="3456305"/>
            <a:ext cx="169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创新性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927225" y="2543175"/>
            <a:ext cx="169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度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927225" y="4369435"/>
            <a:ext cx="164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艺术性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27225" y="1630045"/>
            <a:ext cx="169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立体感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rcRect l="4579" t="3881" r="4613" b="-1090"/>
          <a:stretch>
            <a:fillRect/>
          </a:stretch>
        </p:blipFill>
        <p:spPr>
          <a:xfrm>
            <a:off x="5189220" y="1195705"/>
            <a:ext cx="5949315" cy="4777105"/>
          </a:xfrm>
          <a:prstGeom prst="round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25345" y="5136515"/>
            <a:ext cx="164655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......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988060" y="1332865"/>
            <a:ext cx="2199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立体感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8060" y="2298700"/>
            <a:ext cx="4522470" cy="339407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3608" t="1742" r="3300" b="4064"/>
          <a:stretch>
            <a:fillRect/>
          </a:stretch>
        </p:blipFill>
        <p:spPr>
          <a:xfrm>
            <a:off x="6599555" y="2298700"/>
            <a:ext cx="4667250" cy="3382645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1444" y="55069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270635" y="1256030"/>
            <a:ext cx="2199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完整度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85595" y="2192020"/>
            <a:ext cx="2464435" cy="3574415"/>
          </a:xfrm>
          <a:prstGeom prst="round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9670" y="2386330"/>
            <a:ext cx="4605020" cy="3380105"/>
          </a:xfrm>
          <a:prstGeom prst="round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561444" y="55069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17905" y="1380490"/>
            <a:ext cx="2199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创新</a:t>
            </a:r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性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7905" y="2272030"/>
            <a:ext cx="4562475" cy="3419475"/>
          </a:xfrm>
          <a:prstGeom prst="round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895" y="2271395"/>
            <a:ext cx="5221605" cy="3419475"/>
          </a:xfrm>
          <a:prstGeom prst="round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61444" y="55069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1010920" y="1319530"/>
            <a:ext cx="21996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艺术性</a:t>
            </a:r>
            <a:endParaRPr lang="zh-CN" altLang="en-US" sz="32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10920" y="2282825"/>
            <a:ext cx="4632325" cy="3474720"/>
          </a:xfrm>
          <a:prstGeom prst="round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rcRect l="6799" t="4476" r="4409" b="2693"/>
          <a:stretch>
            <a:fillRect/>
          </a:stretch>
        </p:blipFill>
        <p:spPr>
          <a:xfrm>
            <a:off x="6736715" y="2281555"/>
            <a:ext cx="4464685" cy="3475990"/>
          </a:xfrm>
          <a:prstGeom prst="round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1444" y="55069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作品特点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70060" y="2071792"/>
            <a:ext cx="305847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PART4</a:t>
            </a:r>
            <a:endParaRPr lang="zh-CN" alt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9496" y="1341407"/>
            <a:ext cx="6262777" cy="4175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矩形 17"/>
          <p:cNvSpPr/>
          <p:nvPr/>
        </p:nvSpPr>
        <p:spPr>
          <a:xfrm>
            <a:off x="970060" y="5295687"/>
            <a:ext cx="2303972" cy="95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508396" y="2302625"/>
            <a:ext cx="461664" cy="46166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70060" y="3308077"/>
            <a:ext cx="32741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作品提交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3107690" y="1313815"/>
            <a:ext cx="522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2024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10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29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-10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31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日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145540" y="1252220"/>
            <a:ext cx="1706245" cy="52197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提交时间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6" name="图形 15" descr="箭头: 逆时针曲线 纯色填充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9716240">
            <a:off x="1687830" y="1583690"/>
            <a:ext cx="780415" cy="780415"/>
          </a:xfrm>
          <a:prstGeom prst="rect">
            <a:avLst/>
          </a:prstGeom>
        </p:spPr>
      </p:pic>
      <p:pic>
        <p:nvPicPr>
          <p:cNvPr id="17" name="图形 16" descr="箭头: 逆时针曲线 纯色填充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8700000" flipH="1">
            <a:off x="1756410" y="2621280"/>
            <a:ext cx="809625" cy="8496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134110" y="2306320"/>
            <a:ext cx="185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提交邮箱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107690" y="2336165"/>
            <a:ext cx="522160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1260945165@qq.com</a:t>
            </a:r>
            <a:endParaRPr lang="en-US" altLang="zh-CN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145540" y="3360420"/>
            <a:ext cx="185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提交内容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107690" y="3126105"/>
            <a:ext cx="86741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一份作品创作说明（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word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文档，图片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+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文字）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一份视频文件（</a:t>
            </a:r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MP4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格式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时长不超过</a:t>
            </a:r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分钟）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3.</a:t>
            </a:r>
            <a:r>
              <a: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一份手写原创声明</a:t>
            </a:r>
            <a:endParaRPr lang="zh-CN" altLang="en-US" sz="24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1444" y="55069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作品提交</a:t>
            </a:r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形 15" descr="箭头: 逆时针曲线 纯色填充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 rot="9716240">
            <a:off x="1756410" y="3476625"/>
            <a:ext cx="842645" cy="123126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107690" y="4653915"/>
            <a:ext cx="8674100" cy="1198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每位学生的作品一个文件夹，命名为xx区xx学校xx班xxx；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每个学校所有学生作品放进一个文件夹，命名为xx区xx学校。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248410" y="4777105"/>
            <a:ext cx="185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3" grpId="0"/>
      <p:bldP spid="4" grpId="0"/>
      <p:bldP spid="15" grpId="0"/>
      <p:bldP spid="18" grpId="0"/>
      <p:bldP spid="1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561444" y="55069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作品提交</a:t>
            </a:r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要求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031490" y="1438275"/>
            <a:ext cx="8674100" cy="11988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1.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每位学生的作品一个文件夹，命名为xx区xx学校xx班xxx；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zh-CN" altLang="en-US" sz="24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每个学校所有学生作品放进一个文件夹，命名为xx区xx学校。</a:t>
            </a:r>
            <a:endParaRPr lang="zh-CN" altLang="en-US" sz="24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035050" y="1776730"/>
            <a:ext cx="18592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提交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方式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8630" y="3597275"/>
            <a:ext cx="7157720" cy="216916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t="5817"/>
          <a:stretch>
            <a:fillRect/>
          </a:stretch>
        </p:blipFill>
        <p:spPr>
          <a:xfrm>
            <a:off x="8712835" y="3597275"/>
            <a:ext cx="2599055" cy="2169160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>
            <a:off x="7753350" y="4787265"/>
            <a:ext cx="844550" cy="15875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3249295" y="2644775"/>
            <a:ext cx="595185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9600" dirty="0">
                <a:solidFill>
                  <a:schemeClr val="tx1"/>
                </a:solidFill>
                <a:latin typeface="方正粗黑宋简体" panose="02000000000000000000" charset="-122"/>
                <a:ea typeface="方正粗黑宋简体" panose="02000000000000000000" charset="-122"/>
              </a:rPr>
              <a:t>感谢聆听！</a:t>
            </a:r>
            <a:endParaRPr lang="zh-CN" altLang="en-US" sz="9600" dirty="0">
              <a:solidFill>
                <a:schemeClr val="tx1"/>
              </a:solidFill>
              <a:latin typeface="方正粗黑宋简体" panose="02000000000000000000" charset="-122"/>
              <a:ea typeface="方正粗黑宋简体" panose="02000000000000000000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7654" y="428482"/>
            <a:ext cx="15726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dirty="0">
                <a:solidFill>
                  <a:schemeClr val="bg1"/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此处可以放置</a:t>
            </a:r>
            <a:r>
              <a:rPr lang="en-US" altLang="zh-CN" sz="1600" dirty="0">
                <a:solidFill>
                  <a:schemeClr val="bg1"/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LOGO</a:t>
            </a:r>
            <a:endParaRPr lang="zh-CN" altLang="en-US" sz="1600" dirty="0">
              <a:solidFill>
                <a:schemeClr val="bg1"/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/>
          <p:cNvSpPr/>
          <p:nvPr/>
        </p:nvSpPr>
        <p:spPr>
          <a:xfrm>
            <a:off x="-267267" y="-17965"/>
            <a:ext cx="3106720" cy="6858000"/>
          </a:xfrm>
          <a:prstGeom prst="roundRect">
            <a:avLst>
              <a:gd name="adj" fmla="val 872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737145" y="212203"/>
            <a:ext cx="461664" cy="461664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036772" y="212202"/>
            <a:ext cx="461664" cy="4616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306478" y="212202"/>
            <a:ext cx="461664" cy="46166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37145" y="2598003"/>
            <a:ext cx="15018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8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目录</a:t>
            </a:r>
            <a:endParaRPr lang="zh-CN" altLang="en-US" sz="4800" dirty="0">
              <a:solidFill>
                <a:schemeClr val="accent2">
                  <a:lumMod val="60000"/>
                  <a:lumOff val="40000"/>
                </a:schemeClr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567231" y="212202"/>
            <a:ext cx="461664" cy="461664"/>
          </a:xfrm>
          <a:prstGeom prst="ellipse">
            <a:avLst/>
          </a:prstGeom>
          <a:solidFill>
            <a:srgbClr val="AFD4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89247" y="3428205"/>
            <a:ext cx="25385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CONTENT</a:t>
            </a:r>
            <a:endParaRPr lang="zh-CN" altLang="en-US" sz="3200" dirty="0">
              <a:solidFill>
                <a:schemeClr val="accent2">
                  <a:lumMod val="60000"/>
                  <a:lumOff val="40000"/>
                </a:schemeClr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9" name="矩形: 圆角 8"/>
          <p:cNvSpPr/>
          <p:nvPr>
            <p:custDataLst>
              <p:tags r:id="rId1"/>
            </p:custDataLst>
          </p:nvPr>
        </p:nvSpPr>
        <p:spPr>
          <a:xfrm>
            <a:off x="3569082" y="698420"/>
            <a:ext cx="7910422" cy="1084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0" name="矩形: 圆角 9"/>
          <p:cNvSpPr/>
          <p:nvPr>
            <p:custDataLst>
              <p:tags r:id="rId2"/>
            </p:custDataLst>
          </p:nvPr>
        </p:nvSpPr>
        <p:spPr>
          <a:xfrm>
            <a:off x="3569082" y="2092031"/>
            <a:ext cx="7910422" cy="1084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1" name="矩形: 圆角 10"/>
          <p:cNvSpPr/>
          <p:nvPr>
            <p:custDataLst>
              <p:tags r:id="rId3"/>
            </p:custDataLst>
          </p:nvPr>
        </p:nvSpPr>
        <p:spPr>
          <a:xfrm>
            <a:off x="3569082" y="3485642"/>
            <a:ext cx="7910422" cy="1084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3775075" y="961390"/>
            <a:ext cx="40563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一、项目介绍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5"/>
            </p:custDataLst>
          </p:nvPr>
        </p:nvSpPr>
        <p:spPr>
          <a:xfrm>
            <a:off x="3775075" y="2335530"/>
            <a:ext cx="4196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二、主题解析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6"/>
            </p:custDataLst>
          </p:nvPr>
        </p:nvSpPr>
        <p:spPr>
          <a:xfrm>
            <a:off x="3775075" y="3729355"/>
            <a:ext cx="4196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三、作品</a:t>
            </a:r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3" name="矩形: 圆角 10"/>
          <p:cNvSpPr/>
          <p:nvPr>
            <p:custDataLst>
              <p:tags r:id="rId7"/>
            </p:custDataLst>
          </p:nvPr>
        </p:nvSpPr>
        <p:spPr>
          <a:xfrm>
            <a:off x="3569082" y="4777232"/>
            <a:ext cx="7910422" cy="108405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8"/>
            </p:custDataLst>
          </p:nvPr>
        </p:nvSpPr>
        <p:spPr>
          <a:xfrm>
            <a:off x="3775075" y="5036185"/>
            <a:ext cx="419608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四、作品提交要求</a:t>
            </a:r>
            <a:endParaRPr lang="zh-CN" altLang="en-US" sz="32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70060" y="2071792"/>
            <a:ext cx="3058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PART1</a:t>
            </a:r>
            <a:endParaRPr lang="zh-CN" alt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0060" y="3308077"/>
            <a:ext cx="32741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0060" y="5295687"/>
            <a:ext cx="2303972" cy="95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96579" y="2302625"/>
            <a:ext cx="461664" cy="461664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pic>
        <p:nvPicPr>
          <p:cNvPr id="9221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86985" y="373380"/>
            <a:ext cx="5467350" cy="5833745"/>
          </a:xfrm>
          <a:prstGeom prst="round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/>
          <p:nvPr/>
        </p:nvPicPr>
        <p:blipFill>
          <a:blip r:embed="rId1"/>
          <a:srcRect l="8571" t="7822" r="11298" b="7166"/>
          <a:stretch>
            <a:fillRect/>
          </a:stretch>
        </p:blipFill>
        <p:spPr>
          <a:xfrm>
            <a:off x="7952105" y="767715"/>
            <a:ext cx="3491230" cy="3521710"/>
          </a:xfrm>
          <a:prstGeom prst="ellipse">
            <a:avLst/>
          </a:prstGeom>
        </p:spPr>
      </p:pic>
      <p:pic>
        <p:nvPicPr>
          <p:cNvPr id="4" name="图片 3"/>
          <p:cNvPicPr/>
          <p:nvPr/>
        </p:nvPicPr>
        <p:blipFill>
          <a:blip r:embed="rId2"/>
          <a:srcRect l="11233" t="2561" r="23058" b="-2561"/>
          <a:stretch>
            <a:fillRect/>
          </a:stretch>
        </p:blipFill>
        <p:spPr>
          <a:xfrm>
            <a:off x="984250" y="673100"/>
            <a:ext cx="3996000" cy="3996000"/>
          </a:xfrm>
          <a:prstGeom prst="ellipse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561444" y="491641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37920" y="4236085"/>
            <a:ext cx="10422255" cy="2338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立体三维绘制是一种结合了科技与艺术的创意竞赛。参赛者根据比赛的主题，发挥自己的创意，使用一种特殊的工具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——3D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打印笔，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绘制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出三维立体的物体。</a:t>
            </a:r>
            <a:endParaRPr lang="zh-CN" altLang="en-US" sz="2000" b="1" dirty="0">
              <a:solidFill>
                <a:schemeClr val="tx1"/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  <a:p>
            <a:endParaRPr lang="zh-CN" altLang="en-US" sz="2000" b="1" dirty="0">
              <a:solidFill>
                <a:schemeClr val="tx1"/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pic>
        <p:nvPicPr>
          <p:cNvPr id="2" name="图片 1"/>
          <p:cNvPicPr/>
          <p:nvPr/>
        </p:nvPicPr>
        <p:blipFill>
          <a:blip r:embed="rId3"/>
          <a:srcRect l="12263" t="-455" r="5495" b="455"/>
          <a:stretch>
            <a:fillRect/>
          </a:stretch>
        </p:blipFill>
        <p:spPr>
          <a:xfrm>
            <a:off x="4373245" y="673100"/>
            <a:ext cx="3959860" cy="3754755"/>
          </a:xfrm>
          <a:prstGeom prst="ellipse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561444" y="491641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项目介绍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78815" y="2123440"/>
            <a:ext cx="9825355" cy="3322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1.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参赛对象：小学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1-3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年级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2.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比赛主题：未来建筑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3.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作品大小：底面为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A4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纸</a:t>
            </a:r>
            <a:r>
              <a:rPr lang="zh-CN" altLang="en-US" sz="28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大小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，高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不超过</a:t>
            </a:r>
            <a:r>
              <a:rPr lang="en-US" altLang="zh-CN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20</a:t>
            </a:r>
            <a:r>
              <a:rPr lang="zh-CN" altLang="en-US" sz="28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厘米</a:t>
            </a:r>
            <a:endParaRPr lang="zh-CN" altLang="en-US" sz="2800" b="1" dirty="0"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7355" y="629920"/>
            <a:ext cx="5824855" cy="3904615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8175193" y="1741592"/>
            <a:ext cx="30584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PART2</a:t>
            </a:r>
            <a:endParaRPr lang="zh-CN" alt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2251" y="1205940"/>
            <a:ext cx="6262777" cy="41751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8" name="矩形 17"/>
          <p:cNvSpPr/>
          <p:nvPr/>
        </p:nvSpPr>
        <p:spPr>
          <a:xfrm>
            <a:off x="8640977" y="4961041"/>
            <a:ext cx="2303972" cy="95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7" name="椭圆 6"/>
          <p:cNvSpPr/>
          <p:nvPr/>
        </p:nvSpPr>
        <p:spPr>
          <a:xfrm>
            <a:off x="10649005" y="1972425"/>
            <a:ext cx="461664" cy="461664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8491855" y="3075305"/>
            <a:ext cx="387223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解析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6148070" y="2399665"/>
            <a:ext cx="6487160" cy="459740"/>
            <a:chOff x="9586" y="3275"/>
            <a:chExt cx="10216" cy="724"/>
          </a:xfrm>
        </p:grpSpPr>
        <p:sp>
          <p:nvSpPr>
            <p:cNvPr id="6" name="椭圆 5"/>
            <p:cNvSpPr/>
            <p:nvPr/>
          </p:nvSpPr>
          <p:spPr>
            <a:xfrm>
              <a:off x="9586" y="3536"/>
              <a:ext cx="204" cy="204"/>
            </a:xfrm>
            <a:prstGeom prst="ellipse">
              <a:avLst/>
            </a:prstGeom>
            <a:solidFill>
              <a:srgbClr val="EE8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晓波梦想家 W" panose="00020600040101010101" pitchFamily="18" charset="-122"/>
                <a:ea typeface="汉仪晓波梦想家 W" panose="00020600040101010101" pitchFamily="18" charset="-122"/>
              </a:endParaRPr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9806" y="3275"/>
              <a:ext cx="999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建筑材料的环保化、可再生利用化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561444" y="491641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</a:t>
            </a:r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解析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731385" y="829310"/>
            <a:ext cx="397954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“</a:t>
            </a:r>
            <a:r>
              <a:rPr lang="zh-CN" altLang="en-US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未来建筑</a:t>
            </a:r>
            <a:r>
              <a:rPr lang="en-US" altLang="zh-CN" sz="4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”</a:t>
            </a:r>
            <a:endParaRPr lang="en-US" altLang="zh-CN" sz="4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6148382" y="3075305"/>
            <a:ext cx="6477323" cy="460375"/>
            <a:chOff x="9586" y="4339"/>
            <a:chExt cx="10201" cy="725"/>
          </a:xfrm>
        </p:grpSpPr>
        <p:sp>
          <p:nvSpPr>
            <p:cNvPr id="8" name="椭圆 7"/>
            <p:cNvSpPr/>
            <p:nvPr/>
          </p:nvSpPr>
          <p:spPr>
            <a:xfrm>
              <a:off x="9586" y="4600"/>
              <a:ext cx="204" cy="204"/>
            </a:xfrm>
            <a:prstGeom prst="ellipse">
              <a:avLst/>
            </a:prstGeom>
            <a:solidFill>
              <a:srgbClr val="FFC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晓波梦想家 W" panose="00020600040101010101" pitchFamily="18" charset="-122"/>
                <a:ea typeface="汉仪晓波梦想家 W" panose="00020600040101010101" pitchFamily="18" charset="-122"/>
              </a:endParaRPr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9790" y="4339"/>
              <a:ext cx="999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建筑结构的模块化、智能化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" name="组合 8"/>
          <p:cNvGrpSpPr/>
          <p:nvPr/>
        </p:nvGrpSpPr>
        <p:grpSpPr>
          <a:xfrm>
            <a:off x="6163310" y="3712845"/>
            <a:ext cx="6477000" cy="459740"/>
            <a:chOff x="9610" y="5343"/>
            <a:chExt cx="10200" cy="724"/>
          </a:xfrm>
        </p:grpSpPr>
        <p:sp>
          <p:nvSpPr>
            <p:cNvPr id="10" name="椭圆 9"/>
            <p:cNvSpPr/>
            <p:nvPr/>
          </p:nvSpPr>
          <p:spPr>
            <a:xfrm>
              <a:off x="9610" y="5598"/>
              <a:ext cx="204" cy="204"/>
            </a:xfrm>
            <a:prstGeom prst="ellipse">
              <a:avLst/>
            </a:prstGeom>
            <a:solidFill>
              <a:srgbClr val="7BB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汉仪晓波梦想家 W" panose="00020600040101010101" pitchFamily="18" charset="-122"/>
                <a:ea typeface="汉仪晓波梦想家 W" panose="00020600040101010101" pitchFamily="18" charset="-122"/>
              </a:endParaRPr>
            </a:p>
          </p:txBody>
        </p:sp>
        <p:sp>
          <p:nvSpPr>
            <p:cNvPr id="13" name="文本框 12"/>
            <p:cNvSpPr txBox="1"/>
            <p:nvPr/>
          </p:nvSpPr>
          <p:spPr>
            <a:xfrm>
              <a:off x="9814" y="5343"/>
              <a:ext cx="999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建筑装饰的多样化、环保化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19" name="图片 18"/>
          <p:cNvPicPr/>
          <p:nvPr/>
        </p:nvPicPr>
        <p:blipFill>
          <a:blip r:embed="rId1"/>
          <a:srcRect l="2336" t="1785" r="392" b="752"/>
          <a:stretch>
            <a:fillRect/>
          </a:stretch>
        </p:blipFill>
        <p:spPr>
          <a:xfrm>
            <a:off x="561340" y="1877695"/>
            <a:ext cx="4732655" cy="3951605"/>
          </a:xfrm>
          <a:prstGeom prst="roundRect">
            <a:avLst>
              <a:gd name="adj" fmla="val 25212"/>
            </a:avLst>
          </a:prstGeom>
        </p:spPr>
      </p:pic>
      <p:grpSp>
        <p:nvGrpSpPr>
          <p:cNvPr id="23" name="组合 22"/>
          <p:cNvGrpSpPr/>
          <p:nvPr/>
        </p:nvGrpSpPr>
        <p:grpSpPr>
          <a:xfrm>
            <a:off x="6178550" y="5427345"/>
            <a:ext cx="4010660" cy="459740"/>
            <a:chOff x="9634" y="8043"/>
            <a:chExt cx="6316" cy="724"/>
          </a:xfrm>
        </p:grpSpPr>
        <p:sp>
          <p:nvSpPr>
            <p:cNvPr id="17" name="文本框 16"/>
            <p:cNvSpPr txBox="1"/>
            <p:nvPr/>
          </p:nvSpPr>
          <p:spPr>
            <a:xfrm>
              <a:off x="10014" y="8043"/>
              <a:ext cx="5936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. . . . . .</a:t>
              </a:r>
              <a:endParaRPr lang="en-US" altLang="zh-CN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9634" y="8449"/>
              <a:ext cx="204" cy="204"/>
            </a:xfrm>
            <a:prstGeom prst="ellipse">
              <a:avLst/>
            </a:prstGeom>
            <a:solidFill>
              <a:srgbClr val="7BB3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晓波梦想家 W" panose="00020600040101010101" pitchFamily="18" charset="-122"/>
                <a:ea typeface="汉仪晓波梦想家 W" panose="00020600040101010101" pitchFamily="18" charset="-122"/>
              </a:endParaRPr>
            </a:p>
          </p:txBody>
        </p:sp>
      </p:grpSp>
      <p:grpSp>
        <p:nvGrpSpPr>
          <p:cNvPr id="16" name="组合 15"/>
          <p:cNvGrpSpPr/>
          <p:nvPr/>
        </p:nvGrpSpPr>
        <p:grpSpPr>
          <a:xfrm>
            <a:off x="6168390" y="4350385"/>
            <a:ext cx="6482080" cy="459740"/>
            <a:chOff x="9618" y="6347"/>
            <a:chExt cx="10208" cy="724"/>
          </a:xfrm>
        </p:grpSpPr>
        <p:sp>
          <p:nvSpPr>
            <p:cNvPr id="14" name="文本框 13"/>
            <p:cNvSpPr txBox="1"/>
            <p:nvPr/>
          </p:nvSpPr>
          <p:spPr>
            <a:xfrm>
              <a:off x="9830" y="6347"/>
              <a:ext cx="999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绿色建筑与可持续发展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1" name="椭圆 20"/>
            <p:cNvSpPr/>
            <p:nvPr/>
          </p:nvSpPr>
          <p:spPr>
            <a:xfrm>
              <a:off x="9618" y="6592"/>
              <a:ext cx="204" cy="204"/>
            </a:xfrm>
            <a:prstGeom prst="ellipse">
              <a:avLst/>
            </a:prstGeom>
            <a:solidFill>
              <a:srgbClr val="EE8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晓波梦想家 W" panose="00020600040101010101" pitchFamily="18" charset="-122"/>
                <a:ea typeface="汉仪晓波梦想家 W" panose="00020600040101010101" pitchFamily="18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168390" y="4934585"/>
            <a:ext cx="6487160" cy="459740"/>
            <a:chOff x="9618" y="7267"/>
            <a:chExt cx="10216" cy="724"/>
          </a:xfrm>
        </p:grpSpPr>
        <p:sp>
          <p:nvSpPr>
            <p:cNvPr id="15" name="文本框 14"/>
            <p:cNvSpPr txBox="1"/>
            <p:nvPr/>
          </p:nvSpPr>
          <p:spPr>
            <a:xfrm>
              <a:off x="9838" y="7267"/>
              <a:ext cx="999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 b="1" dirty="0">
                  <a:solidFill>
                    <a:schemeClr val="tx1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安全性的不断优化</a:t>
              </a:r>
              <a:endParaRPr lang="zh-CN" altLang="en-US" sz="2400" b="1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2" name="椭圆 21"/>
            <p:cNvSpPr/>
            <p:nvPr/>
          </p:nvSpPr>
          <p:spPr>
            <a:xfrm>
              <a:off x="9618" y="7560"/>
              <a:ext cx="204" cy="204"/>
            </a:xfrm>
            <a:prstGeom prst="ellipse">
              <a:avLst/>
            </a:prstGeom>
            <a:solidFill>
              <a:srgbClr val="FFC30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汉仪晓波梦想家 W" panose="00020600040101010101" pitchFamily="18" charset="-122"/>
                <a:ea typeface="汉仪晓波梦想家 W" panose="00020600040101010101" pitchFamily="18" charset="-122"/>
              </a:endParaRPr>
            </a:p>
          </p:txBody>
        </p:sp>
      </p:grpSp>
      <p:sp>
        <p:nvSpPr>
          <p:cNvPr id="4" name="文本框 3"/>
          <p:cNvSpPr txBox="1"/>
          <p:nvPr/>
        </p:nvSpPr>
        <p:spPr>
          <a:xfrm>
            <a:off x="7043420" y="1635125"/>
            <a:ext cx="42252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 dirty="0">
                <a:solidFill>
                  <a:schemeClr val="accent4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高科技、现代化</a:t>
            </a:r>
            <a:endParaRPr lang="zh-CN" altLang="en-US" sz="3200" b="1" dirty="0">
              <a:solidFill>
                <a:schemeClr val="accent4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61444" y="541806"/>
            <a:ext cx="3058478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主题解析</a:t>
            </a:r>
            <a:endParaRPr lang="zh-CN" altLang="en-US" sz="28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849495" y="5500370"/>
            <a:ext cx="437896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不仅仅是一个房子！</a:t>
            </a:r>
            <a:endParaRPr lang="zh-CN" altLang="en-US" sz="24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02280" y="1299210"/>
            <a:ext cx="5953760" cy="3988435"/>
          </a:xfrm>
          <a:prstGeom prst="roundRect">
            <a:avLst>
              <a:gd name="adj" fmla="val 23391"/>
            </a:avLst>
          </a:prstGeom>
          <a:ln>
            <a:solidFill>
              <a:schemeClr val="bg1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文本框 13"/>
          <p:cNvSpPr txBox="1"/>
          <p:nvPr/>
        </p:nvSpPr>
        <p:spPr>
          <a:xfrm>
            <a:off x="970060" y="2071792"/>
            <a:ext cx="3058478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accent2">
                    <a:lumMod val="60000"/>
                    <a:lumOff val="40000"/>
                  </a:schemeClr>
                </a:solidFill>
                <a:latin typeface="汉仪晓波梦想家 W" panose="00020600040101010101" pitchFamily="18" charset="-122"/>
                <a:ea typeface="汉仪晓波梦想家 W" panose="00020600040101010101" pitchFamily="18" charset="-122"/>
              </a:rPr>
              <a:t>PART3</a:t>
            </a:r>
            <a:endParaRPr lang="zh-CN" altLang="en-US" sz="5400" dirty="0">
              <a:solidFill>
                <a:schemeClr val="accent2">
                  <a:lumMod val="60000"/>
                  <a:lumOff val="40000"/>
                </a:schemeClr>
              </a:solidFill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70060" y="3308077"/>
            <a:ext cx="327413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作品</a:t>
            </a:r>
            <a:r>
              <a:rPr lang="zh-CN" altLang="en-US" sz="40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特点</a:t>
            </a:r>
            <a:endParaRPr lang="zh-CN" altLang="en-US" sz="4000" b="1" dirty="0">
              <a:solidFill>
                <a:schemeClr val="accent2">
                  <a:lumMod val="60000"/>
                  <a:lumOff val="4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70060" y="5295687"/>
            <a:ext cx="2303972" cy="9582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sp>
        <p:nvSpPr>
          <p:cNvPr id="19" name="椭圆 18"/>
          <p:cNvSpPr/>
          <p:nvPr/>
        </p:nvSpPr>
        <p:spPr>
          <a:xfrm>
            <a:off x="396579" y="2302625"/>
            <a:ext cx="461664" cy="461664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汉仪晓波梦想家 W" panose="00020600040101010101" pitchFamily="18" charset="-122"/>
              <a:ea typeface="汉仪晓波梦想家 W" panose="00020600040101010101" pitchFamily="18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21860" y="1363345"/>
            <a:ext cx="6579235" cy="4410710"/>
          </a:xfrm>
          <a:prstGeom prst="round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2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3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4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5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6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7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8.xml><?xml version="1.0" encoding="utf-8"?>
<p:tagLst xmlns:p="http://schemas.openxmlformats.org/presentationml/2006/main">
  <p:tag name="KSO_WM_DIAGRAM_VIRTUALLY_FRAME" val="{&quot;height&quot;:466.52488188976366,&quot;left&quot;:281.0300787401575,&quot;top&quot;:54.99370078740158,&quot;width&quot;:627.817874015748}"/>
</p:tagLst>
</file>

<file path=ppt/tags/tag9.xml><?xml version="1.0" encoding="utf-8"?>
<p:tagLst xmlns:p="http://schemas.openxmlformats.org/presentationml/2006/main">
  <p:tag name="commondata" val="eyJjb3VudCI6NiwiaGRpZCI6IjEyMDkxODg3NGNiZTI1MDRkNWIwM2Q1NWZlMTU4Njg4IiwidXNlckNvdW50Ijo2fQ==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</Words>
  <Application>WPS 演示</Application>
  <PresentationFormat>宽屏</PresentationFormat>
  <Paragraphs>141</Paragraphs>
  <Slides>18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18</vt:i4>
      </vt:variant>
    </vt:vector>
  </HeadingPairs>
  <TitlesOfParts>
    <vt:vector size="35" baseType="lpstr">
      <vt:lpstr>Arial</vt:lpstr>
      <vt:lpstr>宋体</vt:lpstr>
      <vt:lpstr>Wingdings</vt:lpstr>
      <vt:lpstr>汉仪晓波梦想家 W</vt:lpstr>
      <vt:lpstr>微软雅黑</vt:lpstr>
      <vt:lpstr>迷你简汉真广标</vt:lpstr>
      <vt:lpstr>等线</vt:lpstr>
      <vt:lpstr>Arial Unicode MS</vt:lpstr>
      <vt:lpstr>等线 Light</vt:lpstr>
      <vt:lpstr>Calibri</vt:lpstr>
      <vt:lpstr>黑体</vt:lpstr>
      <vt:lpstr>叶根友毛笔行书2.0版</vt:lpstr>
      <vt:lpstr>方正粗黑宋简体</vt:lpstr>
      <vt:lpstr>仿宋</vt:lpstr>
      <vt:lpstr>微软雅黑 Light</vt:lpstr>
      <vt:lpstr>新宋体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施龙</dc:creator>
  <cp:lastModifiedBy>Administrator</cp:lastModifiedBy>
  <cp:revision>9</cp:revision>
  <dcterms:created xsi:type="dcterms:W3CDTF">2021-07-28T14:11:00Z</dcterms:created>
  <dcterms:modified xsi:type="dcterms:W3CDTF">2024-09-28T05:36:25Z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KSOTemplateUUID">
    <vt:lpwstr>v1.0_mb_GP6ABPB3cyLGrN2m4Dqt8g==</vt:lpwstr>
  </property>
  <property fmtid="{D5CDD505-2E9C-101B-9397-08002B2CF9AE}" pid="4" name="ICV">
    <vt:lpwstr>51A6F0A88C4946689B37639296730D87_11</vt:lpwstr>
  </property>
</Properties>
</file>