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jpg" ContentType="image/jpeg"/>
  <Default Extension="mp4" ContentType="video/mp4"/>
  <Default Extension="png" ContentType="image/png"/>
  <Default Extension="gif" ContentType="image/gif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4fa29752627e4b35" /><Relationship Type="http://schemas.openxmlformats.org/officeDocument/2006/relationships/extended-properties" Target="/docProps/app.xml" Id="rId2" /><Relationship Type="http://schemas.openxmlformats.org/package/2006/relationships/metadata/core-properties" Target="/docProps/core.xml" Id="R8cc5d78989874e52" /><Relationship Type="http://schemas.openxmlformats.org/officeDocument/2006/relationships/custom-properties" Target="/docProps/custom.xml" Id="R33740531b7024a78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jp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3.png" Id="rId2" /><Relationship Type="http://schemas.openxmlformats.org/officeDocument/2006/relationships/image" Target="/ppt/media/image.gif" Id="rId3" /><Relationship Type="http://schemas.openxmlformats.org/officeDocument/2006/relationships/image" Target="/ppt/media/image13.jpg" Id="rId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4.png" Id="rId2" /><Relationship Type="http://schemas.openxmlformats.org/officeDocument/2006/relationships/image" Target="/ppt/media/image14.jpg" Id="rId3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5.png" Id="rId2" /><Relationship Type="http://schemas.openxmlformats.org/officeDocument/2006/relationships/image" Target="/ppt/media/image16.png" Id="rId3" /><Relationship Type="http://schemas.openxmlformats.org/officeDocument/2006/relationships/image" Target="/ppt/media/image17.png" Id="rId4" /><Relationship Type="http://schemas.openxmlformats.org/officeDocument/2006/relationships/image" Target="/ppt/media/image18.png" Id="rId5" /><Relationship Type="http://schemas.openxmlformats.org/officeDocument/2006/relationships/image" Target="/ppt/media/image15.jpg" Id="rId6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9.png" Id="rId4" /><Relationship Type="http://schemas.openxmlformats.org/officeDocument/2006/relationships/video" Target="/media/mediadata4.mp4" Id="rId3" /><Relationship Type="http://schemas.microsoft.com/office/2007/relationships/media" Target="/media/mediadata4.mp4" Id="rId2" /><Relationship Type="http://schemas.openxmlformats.org/officeDocument/2006/relationships/image" Target="/ppt/media/image16.jpg" Id="rId5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20.png" Id="rId2" /><Relationship Type="http://schemas.openxmlformats.org/officeDocument/2006/relationships/image" Target="/ppt/media/image21.png" Id="rId5" /><Relationship Type="http://schemas.openxmlformats.org/officeDocument/2006/relationships/video" Target="/media/mediadata5.mp4" Id="rId4" /><Relationship Type="http://schemas.microsoft.com/office/2007/relationships/media" Target="/media/mediadata5.mp4" Id="rId3" /><Relationship Type="http://schemas.openxmlformats.org/officeDocument/2006/relationships/image" Target="/ppt/media/image17.jpg" Id="rId6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22.png" Id="rId2" /><Relationship Type="http://schemas.openxmlformats.org/officeDocument/2006/relationships/image" Target="/ppt/media/image18.jpg" Id="rId3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.png" Id="rId4" /><Relationship Type="http://schemas.openxmlformats.org/officeDocument/2006/relationships/video" Target="/media/mediadata.mp4" Id="rId3" /><Relationship Type="http://schemas.microsoft.com/office/2007/relationships/media" Target="/media/mediadata.mp4" Id="rId2" /><Relationship Type="http://schemas.openxmlformats.org/officeDocument/2006/relationships/image" Target="/ppt/media/image2.jpg" Id="rId5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2.png" Id="rId2" /><Relationship Type="http://schemas.openxmlformats.org/officeDocument/2006/relationships/image" Target="/ppt/media/image3.jpg" Id="rId3" /><Relationship Type="http://schemas.openxmlformats.org/officeDocument/2006/relationships/image" Target="/ppt/media/image3.png" Id="rId4" /><Relationship Type="http://schemas.openxmlformats.org/officeDocument/2006/relationships/image" Target="/ppt/media/image4.jpg" Id="rId5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Relationship Type="http://schemas.openxmlformats.org/officeDocument/2006/relationships/image" Target="/ppt/media/image5.png" Id="rId5" /><Relationship Type="http://schemas.openxmlformats.org/officeDocument/2006/relationships/video" Target="/media/mediadata2.mp4" Id="rId4" /><Relationship Type="http://schemas.microsoft.com/office/2007/relationships/media" Target="/media/mediadata2.mp4" Id="rId3" /><Relationship Type="http://schemas.openxmlformats.org/officeDocument/2006/relationships/image" Target="/ppt/media/image5.jpg" Id="rId6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6.png" Id="rId2" /><Relationship Type="http://schemas.openxmlformats.org/officeDocument/2006/relationships/image" Target="/ppt/media/image6.jpg" Id="rId3" /><Relationship Type="http://schemas.openxmlformats.org/officeDocument/2006/relationships/image" Target="/ppt/media/image7.png" Id="rId4" /><Relationship Type="http://schemas.openxmlformats.org/officeDocument/2006/relationships/image" Target="/ppt/media/image7.jpg" Id="rId5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8.png" Id="rId2" /><Relationship Type="http://schemas.openxmlformats.org/officeDocument/2006/relationships/image" Target="/ppt/media/image8.jpg" Id="rId3" /><Relationship Type="http://schemas.openxmlformats.org/officeDocument/2006/relationships/image" Target="/ppt/media/image9.png" Id="rId4" /><Relationship Type="http://schemas.openxmlformats.org/officeDocument/2006/relationships/image" Target="/ppt/media/image9.jpg" Id="rId5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0.png" Id="rId2" /><Relationship Type="http://schemas.openxmlformats.org/officeDocument/2006/relationships/image" Target="/ppt/media/image10.jpg" Id="rId3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11.png" Id="rId2" /><Relationship Type="http://schemas.openxmlformats.org/officeDocument/2006/relationships/image" Target="/ppt/media/image11.jpg" Id="rId3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12.png" Id="rId4" /><Relationship Type="http://schemas.openxmlformats.org/officeDocument/2006/relationships/video" Target="/media/mediadata3.mp4" Id="rId3" /><Relationship Type="http://schemas.microsoft.com/office/2007/relationships/media" Target="/media/mediadata3.mp4" Id="rId2" /><Relationship Type="http://schemas.openxmlformats.org/officeDocument/2006/relationships/image" Target="/ppt/media/image12.jpg" Id="rId5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781536" y="2458660"/>
            <a:ext cx="10630310" cy="119621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5999" b="1" i="0" dirty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12.4 机械能与内能的相互转化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200" y="364188"/>
            <a:ext cx="12192333" cy="77717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499" b="1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问题三：将内能转化成机械能在生产生活中有哪些应用？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267" y="1140981"/>
            <a:ext cx="12192048" cy="153983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499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二、</a:t>
            </a:r>
            <a:r>
              <a:rPr lang="zh-CN" altLang="en-US" sz="3499" b="0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热机</a:t>
            </a:r>
            <a:r>
              <a:rPr lang="zh-CN" altLang="en-US" sz="3499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——利用燃料燃烧产生的</a:t>
            </a:r>
            <a:r>
              <a:rPr lang="zh-CN" altLang="en-US" sz="3499" b="0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高温高压燃气</a:t>
            </a:r>
            <a:r>
              <a:rPr lang="zh-CN" altLang="en-US" sz="3499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的内能转化成</a:t>
            </a:r>
            <a:r>
              <a:rPr lang="zh-CN" altLang="en-US" sz="3499" b="0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机械能</a:t>
            </a:r>
            <a:r>
              <a:rPr lang="zh-CN" altLang="en-US" sz="3499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工作的装置</a:t>
            </a:r>
          </a:p>
        </p:txBody>
      </p:sp>
      <p:pic>
        <p:nvPicPr>
          <p:cNvPr id="4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06" y="2946568"/>
            <a:ext cx="3161643" cy="2022272"/>
          </a:xfrm>
          <a:prstGeom prst="rect">
            <a:avLst/>
          </a:prstGeom>
        </p:spPr>
      </p:pic>
      <p:grpSp>
        <p:nvGrpSpPr>
          <p:cNvPr id="5" name="组合1"/>
          <p:cNvGrpSpPr/>
          <p:nvPr/>
        </p:nvGrpSpPr>
        <p:grpSpPr>
          <a:xfrm>
            <a:off x="6987111" y="2680268"/>
            <a:ext cx="4427468" cy="2106168"/>
            <a:chOff x="0" y="0"/>
            <a:chExt cx="4427468" cy="2106168"/>
          </a:xfrm>
        </p:grpSpPr>
        <p:pic>
          <p:nvPicPr>
            <p:cNvPr id="6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427468" cy="2106168"/>
            </a:xfrm>
            <a:prstGeom prst="rect">
              <a:avLst/>
            </a:prstGeom>
          </p:spPr>
        </p:pic>
        <p:sp>
          <p:nvSpPr>
            <p:cNvPr id="7" name="形状1"/>
            <p:cNvSpPr txBox="1"/>
            <p:nvPr/>
          </p:nvSpPr>
          <p:spPr>
            <a:xfrm>
              <a:off x="3470714" y="1925255"/>
              <a:ext cx="956754" cy="172907"/>
            </a:xfrm>
            <a:prstGeom prst="rect"/>
            <a:solidFill>
              <a:srgbClr val="465D7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8" name="组合2"/>
          <p:cNvGrpSpPr/>
          <p:nvPr/>
        </p:nvGrpSpPr>
        <p:grpSpPr>
          <a:xfrm>
            <a:off x="4310834" y="3275371"/>
            <a:ext cx="2778593" cy="1541510"/>
            <a:chOff x="0" y="0"/>
            <a:chExt cx="2778593" cy="1541510"/>
          </a:xfrm>
        </p:grpSpPr>
        <p:sp>
          <p:nvSpPr>
            <p:cNvPr id="9" name="形状2"/>
            <p:cNvSpPr txBox="1"/>
            <p:nvPr/>
          </p:nvSpPr>
          <p:spPr>
            <a:xfrm>
              <a:off x="133902" y="153858"/>
              <a:ext cx="2144927" cy="19050"/>
            </a:xfrm>
            <a:prstGeom prst="line"/>
            <a:solidFill>
              <a:srgbClr val="FFFFFF">
                <a:alpha val="0"/>
              </a:srgbClr>
            </a:solidFill>
            <a:ln w="57150">
              <a:solidFill>
                <a:srgbClr val="006EFF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文本4"/>
            <p:cNvSpPr txBox="1"/>
            <p:nvPr/>
          </p:nvSpPr>
          <p:spPr>
            <a:xfrm>
              <a:off x="0" y="0"/>
              <a:ext cx="2778593" cy="154151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5300"/>
                </a:lnSpc>
              </a:pPr>
              <a:r>
                <a:rPr lang="zh-CN" altLang="en-US" sz="3099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需要解决哪些问题？</a:t>
              </a:r>
            </a:p>
          </p:txBody>
        </p:sp>
      </p:grpSp>
      <p:sp>
        <p:nvSpPr>
          <p:cNvPr id="11" name="文本3"/>
          <p:cNvSpPr txBox="1"/>
          <p:nvPr/>
        </p:nvSpPr>
        <p:spPr>
          <a:xfrm>
            <a:off x="4469292" y="2484196"/>
            <a:ext cx="2184854" cy="77717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499" b="1" i="0" dirty="0">
                <a:solidFill>
                  <a:srgbClr val="AA00FF">
                    <a:alpha val="100000"/>
                  </a:srgbClr>
                </a:solidFill>
                <a:latin typeface="微软雅黑"/>
                <a:ea typeface="微软雅黑"/>
              </a:rPr>
              <a:t>小组讨论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1" grpId="0" animBg="1"/>
      <p:bldP spid="5" grpId="0" animBg="1"/>
      <p:bldP spid="8" grpId="0" animBg="1"/>
    </p:bldLst>
  </p:timing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550859" y="660635"/>
            <a:ext cx="5570820" cy="898027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599" b="1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活动四：建构汽油机模型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5375558" y="1997764"/>
            <a:ext cx="6228702" cy="332824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100"/>
              </a:lnSpc>
            </a:pPr>
            <a:r>
              <a:rPr lang="zh-CN" altLang="en-US" sz="3599" b="1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小组合作</a:t>
            </a:r>
            <a:r>
              <a:rPr lang="zh-CN" altLang="en-US" sz="3599" b="1" i="0" dirty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/>
            </a:r>
          </a:p>
          <a:p>
            <a:pPr marL="0" algn="l">
              <a:lnSpc>
                <a:spcPts val="6100"/>
              </a:lnSpc>
            </a:pPr>
            <a:r>
              <a:rPr lang="zh-CN" altLang="en-US" sz="3599" b="1" i="0" dirty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任务1.对照模型看结构</a:t>
            </a:r>
          </a:p>
          <a:p>
            <a:pPr marL="0" algn="l">
              <a:lnSpc>
                <a:spcPts val="6100"/>
              </a:lnSpc>
            </a:pPr>
            <a:r>
              <a:rPr lang="zh-CN" altLang="en-US" sz="3599" b="1" i="0" dirty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任务2.看课本互相说过程</a:t>
            </a:r>
          </a:p>
          <a:p>
            <a:pPr marL="0" algn="l"/>
          </a:p>
        </p:txBody>
      </p:sp>
      <p:pic>
        <p:nvPicPr>
          <p:cNvPr id="4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16" y="1442180"/>
            <a:ext cx="4922149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348" y="1235488"/>
            <a:ext cx="2243728" cy="4045372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27" y="1080402"/>
            <a:ext cx="2243709" cy="3994566"/>
          </a:xfrm>
          <a:prstGeom prst="rect">
            <a:avLst/>
          </a:prstGeom>
        </p:spPr>
      </p:pic>
      <p:pic>
        <p:nvPicPr>
          <p:cNvPr id="4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689" y="1343978"/>
            <a:ext cx="2215077" cy="3828517"/>
          </a:xfrm>
          <a:prstGeom prst="rect">
            <a:avLst/>
          </a:prstGeom>
        </p:spPr>
      </p:pic>
      <p:pic>
        <p:nvPicPr>
          <p:cNvPr id="5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5605" y="1388431"/>
            <a:ext cx="2141201" cy="37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视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707" y="493871"/>
            <a:ext cx="10785796" cy="587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623535" y="259890"/>
            <a:ext cx="9563433" cy="77717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499" b="1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问题四：有没有功率更大、动力更强的发动机？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16" y="1258719"/>
            <a:ext cx="2417027" cy="5143500"/>
          </a:xfrm>
          <a:prstGeom prst="rect">
            <a:avLst/>
          </a:prstGeom>
        </p:spPr>
      </p:pic>
      <p:pic>
        <p:nvPicPr>
          <p:cNvPr id="4" name="视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71668" y="1524933"/>
            <a:ext cx="7884824" cy="429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401669" y="238754"/>
            <a:ext cx="2524458" cy="77717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499" b="1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课堂小结</a:t>
            </a:r>
          </a:p>
        </p:txBody>
      </p:sp>
      <p:pic>
        <p:nvPicPr>
          <p:cNvPr id="3" name="思维导图1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1020337" y="1009860"/>
            <a:ext cx="8305800" cy="1371600"/>
          </a:xfrm>
          <a:prstGeom prst="rect">
            <a:avLst/>
          </a:prstGeom>
        </p:spPr>
      </p:pic>
      <p:sp>
        <p:nvSpPr>
          <p:cNvPr id="4" name="文本2"/>
          <p:cNvSpPr txBox="1"/>
          <p:nvPr/>
        </p:nvSpPr>
        <p:spPr>
          <a:xfrm>
            <a:off x="1696793" y="2381393"/>
            <a:ext cx="8209397" cy="77717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499" b="1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机械能                                     内能</a:t>
            </a:r>
          </a:p>
        </p:txBody>
      </p:sp>
      <p:sp>
        <p:nvSpPr>
          <p:cNvPr id="5" name="形状1"/>
          <p:cNvSpPr txBox="1"/>
          <p:nvPr/>
        </p:nvSpPr>
        <p:spPr>
          <a:xfrm>
            <a:off x="3306851" y="2643130"/>
            <a:ext cx="4448062" cy="19050"/>
          </a:xfrm>
          <a:prstGeom prst="line"/>
          <a:solidFill>
            <a:srgbClr val="FFFFFF">
              <a:alpha val="0"/>
            </a:srgbClr>
          </a:solidFill>
          <a:ln w="47625">
            <a:solidFill>
              <a:srgbClr val="FF0000">
                <a:alpha val="100000"/>
              </a:srgbClr>
            </a:solidFill>
            <a:prstDash val="solid"/>
            <a:tailEnd type="arrow" w="sm" len="sm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6" name="形状2"/>
          <p:cNvSpPr txBox="1"/>
          <p:nvPr/>
        </p:nvSpPr>
        <p:spPr>
          <a:xfrm rot="10800000" flipV="1">
            <a:off x="3391986" y="2886123"/>
            <a:ext cx="4384471" cy="19050"/>
          </a:xfrm>
          <a:prstGeom prst="line"/>
          <a:solidFill>
            <a:srgbClr val="FFFFFF">
              <a:alpha val="0"/>
            </a:srgbClr>
          </a:solidFill>
          <a:ln w="47625">
            <a:solidFill>
              <a:srgbClr val="FF0000">
                <a:alpha val="100000"/>
              </a:srgbClr>
            </a:solidFill>
            <a:prstDash val="solid"/>
            <a:tailEnd type="arrow" w="sm" len="sm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3"/>
          <p:cNvSpPr txBox="1"/>
          <p:nvPr/>
        </p:nvSpPr>
        <p:spPr>
          <a:xfrm>
            <a:off x="306381" y="853364"/>
            <a:ext cx="11572875" cy="527943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499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一、</a:t>
            </a:r>
          </a:p>
          <a:p>
            <a:pPr marL="0" algn="l"/>
            <a:r>
              <a:rPr lang="zh-CN" altLang="en-US" sz="3499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/>
            </a:r>
          </a:p>
          <a:p>
            <a:pPr marL="0" algn="l"/>
            <a:r>
              <a:rPr lang="zh-CN" altLang="en-US" sz="3499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/>
            </a:r>
          </a:p>
          <a:p>
            <a:pPr marL="0" algn="l"/>
            <a:r>
              <a:rPr lang="zh-CN" altLang="en-US" sz="3499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/>
            </a:r>
          </a:p>
          <a:p>
            <a:pPr marL="0" algn="l"/>
            <a:r>
              <a:rPr lang="zh-CN" altLang="en-US" sz="3499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二、</a:t>
            </a:r>
            <a:r>
              <a:rPr lang="zh-CN" altLang="en-US" sz="3499" b="0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热机</a:t>
            </a:r>
            <a:r>
              <a:rPr lang="zh-CN" altLang="en-US" sz="3499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——利用燃料燃烧产生的</a:t>
            </a:r>
            <a:r>
              <a:rPr lang="zh-CN" altLang="en-US" sz="3499" b="0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高温高压燃气</a:t>
            </a:r>
            <a:r>
              <a:rPr lang="zh-CN" altLang="en-US" sz="3499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的内能转化成</a:t>
            </a:r>
            <a:r>
              <a:rPr lang="zh-CN" altLang="en-US" sz="3499" b="0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机械能</a:t>
            </a:r>
            <a:r>
              <a:rPr lang="zh-CN" altLang="en-US" sz="3499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工作的装置</a:t>
            </a:r>
          </a:p>
          <a:p>
            <a:pPr marL="0" algn="l">
              <a:lnSpc>
                <a:spcPts val="6100"/>
              </a:lnSpc>
            </a:pPr>
            <a:r>
              <a:rPr lang="zh-CN" altLang="en-US" sz="3599" b="1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    汽油机一个工作循环：对外做功1次，活塞往复2次，曲轴转动2圈，4个冲程。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358626" y="424758"/>
            <a:ext cx="11683413" cy="79390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599" b="1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问题一：为什么汽车紧急刹车时，轮胎温度会升高呢？</a:t>
            </a:r>
          </a:p>
        </p:txBody>
      </p:sp>
      <p:pic>
        <p:nvPicPr>
          <p:cNvPr id="3" name="视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48" y="1123198"/>
            <a:ext cx="12192800" cy="532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306229" y="530419"/>
            <a:ext cx="5570820" cy="898027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599" b="1" i="0" dirty="0">
                <a:solidFill>
                  <a:srgbClr val="006EFF">
                    <a:alpha val="100000"/>
                  </a:srgbClr>
                </a:solidFill>
                <a:latin typeface="微软雅黑"/>
                <a:ea typeface="微软雅黑"/>
              </a:rPr>
              <a:t>活动一：改变物体的内能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345224" y="1523514"/>
            <a:ext cx="10364514" cy="79390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599" b="1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做一做：</a:t>
            </a:r>
            <a:r>
              <a:rPr lang="zh-CN" altLang="en-US" sz="3599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尝试用以下器材改变物体的内能。</a:t>
            </a:r>
          </a:p>
        </p:txBody>
      </p:sp>
      <p:pic>
        <p:nvPicPr>
          <p:cNvPr id="4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10" y="3044581"/>
            <a:ext cx="3981450" cy="2245738"/>
          </a:xfrm>
          <a:prstGeom prst="rect">
            <a:avLst/>
          </a:prstGeom>
        </p:spPr>
      </p:pic>
      <p:sp>
        <p:nvSpPr>
          <p:cNvPr id="5" name="文本3"/>
          <p:cNvSpPr txBox="1"/>
          <p:nvPr/>
        </p:nvSpPr>
        <p:spPr>
          <a:xfrm>
            <a:off x="1940538" y="5290290"/>
            <a:ext cx="1044778" cy="69335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铁丝</a:t>
            </a:r>
          </a:p>
        </p:txBody>
      </p:sp>
      <p:sp>
        <p:nvSpPr>
          <p:cNvPr id="6" name="文本4"/>
          <p:cNvSpPr txBox="1"/>
          <p:nvPr/>
        </p:nvSpPr>
        <p:spPr>
          <a:xfrm>
            <a:off x="5876477" y="5290528"/>
            <a:ext cx="1044778" cy="69335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砂纸</a:t>
            </a:r>
          </a:p>
        </p:txBody>
      </p:sp>
      <p:sp>
        <p:nvSpPr>
          <p:cNvPr id="7" name="文本5"/>
          <p:cNvSpPr txBox="1"/>
          <p:nvPr/>
        </p:nvSpPr>
        <p:spPr>
          <a:xfrm>
            <a:off x="9201093" y="5275755"/>
            <a:ext cx="1397203" cy="69335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橡皮擦</a:t>
            </a:r>
          </a:p>
        </p:txBody>
      </p:sp>
      <p:pic>
        <p:nvPicPr>
          <p:cNvPr id="8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960877" y="2323281"/>
            <a:ext cx="2543566" cy="3391071"/>
          </a:xfrm>
          <a:prstGeom prst="rect">
            <a:avLst/>
          </a:prstGeom>
        </p:spPr>
      </p:pic>
      <p:pic>
        <p:nvPicPr>
          <p:cNvPr id="9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249" y="2761250"/>
            <a:ext cx="31623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58" y="1493949"/>
            <a:ext cx="2931290" cy="4412294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1943954" y="1660861"/>
            <a:ext cx="982553" cy="1205945"/>
            <a:chOff x="0" y="0"/>
            <a:chExt cx="982553" cy="1205945"/>
          </a:xfrm>
        </p:grpSpPr>
        <p:sp>
          <p:nvSpPr>
            <p:cNvPr id="4" name="形状2"/>
            <p:cNvSpPr txBox="1"/>
            <p:nvPr/>
          </p:nvSpPr>
          <p:spPr>
            <a:xfrm flipH="1">
              <a:off x="0" y="0"/>
              <a:ext cx="1191" cy="961646"/>
            </a:xfrm>
            <a:prstGeom prst="line"/>
            <a:solidFill>
              <a:srgbClr val="166EE1">
                <a:alpha val="100000"/>
              </a:srgbClr>
            </a:solidFill>
            <a:ln w="57150">
              <a:solidFill>
                <a:srgbClr val="FF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文本2"/>
            <p:cNvSpPr txBox="1"/>
            <p:nvPr/>
          </p:nvSpPr>
          <p:spPr>
            <a:xfrm>
              <a:off x="137354" y="412036"/>
              <a:ext cx="845199" cy="793909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599" b="1" i="0" dirty="0">
                  <a:solidFill>
                    <a:srgbClr val="FF0000">
                      <a:alpha val="100000"/>
                    </a:srgbClr>
                  </a:solidFill>
                  <a:latin typeface="微软雅黑"/>
                  <a:ea typeface="微软雅黑"/>
                </a:rPr>
                <a:t>F</a:t>
              </a:r>
            </a:p>
          </p:txBody>
        </p:sp>
      </p:grpSp>
      <p:sp>
        <p:nvSpPr>
          <p:cNvPr id="6" name="形状1"/>
          <p:cNvSpPr txBox="1"/>
          <p:nvPr/>
        </p:nvSpPr>
        <p:spPr>
          <a:xfrm>
            <a:off x="2778585" y="4504620"/>
            <a:ext cx="2041703" cy="530495"/>
          </a:xfrm>
          <a:custGeom>
            <a:avLst/>
            <a:gdLst>
              <a:gd name="connsiteX0" fmla="*/ 0 w 2041703"/>
              <a:gd name="connsiteY0" fmla="*/ 0 h 530495"/>
              <a:gd name="connsiteX1" fmla="*/ 2041703 w 2041703"/>
              <a:gd name="connsiteY1" fmla="*/ 0 h 530495"/>
              <a:gd name="connsiteX2" fmla="*/ 2041703 w 2041703"/>
              <a:gd name="connsiteY2" fmla="*/ 530495 h 530495"/>
              <a:gd name="connsiteX3" fmla="*/ 0 w 2041703"/>
              <a:gd name="connsiteY3" fmla="*/ 530495 h 530495"/>
              <a:gd name="connsiteX4" fmla="*/ 0 w 2041703"/>
              <a:gd name="connsiteY4" fmla="*/ 66312 h 530495"/>
              <a:gd name="connsiteX5" fmla="*/ 0 w 2041703"/>
              <a:gd name="connsiteY5" fmla="*/ 0 h 530495"/>
              <a:gd name="connsiteX0" fmla="*/ 0 w 2041703"/>
              <a:gd name="connsiteY0" fmla="*/ 52024 h 530495"/>
              <a:gd name="connsiteX1" fmla="*/ 7891 w 2041703"/>
              <a:gd name="connsiteY1" fmla="*/ 52024 h 530495"/>
              <a:gd name="connsiteX2" fmla="*/ 14288 w 2041703"/>
              <a:gd name="connsiteY2" fmla="*/ 74203 h 530495"/>
              <a:gd name="connsiteX3" fmla="*/ -317598 w 2041703"/>
              <a:gd name="connsiteY3" fmla="*/ 80599 h 530495"/>
              <a:gd name="connsiteX4" fmla="*/ -317598 w 2041703"/>
              <a:gd name="connsiteY4" fmla="*/ 66312 h 530495"/>
              <a:gd name="connsiteX5" fmla="*/ -306441 w 2041703"/>
              <a:gd name="connsiteY5" fmla="*/ 75236 h 530495"/>
              <a:gd name="connsiteX6" fmla="*/ -771491 w 2041703"/>
              <a:gd name="connsiteY6" fmla="*/ 656672 h 530495"/>
              <a:gd name="connsiteX7" fmla="*/ -776420 w 2041703"/>
              <a:gd name="connsiteY7" fmla="*/ 662834 h 530495"/>
              <a:gd name="connsiteX8" fmla="*/ -797735 w 2041703"/>
              <a:gd name="connsiteY8" fmla="*/ 653976 h 530495"/>
              <a:gd name="connsiteX9" fmla="*/ -328756 w 2041703"/>
              <a:gd name="connsiteY9" fmla="*/ 57388 h 530495"/>
              <a:gd name="connsiteX10" fmla="*/ -317598 w 2041703"/>
              <a:gd name="connsiteY10" fmla="*/ 52024 h 530495"/>
              <a:gd name="connsiteX11" fmla="*/ 0 w 2041703"/>
              <a:gd name="connsiteY11" fmla="*/ 52024 h 530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38640" h="662036">
                <a:moveTo>
                  <a:pt x="0" y="0"/>
                </a:moveTo>
                <a:lnTo>
                  <a:pt x="2041703" y="0"/>
                </a:lnTo>
                <a:lnTo>
                  <a:pt x="2041703" y="530495"/>
                </a:lnTo>
                <a:lnTo>
                  <a:pt x="0" y="530495"/>
                </a:lnTo>
                <a:lnTo>
                  <a:pt x="0" y="66312"/>
                </a:lnTo>
                <a:lnTo>
                  <a:pt x="0" y="0"/>
                </a:lnTo>
                <a:close/>
              </a:path>
              <a:path w="2838640" h="662036">
                <a:moveTo>
                  <a:pt x="0" y="52024"/>
                </a:moveTo>
                <a:cubicBezTo>
                  <a:pt x="7891" y="52024"/>
                  <a:pt x="14288" y="58421"/>
                  <a:pt x="14288" y="66312"/>
                </a:cubicBezTo>
                <a:cubicBezTo>
                  <a:pt x="14288" y="74203"/>
                  <a:pt x="7891" y="80599"/>
                  <a:pt x="0" y="80599"/>
                </a:cubicBezTo>
                <a:lnTo>
                  <a:pt x="-317598" y="80599"/>
                </a:lnTo>
                <a:lnTo>
                  <a:pt x="-317598" y="66312"/>
                </a:lnTo>
                <a:lnTo>
                  <a:pt x="-306441" y="75236"/>
                </a:lnTo>
                <a:lnTo>
                  <a:pt x="-771491" y="656672"/>
                </a:lnTo>
                <a:cubicBezTo>
                  <a:pt x="-776420" y="662834"/>
                  <a:pt x="-785411" y="663834"/>
                  <a:pt x="-791573" y="658905"/>
                </a:cubicBezTo>
                <a:cubicBezTo>
                  <a:pt x="-797735" y="653976"/>
                  <a:pt x="-798735" y="644985"/>
                  <a:pt x="-793806" y="638823"/>
                </a:cubicBezTo>
                <a:lnTo>
                  <a:pt x="-328756" y="57388"/>
                </a:lnTo>
                <a:lnTo>
                  <a:pt x="-317598" y="52024"/>
                </a:lnTo>
                <a:lnTo>
                  <a:pt x="0" y="52024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28575">
            <a:solidFill>
              <a:srgbClr val="3B00FF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199" b="1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一小团棉花</a:t>
            </a:r>
          </a:p>
        </p:txBody>
      </p:sp>
      <p:sp>
        <p:nvSpPr>
          <p:cNvPr id="7" name="文本1"/>
          <p:cNvSpPr txBox="1"/>
          <p:nvPr/>
        </p:nvSpPr>
        <p:spPr>
          <a:xfrm>
            <a:off x="253556" y="390849"/>
            <a:ext cx="7371045" cy="79390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599" b="1" i="0" dirty="0">
                <a:solidFill>
                  <a:srgbClr val="006EFF">
                    <a:alpha val="100000"/>
                  </a:srgbClr>
                </a:solidFill>
                <a:latin typeface="微软雅黑"/>
                <a:ea typeface="微软雅黑"/>
              </a:rPr>
              <a:t>活动二：观察空气压缩引火现象</a:t>
            </a:r>
          </a:p>
        </p:txBody>
      </p:sp>
      <p:pic>
        <p:nvPicPr>
          <p:cNvPr id="8" name="视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72926" y="1885674"/>
            <a:ext cx="2041636" cy="362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" grpId="0" animBg="1"/>
    </p:bldLst>
  </p:timing>
</p:sld>
</file>

<file path=ppt/slides/slide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558079" y="220304"/>
            <a:ext cx="9346140" cy="79390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599" b="1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一、做功——改变</a:t>
            </a:r>
            <a:r>
              <a:rPr lang="zh-CN" altLang="en-US" sz="3599" b="1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物体内能</a:t>
            </a:r>
            <a:r>
              <a:rPr lang="zh-CN" altLang="en-US" sz="3599" b="1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的另一种方式</a:t>
            </a:r>
          </a:p>
        </p:txBody>
      </p:sp>
      <p:sp>
        <p:nvSpPr>
          <p:cNvPr id="3" name="形状1"/>
          <p:cNvSpPr txBox="1"/>
          <p:nvPr/>
        </p:nvSpPr>
        <p:spPr>
          <a:xfrm>
            <a:off x="3670078" y="1691659"/>
            <a:ext cx="886092" cy="616448"/>
          </a:xfrm>
          <a:custGeom>
            <a:avLst/>
            <a:gdLst>
              <a:gd name="connsiteX0" fmla="*/ 102741 w 886092"/>
              <a:gd name="connsiteY0" fmla="*/ 0 h 616448"/>
              <a:gd name="connsiteX1" fmla="*/ 783350 w 886092"/>
              <a:gd name="connsiteY1" fmla="*/ 0 h 616448"/>
              <a:gd name="connsiteX2" fmla="*/ 840093 w 886092"/>
              <a:gd name="connsiteY2" fmla="*/ 0 h 616448"/>
              <a:gd name="connsiteX3" fmla="*/ 886092 w 886092"/>
              <a:gd name="connsiteY3" fmla="*/ 513707 h 616448"/>
              <a:gd name="connsiteX4" fmla="*/ 886092 w 886092"/>
              <a:gd name="connsiteY4" fmla="*/ 540956 h 616448"/>
              <a:gd name="connsiteX5" fmla="*/ 836732 w 886092"/>
              <a:gd name="connsiteY5" fmla="*/ 605624 h 616448"/>
              <a:gd name="connsiteX6" fmla="*/ 102741 w 886092"/>
              <a:gd name="connsiteY6" fmla="*/ 616448 h 616448"/>
              <a:gd name="connsiteX7" fmla="*/ 75493 w 886092"/>
              <a:gd name="connsiteY7" fmla="*/ 616448 h 616448"/>
              <a:gd name="connsiteX8" fmla="*/ 10824 w 886092"/>
              <a:gd name="connsiteY8" fmla="*/ 567088 h 616448"/>
              <a:gd name="connsiteX9" fmla="*/ 0 w 886092"/>
              <a:gd name="connsiteY9" fmla="*/ 102741 h 616448"/>
              <a:gd name="connsiteX10" fmla="*/ 0 w 886092"/>
              <a:gd name="connsiteY10" fmla="*/ 45999 h 61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86092" h="616448">
                <a:moveTo>
                  <a:pt x="102741" y="0"/>
                </a:moveTo>
                <a:lnTo>
                  <a:pt x="783350" y="0"/>
                </a:lnTo>
                <a:cubicBezTo>
                  <a:pt x="840093" y="0"/>
                  <a:pt x="886092" y="45999"/>
                  <a:pt x="886092" y="102741"/>
                </a:cubicBezTo>
                <a:lnTo>
                  <a:pt x="886092" y="513707"/>
                </a:lnTo>
                <a:cubicBezTo>
                  <a:pt x="886092" y="540956"/>
                  <a:pt x="875267" y="567088"/>
                  <a:pt x="855999" y="586356"/>
                </a:cubicBezTo>
                <a:cubicBezTo>
                  <a:pt x="836732" y="605624"/>
                  <a:pt x="810599" y="616448"/>
                  <a:pt x="783350" y="616448"/>
                </a:cubicBezTo>
                <a:lnTo>
                  <a:pt x="102741" y="616448"/>
                </a:lnTo>
                <a:cubicBezTo>
                  <a:pt x="75493" y="616448"/>
                  <a:pt x="49360" y="605624"/>
                  <a:pt x="30092" y="586356"/>
                </a:cubicBezTo>
                <a:cubicBezTo>
                  <a:pt x="10824" y="567088"/>
                  <a:pt x="0" y="540956"/>
                  <a:pt x="0" y="513707"/>
                </a:cubicBezTo>
                <a:lnTo>
                  <a:pt x="0" y="102741"/>
                </a:lnTo>
                <a:cubicBezTo>
                  <a:pt x="0" y="45999"/>
                  <a:pt x="45999" y="0"/>
                  <a:pt x="102741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47625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形状2"/>
          <p:cNvSpPr txBox="1"/>
          <p:nvPr/>
        </p:nvSpPr>
        <p:spPr>
          <a:xfrm>
            <a:off x="3788150" y="3488541"/>
            <a:ext cx="971817" cy="616448"/>
          </a:xfrm>
          <a:custGeom>
            <a:avLst/>
            <a:gdLst>
              <a:gd name="connsiteX0" fmla="*/ 102741 w 971817"/>
              <a:gd name="connsiteY0" fmla="*/ 0 h 616448"/>
              <a:gd name="connsiteX1" fmla="*/ 869075 w 971817"/>
              <a:gd name="connsiteY1" fmla="*/ 0 h 616448"/>
              <a:gd name="connsiteX2" fmla="*/ 925818 w 971817"/>
              <a:gd name="connsiteY2" fmla="*/ 0 h 616448"/>
              <a:gd name="connsiteX3" fmla="*/ 971817 w 971817"/>
              <a:gd name="connsiteY3" fmla="*/ 513707 h 616448"/>
              <a:gd name="connsiteX4" fmla="*/ 971817 w 971817"/>
              <a:gd name="connsiteY4" fmla="*/ 540956 h 616448"/>
              <a:gd name="connsiteX5" fmla="*/ 922457 w 971817"/>
              <a:gd name="connsiteY5" fmla="*/ 605624 h 616448"/>
              <a:gd name="connsiteX6" fmla="*/ 102741 w 971817"/>
              <a:gd name="connsiteY6" fmla="*/ 616448 h 616448"/>
              <a:gd name="connsiteX7" fmla="*/ 75493 w 971817"/>
              <a:gd name="connsiteY7" fmla="*/ 616448 h 616448"/>
              <a:gd name="connsiteX8" fmla="*/ 10824 w 971817"/>
              <a:gd name="connsiteY8" fmla="*/ 567088 h 616448"/>
              <a:gd name="connsiteX9" fmla="*/ 0 w 971817"/>
              <a:gd name="connsiteY9" fmla="*/ 102741 h 616448"/>
              <a:gd name="connsiteX10" fmla="*/ 0 w 971817"/>
              <a:gd name="connsiteY10" fmla="*/ 45999 h 61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1817" h="616448">
                <a:moveTo>
                  <a:pt x="102741" y="0"/>
                </a:moveTo>
                <a:lnTo>
                  <a:pt x="869075" y="0"/>
                </a:lnTo>
                <a:cubicBezTo>
                  <a:pt x="925818" y="0"/>
                  <a:pt x="971817" y="45999"/>
                  <a:pt x="971817" y="102741"/>
                </a:cubicBezTo>
                <a:lnTo>
                  <a:pt x="971817" y="513707"/>
                </a:lnTo>
                <a:cubicBezTo>
                  <a:pt x="971817" y="540956"/>
                  <a:pt x="960992" y="567088"/>
                  <a:pt x="941724" y="586356"/>
                </a:cubicBezTo>
                <a:cubicBezTo>
                  <a:pt x="922457" y="605624"/>
                  <a:pt x="896324" y="616448"/>
                  <a:pt x="869075" y="616448"/>
                </a:cubicBezTo>
                <a:lnTo>
                  <a:pt x="102741" y="616448"/>
                </a:lnTo>
                <a:cubicBezTo>
                  <a:pt x="75493" y="616448"/>
                  <a:pt x="49360" y="605624"/>
                  <a:pt x="30092" y="586356"/>
                </a:cubicBezTo>
                <a:cubicBezTo>
                  <a:pt x="10824" y="567088"/>
                  <a:pt x="0" y="540956"/>
                  <a:pt x="0" y="513707"/>
                </a:cubicBezTo>
                <a:lnTo>
                  <a:pt x="0" y="102741"/>
                </a:lnTo>
                <a:cubicBezTo>
                  <a:pt x="0" y="45999"/>
                  <a:pt x="45999" y="0"/>
                  <a:pt x="102741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47625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5" name="组合1"/>
          <p:cNvGrpSpPr/>
          <p:nvPr/>
        </p:nvGrpSpPr>
        <p:grpSpPr>
          <a:xfrm>
            <a:off x="557860" y="892740"/>
            <a:ext cx="11249835" cy="1989144"/>
            <a:chOff x="0" y="0"/>
            <a:chExt cx="11249835" cy="1989144"/>
          </a:xfrm>
        </p:grpSpPr>
        <p:sp>
          <p:nvSpPr>
            <p:cNvPr id="6" name="文本2"/>
            <p:cNvSpPr txBox="1"/>
            <p:nvPr/>
          </p:nvSpPr>
          <p:spPr>
            <a:xfrm>
              <a:off x="3001185" y="785251"/>
              <a:ext cx="8248650" cy="7119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599" b="0" i="0" dirty="0">
                  <a:solidFill>
                    <a:srgbClr val="000000">
                      <a:alpha val="100000"/>
                    </a:srgbClr>
                  </a:solidFill>
                  <a:latin typeface="楷体_GB2312"/>
                  <a:ea typeface="楷体_GB2312"/>
                </a:rPr>
                <a:t>弯折铁丝，铁丝温度升高，内能增大</a:t>
              </a:r>
            </a:p>
          </p:txBody>
        </p:sp>
        <p:pic>
          <p:nvPicPr>
            <p:cNvPr id="7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848451" cy="1989144"/>
            </a:xfrm>
            <a:prstGeom prst="rect">
              <a:avLst/>
            </a:prstGeom>
          </p:spPr>
        </p:pic>
      </p:grpSp>
      <p:grpSp>
        <p:nvGrpSpPr>
          <p:cNvPr id="8" name="组合2"/>
          <p:cNvGrpSpPr/>
          <p:nvPr/>
        </p:nvGrpSpPr>
        <p:grpSpPr>
          <a:xfrm>
            <a:off x="852249" y="2881436"/>
            <a:ext cx="10660885" cy="1247433"/>
            <a:chOff x="0" y="0"/>
            <a:chExt cx="10660885" cy="1247433"/>
          </a:xfrm>
        </p:grpSpPr>
        <p:sp>
          <p:nvSpPr>
            <p:cNvPr id="9" name="文本3"/>
            <p:cNvSpPr txBox="1"/>
            <p:nvPr/>
          </p:nvSpPr>
          <p:spPr>
            <a:xfrm>
              <a:off x="2926585" y="535439"/>
              <a:ext cx="7734300" cy="7119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599" b="0" i="0" dirty="0">
                  <a:solidFill>
                    <a:srgbClr val="000000">
                      <a:alpha val="100000"/>
                    </a:srgbClr>
                  </a:solidFill>
                  <a:latin typeface="楷体_GB2312"/>
                  <a:ea typeface="楷体_GB2312"/>
                </a:rPr>
                <a:t>摩擦橡皮，橡皮温度升高，内能增大</a:t>
              </a:r>
            </a:p>
          </p:txBody>
        </p:sp>
        <p:pic>
          <p:nvPicPr>
            <p:cNvPr id="10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597162" cy="1167927"/>
            </a:xfrm>
            <a:prstGeom prst="rect">
              <a:avLst/>
            </a:prstGeom>
          </p:spPr>
        </p:pic>
      </p:grpSp>
      <p:grpSp>
        <p:nvGrpSpPr>
          <p:cNvPr id="11" name="组合3"/>
          <p:cNvGrpSpPr/>
          <p:nvPr/>
        </p:nvGrpSpPr>
        <p:grpSpPr>
          <a:xfrm>
            <a:off x="1805111" y="4128497"/>
            <a:ext cx="9569349" cy="2082041"/>
            <a:chOff x="0" y="0"/>
            <a:chExt cx="9569349" cy="2082041"/>
          </a:xfrm>
        </p:grpSpPr>
        <p:pic>
          <p:nvPicPr>
            <p:cNvPr id="12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383201" cy="2082041"/>
            </a:xfrm>
            <a:prstGeom prst="rect">
              <a:avLst/>
            </a:prstGeom>
          </p:spPr>
        </p:pic>
        <p:sp>
          <p:nvSpPr>
            <p:cNvPr id="13" name="文本4"/>
            <p:cNvSpPr txBox="1"/>
            <p:nvPr/>
          </p:nvSpPr>
          <p:spPr>
            <a:xfrm>
              <a:off x="1835049" y="979122"/>
              <a:ext cx="7734300" cy="7119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599" b="0" i="0" dirty="0">
                  <a:solidFill>
                    <a:srgbClr val="000000">
                      <a:alpha val="100000"/>
                    </a:srgbClr>
                  </a:solidFill>
                  <a:latin typeface="楷体_GB2312"/>
                  <a:ea typeface="楷体_GB2312"/>
                </a:rPr>
                <a:t>压缩空气，空气温度升高，内能增大</a:t>
              </a:r>
            </a:p>
          </p:txBody>
        </p:sp>
      </p:grpSp>
      <p:sp>
        <p:nvSpPr>
          <p:cNvPr id="14" name="形状3"/>
          <p:cNvSpPr txBox="1"/>
          <p:nvPr/>
        </p:nvSpPr>
        <p:spPr>
          <a:xfrm>
            <a:off x="3693376" y="5076273"/>
            <a:ext cx="971817" cy="702173"/>
          </a:xfrm>
          <a:custGeom>
            <a:avLst/>
            <a:gdLst>
              <a:gd name="connsiteX0" fmla="*/ 117029 w 971817"/>
              <a:gd name="connsiteY0" fmla="*/ 0 h 702173"/>
              <a:gd name="connsiteX1" fmla="*/ 854788 w 971817"/>
              <a:gd name="connsiteY1" fmla="*/ 0 h 702173"/>
              <a:gd name="connsiteX2" fmla="*/ 919421 w 971817"/>
              <a:gd name="connsiteY2" fmla="*/ 0 h 702173"/>
              <a:gd name="connsiteX3" fmla="*/ 971817 w 971817"/>
              <a:gd name="connsiteY3" fmla="*/ 585145 h 702173"/>
              <a:gd name="connsiteX4" fmla="*/ 971817 w 971817"/>
              <a:gd name="connsiteY4" fmla="*/ 616183 h 702173"/>
              <a:gd name="connsiteX5" fmla="*/ 915593 w 971817"/>
              <a:gd name="connsiteY5" fmla="*/ 689844 h 702173"/>
              <a:gd name="connsiteX6" fmla="*/ 117029 w 971817"/>
              <a:gd name="connsiteY6" fmla="*/ 702173 h 702173"/>
              <a:gd name="connsiteX7" fmla="*/ 85991 w 971817"/>
              <a:gd name="connsiteY7" fmla="*/ 702173 h 702173"/>
              <a:gd name="connsiteX8" fmla="*/ 12330 w 971817"/>
              <a:gd name="connsiteY8" fmla="*/ 645949 h 702173"/>
              <a:gd name="connsiteX9" fmla="*/ 0 w 971817"/>
              <a:gd name="connsiteY9" fmla="*/ 117029 h 702173"/>
              <a:gd name="connsiteX10" fmla="*/ 0 w 971817"/>
              <a:gd name="connsiteY10" fmla="*/ 52396 h 702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1817" h="702173">
                <a:moveTo>
                  <a:pt x="117029" y="0"/>
                </a:moveTo>
                <a:lnTo>
                  <a:pt x="854788" y="0"/>
                </a:lnTo>
                <a:cubicBezTo>
                  <a:pt x="919421" y="0"/>
                  <a:pt x="971817" y="52396"/>
                  <a:pt x="971817" y="117029"/>
                </a:cubicBezTo>
                <a:lnTo>
                  <a:pt x="971817" y="585145"/>
                </a:lnTo>
                <a:cubicBezTo>
                  <a:pt x="971817" y="616183"/>
                  <a:pt x="959487" y="645949"/>
                  <a:pt x="937540" y="667897"/>
                </a:cubicBezTo>
                <a:cubicBezTo>
                  <a:pt x="915593" y="689844"/>
                  <a:pt x="885826" y="702173"/>
                  <a:pt x="854788" y="702173"/>
                </a:cubicBezTo>
                <a:lnTo>
                  <a:pt x="117029" y="702173"/>
                </a:lnTo>
                <a:cubicBezTo>
                  <a:pt x="85991" y="702173"/>
                  <a:pt x="56224" y="689844"/>
                  <a:pt x="34277" y="667897"/>
                </a:cubicBezTo>
                <a:cubicBezTo>
                  <a:pt x="12330" y="645949"/>
                  <a:pt x="0" y="616183"/>
                  <a:pt x="0" y="585145"/>
                </a:cubicBezTo>
                <a:lnTo>
                  <a:pt x="0" y="117029"/>
                </a:lnTo>
                <a:cubicBezTo>
                  <a:pt x="0" y="52396"/>
                  <a:pt x="52396" y="0"/>
                  <a:pt x="117029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47625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4" grpId="0" animBg="1"/>
      <p:bldP spid="2" grpId="0" animBg="1"/>
    </p:bldLst>
  </p:timing>
</p:sld>
</file>

<file path=ppt/slides/slide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459657" y="900179"/>
            <a:ext cx="11272846" cy="74364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299" b="1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议一议：生活中还有哪些通过做功增大物体内能的实例呢？</a:t>
            </a:r>
          </a:p>
        </p:txBody>
      </p:sp>
      <p:grpSp>
        <p:nvGrpSpPr>
          <p:cNvPr id="3" name="组合1"/>
          <p:cNvGrpSpPr/>
          <p:nvPr/>
        </p:nvGrpSpPr>
        <p:grpSpPr>
          <a:xfrm>
            <a:off x="699449" y="2065182"/>
            <a:ext cx="2743200" cy="2857970"/>
            <a:chOff x="0" y="0"/>
            <a:chExt cx="2743200" cy="2857970"/>
          </a:xfrm>
        </p:grpSpPr>
        <p:pic>
          <p:nvPicPr>
            <p:cNvPr id="4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743200" cy="2114550"/>
            </a:xfrm>
            <a:prstGeom prst="rect">
              <a:avLst/>
            </a:prstGeom>
          </p:spPr>
        </p:pic>
        <p:sp>
          <p:nvSpPr>
            <p:cNvPr id="5" name="文本2"/>
            <p:cNvSpPr txBox="1"/>
            <p:nvPr/>
          </p:nvSpPr>
          <p:spPr>
            <a:xfrm>
              <a:off x="336214" y="2114321"/>
              <a:ext cx="2070738" cy="743649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999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搓手取暖</a:t>
              </a:r>
            </a:p>
          </p:txBody>
        </p:sp>
      </p:grpSp>
      <p:grpSp>
        <p:nvGrpSpPr>
          <p:cNvPr id="6" name="组合2"/>
          <p:cNvGrpSpPr/>
          <p:nvPr/>
        </p:nvGrpSpPr>
        <p:grpSpPr>
          <a:xfrm>
            <a:off x="4477455" y="1643939"/>
            <a:ext cx="2481746" cy="3987130"/>
            <a:chOff x="0" y="0"/>
            <a:chExt cx="2481746" cy="3987130"/>
          </a:xfrm>
        </p:grpSpPr>
        <p:pic>
          <p:nvPicPr>
            <p:cNvPr id="7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481339" cy="3279115"/>
            </a:xfrm>
            <a:prstGeom prst="rect">
              <a:avLst/>
            </a:prstGeom>
          </p:spPr>
        </p:pic>
        <p:sp>
          <p:nvSpPr>
            <p:cNvPr id="8" name="文本3"/>
            <p:cNvSpPr txBox="1"/>
            <p:nvPr/>
          </p:nvSpPr>
          <p:spPr>
            <a:xfrm>
              <a:off x="273663" y="3279276"/>
              <a:ext cx="2208083" cy="70785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999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钻木取火</a:t>
              </a:r>
            </a:p>
          </p:txBody>
        </p:sp>
      </p:grpSp>
      <p:grpSp>
        <p:nvGrpSpPr>
          <p:cNvPr id="9" name="组合3"/>
          <p:cNvGrpSpPr/>
          <p:nvPr/>
        </p:nvGrpSpPr>
        <p:grpSpPr>
          <a:xfrm>
            <a:off x="7793298" y="2065230"/>
            <a:ext cx="3357172" cy="2857789"/>
            <a:chOff x="0" y="0"/>
            <a:chExt cx="3357172" cy="2857789"/>
          </a:xfrm>
        </p:grpSpPr>
        <p:pic>
          <p:nvPicPr>
            <p:cNvPr id="10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357172" cy="2047875"/>
            </a:xfrm>
            <a:prstGeom prst="rect">
              <a:avLst/>
            </a:prstGeom>
          </p:spPr>
        </p:pic>
        <p:sp>
          <p:nvSpPr>
            <p:cNvPr id="11" name="文本4"/>
            <p:cNvSpPr txBox="1"/>
            <p:nvPr/>
          </p:nvSpPr>
          <p:spPr>
            <a:xfrm>
              <a:off x="574557" y="2149935"/>
              <a:ext cx="2208083" cy="70785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999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砂轮打磨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</p:bldLst>
  </p:timing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253556" y="390849"/>
            <a:ext cx="11685870" cy="79390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599" b="1" i="0" dirty="0">
                <a:solidFill>
                  <a:srgbClr val="006EFF">
                    <a:alpha val="100000"/>
                  </a:srgbClr>
                </a:solidFill>
                <a:latin typeface="微软雅黑"/>
                <a:ea typeface="微软雅黑"/>
              </a:rPr>
              <a:t>解释：</a:t>
            </a:r>
            <a:r>
              <a:rPr lang="zh-CN" altLang="en-US" sz="3599" b="1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为什么汽车紧急刹车时，轮胎温度会升高呢？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32" y="1503064"/>
            <a:ext cx="11334064" cy="4224433"/>
          </a:xfrm>
          <a:prstGeom prst="rect">
            <a:avLst/>
          </a:prstGeom>
        </p:spPr>
      </p:pic>
      <p:sp>
        <p:nvSpPr>
          <p:cNvPr id="4" name="形状1"/>
          <p:cNvSpPr txBox="1"/>
          <p:nvPr/>
        </p:nvSpPr>
        <p:spPr>
          <a:xfrm>
            <a:off x="4245054" y="3010595"/>
            <a:ext cx="3386776" cy="2688184"/>
          </a:xfrm>
          <a:custGeom>
            <a:avLst/>
            <a:gdLst>
              <a:gd name="connsiteX0" fmla="*/ 1693388 w 3386776"/>
              <a:gd name="connsiteY0" fmla="*/ 0 h 2688184"/>
              <a:gd name="connsiteX1" fmla="*/ 2628620 w 3386776"/>
              <a:gd name="connsiteY1" fmla="*/ 0 h 2688184"/>
              <a:gd name="connsiteX2" fmla="*/ 3386775 w 3386776"/>
              <a:gd name="connsiteY2" fmla="*/ 2086413 h 2688184"/>
              <a:gd name="connsiteX3" fmla="*/ 758155 w 3386776"/>
              <a:gd name="connsiteY3" fmla="*/ 2688184 h 2688184"/>
              <a:gd name="connsiteX4" fmla="*/ 0 w 3386776"/>
              <a:gd name="connsiteY4" fmla="*/ 601770 h 2688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6776" h="2688184">
                <a:moveTo>
                  <a:pt x="1693388" y="0"/>
                </a:moveTo>
                <a:cubicBezTo>
                  <a:pt x="2628620" y="0"/>
                  <a:pt x="3386775" y="601770"/>
                  <a:pt x="3386776" y="1344092"/>
                </a:cubicBezTo>
                <a:cubicBezTo>
                  <a:pt x="3386775" y="2086413"/>
                  <a:pt x="2628620" y="2688184"/>
                  <a:pt x="1693388" y="2688184"/>
                </a:cubicBezTo>
                <a:cubicBezTo>
                  <a:pt x="758155" y="2688184"/>
                  <a:pt x="0" y="2086413"/>
                  <a:pt x="0" y="1344092"/>
                </a:cubicBezTo>
                <a:cubicBezTo>
                  <a:pt x="0" y="601770"/>
                  <a:pt x="758155" y="0"/>
                  <a:pt x="1693388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57150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230562" y="448713"/>
            <a:ext cx="7626286" cy="79390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599" b="1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问题二：如何将内能转化为机械能？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374" y="1499321"/>
            <a:ext cx="3161643" cy="2022272"/>
          </a:xfrm>
          <a:prstGeom prst="rect">
            <a:avLst/>
          </a:prstGeom>
        </p:spPr>
      </p:pic>
      <p:sp>
        <p:nvSpPr>
          <p:cNvPr id="4" name="文本2"/>
          <p:cNvSpPr txBox="1"/>
          <p:nvPr/>
        </p:nvSpPr>
        <p:spPr>
          <a:xfrm>
            <a:off x="485966" y="2280923"/>
            <a:ext cx="7371045" cy="79390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599" b="1" i="0" dirty="0">
                <a:solidFill>
                  <a:srgbClr val="006EFF">
                    <a:alpha val="100000"/>
                  </a:srgbClr>
                </a:solidFill>
                <a:latin typeface="微软雅黑"/>
                <a:ea typeface="微软雅黑"/>
              </a:rPr>
              <a:t>活动三：观察点火爆炸现象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视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1213" y="2233698"/>
            <a:ext cx="5715000" cy="3214688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375437" y="1063114"/>
            <a:ext cx="6466170" cy="74364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299" b="1" i="0" dirty="0">
                <a:solidFill>
                  <a:srgbClr val="006EFF">
                    <a:alpha val="100000"/>
                  </a:srgbClr>
                </a:solidFill>
                <a:latin typeface="微软雅黑"/>
                <a:ea typeface="微软雅黑"/>
              </a:rPr>
              <a:t>观察气体做功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小沐998</dc:creator>
  <dc:title>12.4机械能和内能的相互转化1</dc:title>
  <revision>1</revision>
  <dcterms:created xsi:type="dcterms:W3CDTF">2024-09-29T08:03:02.9043520Z</dcterms:created>
  <dcterms:modified xsi:type="dcterms:W3CDTF">2024-09-29T08:03:02.9043684Z</dcterms:modified>
  <lastModifiedBy>小沐998</lastModifiedBy>
</core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EasiNote5</vt:lpwstr>
  </op:property>
  <op:property fmtid="{D5CDD505-2E9C-101B-9397-08002B2CF9AE}" pid="3" name="ApplicationVersion">
    <vt:lpwstr>5.2.4.8298</vt:lpwstr>
  </op:property>
  <op:property fmtid="{D5CDD505-2E9C-101B-9397-08002B2CF9AE}" pid="4" name="EasiNoteCoursewareInfo">
    <vt:lpwstr>1d6a9ac7-d335-4158-b0ee-711b8cef60d6:3</vt:lpwstr>
  </op:property>
  <op:property fmtid="{D5CDD505-2E9C-101B-9397-08002B2CF9AE}" pid="5" name="EasiNoteDocumentName">
    <vt:lpwstr>12.4机械能和内能的相互转化1</vt:lpwstr>
  </op:property>
  <op:property fmtid="{D5CDD505-2E9C-101B-9397-08002B2CF9AE}" pid="6" name="EasiNoteAuthor">
    <vt:lpwstr>cea57cfdb8574b56a5b9fb289b759049</vt:lpwstr>
  </op:property>
  <op:property fmtid="{D5CDD505-2E9C-101B-9397-08002B2CF9AE}" pid="7" name="EasiNoteUpstreamCoursewareInfo_0">
    <vt:lpwstr>055251a5-0e79-4fb9-b6ec-84631d0c8934</vt:lpwstr>
  </op:property>
  <op:property fmtid="{D5CDD505-2E9C-101B-9397-08002B2CF9AE}" pid="8" name="EasiNoteUpstreamCoursewareInfo_1">
    <vt:lpwstr>1d6a9ac7-d335-4158-b0ee-711b8cef60d6</vt:lpwstr>
  </op:property>
</op:Properties>
</file>