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9" r:id="rId3"/>
    <p:sldId id="288" r:id="rId4"/>
    <p:sldId id="276" r:id="rId5"/>
    <p:sldId id="257" r:id="rId6"/>
    <p:sldId id="258" r:id="rId7"/>
    <p:sldId id="259" r:id="rId8"/>
    <p:sldId id="260" r:id="rId9"/>
    <p:sldId id="262" r:id="rId10"/>
    <p:sldId id="263" r:id="rId11"/>
    <p:sldId id="264" r:id="rId12"/>
    <p:sldId id="265" r:id="rId13"/>
    <p:sldId id="303" r:id="rId14"/>
    <p:sldId id="305" r:id="rId16"/>
    <p:sldId id="268"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38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永宾" initials="" lastIdx="0" clrIdx="0"/>
  <p:cmAuthor id="1" name="Administrator" initials="A" lastIdx="0" clrIdx="0"/>
  <p:cmAuthor id="2" name="weihua" initials="w" lastIdx="0" clrIdx="1"/>
  <p:cmAuthor id="3" name="user" initials="u" lastIdx="0" clrIdx="0"/>
  <p:cmAuthor id="4" name="User" initials="U" lastIdx="0" clrIdx="0"/>
  <p:cmAuthor id="5" name="Z T" initials="ZT" lastIdx="0" clrIdx="2"/>
  <p:cmAuthor id="6" name="诗栖阁主" initials="诗" lastIdx="0" clrIdx="5"/>
  <p:cmAuthor id="7" name="宋洁然" initials="宋" lastIdx="0" clrIdx="1"/>
  <p:cmAuthor id="8" name="ming qiu" initials="m" lastIdx="0" clrIdx="1"/>
  <p:cmAuthor id="9" name="PPTer_Tang" initials="P" lastIdx="0" clrIdx="0"/>
  <p:cmAuthor id="10" name="86136" initials="8" lastIdx="0" clrIdx="9"/>
  <p:cmAuthor id="11" name="Jing" initials="J" lastIdx="0" clrIdx="10"/>
  <p:cmAuthor id="12" name="12279" initials="1" lastIdx="0" clrIdx="11"/>
  <p:cmAuthor id="13" name="xtzj" initials="x" lastIdx="0" clrIdx="0"/>
  <p:cmAuthor id="14" name="文璇璇" initials="文" lastIdx="0" clrIdx="13"/>
  <p:cmAuthor id="15" name="付" initials="付" lastIdx="0" clrIdx="14"/>
  <p:cmAuthor id="16" name="PC" initials="" lastIdx="0" clrIdx="0"/>
  <p:cmAuthor id="17" name="xiaoxuan Zeng" initials="x" lastIdx="0" clrIdx="0"/>
  <p:cmAuthor id="18" name="微软用户" initials="" lastIdx="0" clrIdx="0"/>
  <p:cmAuthor id="19" name="Mia Vida Villanueva" initials="MVV" lastIdx="0" clrIdx="0"/>
  <p:cmAuthor id="23" name="administrator-pc" initials="" lastIdx="0" clrIdx="0"/>
  <p:cmAuthor id="24" name="zhouyangfan" initials="z" lastIdx="0" clrIdx="0"/>
  <p:cmAuthor id="25" name="tplife" initials="t" lastIdx="0" clrIdx="0"/>
  <p:cmAuthor id="26" name="??" initials="?" lastIdx="0" clrIdx="0"/>
  <p:cmAuthor id="76" name="何 龙" initials="何" lastIdx="0" clrIdx="25"/>
  <p:cmAuthor id="49837067" name="刘浩" initials="刘" lastIdx="0" clrIdx="0"/>
  <p:cmAuthor id="2000" name="张瑞霞" initials="authorId_524709945" lastIdx="0" clrIdx="0"/>
  <p:cmAuthor id="2001" name="Dino._6ZFrB7nA" initials="authorId_1257418890" lastIdx="0" clrIdx="1"/>
  <p:cmAuthor id="28" name="叶子" initials="叶" lastIdx="0" clrIdx="27"/>
  <p:cmAuthor id="29" name="韩琳晶" initials="韩" lastIdx="0" clrIdx="28"/>
  <p:cmAuthor id="30" name="LJH" initials="L" lastIdx="0" clrIdx="0"/>
  <p:cmAuthor id="31" name="未知用户1" initials="未" lastIdx="0" clrIdx="22"/>
  <p:cmAuthor id="32" name="陈庆" initials="陈" lastIdx="0" clrIdx="31"/>
  <p:cmAuthor id="34" name="a'su's" initials="a" lastIdx="0" clrIdx="33"/>
  <p:cmAuthor id="35" name="陈芳" initials="" lastIdx="0" clrIdx="35"/>
  <p:cmAuthor id="37" name="DELL" initials="" lastIdx="0" clrIdx="25"/>
  <p:cmAuthor id="38" name="邹 嘉豪" initials="" lastIdx="0" clrIdx="25"/>
  <p:cmAuthor id="40" name="乐胜中学微机室" initials="乐" lastIdx="0" clrIdx="39"/>
  <p:cmAuthor id="42" name="hanying" initials="h" lastIdx="1" clrIdx="41"/>
  <p:cmAuthor id="21" name="王子涵" initials="" lastIdx="0" clrIdx="0"/>
  <p:cmAuthor id="20" name="iwenping" initials="" lastIdx="0"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0"/>
        <p:guide pos="388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00.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60"/>
        <p:cNvGrpSpPr/>
        <p:nvPr/>
      </p:nvGrpSpPr>
      <p:grpSpPr>
        <a:xfrm>
          <a:off x="0" y="0"/>
          <a:ext cx="0" cy="0"/>
          <a:chOff x="0" y="0"/>
          <a:chExt cx="0" cy="0"/>
        </a:xfrm>
      </p:grpSpPr>
      <p:sp>
        <p:nvSpPr>
          <p:cNvPr id="2" name="矩形 1"/>
          <p:cNvSpPr/>
          <p:nvPr userDrawn="1"/>
        </p:nvSpPr>
        <p:spPr>
          <a:xfrm>
            <a:off x="161713" y="161713"/>
            <a:ext cx="11856720" cy="6554047"/>
          </a:xfrm>
          <a:prstGeom prst="rect">
            <a:avLst/>
          </a:prstGeom>
          <a:solidFill>
            <a:schemeClr val="accent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slide" Target="slide1.xml"/><Relationship Id="rId3" Type="http://schemas.openxmlformats.org/officeDocument/2006/relationships/tags" Target="../tags/tag84.xml"/><Relationship Id="rId2" Type="http://schemas.openxmlformats.org/officeDocument/2006/relationships/image" Target="../media/image14.png"/><Relationship Id="rId18" Type="http://schemas.openxmlformats.org/officeDocument/2006/relationships/notesSlide" Target="../notesSlides/notesSlide1.xml"/><Relationship Id="rId17" Type="http://schemas.openxmlformats.org/officeDocument/2006/relationships/slideLayout" Target="../slideLayouts/slideLayout1.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tags" Target="../tags/tag65.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image" Target="../media/image9.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5.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03245" y="2019300"/>
            <a:ext cx="5203825" cy="645160"/>
          </a:xfrm>
          <a:prstGeom prst="rect">
            <a:avLst/>
          </a:prstGeom>
          <a:noFill/>
        </p:spPr>
        <p:txBody>
          <a:bodyPr wrap="square" rtlCol="0">
            <a:spAutoFit/>
          </a:bodyPr>
          <a:p>
            <a:r>
              <a:rPr lang="zh-CN" altLang="en-US" sz="3600" b="1">
                <a:solidFill>
                  <a:srgbClr val="FF0000"/>
                </a:solidFill>
                <a:latin typeface="黑体" panose="02010609060101010101" charset="-122"/>
                <a:ea typeface="黑体" panose="02010609060101010101" charset="-122"/>
                <a:cs typeface="黑体" panose="02010609060101010101" charset="-122"/>
              </a:rPr>
              <a:t>第</a:t>
            </a:r>
            <a:r>
              <a:rPr lang="en-US" altLang="zh-CN" sz="3600" b="1">
                <a:solidFill>
                  <a:srgbClr val="FF0000"/>
                </a:solidFill>
                <a:latin typeface="黑体" panose="02010609060101010101" charset="-122"/>
                <a:ea typeface="黑体" panose="02010609060101010101" charset="-122"/>
                <a:cs typeface="黑体" panose="02010609060101010101" charset="-122"/>
              </a:rPr>
              <a:t>6</a:t>
            </a:r>
            <a:r>
              <a:rPr lang="zh-CN" altLang="en-US" sz="3600" b="1">
                <a:solidFill>
                  <a:srgbClr val="FF0000"/>
                </a:solidFill>
                <a:latin typeface="黑体" panose="02010609060101010101" charset="-122"/>
                <a:ea typeface="黑体" panose="02010609060101010101" charset="-122"/>
                <a:cs typeface="黑体" panose="02010609060101010101" charset="-122"/>
              </a:rPr>
              <a:t>课</a:t>
            </a:r>
            <a:r>
              <a:rPr lang="en-US" altLang="zh-CN" sz="3600" b="1">
                <a:solidFill>
                  <a:srgbClr val="FF0000"/>
                </a:solidFill>
                <a:latin typeface="黑体" panose="02010609060101010101" charset="-122"/>
                <a:ea typeface="黑体" panose="02010609060101010101" charset="-122"/>
                <a:cs typeface="黑体" panose="02010609060101010101" charset="-122"/>
              </a:rPr>
              <a:t>  </a:t>
            </a:r>
            <a:r>
              <a:rPr lang="zh-CN" altLang="en-US" sz="3600" b="1">
                <a:solidFill>
                  <a:srgbClr val="FF0000"/>
                </a:solidFill>
                <a:latin typeface="黑体" panose="02010609060101010101" charset="-122"/>
                <a:ea typeface="黑体" panose="02010609060101010101" charset="-122"/>
                <a:cs typeface="黑体" panose="02010609060101010101" charset="-122"/>
              </a:rPr>
              <a:t>西方的文官制度</a:t>
            </a:r>
            <a:endParaRPr lang="zh-CN" altLang="en-US" sz="3600" b="1">
              <a:solidFill>
                <a:srgbClr val="FF0000"/>
              </a:solidFill>
              <a:latin typeface="黑体" panose="02010609060101010101" charset="-122"/>
              <a:ea typeface="黑体" panose="02010609060101010101" charset="-122"/>
              <a:cs typeface="黑体" panose="02010609060101010101" charset="-122"/>
            </a:endParaRPr>
          </a:p>
        </p:txBody>
      </p:sp>
      <p:pic>
        <p:nvPicPr>
          <p:cNvPr id="3" name="图片 2"/>
          <p:cNvPicPr/>
          <p:nvPr/>
        </p:nvPicPr>
        <p:blipFill>
          <a:blip r:embed="rId1"/>
        </p:blipFill>
        <p:spPr>
          <a:xfrm>
            <a:off x="713105" y="4878070"/>
            <a:ext cx="4335145" cy="1799590"/>
          </a:xfrm>
          <a:prstGeom prst="rect">
            <a:avLst/>
          </a:prstGeom>
        </p:spPr>
      </p:pic>
      <p:pic>
        <p:nvPicPr>
          <p:cNvPr id="6" name="图片 5"/>
          <p:cNvPicPr/>
          <p:nvPr/>
        </p:nvPicPr>
        <p:blipFill>
          <a:blip r:embed="rId2"/>
        </p:blipFill>
        <p:spPr>
          <a:xfrm>
            <a:off x="4893945" y="2849245"/>
            <a:ext cx="4457700" cy="1848485"/>
          </a:xfrm>
          <a:prstGeom prst="rect">
            <a:avLst/>
          </a:prstGeom>
        </p:spPr>
      </p:pic>
      <p:pic>
        <p:nvPicPr>
          <p:cNvPr id="7" name="图片 6"/>
          <p:cNvPicPr>
            <a:picLocks noChangeAspect="1"/>
          </p:cNvPicPr>
          <p:nvPr/>
        </p:nvPicPr>
        <p:blipFill>
          <a:blip r:embed="rId3"/>
          <a:stretch>
            <a:fillRect/>
          </a:stretch>
        </p:blipFill>
        <p:spPr>
          <a:xfrm>
            <a:off x="501650" y="2758440"/>
            <a:ext cx="4392295" cy="1847850"/>
          </a:xfrm>
          <a:prstGeom prst="rect">
            <a:avLst/>
          </a:prstGeom>
        </p:spPr>
      </p:pic>
      <p:pic>
        <p:nvPicPr>
          <p:cNvPr id="8" name="图片 7"/>
          <p:cNvPicPr>
            <a:picLocks noChangeAspect="1"/>
          </p:cNvPicPr>
          <p:nvPr/>
        </p:nvPicPr>
        <p:blipFill>
          <a:blip r:embed="rId4"/>
          <a:stretch>
            <a:fillRect/>
          </a:stretch>
        </p:blipFill>
        <p:spPr>
          <a:xfrm>
            <a:off x="5609590" y="4848225"/>
            <a:ext cx="3846830" cy="1800225"/>
          </a:xfrm>
          <a:prstGeom prst="rect">
            <a:avLst/>
          </a:prstGeom>
        </p:spPr>
      </p:pic>
      <p:sp>
        <p:nvSpPr>
          <p:cNvPr id="2" name="椭圆 1"/>
          <p:cNvSpPr/>
          <p:nvPr/>
        </p:nvSpPr>
        <p:spPr>
          <a:xfrm>
            <a:off x="6178550" y="2038350"/>
            <a:ext cx="923290" cy="62928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云形标注 9"/>
          <p:cNvSpPr/>
          <p:nvPr/>
        </p:nvSpPr>
        <p:spPr>
          <a:xfrm>
            <a:off x="1910080" y="-111760"/>
            <a:ext cx="5833110" cy="1581785"/>
          </a:xfrm>
          <a:prstGeom prst="cloudCallout">
            <a:avLst>
              <a:gd name="adj1" fmla="val 24733"/>
              <a:gd name="adj2" fmla="val 106242"/>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2677795" y="256540"/>
            <a:ext cx="4899025" cy="1471295"/>
          </a:xfrm>
          <a:prstGeom prst="rect">
            <a:avLst/>
          </a:prstGeom>
          <a:noFill/>
        </p:spPr>
        <p:txBody>
          <a:bodyPr wrap="square" rtlCol="0">
            <a:noAutofit/>
          </a:bodyPr>
          <a:p>
            <a:r>
              <a:rPr lang="zh-CN" altLang="en-US" sz="1900" b="1">
                <a:latin typeface="微软雅黑" panose="020B0503020204020204" charset="-122"/>
                <a:ea typeface="微软雅黑" panose="020B0503020204020204" charset="-122"/>
              </a:rPr>
              <a:t>一般特指在政府行政部门任职的</a:t>
            </a:r>
            <a:r>
              <a:rPr lang="zh-CN" altLang="en-US" sz="1900" b="1">
                <a:highlight>
                  <a:srgbClr val="FFFF00"/>
                </a:highlight>
                <a:latin typeface="微软雅黑" panose="020B0503020204020204" charset="-122"/>
                <a:ea typeface="微软雅黑" panose="020B0503020204020204" charset="-122"/>
              </a:rPr>
              <a:t>事务官</a:t>
            </a:r>
            <a:r>
              <a:rPr lang="zh-CN" altLang="en-US" sz="1900" b="1">
                <a:latin typeface="微软雅黑" panose="020B0503020204020204" charset="-122"/>
                <a:ea typeface="微软雅黑" panose="020B0503020204020204" charset="-122"/>
              </a:rPr>
              <a:t>，既是维护资产阶级统治的工具，也担负着管理社会公共事务的职能。</a:t>
            </a:r>
            <a:endParaRPr lang="zh-CN" altLang="en-US" sz="1900" b="1">
              <a:latin typeface="微软雅黑" panose="020B0503020204020204" charset="-122"/>
              <a:ea typeface="微软雅黑" panose="020B0503020204020204" charset="-122"/>
            </a:endParaRPr>
          </a:p>
        </p:txBody>
      </p:sp>
      <p:sp>
        <p:nvSpPr>
          <p:cNvPr id="12" name="圆角矩形 11"/>
          <p:cNvSpPr/>
          <p:nvPr/>
        </p:nvSpPr>
        <p:spPr>
          <a:xfrm>
            <a:off x="6151245" y="2109470"/>
            <a:ext cx="1927225" cy="527685"/>
          </a:xfrm>
          <a:prstGeom prst="round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标注 12"/>
          <p:cNvSpPr/>
          <p:nvPr/>
        </p:nvSpPr>
        <p:spPr>
          <a:xfrm>
            <a:off x="8707755" y="588645"/>
            <a:ext cx="3327400" cy="2169795"/>
          </a:xfrm>
          <a:prstGeom prst="wedgeRoundRectCallout">
            <a:avLst>
              <a:gd name="adj1" fmla="val -67175"/>
              <a:gd name="adj2" fmla="val 33962"/>
              <a:gd name="adj3" fmla="val 16667"/>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8840470" y="718185"/>
            <a:ext cx="3023235" cy="1938020"/>
          </a:xfrm>
          <a:prstGeom prst="rect">
            <a:avLst/>
          </a:prstGeom>
          <a:noFill/>
        </p:spPr>
        <p:txBody>
          <a:bodyPr wrap="square" rtlCol="0">
            <a:spAutoFit/>
          </a:bodyPr>
          <a:p>
            <a:r>
              <a:rPr lang="zh-CN" altLang="en-US" sz="2000" b="1">
                <a:latin typeface="楷体" panose="02010609060101010101" charset="-122"/>
                <a:ea typeface="楷体" panose="02010609060101010101" charset="-122"/>
              </a:rPr>
              <a:t>指资本主义国家对各级文官的考试、录用、考核、奖惩、待遇、培训、晋升、调动、解职、退休、保障以及分类管理等作系统规定的规章制度和管理体制</a:t>
            </a:r>
            <a:r>
              <a:rPr lang="zh-CN" altLang="en-US" sz="2000">
                <a:latin typeface="楷体" panose="02010609060101010101" charset="-122"/>
                <a:ea typeface="楷体" panose="02010609060101010101" charset="-122"/>
              </a:rPr>
              <a:t>。</a:t>
            </a:r>
            <a:endParaRPr lang="zh-CN" altLang="en-US" sz="2000">
              <a:latin typeface="楷体" panose="02010609060101010101" charset="-122"/>
              <a:ea typeface="楷体" panose="02010609060101010101" charset="-122"/>
            </a:endParaRPr>
          </a:p>
        </p:txBody>
      </p:sp>
      <p:sp>
        <p:nvSpPr>
          <p:cNvPr id="9" name="圆角矩形 2"/>
          <p:cNvSpPr/>
          <p:nvPr/>
        </p:nvSpPr>
        <p:spPr>
          <a:xfrm>
            <a:off x="212090" y="108585"/>
            <a:ext cx="1821247" cy="564515"/>
          </a:xfrm>
          <a:prstGeom prst="roundRect">
            <a:avLst/>
          </a:prstGeom>
          <a:solidFill>
            <a:srgbClr val="F7E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zh-CN" altLang="en-US" sz="2800" b="1" i="0" u="none" strike="noStrike" kern="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Arial" panose="020B0604020202020204"/>
              </a:rPr>
              <a:t>概念解释</a:t>
            </a:r>
            <a:endParaRPr kumimoji="0" lang="zh-CN" altLang="en-US" sz="2800" b="1" i="0" u="none" strike="noStrike" kern="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10" grpId="1" animBg="1"/>
      <p:bldP spid="11" grpId="0"/>
      <p:bldP spid="11" grpId="1"/>
      <p:bldP spid="12" grpId="0" bldLvl="0" animBg="1"/>
      <p:bldP spid="12" grpId="1" animBg="1"/>
      <p:bldP spid="13" grpId="0" bldLvl="0" animBg="1"/>
      <p:bldP spid="13" grpId="1" animBg="1"/>
      <p:bldP spid="14" grpId="0"/>
      <p:bldP spid="14" grpId="1"/>
      <p:bldP spid="10" grpId="2"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ym"/>
          <p:cNvPicPr>
            <a:picLocks noChangeAspect="1"/>
          </p:cNvPicPr>
          <p:nvPr/>
        </p:nvPicPr>
        <p:blipFill>
          <a:blip r:embed="rId1">
            <a:alphaModFix amt="10000"/>
          </a:blip>
          <a:stretch>
            <a:fillRect/>
          </a:stretch>
        </p:blipFill>
        <p:spPr>
          <a:xfrm>
            <a:off x="635" y="-7620"/>
            <a:ext cx="12190730" cy="6866255"/>
          </a:xfrm>
          <a:prstGeom prst="rect">
            <a:avLst/>
          </a:prstGeom>
        </p:spPr>
      </p:pic>
      <p:sp>
        <p:nvSpPr>
          <p:cNvPr id="2" name="文本框 1"/>
          <p:cNvSpPr txBox="1"/>
          <p:nvPr/>
        </p:nvSpPr>
        <p:spPr>
          <a:xfrm>
            <a:off x="284480" y="1076960"/>
            <a:ext cx="11529060" cy="1568450"/>
          </a:xfrm>
          <a:prstGeom prst="rect">
            <a:avLst/>
          </a:prstGeom>
          <a:noFill/>
          <a:ln>
            <a:solidFill>
              <a:schemeClr val="tx1"/>
            </a:solidFill>
            <a:prstDash val="sysDot"/>
          </a:ln>
        </p:spPr>
        <p:txBody>
          <a:bodyPr wrap="square" rtlCol="0">
            <a:spAutoFit/>
          </a:bodyPr>
          <a:p>
            <a:pPr indent="457200" algn="l" fontAlgn="auto"/>
            <a:r>
              <a:rPr lang="en-US" altLang="zh-CN" sz="2400" b="1">
                <a:latin typeface="宋体" panose="02010600030101010101" pitchFamily="2" charset="-122"/>
                <a:ea typeface="宋体" panose="02010600030101010101" pitchFamily="2" charset="-122"/>
                <a:cs typeface="宋体" panose="02010600030101010101" pitchFamily="2" charset="-122"/>
                <a:sym typeface="+mn-ea"/>
              </a:rPr>
              <a:t>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任何公务人员</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不因此而承担向政治基金会捐款的义务</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，也不因此承担提供政治服务的义务。他们不因拒绝上述捐献和服务而受到歧视。</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l" fontAlgn="auto"/>
            <a:r>
              <a:rPr lang="en-US" altLang="zh-CN" sz="2400" b="1">
                <a:latin typeface="宋体" panose="02010600030101010101" pitchFamily="2" charset="-122"/>
                <a:ea typeface="宋体" panose="02010600030101010101" pitchFamily="2" charset="-122"/>
                <a:cs typeface="宋体" panose="02010600030101010101" pitchFamily="2" charset="-122"/>
                <a:sym typeface="+mn-ea"/>
              </a:rPr>
              <a:t>6.</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任何公务人员都没有权利利用职权或个人影响去强迫</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别人或别的团体采取政治行动。</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rPr>
              <a:t>——1883</a:t>
            </a:r>
            <a:r>
              <a:rPr lang="zh-CN" altLang="en-US" sz="2400" b="1">
                <a:latin typeface="宋体" panose="02010600030101010101" pitchFamily="2" charset="-122"/>
                <a:ea typeface="宋体" panose="02010600030101010101" pitchFamily="2" charset="-122"/>
                <a:cs typeface="宋体" panose="02010600030101010101" pitchFamily="2" charset="-122"/>
              </a:rPr>
              <a:t>年通过的美国文官法案</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84480" y="2658110"/>
            <a:ext cx="11518900" cy="2306955"/>
          </a:xfrm>
          <a:prstGeom prst="rect">
            <a:avLst/>
          </a:prstGeom>
          <a:noFill/>
          <a:ln>
            <a:solidFill>
              <a:schemeClr val="tx1"/>
            </a:solidFill>
            <a:prstDash val="sysDot"/>
          </a:ln>
        </p:spPr>
        <p:txBody>
          <a:bodyPr wrap="square" rtlCol="0">
            <a:spAutoFit/>
          </a:bodyPr>
          <a:p>
            <a:pPr indent="711200" fontAlgn="auto">
              <a:lnSpc>
                <a:spcPct val="100000"/>
              </a:lnSpc>
              <a:spcBef>
                <a:spcPts val="0"/>
              </a:spcBef>
              <a:spcAft>
                <a:spcPts val="0"/>
              </a:spcAft>
            </a:pPr>
            <a:r>
              <a:rPr lang="zh-CN" sz="2400" b="1" dirty="0">
                <a:latin typeface="宋体" panose="02010600030101010101" pitchFamily="2" charset="-122"/>
                <a:ea typeface="宋体" panose="02010600030101010101" pitchFamily="2" charset="-122"/>
                <a:cs typeface="宋体" panose="02010600030101010101" pitchFamily="2" charset="-122"/>
                <a:sym typeface="+mn-ea"/>
              </a:rPr>
              <a:t>（英国）确立了文官考选制度。规定由独立于党派政治之外的文官委员会来主持文官考选事宜，</a:t>
            </a:r>
            <a:r>
              <a:rPr 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采取公开竞争、择优录用</a:t>
            </a:r>
            <a:r>
              <a:rPr lang="zh-CN" sz="2400" b="1" dirty="0">
                <a:latin typeface="宋体" panose="02010600030101010101" pitchFamily="2" charset="-122"/>
                <a:ea typeface="宋体" panose="02010600030101010101" pitchFamily="2" charset="-122"/>
                <a:cs typeface="宋体" panose="02010600030101010101" pitchFamily="2" charset="-122"/>
                <a:sym typeface="+mn-ea"/>
              </a:rPr>
              <a:t>的方式选拔文官；</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sz="2400" b="1" dirty="0">
                <a:latin typeface="宋体" panose="02010600030101010101" pitchFamily="2" charset="-122"/>
                <a:ea typeface="宋体" panose="02010600030101010101" pitchFamily="2" charset="-122"/>
                <a:cs typeface="宋体" panose="02010600030101010101" pitchFamily="2" charset="-122"/>
                <a:sym typeface="+mn-ea"/>
              </a:rPr>
              <a:t>文官作为从事具体的行政管理及法令实施工作的人员，不受选举与执政党更迭的影响，</a:t>
            </a:r>
            <a:r>
              <a:rPr 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只要无过失就不受免职处分，可一直工作至退休</a:t>
            </a:r>
            <a:r>
              <a:rPr lang="zh-CN" sz="2400" b="1" dirty="0">
                <a:latin typeface="宋体" panose="02010600030101010101" pitchFamily="2" charset="-122"/>
                <a:ea typeface="宋体" panose="02010600030101010101" pitchFamily="2" charset="-122"/>
                <a:cs typeface="宋体" panose="02010600030101010101" pitchFamily="2" charset="-122"/>
                <a:sym typeface="+mn-ea"/>
              </a:rPr>
              <a:t>。文官不得参加政治活动，不得兼任议员或政务官员，不得参加政党和营利性经济活动。并规定高级文官的考试科目分为必考科目和选考科目两种。</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sz="2400" b="1" dirty="0">
                <a:latin typeface="宋体" panose="02010600030101010101" pitchFamily="2" charset="-122"/>
                <a:ea typeface="宋体" panose="02010600030101010101" pitchFamily="2" charset="-122"/>
                <a:cs typeface="宋体" panose="02010600030101010101" pitchFamily="2" charset="-122"/>
                <a:sym typeface="+mn-ea"/>
              </a:rPr>
              <a:t>——摘编自范文超《英国文官制度变迁初探</a:t>
            </a:r>
            <a:r>
              <a:rPr lang="zh-CN" sz="2400" b="1" dirty="0">
                <a:latin typeface="+mn-ea"/>
                <a:cs typeface="方正清刻本悦宋简体" panose="02000000000000000000" charset="-122"/>
                <a:sym typeface="+mn-ea"/>
              </a:rPr>
              <a:t>》</a:t>
            </a:r>
            <a:endParaRPr lang="zh-CN" altLang="en-US" sz="2400" b="1"/>
          </a:p>
        </p:txBody>
      </p:sp>
      <p:sp>
        <p:nvSpPr>
          <p:cNvPr id="4" name="文本框 3"/>
          <p:cNvSpPr txBox="1"/>
          <p:nvPr/>
        </p:nvSpPr>
        <p:spPr>
          <a:xfrm>
            <a:off x="3019425" y="2136140"/>
            <a:ext cx="5300345" cy="521970"/>
          </a:xfrm>
          <a:prstGeom prst="rect">
            <a:avLst/>
          </a:prstGeom>
          <a:noFill/>
        </p:spPr>
        <p:txBody>
          <a:bodyPr wrap="square" rtlCol="0">
            <a:spAutoFit/>
          </a:bodyPr>
          <a:p>
            <a:r>
              <a:rPr lang="en-US" altLang="zh-CN" sz="2800" b="1">
                <a:highlight>
                  <a:srgbClr val="FFFF00"/>
                </a:highlight>
                <a:latin typeface="宋体" panose="02010600030101010101" pitchFamily="2" charset="-122"/>
                <a:ea typeface="宋体" panose="02010600030101010101" pitchFamily="2" charset="-122"/>
              </a:rPr>
              <a:t>2</a:t>
            </a:r>
            <a:r>
              <a:rPr lang="zh-CN" altLang="en-US" sz="2800" b="1">
                <a:highlight>
                  <a:srgbClr val="FFFF00"/>
                </a:highlight>
                <a:latin typeface="宋体" panose="02010600030101010101" pitchFamily="2" charset="-122"/>
                <a:ea typeface="宋体" panose="02010600030101010101" pitchFamily="2" charset="-122"/>
              </a:rPr>
              <a:t>、公平考试</a:t>
            </a:r>
            <a:r>
              <a:rPr lang="en-US" altLang="zh-CN" sz="2800" b="1">
                <a:highlight>
                  <a:srgbClr val="FFFF00"/>
                </a:highlight>
                <a:latin typeface="宋体" panose="02010600030101010101" pitchFamily="2" charset="-122"/>
                <a:ea typeface="宋体" panose="02010600030101010101" pitchFamily="2" charset="-122"/>
              </a:rPr>
              <a:t>  </a:t>
            </a:r>
            <a:r>
              <a:rPr lang="zh-CN" sz="2800" b="1" dirty="0">
                <a:solidFill>
                  <a:schemeClr val="tx1"/>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择优录取（</a:t>
            </a:r>
            <a:r>
              <a:rPr lang="zh-CN" sz="2800" b="1" dirty="0">
                <a:solidFill>
                  <a:schemeClr val="tx1"/>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选用）</a:t>
            </a:r>
            <a:endParaRPr lang="zh-CN" sz="2800" b="1" dirty="0">
              <a:solidFill>
                <a:schemeClr val="tx1"/>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2141220" y="4576445"/>
            <a:ext cx="5840095" cy="521970"/>
          </a:xfrm>
          <a:prstGeom prst="rect">
            <a:avLst/>
          </a:prstGeom>
          <a:noFill/>
        </p:spPr>
        <p:txBody>
          <a:bodyPr wrap="square" rtlCol="0">
            <a:spAutoFit/>
          </a:bodyPr>
          <a:p>
            <a:r>
              <a:rPr lang="en-US" altLang="zh-CN" sz="2800" b="1">
                <a:highlight>
                  <a:srgbClr val="FFFF00"/>
                </a:highlight>
                <a:latin typeface="宋体" panose="02010600030101010101" pitchFamily="2" charset="-122"/>
                <a:ea typeface="宋体" panose="02010600030101010101" pitchFamily="2" charset="-122"/>
              </a:rPr>
              <a:t>3</a:t>
            </a:r>
            <a:r>
              <a:rPr lang="zh-CN" altLang="en-US" sz="2800" b="1">
                <a:highlight>
                  <a:srgbClr val="FFFF00"/>
                </a:highlight>
                <a:latin typeface="宋体" panose="02010600030101010101" pitchFamily="2" charset="-122"/>
                <a:ea typeface="宋体" panose="02010600030101010101" pitchFamily="2" charset="-122"/>
              </a:rPr>
              <a:t>、职务常任</a:t>
            </a:r>
            <a:r>
              <a:rPr lang="en-US" altLang="zh-CN" sz="2800" b="1">
                <a:highlight>
                  <a:srgbClr val="FFFF00"/>
                </a:highlight>
                <a:latin typeface="宋体" panose="02010600030101010101" pitchFamily="2" charset="-122"/>
                <a:ea typeface="宋体" panose="02010600030101010101" pitchFamily="2" charset="-122"/>
              </a:rPr>
              <a:t>  </a:t>
            </a:r>
            <a:r>
              <a:rPr lang="zh-CN" altLang="en-US" sz="2800" b="1">
                <a:highlight>
                  <a:srgbClr val="FFFF00"/>
                </a:highlight>
                <a:latin typeface="宋体" panose="02010600030101010101" pitchFamily="2" charset="-122"/>
                <a:ea typeface="宋体" panose="02010600030101010101" pitchFamily="2" charset="-122"/>
                <a:sym typeface="+mn-ea"/>
              </a:rPr>
              <a:t>考核晋升</a:t>
            </a:r>
            <a:r>
              <a:rPr lang="zh-CN" altLang="en-US" sz="2800" b="1">
                <a:highlight>
                  <a:srgbClr val="FFFF00"/>
                </a:highlight>
                <a:latin typeface="宋体" panose="02010600030101010101" pitchFamily="2" charset="-122"/>
                <a:ea typeface="宋体" panose="02010600030101010101" pitchFamily="2" charset="-122"/>
              </a:rPr>
              <a:t>（</a:t>
            </a:r>
            <a:r>
              <a:rPr lang="zh-CN" altLang="en-US" sz="2800" b="1">
                <a:highlight>
                  <a:srgbClr val="FFFF00"/>
                </a:highlight>
                <a:latin typeface="宋体" panose="02010600030101010101" pitchFamily="2" charset="-122"/>
                <a:ea typeface="宋体" panose="02010600030101010101" pitchFamily="2" charset="-122"/>
              </a:rPr>
              <a:t>管理）</a:t>
            </a:r>
            <a:endParaRPr lang="zh-CN" altLang="en-US" sz="2800" b="1">
              <a:highlight>
                <a:srgbClr val="FFFF00"/>
              </a:highlight>
              <a:latin typeface="宋体" panose="02010600030101010101" pitchFamily="2" charset="-122"/>
              <a:ea typeface="宋体" panose="02010600030101010101" pitchFamily="2" charset="-122"/>
            </a:endParaRPr>
          </a:p>
        </p:txBody>
      </p:sp>
      <p:sp>
        <p:nvSpPr>
          <p:cNvPr id="6" name="文本框 5"/>
          <p:cNvSpPr txBox="1"/>
          <p:nvPr/>
        </p:nvSpPr>
        <p:spPr>
          <a:xfrm>
            <a:off x="6635115" y="1365885"/>
            <a:ext cx="5518150" cy="521970"/>
          </a:xfrm>
          <a:prstGeom prst="rect">
            <a:avLst/>
          </a:prstGeom>
          <a:noFill/>
        </p:spPr>
        <p:txBody>
          <a:bodyPr wrap="square" rtlCol="0">
            <a:spAutoFit/>
          </a:bodyPr>
          <a:p>
            <a:r>
              <a:rPr lang="en-US" altLang="zh-CN" sz="2800" b="1">
                <a:highlight>
                  <a:srgbClr val="FFFF00"/>
                </a:highlight>
                <a:latin typeface="宋体" panose="02010600030101010101" pitchFamily="2" charset="-122"/>
                <a:ea typeface="宋体" panose="02010600030101010101" pitchFamily="2" charset="-122"/>
              </a:rPr>
              <a:t>1</a:t>
            </a:r>
            <a:r>
              <a:rPr lang="zh-CN" altLang="en-US" sz="2800" b="1">
                <a:highlight>
                  <a:srgbClr val="FFFF00"/>
                </a:highlight>
                <a:latin typeface="宋体" panose="02010600030101010101" pitchFamily="2" charset="-122"/>
                <a:ea typeface="宋体" panose="02010600030101010101" pitchFamily="2" charset="-122"/>
              </a:rPr>
              <a:t>、政治中立</a:t>
            </a:r>
            <a:r>
              <a:rPr lang="en-US" altLang="zh-CN" sz="2800" b="1">
                <a:highlight>
                  <a:srgbClr val="FFFF00"/>
                </a:highlight>
                <a:latin typeface="宋体" panose="02010600030101010101" pitchFamily="2" charset="-122"/>
                <a:ea typeface="宋体" panose="02010600030101010101" pitchFamily="2" charset="-122"/>
              </a:rPr>
              <a:t>  </a:t>
            </a:r>
            <a:r>
              <a:rPr lang="zh-CN" altLang="en-US" sz="2800" b="1">
                <a:highlight>
                  <a:srgbClr val="FFFF00"/>
                </a:highlight>
                <a:latin typeface="宋体" panose="02010600030101010101" pitchFamily="2" charset="-122"/>
                <a:ea typeface="宋体" panose="02010600030101010101" pitchFamily="2" charset="-122"/>
              </a:rPr>
              <a:t>两官分途（</a:t>
            </a:r>
            <a:r>
              <a:rPr lang="zh-CN" altLang="en-US" sz="2800" b="1">
                <a:highlight>
                  <a:srgbClr val="FFFF00"/>
                </a:highlight>
                <a:latin typeface="宋体" panose="02010600030101010101" pitchFamily="2" charset="-122"/>
                <a:ea typeface="宋体" panose="02010600030101010101" pitchFamily="2" charset="-122"/>
              </a:rPr>
              <a:t>职责）</a:t>
            </a:r>
            <a:endParaRPr lang="zh-CN" altLang="en-US" sz="2800" b="1">
              <a:highlight>
                <a:srgbClr val="FFFF00"/>
              </a:highlight>
              <a:latin typeface="宋体" panose="02010600030101010101" pitchFamily="2" charset="-122"/>
              <a:ea typeface="宋体" panose="02010600030101010101" pitchFamily="2" charset="-122"/>
            </a:endParaRPr>
          </a:p>
        </p:txBody>
      </p:sp>
      <p:sp>
        <p:nvSpPr>
          <p:cNvPr id="8" name="文本框 7"/>
          <p:cNvSpPr txBox="1"/>
          <p:nvPr/>
        </p:nvSpPr>
        <p:spPr>
          <a:xfrm>
            <a:off x="294005" y="5098415"/>
            <a:ext cx="11529060" cy="1568450"/>
          </a:xfrm>
          <a:prstGeom prst="rect">
            <a:avLst/>
          </a:prstGeom>
          <a:noFill/>
          <a:ln>
            <a:solidFill>
              <a:schemeClr val="tx1"/>
            </a:solidFill>
            <a:prstDash val="sysDot"/>
          </a:ln>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英国文官的退休和晋升制度</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  19</a:t>
            </a:r>
            <a:r>
              <a:rPr lang="zh-CN" altLang="en-US" sz="2400" b="1">
                <a:latin typeface="宋体" panose="02010600030101010101" pitchFamily="2" charset="-122"/>
                <a:ea typeface="宋体" panose="02010600030101010101" pitchFamily="2" charset="-122"/>
                <a:cs typeface="宋体" panose="02010600030101010101" pitchFamily="2" charset="-122"/>
              </a:rPr>
              <a:t>世纪末</a:t>
            </a:r>
            <a:r>
              <a:rPr lang="en-US" altLang="zh-CN" sz="2400" b="1">
                <a:latin typeface="宋体" panose="02010600030101010101" pitchFamily="2" charset="-122"/>
                <a:ea typeface="宋体" panose="02010600030101010101" pitchFamily="2" charset="-122"/>
                <a:cs typeface="宋体" panose="02010600030101010101" pitchFamily="2" charset="-122"/>
              </a:rPr>
              <a:t>20</a:t>
            </a:r>
            <a:r>
              <a:rPr lang="zh-CN" altLang="en-US" sz="2400" b="1">
                <a:latin typeface="宋体" panose="02010600030101010101" pitchFamily="2" charset="-122"/>
                <a:ea typeface="宋体" panose="02010600030101010101" pitchFamily="2" charset="-122"/>
                <a:cs typeface="宋体" panose="02010600030101010101" pitchFamily="2" charset="-122"/>
              </a:rPr>
              <a:t>世纪初，英国逐步建立了文官退休制度，解除了文官的后顾之忧。英国还建立了统一的文官等级制度，不同等级的文官可以</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根据功绩和资历得到晋升</a:t>
            </a:r>
            <a:r>
              <a:rPr lang="zh-CN" altLang="en-US" sz="2400" b="1">
                <a:latin typeface="宋体" panose="02010600030101010101" pitchFamily="2" charset="-122"/>
                <a:ea typeface="宋体" panose="02010600030101010101" pitchFamily="2" charset="-122"/>
                <a:cs typeface="宋体" panose="02010600030101010101" pitchFamily="2" charset="-122"/>
              </a:rPr>
              <a:t>。</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选择性必修一</a:t>
            </a:r>
            <a:r>
              <a:rPr lang="en-US" altLang="zh-CN" sz="2400" b="1">
                <a:latin typeface="宋体" panose="02010600030101010101" pitchFamily="2" charset="-122"/>
                <a:ea typeface="宋体" panose="02010600030101010101" pitchFamily="2" charset="-122"/>
                <a:cs typeface="宋体" panose="02010600030101010101" pitchFamily="2" charset="-122"/>
              </a:rPr>
              <a:t>37</a:t>
            </a:r>
            <a:r>
              <a:rPr lang="zh-CN" altLang="en-US" sz="2400" b="1">
                <a:latin typeface="宋体" panose="02010600030101010101" pitchFamily="2" charset="-122"/>
                <a:ea typeface="宋体" panose="02010600030101010101" pitchFamily="2" charset="-122"/>
                <a:cs typeface="宋体" panose="02010600030101010101" pitchFamily="2" charset="-122"/>
              </a:rPr>
              <a:t>页</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历史纵横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cxnSp>
        <p:nvCxnSpPr>
          <p:cNvPr id="21" name="直接连接符 20"/>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sp>
        <p:nvSpPr>
          <p:cNvPr id="17" name="文本框 16"/>
          <p:cNvSpPr txBox="1"/>
          <p:nvPr/>
        </p:nvSpPr>
        <p:spPr>
          <a:xfrm>
            <a:off x="8255" y="12700"/>
            <a:ext cx="6367780"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三、西方文官制度出现的</a:t>
            </a:r>
            <a:r>
              <a:rPr lang="zh-CN" altLang="en-US" sz="2800" b="1">
                <a:latin typeface="微软雅黑" panose="020B0503020204020204" charset="-122"/>
                <a:ea typeface="微软雅黑" panose="020B0503020204020204" charset="-122"/>
              </a:rPr>
              <a:t>特点和影响</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294005" y="566420"/>
            <a:ext cx="9778365" cy="460375"/>
          </a:xfrm>
          <a:prstGeom prst="rect">
            <a:avLst/>
          </a:prstGeom>
          <a:noFill/>
        </p:spPr>
        <p:txBody>
          <a:bodyPr wrap="square" rtlCol="0">
            <a:spAutoFit/>
          </a:bodyPr>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、【合作</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探究】根据材料结合所学，分析西方文官制度的</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特点：</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ym"/>
          <p:cNvPicPr>
            <a:picLocks noChangeAspect="1"/>
          </p:cNvPicPr>
          <p:nvPr/>
        </p:nvPicPr>
        <p:blipFill>
          <a:blip r:embed="rId1">
            <a:alphaModFix amt="10000"/>
          </a:blip>
          <a:stretch>
            <a:fillRect/>
          </a:stretch>
        </p:blipFill>
        <p:spPr>
          <a:xfrm>
            <a:off x="635" y="-7620"/>
            <a:ext cx="12190730" cy="6866255"/>
          </a:xfrm>
          <a:prstGeom prst="rect">
            <a:avLst/>
          </a:prstGeom>
        </p:spPr>
      </p:pic>
      <p:sp>
        <p:nvSpPr>
          <p:cNvPr id="3" name="文本框 2"/>
          <p:cNvSpPr txBox="1"/>
          <p:nvPr/>
        </p:nvSpPr>
        <p:spPr>
          <a:xfrm>
            <a:off x="343112" y="1058545"/>
            <a:ext cx="11481647" cy="1420495"/>
          </a:xfrm>
          <a:prstGeom prst="rect">
            <a:avLst/>
          </a:prstGeom>
          <a:noFill/>
          <a:ln w="12700" cmpd="sng">
            <a:solidFill>
              <a:srgbClr val="0070C0"/>
            </a:solidFill>
            <a:prstDash val="sysDot"/>
          </a:ln>
        </p:spPr>
        <p:txBody>
          <a:bodyPr wrap="square" rtlCol="0" anchor="t">
            <a:spAutoFit/>
          </a:bodyPr>
          <a:p>
            <a:pPr marL="457200" lvl="1" indent="457200" algn="l" fontAlgn="auto">
              <a:lnSpc>
                <a:spcPct val="120000"/>
              </a:lnSpc>
              <a:buClrTx/>
              <a:buSzTx/>
              <a:buFontTx/>
            </a:pPr>
            <a:r>
              <a:rPr lang="en-US" sz="2400" b="1">
                <a:latin typeface="宋体" panose="02010600030101010101" pitchFamily="2" charset="-122"/>
                <a:ea typeface="宋体" panose="02010600030101010101" pitchFamily="2" charset="-122"/>
                <a:cs typeface="宋体" panose="02010600030101010101" pitchFamily="2" charset="-122"/>
                <a:sym typeface="+mn-ea"/>
              </a:rPr>
              <a:t>英国文官制度的这种</a:t>
            </a: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纯粹的职业性</a:t>
            </a:r>
            <a:r>
              <a:rPr lang="en-US" sz="2400" b="1">
                <a:latin typeface="宋体" panose="02010600030101010101" pitchFamily="2" charset="-122"/>
                <a:ea typeface="宋体" panose="02010600030101010101" pitchFamily="2" charset="-122"/>
                <a:cs typeface="宋体" panose="02010600030101010101" pitchFamily="2" charset="-122"/>
                <a:sym typeface="+mn-ea"/>
              </a:rPr>
              <a:t>还是非常有理由值得其他实行不同制度的国家妒忌的——它能让</a:t>
            </a: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政府在交替</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过程中产生的</a:t>
            </a: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脱节减到最小</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并</a:t>
            </a:r>
            <a:r>
              <a:rPr lang="en-US" sz="24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保持最高的效率</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20000"/>
              </a:lnSpc>
              <a:buClrTx/>
              <a:buSzTx/>
              <a:buFontTx/>
            </a:pP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[英]玛格丽特·撒切尔著，李宏强译《唐宁街岁月》</a:t>
            </a:r>
            <a:endParaRPr lang="en-US"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530225" y="2585720"/>
            <a:ext cx="10688320" cy="829945"/>
          </a:xfrm>
          <a:prstGeom prst="rect">
            <a:avLst/>
          </a:prstGeom>
          <a:noFill/>
        </p:spPr>
        <p:txBody>
          <a:bodyPr wrap="square" rtlCol="0">
            <a:spAutoFit/>
          </a:bodyPr>
          <a:p>
            <a:r>
              <a:rPr lang="zh-CN" altLang="en-US"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400" b="1">
                <a:solidFill>
                  <a:srgbClr val="C00000"/>
                </a:solidFill>
                <a:highlight>
                  <a:srgbClr val="FFFF00"/>
                </a:highlight>
                <a:latin typeface="宋体" panose="02010600030101010101" pitchFamily="2" charset="-122"/>
                <a:ea typeface="宋体" panose="02010600030101010101" pitchFamily="2" charset="-122"/>
                <a:cs typeface="楷体" panose="02010609060101010101" charset="-122"/>
                <a:sym typeface="+mn-ea"/>
              </a:rPr>
              <a:t>规范事务官的选用和管理；实现政治和管理的分离；</a:t>
            </a:r>
            <a:endParaRPr lang="zh-CN" altLang="en-US" sz="2400" b="1">
              <a:solidFill>
                <a:srgbClr val="C00000"/>
              </a:solidFill>
              <a:highlight>
                <a:srgbClr val="FFFF00"/>
              </a:highlight>
              <a:latin typeface="宋体" panose="02010600030101010101" pitchFamily="2" charset="-122"/>
              <a:ea typeface="宋体" panose="02010600030101010101" pitchFamily="2" charset="-122"/>
              <a:cs typeface="楷体" panose="02010609060101010101" charset="-122"/>
              <a:sym typeface="+mn-ea"/>
            </a:endParaRPr>
          </a:p>
          <a:p>
            <a:r>
              <a:rPr lang="zh-CN" altLang="en-US"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②</a:t>
            </a:r>
            <a:r>
              <a:rPr lang="zh-CN" altLang="en-US" sz="2400" b="1">
                <a:solidFill>
                  <a:srgbClr val="C00000"/>
                </a:solidFill>
                <a:highlight>
                  <a:srgbClr val="FFFF00"/>
                </a:highlight>
                <a:latin typeface="宋体" panose="02010600030101010101" pitchFamily="2" charset="-122"/>
                <a:ea typeface="宋体" panose="02010600030101010101" pitchFamily="2" charset="-122"/>
                <a:cs typeface="楷体" panose="02010609060101010101" charset="-122"/>
                <a:sym typeface="+mn-ea"/>
              </a:rPr>
              <a:t>有利于政府工作的稳定性和持续性；促进国家治理水平的提高。</a:t>
            </a:r>
            <a:endParaRPr lang="zh-CN" altLang="en-US" sz="2400" b="1" dirty="0">
              <a:solidFill>
                <a:srgbClr val="C0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294005" y="4010025"/>
            <a:ext cx="11481435" cy="2637790"/>
          </a:xfrm>
          <a:prstGeom prst="rect">
            <a:avLst/>
          </a:prstGeom>
          <a:noFill/>
          <a:ln>
            <a:solidFill>
              <a:schemeClr val="tx1"/>
            </a:solidFill>
            <a:prstDash val="sysDash"/>
          </a:ln>
        </p:spPr>
        <p:txBody>
          <a:bodyPr wrap="square" rtlCol="0">
            <a:spAutoFit/>
          </a:bodyPr>
          <a:p>
            <a:pPr lvl="0" indent="0" algn="l" fontAlgn="auto">
              <a:lnSpc>
                <a:spcPct val="115000"/>
              </a:lnSpc>
              <a:buClrTx/>
              <a:buSzTx/>
              <a:buFontTx/>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英国文官制度的问题主要存在于部门和部际磋商之间，为处理专门问题设立的部际委员会</a:t>
            </a: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往往成为扯皮的场所，迄今还没有看到谁能提出有效的解决办法</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。但</a:t>
            </a: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大量官僚主义的现象严重存在</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，似乎不在中央各部，而在庞大的管理社会福利的政府机构之中。这里</a:t>
            </a:r>
            <a:r>
              <a:rPr lang="en-US" sz="24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人员众多</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，规章繁琐，</a:t>
            </a:r>
            <a:r>
              <a:rPr lang="en-US" sz="2400" b="1">
                <a:solidFill>
                  <a:srgbClr val="7030A0"/>
                </a:solidFill>
                <a:latin typeface="宋体" panose="02010600030101010101" pitchFamily="2" charset="-122"/>
                <a:ea typeface="宋体" panose="02010600030101010101" pitchFamily="2" charset="-122"/>
                <a:cs typeface="宋体" panose="02010600030101010101" pitchFamily="2" charset="-122"/>
                <a:sym typeface="+mn-ea"/>
              </a:rPr>
              <a:t>行政开支浩大，</a:t>
            </a: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工作差错最多</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，是英国行政管理上的一</a:t>
            </a:r>
            <a:r>
              <a:rPr lang="en-US" sz="2400" b="1">
                <a:latin typeface="宋体" panose="02010600030101010101" pitchFamily="2" charset="-122"/>
                <a:ea typeface="宋体" panose="02010600030101010101" pitchFamily="2" charset="-122"/>
                <a:cs typeface="宋体" panose="02010600030101010101" pitchFamily="2" charset="-122"/>
                <a:sym typeface="+mn-ea"/>
              </a:rPr>
              <a:t>个老大难问题。                                                        </a:t>
            </a:r>
            <a:endParaRPr lang="en-US" sz="2400" b="1">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15000"/>
              </a:lnSpc>
              <a:buClrTx/>
              <a:buSzTx/>
              <a:buFontTx/>
            </a:pPr>
            <a:r>
              <a:rPr lang="en-US" sz="2400" b="1">
                <a:latin typeface="宋体" panose="02010600030101010101" pitchFamily="2" charset="-122"/>
                <a:ea typeface="宋体" panose="02010600030101010101" pitchFamily="2" charset="-122"/>
                <a:cs typeface="宋体" panose="02010600030101010101" pitchFamily="2" charset="-122"/>
                <a:sym typeface="+mn-ea"/>
              </a:rPr>
              <a:t>                       ——冉隆勃《文官制度在英国政治中的特殊作用》</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3252470" y="5382260"/>
            <a:ext cx="4692015" cy="460375"/>
          </a:xfrm>
          <a:prstGeom prst="rect">
            <a:avLst/>
          </a:prstGeom>
          <a:noFill/>
        </p:spPr>
        <p:txBody>
          <a:bodyPr wrap="square" rtlCol="0">
            <a:spAutoFit/>
          </a:bodyPr>
          <a:p>
            <a:r>
              <a:rPr lang="zh-CN" altLang="en-US" sz="2400" b="1">
                <a:solidFill>
                  <a:schemeClr val="tx1"/>
                </a:solidFill>
                <a:highlight>
                  <a:srgbClr val="FF0000"/>
                </a:highlight>
                <a:latin typeface="宋体" panose="02010600030101010101" pitchFamily="2" charset="-122"/>
                <a:ea typeface="宋体" panose="02010600030101010101" pitchFamily="2" charset="-122"/>
                <a:cs typeface="楷体" panose="02010609060101010101" charset="-122"/>
                <a:sym typeface="+mn-ea"/>
              </a:rPr>
              <a:t>文官人数膨胀，增加财政负担。</a:t>
            </a:r>
            <a:endParaRPr lang="zh-CN" altLang="en-US" sz="2400" b="1">
              <a:solidFill>
                <a:schemeClr val="tx1"/>
              </a:solidFill>
              <a:highlight>
                <a:srgbClr val="FF0000"/>
              </a:highlight>
              <a:latin typeface="宋体" panose="02010600030101010101" pitchFamily="2" charset="-122"/>
              <a:ea typeface="宋体" panose="02010600030101010101" pitchFamily="2" charset="-122"/>
              <a:cs typeface="楷体" panose="02010609060101010101" charset="-122"/>
              <a:sym typeface="+mn-ea"/>
            </a:endParaRPr>
          </a:p>
        </p:txBody>
      </p:sp>
      <p:sp>
        <p:nvSpPr>
          <p:cNvPr id="9" name="文本框 8"/>
          <p:cNvSpPr txBox="1"/>
          <p:nvPr/>
        </p:nvSpPr>
        <p:spPr>
          <a:xfrm>
            <a:off x="5795645" y="3584575"/>
            <a:ext cx="5979795" cy="460375"/>
          </a:xfrm>
          <a:prstGeom prst="rect">
            <a:avLst/>
          </a:prstGeom>
          <a:noFill/>
        </p:spPr>
        <p:txBody>
          <a:bodyPr wrap="square" rtlCol="0">
            <a:spAutoFit/>
          </a:bodyPr>
          <a:p>
            <a:r>
              <a:rPr lang="zh-CN" altLang="en-US" sz="2400" b="1">
                <a:solidFill>
                  <a:schemeClr val="tx1"/>
                </a:solidFill>
                <a:highlight>
                  <a:srgbClr val="FF0000"/>
                </a:highlight>
                <a:latin typeface="宋体" panose="02010600030101010101" pitchFamily="2" charset="-122"/>
                <a:ea typeface="宋体" panose="02010600030101010101" pitchFamily="2" charset="-122"/>
                <a:cs typeface="楷体" panose="02010609060101010101" charset="-122"/>
                <a:sym typeface="+mn-ea"/>
              </a:rPr>
              <a:t>推诿扯皮，争权夺利，影响政府工作效率</a:t>
            </a:r>
            <a:endParaRPr lang="zh-CN" altLang="en-US" sz="2400" b="1">
              <a:solidFill>
                <a:schemeClr val="tx1"/>
              </a:solidFill>
              <a:highlight>
                <a:srgbClr val="FF0000"/>
              </a:highlight>
              <a:latin typeface="宋体" panose="02010600030101010101" pitchFamily="2" charset="-122"/>
              <a:ea typeface="宋体" panose="02010600030101010101" pitchFamily="2" charset="-122"/>
              <a:cs typeface="楷体" panose="02010609060101010101" charset="-122"/>
              <a:sym typeface="+mn-ea"/>
            </a:endParaRPr>
          </a:p>
        </p:txBody>
      </p:sp>
      <p:sp>
        <p:nvSpPr>
          <p:cNvPr id="12" name="文本框 11"/>
          <p:cNvSpPr txBox="1"/>
          <p:nvPr/>
        </p:nvSpPr>
        <p:spPr>
          <a:xfrm>
            <a:off x="4067810" y="4554855"/>
            <a:ext cx="4064000" cy="460375"/>
          </a:xfrm>
          <a:prstGeom prst="rect">
            <a:avLst/>
          </a:prstGeom>
          <a:noFill/>
        </p:spPr>
        <p:txBody>
          <a:bodyPr wrap="square" rtlCol="0">
            <a:spAutoFit/>
          </a:bodyPr>
          <a:p>
            <a:r>
              <a:rPr lang="zh-CN" altLang="en-US" sz="2400" b="1">
                <a:solidFill>
                  <a:schemeClr val="tx1"/>
                </a:solidFill>
                <a:highlight>
                  <a:srgbClr val="FF0000"/>
                </a:highlight>
                <a:latin typeface="宋体" panose="02010600030101010101" pitchFamily="2" charset="-122"/>
                <a:ea typeface="宋体" panose="02010600030101010101" pitchFamily="2" charset="-122"/>
                <a:cs typeface="楷体" panose="02010609060101010101" charset="-122"/>
                <a:sym typeface="+mn-ea"/>
              </a:rPr>
              <a:t>滋生官僚习气和僵化现象；</a:t>
            </a:r>
            <a:endParaRPr lang="zh-CN" altLang="en-US" sz="2400" b="1">
              <a:solidFill>
                <a:schemeClr val="tx1"/>
              </a:solidFill>
              <a:highlight>
                <a:srgbClr val="FF0000"/>
              </a:highlight>
              <a:latin typeface="宋体" panose="02010600030101010101" pitchFamily="2" charset="-122"/>
              <a:ea typeface="宋体" panose="02010600030101010101" pitchFamily="2" charset="-122"/>
              <a:cs typeface="楷体" panose="02010609060101010101" charset="-122"/>
              <a:sym typeface="+mn-ea"/>
            </a:endParaRPr>
          </a:p>
        </p:txBody>
      </p:sp>
      <p:cxnSp>
        <p:nvCxnSpPr>
          <p:cNvPr id="21" name="直接连接符 20"/>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sp>
        <p:nvSpPr>
          <p:cNvPr id="17" name="文本框 16"/>
          <p:cNvSpPr txBox="1"/>
          <p:nvPr/>
        </p:nvSpPr>
        <p:spPr>
          <a:xfrm>
            <a:off x="8255" y="12700"/>
            <a:ext cx="6367780"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三、西方文官制度出现的</a:t>
            </a:r>
            <a:r>
              <a:rPr lang="zh-CN" altLang="en-US" sz="2800" b="1">
                <a:latin typeface="微软雅黑" panose="020B0503020204020204" charset="-122"/>
                <a:ea typeface="微软雅黑" panose="020B0503020204020204" charset="-122"/>
              </a:rPr>
              <a:t>特点和影响</a:t>
            </a:r>
            <a:endParaRPr lang="zh-CN" altLang="en-US" sz="2800" b="1">
              <a:latin typeface="微软雅黑" panose="020B0503020204020204" charset="-122"/>
              <a:ea typeface="微软雅黑" panose="020B0503020204020204" charset="-122"/>
            </a:endParaRPr>
          </a:p>
        </p:txBody>
      </p:sp>
      <p:sp>
        <p:nvSpPr>
          <p:cNvPr id="16" name="文本框 15"/>
          <p:cNvSpPr txBox="1"/>
          <p:nvPr/>
        </p:nvSpPr>
        <p:spPr>
          <a:xfrm>
            <a:off x="294005" y="566420"/>
            <a:ext cx="8388985" cy="460375"/>
          </a:xfrm>
          <a:prstGeom prst="rect">
            <a:avLst/>
          </a:prstGeom>
          <a:noFill/>
        </p:spPr>
        <p:txBody>
          <a:bodyPr wrap="square" rtlCol="0">
            <a:spAutoFit/>
          </a:bodyPr>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、根据材料结合所学，分析西方文官制度的</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影响：</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29" name="文本框 28"/>
          <p:cNvSpPr txBox="1"/>
          <p:nvPr>
            <p:custDataLst>
              <p:tags r:id="rId2"/>
            </p:custDataLst>
          </p:nvPr>
        </p:nvSpPr>
        <p:spPr>
          <a:xfrm>
            <a:off x="438785" y="3422015"/>
            <a:ext cx="7150100" cy="1593215"/>
          </a:xfrm>
          <a:prstGeom prst="rect">
            <a:avLst/>
          </a:prstGeom>
          <a:noFill/>
        </p:spPr>
        <p:txBody>
          <a:bodyPr wrap="square" rtlCol="0" anchor="t">
            <a:noAutofit/>
          </a:bodyPr>
          <a:p>
            <a:pPr algn="l">
              <a:lnSpc>
                <a:spcPct val="100000"/>
              </a:lnSpc>
              <a:buClrTx/>
              <a:buSzTx/>
              <a:buFontTx/>
            </a:pPr>
            <a:r>
              <a:rPr lang="zh-CN" altLang="en-US"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③</a:t>
            </a:r>
            <a:r>
              <a:rPr lang="zh-CN"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推动资产阶级民主政治完善</a:t>
            </a:r>
            <a:r>
              <a:rPr lang="zh-CN" sz="2400" b="1" dirty="0">
                <a:latin typeface="宋体" panose="02010600030101010101" pitchFamily="2" charset="-122"/>
                <a:ea typeface="宋体" panose="02010600030101010101" pitchFamily="2" charset="-122"/>
                <a:cs typeface="宋体" panose="02010600030101010101" pitchFamily="2" charset="-122"/>
                <a:sym typeface="+mn-ea"/>
              </a:rPr>
              <a:t>；</a:t>
            </a:r>
            <a:endParaRPr lang="zh-CN" sz="2400" b="1"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00000"/>
              </a:lnSpc>
              <a:buClrTx/>
              <a:buSzTx/>
              <a:buFontTx/>
            </a:pPr>
            <a:r>
              <a:rPr lang="zh-CN" altLang="en-US"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④</a:t>
            </a:r>
            <a:r>
              <a:rPr lang="zh-CN"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推动资本主义经济发展。</a:t>
            </a:r>
            <a:endParaRPr lang="zh-CN" sz="2400" b="1"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custDataLst>
              <p:tags r:id="rId3"/>
            </p:custDataLst>
          </p:nvPr>
        </p:nvSpPr>
        <p:spPr>
          <a:xfrm>
            <a:off x="377825" y="6209665"/>
            <a:ext cx="10749280" cy="645160"/>
          </a:xfrm>
          <a:prstGeom prst="rect">
            <a:avLst/>
          </a:prstGeom>
          <a:solidFill>
            <a:srgbClr val="FFC000"/>
          </a:solidFill>
          <a:ln>
            <a:solidFill>
              <a:schemeClr val="tx1"/>
            </a:solidFill>
          </a:ln>
        </p:spPr>
        <p:txBody>
          <a:bodyPr wrap="square" rtlCol="0" anchor="t">
            <a:spAutoFit/>
          </a:bodyPr>
          <a:p>
            <a:pPr algn="ctr">
              <a:lnSpc>
                <a:spcPct val="100000"/>
              </a:lnSpc>
              <a:buClrTx/>
              <a:buSzTx/>
              <a:buFontTx/>
            </a:pPr>
            <a:r>
              <a:rPr lang="zh-CN" altLang="en-US" sz="3600" b="1">
                <a:solidFill>
                  <a:schemeClr val="tx1"/>
                </a:solidFill>
                <a:latin typeface="方正小标宋简体" panose="02000000000000000000" charset="-122"/>
                <a:ea typeface="方正小标宋简体" panose="02000000000000000000" charset="-122"/>
                <a:sym typeface="Arial" panose="020B0604020202020204" pitchFamily="34" charset="0"/>
              </a:rPr>
              <a:t>实质：维护资产阶级利益和资本主义制度。</a:t>
            </a:r>
            <a:endParaRPr lang="zh-CN" altLang="en-US" sz="3600" b="1">
              <a:solidFill>
                <a:schemeClr val="tx1"/>
              </a:solidFill>
              <a:latin typeface="方正小标宋简体" panose="02000000000000000000" charset="-122"/>
              <a:ea typeface="方正小标宋简体" panose="02000000000000000000" charset="-122"/>
              <a:sym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7" grpId="0"/>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5575" y="149860"/>
            <a:ext cx="11883390" cy="6579235"/>
          </a:xfrm>
          <a:prstGeom prst="rect">
            <a:avLst/>
          </a:prstGeom>
          <a:noFill/>
          <a:ln w="28575">
            <a:solidFill>
              <a:srgbClr val="3E292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6685" y="533400"/>
            <a:ext cx="12044680" cy="577850"/>
          </a:xfrm>
          <a:prstGeom prst="rect">
            <a:avLst/>
          </a:prstGeom>
          <a:noFill/>
        </p:spPr>
        <p:txBody>
          <a:bodyPr wrap="square" rtlCol="0">
            <a:noAutofit/>
          </a:bodyPr>
          <a:lstStyle/>
          <a:p>
            <a:pPr algn="l">
              <a:lnSpc>
                <a:spcPct val="100000"/>
              </a:lnSpc>
              <a:buClrTx/>
              <a:buSzTx/>
              <a:buFontTx/>
            </a:pPr>
            <a:r>
              <a:rPr lang="zh-CN" sz="3200" b="1">
                <a:latin typeface="方正小标宋简体" panose="02000000000000000000" charset="-122"/>
                <a:ea typeface="方正小标宋简体" panose="02000000000000000000" charset="-122"/>
                <a:cs typeface="方正小标宋简体" panose="02000000000000000000" charset="-122"/>
                <a:sym typeface="+mn-ea"/>
              </a:rPr>
              <a:t>【重点探究】西方文官制度与中国科举制。</a:t>
            </a:r>
            <a:endParaRPr lang="zh-CN" sz="3200"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p:cNvPicPr>
            <a:picLocks noChangeAspect="1"/>
          </p:cNvPicPr>
          <p:nvPr>
            <p:custDataLst>
              <p:tags r:id="rId1"/>
            </p:custDataLst>
          </p:nvPr>
        </p:nvPicPr>
        <p:blipFill>
          <a:blip r:embed="rId2"/>
          <a:srcRect t="26051" r="19302" b="50228"/>
          <a:stretch>
            <a:fillRect/>
          </a:stretch>
        </p:blipFill>
        <p:spPr>
          <a:xfrm>
            <a:off x="1543685" y="-12700"/>
            <a:ext cx="2686685" cy="562610"/>
          </a:xfrm>
          <a:prstGeom prst="rect">
            <a:avLst/>
          </a:prstGeom>
        </p:spPr>
      </p:pic>
      <p:graphicFrame>
        <p:nvGraphicFramePr>
          <p:cNvPr id="9" name="表格 8"/>
          <p:cNvGraphicFramePr>
            <a:graphicFrameLocks noGrp="1"/>
          </p:cNvGraphicFramePr>
          <p:nvPr>
            <p:custDataLst>
              <p:tags r:id="rId3"/>
            </p:custDataLst>
          </p:nvPr>
        </p:nvGraphicFramePr>
        <p:xfrm>
          <a:off x="476885" y="1111250"/>
          <a:ext cx="11042015" cy="4470400"/>
        </p:xfrm>
        <a:graphic>
          <a:graphicData uri="http://schemas.openxmlformats.org/drawingml/2006/table">
            <a:tbl>
              <a:tblPr firstRow="1" bandRow="1">
                <a:tableStyleId>{5940675A-B579-460E-94D1-54222C63F5DA}</a:tableStyleId>
              </a:tblPr>
              <a:tblGrid>
                <a:gridCol w="1560195"/>
                <a:gridCol w="4745990"/>
                <a:gridCol w="4735830"/>
              </a:tblGrid>
              <a:tr h="405765">
                <a:tc>
                  <a:txBody>
                    <a:bodyPr/>
                    <a:lstStyle/>
                    <a:p>
                      <a:pPr indent="-342900" algn="ctr">
                        <a:lnSpc>
                          <a:spcPct val="90000"/>
                        </a:lnSpc>
                        <a:spcBef>
                          <a:spcPct val="20000"/>
                        </a:spcBef>
                        <a:buClrTx/>
                        <a:buSzTx/>
                        <a:buFontTx/>
                        <a:buNone/>
                      </a:pPr>
                      <a:r>
                        <a:rPr lang="zh-CN" altLang="en-US" sz="2800" b="1">
                          <a:solidFill>
                            <a:srgbClr val="FFFFFF"/>
                          </a:solidFill>
                        </a:rPr>
                        <a:t>项目</a:t>
                      </a:r>
                      <a:endParaRPr lang="zh-CN" altLang="en-US" sz="2800" b="1">
                        <a:solidFill>
                          <a:srgbClr val="FFFFFF"/>
                        </a:solidFill>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2060"/>
                    </a:solidFill>
                  </a:tcPr>
                </a:tc>
                <a:tc>
                  <a:txBody>
                    <a:bodyPr/>
                    <a:lstStyle/>
                    <a:p>
                      <a:pPr indent="-342900" algn="ctr">
                        <a:lnSpc>
                          <a:spcPct val="90000"/>
                        </a:lnSpc>
                        <a:spcBef>
                          <a:spcPct val="20000"/>
                        </a:spcBef>
                        <a:buClrTx/>
                        <a:buSzTx/>
                        <a:buFontTx/>
                        <a:buNone/>
                      </a:pPr>
                      <a:r>
                        <a:rPr lang="zh-CN" altLang="en-US" sz="2800" b="1">
                          <a:solidFill>
                            <a:srgbClr val="FFFFFF"/>
                          </a:solidFill>
                        </a:rPr>
                        <a:t>西方文官制度</a:t>
                      </a:r>
                      <a:endParaRPr lang="zh-CN" altLang="en-US" sz="2800" b="1">
                        <a:solidFill>
                          <a:srgbClr val="FFFFFF"/>
                        </a:solidFill>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2060"/>
                    </a:solidFill>
                  </a:tcPr>
                </a:tc>
                <a:tc>
                  <a:txBody>
                    <a:bodyPr/>
                    <a:lstStyle/>
                    <a:p>
                      <a:pPr indent="-342900" algn="ctr">
                        <a:lnSpc>
                          <a:spcPct val="90000"/>
                        </a:lnSpc>
                        <a:spcBef>
                          <a:spcPct val="20000"/>
                        </a:spcBef>
                        <a:buClrTx/>
                        <a:buSzTx/>
                        <a:buFontTx/>
                        <a:buNone/>
                      </a:pPr>
                      <a:r>
                        <a:rPr lang="zh-CN" altLang="en-US" sz="2800" b="1">
                          <a:solidFill>
                            <a:srgbClr val="FFFFFF"/>
                          </a:solidFill>
                        </a:rPr>
                        <a:t>科举制</a:t>
                      </a:r>
                      <a:endParaRPr lang="zh-CN" altLang="en-US" sz="2800" b="1">
                        <a:solidFill>
                          <a:srgbClr val="FFFFFF"/>
                        </a:solidFill>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2060"/>
                    </a:solidFill>
                  </a:tcPr>
                </a:tc>
              </a:tr>
              <a:tr h="541020">
                <a:tc rowSpan="2">
                  <a:txBody>
                    <a:bodyPr/>
                    <a:lstStyle/>
                    <a:p>
                      <a:pPr algn="ctr" fontAlgn="base">
                        <a:lnSpc>
                          <a:spcPct val="120000"/>
                        </a:lnSpc>
                        <a:buClrTx/>
                        <a:buSzTx/>
                        <a:buFontTx/>
                        <a:buNone/>
                      </a:pPr>
                      <a:r>
                        <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rPr>
                        <a:t>产生时期</a:t>
                      </a:r>
                      <a:endPar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5410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542925">
                <a:tc>
                  <a:txBody>
                    <a:bodyPr/>
                    <a:lstStyle/>
                    <a:p>
                      <a:pPr algn="ctr" fontAlgn="base">
                        <a:lnSpc>
                          <a:spcPct val="120000"/>
                        </a:lnSpc>
                        <a:buClrTx/>
                        <a:buSzTx/>
                        <a:buFontTx/>
                        <a:buNone/>
                      </a:pPr>
                      <a:r>
                        <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rPr>
                        <a:t>权力干预</a:t>
                      </a:r>
                      <a:endPar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541020">
                <a:tc>
                  <a:txBody>
                    <a:bodyPr/>
                    <a:lstStyle/>
                    <a:p>
                      <a:pPr algn="ctr" fontAlgn="base">
                        <a:lnSpc>
                          <a:spcPct val="120000"/>
                        </a:lnSpc>
                        <a:buClrTx/>
                        <a:buSzTx/>
                        <a:buFontTx/>
                        <a:buNone/>
                      </a:pPr>
                      <a:r>
                        <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rPr>
                        <a:t>思想来源</a:t>
                      </a:r>
                      <a:endPar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542290">
                <a:tc>
                  <a:txBody>
                    <a:bodyPr/>
                    <a:lstStyle/>
                    <a:p>
                      <a:pPr algn="ctr" fontAlgn="base">
                        <a:lnSpc>
                          <a:spcPct val="120000"/>
                        </a:lnSpc>
                        <a:buClrTx/>
                        <a:buSzTx/>
                        <a:buFontTx/>
                        <a:buNone/>
                      </a:pPr>
                      <a:r>
                        <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rPr>
                        <a:t>考试内容</a:t>
                      </a:r>
                      <a:endPar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hlinkClick r:id="rId4" action="ppaction://hlinksldjump"/>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endParaRPr lang="en-US" altLang="en-US" sz="2400" b="0">
                        <a:solidFill>
                          <a:srgbClr val="000000"/>
                        </a:solidFill>
                        <a:latin typeface="汉仪劲楷简" panose="00020600040101010101" charset="-122"/>
                        <a:ea typeface="汉仪劲楷简" panose="00020600040101010101" charset="-122"/>
                        <a:cs typeface="Times New Roman" panose="02020603050405020304" charset="0"/>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1356360">
                <a:tc>
                  <a:txBody>
                    <a:bodyPr/>
                    <a:lstStyle/>
                    <a:p>
                      <a:pPr algn="ctr" fontAlgn="base">
                        <a:lnSpc>
                          <a:spcPct val="120000"/>
                        </a:lnSpc>
                        <a:buClrTx/>
                        <a:buSzTx/>
                        <a:buFontTx/>
                        <a:buNone/>
                      </a:pPr>
                      <a:r>
                        <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rPr>
                        <a:t>相同点</a:t>
                      </a:r>
                      <a:endParaRPr lang="zh-CN" altLang="en-US" sz="2800" b="1" smtClean="0">
                        <a:ln>
                          <a:noFill/>
                        </a:ln>
                        <a:effectLst/>
                        <a:latin typeface="微软雅黑" panose="020B0503020204020204" charset="-122"/>
                        <a:ea typeface="微软雅黑" panose="020B0503020204020204" charset="-122"/>
                        <a:cs typeface="方正宋刻本秀楷简体" panose="0201060003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gridSpan="2">
                  <a:txBody>
                    <a:bodyPr/>
                    <a:lstStyle/>
                    <a:p>
                      <a:pPr indent="0" algn="l">
                        <a:buNone/>
                      </a:pPr>
                      <a:endParaRPr lang="en-US" altLang="en-US" sz="2400" b="0">
                        <a:solidFill>
                          <a:srgbClr val="000000"/>
                        </a:solidFill>
                        <a:latin typeface="汉仪劲楷简" panose="00020600040101010101" charset="-122"/>
                        <a:ea typeface="汉仪劲楷简" panose="00020600040101010101" charset="-122"/>
                        <a:cs typeface="微软雅黑" panose="020B0503020204020204"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10" name="文本框 9"/>
          <p:cNvSpPr txBox="1"/>
          <p:nvPr>
            <p:custDataLst>
              <p:tags r:id="rId5"/>
            </p:custDataLst>
          </p:nvPr>
        </p:nvSpPr>
        <p:spPr>
          <a:xfrm>
            <a:off x="2520950" y="1596390"/>
            <a:ext cx="3943985" cy="589915"/>
          </a:xfrm>
          <a:prstGeom prst="rect">
            <a:avLst/>
          </a:prstGeom>
          <a:noFill/>
        </p:spPr>
        <p:txBody>
          <a:bodyPr wrap="none" rtlCol="0" anchor="t">
            <a:noAutofit/>
          </a:bodyPr>
          <a:lstStyle/>
          <a:p>
            <a:r>
              <a:rPr lang="en-US" sz="2800" b="1">
                <a:solidFill>
                  <a:srgbClr val="C00000"/>
                </a:solidFill>
                <a:latin typeface="楷体" panose="02010609060101010101" charset="-122"/>
                <a:ea typeface="楷体" panose="02010609060101010101" charset="-122"/>
                <a:cs typeface="Times New Roman" panose="02020603050405020304" charset="0"/>
                <a:sym typeface="+mn-ea"/>
              </a:rPr>
              <a:t>资本主义经济</a:t>
            </a:r>
            <a:r>
              <a:rPr lang="en-US" sz="2800" b="1">
                <a:solidFill>
                  <a:srgbClr val="000000"/>
                </a:solidFill>
                <a:latin typeface="楷体" panose="02010609060101010101" charset="-122"/>
                <a:ea typeface="楷体" panose="02010609060101010101" charset="-122"/>
                <a:cs typeface="Times New Roman" panose="02020603050405020304" charset="0"/>
                <a:sym typeface="+mn-ea"/>
              </a:rPr>
              <a:t>发展的产物</a:t>
            </a:r>
            <a:endParaRPr lang="en-US"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16" name="文本框 15"/>
          <p:cNvSpPr txBox="1"/>
          <p:nvPr>
            <p:custDataLst>
              <p:tags r:id="rId6"/>
            </p:custDataLst>
          </p:nvPr>
        </p:nvSpPr>
        <p:spPr>
          <a:xfrm>
            <a:off x="7511415" y="1596390"/>
            <a:ext cx="3270885" cy="589915"/>
          </a:xfrm>
          <a:prstGeom prst="rect">
            <a:avLst/>
          </a:prstGeom>
          <a:noFill/>
        </p:spPr>
        <p:txBody>
          <a:bodyPr wrap="none" rtlCol="0" anchor="t">
            <a:noAutofit/>
          </a:bodyPr>
          <a:lstStyle/>
          <a:p>
            <a:pPr algn="ctr"/>
            <a:r>
              <a:rPr lang="en-US" sz="2800" b="1">
                <a:solidFill>
                  <a:srgbClr val="C00000"/>
                </a:solidFill>
                <a:latin typeface="楷体" panose="02010609060101010101" charset="-122"/>
                <a:ea typeface="楷体" panose="02010609060101010101" charset="-122"/>
                <a:cs typeface="Times New Roman" panose="02020603050405020304" charset="0"/>
                <a:sym typeface="+mn-ea"/>
              </a:rPr>
              <a:t>封建小农经济</a:t>
            </a:r>
            <a:r>
              <a:rPr lang="en-US" sz="2800" b="1">
                <a:solidFill>
                  <a:srgbClr val="000000"/>
                </a:solidFill>
                <a:latin typeface="楷体" panose="02010609060101010101" charset="-122"/>
                <a:ea typeface="楷体" panose="02010609060101010101" charset="-122"/>
                <a:cs typeface="Times New Roman" panose="02020603050405020304" charset="0"/>
                <a:sym typeface="+mn-ea"/>
              </a:rPr>
              <a:t>的产物</a:t>
            </a:r>
            <a:endParaRPr lang="en-US"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11" name="文本框 10"/>
          <p:cNvSpPr txBox="1"/>
          <p:nvPr>
            <p:custDataLst>
              <p:tags r:id="rId7"/>
            </p:custDataLst>
          </p:nvPr>
        </p:nvSpPr>
        <p:spPr>
          <a:xfrm>
            <a:off x="2373630" y="2114550"/>
            <a:ext cx="4345940" cy="589915"/>
          </a:xfrm>
          <a:prstGeom prst="rect">
            <a:avLst/>
          </a:prstGeom>
          <a:noFill/>
        </p:spPr>
        <p:txBody>
          <a:bodyPr wrap="none" rtlCol="0" anchor="t">
            <a:noAutofit/>
          </a:bodyPr>
          <a:lstStyle/>
          <a:p>
            <a:pPr algn="ctr"/>
            <a:r>
              <a:rPr lang="en-US" sz="2800" b="1">
                <a:solidFill>
                  <a:srgbClr val="000000"/>
                </a:solidFill>
                <a:latin typeface="楷体" panose="02010609060101010101" charset="-122"/>
                <a:ea typeface="楷体" panose="02010609060101010101" charset="-122"/>
                <a:cs typeface="Times New Roman" panose="02020603050405020304" charset="0"/>
                <a:sym typeface="+mn-ea"/>
              </a:rPr>
              <a:t>近代</a:t>
            </a:r>
            <a:r>
              <a:rPr lang="zh-CN" altLang="en-US" sz="2800" b="1">
                <a:solidFill>
                  <a:srgbClr val="C00000"/>
                </a:solidFill>
                <a:latin typeface="楷体" panose="02010609060101010101" charset="-122"/>
                <a:ea typeface="楷体" panose="02010609060101010101" charset="-122"/>
                <a:cs typeface="Times New Roman" panose="02020603050405020304" charset="0"/>
                <a:sym typeface="+mn-ea"/>
              </a:rPr>
              <a:t>资本主义民主政治</a:t>
            </a:r>
            <a:r>
              <a:rPr lang="zh-CN" altLang="en-US" sz="2800" b="1">
                <a:solidFill>
                  <a:srgbClr val="000000"/>
                </a:solidFill>
                <a:latin typeface="楷体" panose="02010609060101010101" charset="-122"/>
                <a:ea typeface="楷体" panose="02010609060101010101" charset="-122"/>
                <a:cs typeface="Times New Roman" panose="02020603050405020304" charset="0"/>
                <a:sym typeface="+mn-ea"/>
              </a:rPr>
              <a:t>时期</a:t>
            </a:r>
            <a:endParaRPr lang="zh-CN"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12" name="文本框 11"/>
          <p:cNvSpPr txBox="1"/>
          <p:nvPr>
            <p:custDataLst>
              <p:tags r:id="rId8"/>
            </p:custDataLst>
          </p:nvPr>
        </p:nvSpPr>
        <p:spPr>
          <a:xfrm>
            <a:off x="7511415" y="2114550"/>
            <a:ext cx="3270885" cy="589915"/>
          </a:xfrm>
          <a:prstGeom prst="rect">
            <a:avLst/>
          </a:prstGeom>
          <a:noFill/>
        </p:spPr>
        <p:txBody>
          <a:bodyPr wrap="none" rtlCol="0" anchor="t">
            <a:noAutofit/>
          </a:bodyPr>
          <a:lstStyle/>
          <a:p>
            <a:pPr algn="ctr"/>
            <a:r>
              <a:rPr lang="zh-CN" altLang="en-US" sz="2800" b="1">
                <a:solidFill>
                  <a:srgbClr val="000000"/>
                </a:solidFill>
                <a:latin typeface="楷体" panose="02010609060101010101" charset="-122"/>
                <a:ea typeface="楷体" panose="02010609060101010101" charset="-122"/>
                <a:cs typeface="Times New Roman" panose="02020603050405020304" charset="0"/>
                <a:sym typeface="+mn-ea"/>
              </a:rPr>
              <a:t>古代</a:t>
            </a:r>
            <a:r>
              <a:rPr lang="en-US" sz="2800" b="1">
                <a:solidFill>
                  <a:srgbClr val="C00000"/>
                </a:solidFill>
                <a:latin typeface="楷体" panose="02010609060101010101" charset="-122"/>
                <a:ea typeface="楷体" panose="02010609060101010101" charset="-122"/>
                <a:cs typeface="Times New Roman" panose="02020603050405020304" charset="0"/>
                <a:sym typeface="+mn-ea"/>
              </a:rPr>
              <a:t>封建</a:t>
            </a:r>
            <a:r>
              <a:rPr lang="zh-CN" altLang="en-US" sz="2800" b="1">
                <a:solidFill>
                  <a:srgbClr val="C00000"/>
                </a:solidFill>
                <a:latin typeface="楷体" panose="02010609060101010101" charset="-122"/>
                <a:ea typeface="楷体" panose="02010609060101010101" charset="-122"/>
                <a:cs typeface="Times New Roman" panose="02020603050405020304" charset="0"/>
                <a:sym typeface="+mn-ea"/>
              </a:rPr>
              <a:t>君主专制</a:t>
            </a:r>
            <a:r>
              <a:rPr lang="zh-CN" altLang="en-US" sz="2800" b="1">
                <a:solidFill>
                  <a:srgbClr val="000000"/>
                </a:solidFill>
                <a:latin typeface="楷体" panose="02010609060101010101" charset="-122"/>
                <a:ea typeface="楷体" panose="02010609060101010101" charset="-122"/>
                <a:cs typeface="Times New Roman" panose="02020603050405020304" charset="0"/>
                <a:sym typeface="+mn-ea"/>
              </a:rPr>
              <a:t>时期</a:t>
            </a:r>
            <a:endParaRPr lang="zh-CN"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13" name="文本框 12"/>
          <p:cNvSpPr txBox="1"/>
          <p:nvPr>
            <p:custDataLst>
              <p:tags r:id="rId9"/>
            </p:custDataLst>
          </p:nvPr>
        </p:nvSpPr>
        <p:spPr>
          <a:xfrm>
            <a:off x="2857500" y="2632710"/>
            <a:ext cx="3270885" cy="589915"/>
          </a:xfrm>
          <a:prstGeom prst="rect">
            <a:avLst/>
          </a:prstGeom>
          <a:noFill/>
        </p:spPr>
        <p:txBody>
          <a:bodyPr wrap="none" rtlCol="0" anchor="t">
            <a:noAutofit/>
          </a:bodyPr>
          <a:lstStyle/>
          <a:p>
            <a:r>
              <a:rPr lang="en-US" sz="2800" b="1">
                <a:solidFill>
                  <a:srgbClr val="000000"/>
                </a:solidFill>
                <a:latin typeface="楷体" panose="02010609060101010101" charset="-122"/>
                <a:ea typeface="楷体" panose="02010609060101010101" charset="-122"/>
                <a:cs typeface="Times New Roman" panose="02020603050405020304" charset="0"/>
                <a:sym typeface="+mn-ea"/>
              </a:rPr>
              <a:t>不受国王、内阁控制</a:t>
            </a:r>
            <a:endParaRPr lang="en-US"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18" name="文本框 17"/>
          <p:cNvSpPr txBox="1"/>
          <p:nvPr>
            <p:custDataLst>
              <p:tags r:id="rId10"/>
            </p:custDataLst>
          </p:nvPr>
        </p:nvSpPr>
        <p:spPr>
          <a:xfrm>
            <a:off x="7006590" y="2632710"/>
            <a:ext cx="4280535" cy="589915"/>
          </a:xfrm>
          <a:prstGeom prst="rect">
            <a:avLst/>
          </a:prstGeom>
          <a:noFill/>
        </p:spPr>
        <p:txBody>
          <a:bodyPr wrap="none" rtlCol="0" anchor="t">
            <a:noAutofit/>
          </a:bodyPr>
          <a:lstStyle/>
          <a:p>
            <a:r>
              <a:rPr lang="en-US" sz="2800" b="1">
                <a:solidFill>
                  <a:srgbClr val="000000"/>
                </a:solidFill>
                <a:latin typeface="楷体" panose="02010609060101010101" charset="-122"/>
                <a:ea typeface="楷体" panose="02010609060101010101" charset="-122"/>
                <a:cs typeface="Times New Roman" panose="02020603050405020304" charset="0"/>
                <a:sym typeface="+mn-ea"/>
              </a:rPr>
              <a:t>受国家最高统治者直接干预</a:t>
            </a:r>
            <a:endParaRPr lang="en-US"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14" name="文本框 13"/>
          <p:cNvSpPr txBox="1"/>
          <p:nvPr>
            <p:custDataLst>
              <p:tags r:id="rId11"/>
            </p:custDataLst>
          </p:nvPr>
        </p:nvSpPr>
        <p:spPr>
          <a:xfrm>
            <a:off x="3588703" y="3150870"/>
            <a:ext cx="1808480" cy="589915"/>
          </a:xfrm>
          <a:prstGeom prst="rect">
            <a:avLst/>
          </a:prstGeom>
          <a:noFill/>
        </p:spPr>
        <p:txBody>
          <a:bodyPr wrap="none" rtlCol="0" anchor="t">
            <a:noAutofit/>
          </a:bodyPr>
          <a:lstStyle/>
          <a:p>
            <a:r>
              <a:rPr lang="en-US" sz="2800" b="1">
                <a:solidFill>
                  <a:srgbClr val="000000"/>
                </a:solidFill>
                <a:latin typeface="楷体" panose="02010609060101010101" charset="-122"/>
                <a:ea typeface="楷体" panose="02010609060101010101" charset="-122"/>
                <a:cs typeface="Times New Roman" panose="02020603050405020304" charset="0"/>
                <a:sym typeface="+mn-ea"/>
              </a:rPr>
              <a:t>启蒙思想</a:t>
            </a:r>
            <a:endParaRPr lang="en-US"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19" name="文本框 18"/>
          <p:cNvSpPr txBox="1"/>
          <p:nvPr>
            <p:custDataLst>
              <p:tags r:id="rId12"/>
            </p:custDataLst>
          </p:nvPr>
        </p:nvSpPr>
        <p:spPr>
          <a:xfrm>
            <a:off x="7847965" y="3150870"/>
            <a:ext cx="2597785" cy="589915"/>
          </a:xfrm>
          <a:prstGeom prst="rect">
            <a:avLst/>
          </a:prstGeom>
          <a:noFill/>
        </p:spPr>
        <p:txBody>
          <a:bodyPr wrap="none" rtlCol="0" anchor="t">
            <a:noAutofit/>
          </a:bodyPr>
          <a:lstStyle/>
          <a:p>
            <a:pPr algn="ctr"/>
            <a:r>
              <a:rPr lang="en-US" sz="2800" b="1">
                <a:solidFill>
                  <a:srgbClr val="000000"/>
                </a:solidFill>
                <a:latin typeface="楷体" panose="02010609060101010101" charset="-122"/>
                <a:ea typeface="楷体" panose="02010609060101010101" charset="-122"/>
                <a:cs typeface="Times New Roman" panose="02020603050405020304" charset="0"/>
                <a:sym typeface="+mn-ea"/>
              </a:rPr>
              <a:t>儒家思想</a:t>
            </a:r>
            <a:endParaRPr lang="en-US"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15" name="文本框 14"/>
          <p:cNvSpPr txBox="1"/>
          <p:nvPr>
            <p:custDataLst>
              <p:tags r:id="rId13"/>
            </p:custDataLst>
          </p:nvPr>
        </p:nvSpPr>
        <p:spPr>
          <a:xfrm>
            <a:off x="3662363" y="3669030"/>
            <a:ext cx="1661160" cy="589915"/>
          </a:xfrm>
          <a:prstGeom prst="rect">
            <a:avLst/>
          </a:prstGeom>
          <a:noFill/>
        </p:spPr>
        <p:txBody>
          <a:bodyPr wrap="none" rtlCol="0" anchor="t">
            <a:noAutofit/>
          </a:bodyPr>
          <a:lstStyle/>
          <a:p>
            <a:r>
              <a:rPr lang="en-US" sz="2800" b="1">
                <a:solidFill>
                  <a:srgbClr val="000000"/>
                </a:solidFill>
                <a:latin typeface="楷体" panose="02010609060101010101" charset="-122"/>
                <a:ea typeface="楷体" panose="02010609060101010101" charset="-122"/>
                <a:cs typeface="Times New Roman" panose="02020603050405020304" charset="0"/>
                <a:sym typeface="+mn-ea"/>
              </a:rPr>
              <a:t>综合多样</a:t>
            </a:r>
            <a:endParaRPr lang="en-US"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20" name="文本框 19"/>
          <p:cNvSpPr txBox="1"/>
          <p:nvPr>
            <p:custDataLst>
              <p:tags r:id="rId14"/>
            </p:custDataLst>
          </p:nvPr>
        </p:nvSpPr>
        <p:spPr>
          <a:xfrm>
            <a:off x="7679690" y="3669030"/>
            <a:ext cx="2934335" cy="589915"/>
          </a:xfrm>
          <a:prstGeom prst="rect">
            <a:avLst/>
          </a:prstGeom>
          <a:noFill/>
        </p:spPr>
        <p:txBody>
          <a:bodyPr wrap="none" rtlCol="0" anchor="t">
            <a:noAutofit/>
          </a:bodyPr>
          <a:lstStyle/>
          <a:p>
            <a:pPr algn="ctr"/>
            <a:r>
              <a:rPr lang="en-US" sz="2800" b="1">
                <a:solidFill>
                  <a:srgbClr val="000000"/>
                </a:solidFill>
                <a:latin typeface="楷体" panose="02010609060101010101" charset="-122"/>
                <a:ea typeface="楷体" panose="02010609060101010101" charset="-122"/>
                <a:cs typeface="Times New Roman" panose="02020603050405020304" charset="0"/>
                <a:sym typeface="+mn-ea"/>
              </a:rPr>
              <a:t>趋于单一</a:t>
            </a:r>
            <a:endParaRPr lang="en-US" altLang="en-US" sz="2800" b="1">
              <a:solidFill>
                <a:srgbClr val="000000"/>
              </a:solidFill>
              <a:latin typeface="楷体" panose="02010609060101010101" charset="-122"/>
              <a:ea typeface="楷体" panose="02010609060101010101" charset="-122"/>
              <a:cs typeface="Times New Roman" panose="02020603050405020304" charset="0"/>
              <a:sym typeface="+mn-ea"/>
            </a:endParaRPr>
          </a:p>
        </p:txBody>
      </p:sp>
      <p:sp>
        <p:nvSpPr>
          <p:cNvPr id="21" name="文本框 20"/>
          <p:cNvSpPr txBox="1"/>
          <p:nvPr>
            <p:custDataLst>
              <p:tags r:id="rId15"/>
            </p:custDataLst>
          </p:nvPr>
        </p:nvSpPr>
        <p:spPr>
          <a:xfrm>
            <a:off x="2162175" y="4239895"/>
            <a:ext cx="9356725" cy="1219835"/>
          </a:xfrm>
          <a:prstGeom prst="rect">
            <a:avLst/>
          </a:prstGeom>
          <a:noFill/>
        </p:spPr>
        <p:txBody>
          <a:bodyPr wrap="square" rtlCol="0" anchor="t">
            <a:noAutofit/>
          </a:bodyPr>
          <a:lstStyle/>
          <a:p>
            <a:pPr algn="l">
              <a:buClrTx/>
              <a:buSzTx/>
              <a:buFontTx/>
            </a:pPr>
            <a:r>
              <a:rPr lang="zh-CN" altLang="en-US" sz="2800" b="1">
                <a:solidFill>
                  <a:srgbClr val="000000"/>
                </a:solidFill>
                <a:latin typeface="+mn-ea"/>
                <a:cs typeface="楷体" panose="02010609060101010101" charset="-122"/>
                <a:sym typeface="+mn-ea"/>
              </a:rPr>
              <a:t>①内容：</a:t>
            </a:r>
            <a:r>
              <a:rPr lang="zh-CN" altLang="en-US" sz="2800" b="1">
                <a:noFill/>
                <a:latin typeface="+mn-ea"/>
                <a:cs typeface="楷体" panose="02010609060101010101" charset="-122"/>
                <a:sym typeface="+mn-ea"/>
              </a:rPr>
              <a:t>公平竞争，择优录取，考试内容灵活多样；</a:t>
            </a:r>
            <a:endParaRPr lang="zh-CN" altLang="en-US" sz="2800" b="1">
              <a:noFill/>
              <a:latin typeface="+mn-ea"/>
              <a:cs typeface="楷体" panose="02010609060101010101" charset="-122"/>
              <a:sym typeface="+mn-ea"/>
            </a:endParaRPr>
          </a:p>
          <a:p>
            <a:pPr algn="l">
              <a:buClrTx/>
              <a:buSzTx/>
              <a:buFontTx/>
            </a:pPr>
            <a:r>
              <a:rPr lang="zh-CN" altLang="en-US" sz="2800" b="1">
                <a:solidFill>
                  <a:srgbClr val="000000"/>
                </a:solidFill>
                <a:latin typeface="+mn-ea"/>
                <a:cs typeface="楷体" panose="02010609060101010101" charset="-122"/>
                <a:sym typeface="+mn-ea"/>
              </a:rPr>
              <a:t>②主导：</a:t>
            </a:r>
            <a:r>
              <a:rPr lang="zh-CN" altLang="en-US" sz="2800" b="1">
                <a:noFill/>
                <a:latin typeface="+mn-ea"/>
                <a:cs typeface="楷体" panose="02010609060101010101" charset="-122"/>
                <a:sym typeface="+mn-ea"/>
              </a:rPr>
              <a:t>国家重视，有严密的制度和法律保障；</a:t>
            </a:r>
            <a:endParaRPr lang="zh-CN" altLang="en-US" sz="2800" b="1">
              <a:noFill/>
              <a:latin typeface="+mn-ea"/>
              <a:cs typeface="楷体" panose="02010609060101010101" charset="-122"/>
              <a:sym typeface="+mn-ea"/>
            </a:endParaRPr>
          </a:p>
          <a:p>
            <a:pPr algn="l">
              <a:buClrTx/>
              <a:buSzTx/>
              <a:buFontTx/>
            </a:pPr>
            <a:r>
              <a:rPr lang="zh-CN" altLang="en-US" sz="2800" b="1">
                <a:solidFill>
                  <a:srgbClr val="000000"/>
                </a:solidFill>
                <a:latin typeface="+mn-ea"/>
                <a:cs typeface="楷体" panose="02010609060101010101" charset="-122"/>
                <a:sym typeface="+mn-ea"/>
              </a:rPr>
              <a:t>③目的：</a:t>
            </a:r>
            <a:r>
              <a:rPr lang="zh-CN" altLang="en-US" sz="2800" b="1">
                <a:noFill/>
                <a:latin typeface="+mn-ea"/>
                <a:cs typeface="楷体" panose="02010609060101010101" charset="-122"/>
                <a:sym typeface="+mn-ea"/>
              </a:rPr>
              <a:t>都利于国家发展、社会稳定，促进社会阶层流动。</a:t>
            </a:r>
            <a:endParaRPr lang="zh-CN" altLang="en-US" sz="2800" b="1">
              <a:noFill/>
              <a:latin typeface="+mn-ea"/>
              <a:cs typeface="楷体" panose="02010609060101010101" charset="-122"/>
              <a:sym typeface="+mn-ea"/>
            </a:endParaRPr>
          </a:p>
        </p:txBody>
      </p:sp>
      <p:sp>
        <p:nvSpPr>
          <p:cNvPr id="17" name="文本框 16"/>
          <p:cNvSpPr txBox="1"/>
          <p:nvPr/>
        </p:nvSpPr>
        <p:spPr>
          <a:xfrm>
            <a:off x="382270" y="5630545"/>
            <a:ext cx="11561445" cy="1076325"/>
          </a:xfrm>
          <a:prstGeom prst="rect">
            <a:avLst/>
          </a:prstGeom>
        </p:spPr>
        <p:txBody>
          <a:bodyPr wrap="square">
            <a:spAutoFit/>
          </a:bodyPr>
          <a:lstStyle/>
          <a:p>
            <a:pPr indent="0" algn="l" defTabSz="266700" fontAlgn="auto">
              <a:lnSpc>
                <a:spcPct val="100000"/>
              </a:lnSpc>
              <a:spcAft>
                <a:spcPct val="0"/>
              </a:spcAft>
            </a:pPr>
            <a:r>
              <a:rPr lang="en-US" altLang="zh-CN" sz="3200" b="1">
                <a:solidFill>
                  <a:schemeClr val="tx1"/>
                </a:solidFill>
                <a:latin typeface="方正小标宋简体" panose="02000000000000000000" charset="-122"/>
                <a:ea typeface="方正小标宋简体" panose="02000000000000000000" charset="-122"/>
                <a:cs typeface="方正小标宋简体" panose="02000000000000000000" charset="-122"/>
                <a:sym typeface="Arial" panose="020B0604020202020204" pitchFamily="34" charset="0"/>
              </a:rPr>
              <a:t>        </a:t>
            </a:r>
            <a:r>
              <a:rPr lang="zh-CN" altLang="en-US" sz="3200" b="1">
                <a:solidFill>
                  <a:schemeClr val="tx1"/>
                </a:solidFill>
                <a:latin typeface="方正小标宋简体" panose="02000000000000000000" charset="-122"/>
                <a:ea typeface="方正小标宋简体" panose="02000000000000000000" charset="-122"/>
                <a:cs typeface="方正小标宋简体" panose="02000000000000000000" charset="-122"/>
                <a:sym typeface="Arial" panose="020B0604020202020204" pitchFamily="34" charset="0"/>
              </a:rPr>
              <a:t>现在各国的考试制度，差不多都是学英国的。穷流溯源，英国的考试制度，原来还是从我们中国学过去的。</a:t>
            </a:r>
            <a:r>
              <a:rPr lang="en-US" altLang="zh-CN" sz="2000" b="1">
                <a:solidFill>
                  <a:schemeClr val="tx1"/>
                </a:solidFill>
                <a:latin typeface="方正小标宋简体" panose="02000000000000000000" charset="-122"/>
                <a:ea typeface="方正小标宋简体" panose="02000000000000000000" charset="-122"/>
                <a:cs typeface="方正小标宋简体" panose="02000000000000000000" charset="-122"/>
                <a:sym typeface="Arial" panose="020B0604020202020204" pitchFamily="34" charset="0"/>
              </a:rPr>
              <a:t>—</a:t>
            </a:r>
            <a:r>
              <a:rPr lang="zh-CN" altLang="en-US" sz="2000" b="1">
                <a:solidFill>
                  <a:schemeClr val="tx1"/>
                </a:solidFill>
                <a:latin typeface="方正小标宋简体" panose="02000000000000000000" charset="-122"/>
                <a:ea typeface="方正小标宋简体" panose="02000000000000000000" charset="-122"/>
                <a:cs typeface="方正小标宋简体" panose="02000000000000000000" charset="-122"/>
                <a:sym typeface="Arial" panose="020B0604020202020204" pitchFamily="34" charset="0"/>
              </a:rPr>
              <a:t>孙中山</a:t>
            </a:r>
            <a:r>
              <a:rPr lang="en-US" altLang="zh-CN" sz="2000" b="1">
                <a:solidFill>
                  <a:schemeClr val="tx1"/>
                </a:solidFill>
                <a:latin typeface="方正小标宋简体" panose="02000000000000000000" charset="-122"/>
                <a:ea typeface="方正小标宋简体" panose="02000000000000000000" charset="-122"/>
                <a:cs typeface="方正小标宋简体" panose="02000000000000000000" charset="-122"/>
                <a:sym typeface="Arial" panose="020B0604020202020204" pitchFamily="34" charset="0"/>
              </a:rPr>
              <a:t>《</a:t>
            </a:r>
            <a:r>
              <a:rPr lang="zh-CN" altLang="en-US" sz="2000" b="1">
                <a:solidFill>
                  <a:schemeClr val="tx1"/>
                </a:solidFill>
                <a:latin typeface="方正小标宋简体" panose="02000000000000000000" charset="-122"/>
                <a:ea typeface="方正小标宋简体" panose="02000000000000000000" charset="-122"/>
                <a:cs typeface="方正小标宋简体" panose="02000000000000000000" charset="-122"/>
                <a:sym typeface="Arial" panose="020B0604020202020204" pitchFamily="34" charset="0"/>
              </a:rPr>
              <a:t>五权宪法</a:t>
            </a:r>
            <a:r>
              <a:rPr lang="en-US" altLang="zh-CN" sz="2000" b="1">
                <a:solidFill>
                  <a:schemeClr val="tx1"/>
                </a:solidFill>
                <a:latin typeface="方正小标宋简体" panose="02000000000000000000" charset="-122"/>
                <a:ea typeface="方正小标宋简体" panose="02000000000000000000" charset="-122"/>
                <a:cs typeface="方正小标宋简体" panose="02000000000000000000" charset="-122"/>
                <a:sym typeface="Arial" panose="020B0604020202020204" pitchFamily="34" charset="0"/>
              </a:rPr>
              <a:t>》</a:t>
            </a:r>
            <a:endParaRPr lang="en-US" altLang="zh-CN" sz="2000" b="1">
              <a:solidFill>
                <a:schemeClr val="tx1"/>
              </a:solidFill>
              <a:latin typeface="方正小标宋简体" panose="02000000000000000000" charset="-122"/>
              <a:ea typeface="方正小标宋简体" panose="02000000000000000000" charset="-122"/>
              <a:cs typeface="方正小标宋简体" panose="02000000000000000000" charset="-122"/>
              <a:sym typeface="Arial" panose="020B0604020202020204" pitchFamily="34" charset="0"/>
            </a:endParaRPr>
          </a:p>
        </p:txBody>
      </p:sp>
      <p:sp>
        <p:nvSpPr>
          <p:cNvPr id="22" name="文本框 21"/>
          <p:cNvSpPr txBox="1"/>
          <p:nvPr>
            <p:custDataLst>
              <p:tags r:id="rId16"/>
            </p:custDataLst>
          </p:nvPr>
        </p:nvSpPr>
        <p:spPr>
          <a:xfrm>
            <a:off x="2162175" y="4239895"/>
            <a:ext cx="9356725" cy="1219835"/>
          </a:xfrm>
          <a:prstGeom prst="rect">
            <a:avLst/>
          </a:prstGeom>
          <a:noFill/>
        </p:spPr>
        <p:txBody>
          <a:bodyPr wrap="square" rtlCol="0" anchor="t">
            <a:noAutofit/>
          </a:bodyPr>
          <a:lstStyle/>
          <a:p>
            <a:pPr algn="l">
              <a:buClrTx/>
              <a:buSzTx/>
              <a:buFontTx/>
            </a:pPr>
            <a:r>
              <a:rPr lang="zh-CN" altLang="en-US" sz="2800" b="1">
                <a:solidFill>
                  <a:srgbClr val="000000"/>
                </a:solidFill>
                <a:latin typeface="+mn-ea"/>
                <a:cs typeface="楷体" panose="02010609060101010101" charset="-122"/>
                <a:sym typeface="+mn-ea"/>
              </a:rPr>
              <a:t>①内容：公平竞争，择优录取，考试内容灵活多样；</a:t>
            </a:r>
            <a:endParaRPr lang="zh-CN" altLang="en-US" sz="2800" b="1">
              <a:solidFill>
                <a:srgbClr val="000000"/>
              </a:solidFill>
              <a:latin typeface="+mn-ea"/>
              <a:cs typeface="楷体" panose="02010609060101010101" charset="-122"/>
              <a:sym typeface="+mn-ea"/>
            </a:endParaRPr>
          </a:p>
          <a:p>
            <a:pPr algn="l">
              <a:buClrTx/>
              <a:buSzTx/>
              <a:buFontTx/>
            </a:pPr>
            <a:r>
              <a:rPr lang="zh-CN" altLang="en-US" sz="2800" b="1">
                <a:solidFill>
                  <a:srgbClr val="000000"/>
                </a:solidFill>
                <a:latin typeface="+mn-ea"/>
                <a:cs typeface="楷体" panose="02010609060101010101" charset="-122"/>
                <a:sym typeface="+mn-ea"/>
              </a:rPr>
              <a:t>②主导：国家重视，有严密的制度和法律保障；</a:t>
            </a:r>
            <a:endParaRPr lang="zh-CN" altLang="en-US" sz="2800" b="1">
              <a:solidFill>
                <a:srgbClr val="000000"/>
              </a:solidFill>
              <a:latin typeface="+mn-ea"/>
              <a:cs typeface="楷体" panose="02010609060101010101" charset="-122"/>
              <a:sym typeface="+mn-ea"/>
            </a:endParaRPr>
          </a:p>
          <a:p>
            <a:pPr algn="l">
              <a:buClrTx/>
              <a:buSzTx/>
              <a:buFontTx/>
            </a:pPr>
            <a:r>
              <a:rPr lang="zh-CN" altLang="en-US" sz="2800" b="1">
                <a:solidFill>
                  <a:srgbClr val="000000"/>
                </a:solidFill>
                <a:latin typeface="+mn-ea"/>
                <a:cs typeface="楷体" panose="02010609060101010101" charset="-122"/>
                <a:sym typeface="+mn-ea"/>
              </a:rPr>
              <a:t>③目的：都利于国家发展、社会稳定，促进社会阶层流动。</a:t>
            </a:r>
            <a:endParaRPr lang="zh-CN" altLang="en-US" sz="2800" b="1">
              <a:solidFill>
                <a:srgbClr val="000000"/>
              </a:solidFill>
              <a:latin typeface="+mn-ea"/>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1" grpId="0"/>
      <p:bldP spid="12" grpId="0"/>
      <p:bldP spid="13" grpId="0"/>
      <p:bldP spid="18" grpId="0"/>
      <p:bldP spid="14" grpId="0"/>
      <p:bldP spid="19" grpId="0"/>
      <p:bldP spid="15" grpId="0"/>
      <p:bldP spid="20" grpId="0"/>
      <p:bldP spid="2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本课小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073"/>
            <a:ext cx="3760819" cy="90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145"/>
          <p:cNvSpPr txBox="1"/>
          <p:nvPr/>
        </p:nvSpPr>
        <p:spPr>
          <a:xfrm>
            <a:off x="4721861" y="155576"/>
            <a:ext cx="7193915" cy="709295"/>
          </a:xfrm>
          <a:prstGeom prst="rect">
            <a:avLst/>
          </a:prstGeom>
          <a:solidFill>
            <a:schemeClr val="bg1"/>
          </a:solidFill>
          <a:ln w="38100" cap="flat" cmpd="sng">
            <a:solidFill>
              <a:srgbClr val="FFCC00"/>
            </a:solidFill>
            <a:prstDash val="solid"/>
            <a:miter/>
            <a:headEnd type="none" w="med" len="med"/>
            <a:tailEnd type="none" w="med" len="med"/>
          </a:ln>
        </p:spPr>
        <p:txBody>
          <a:bodyPr wrap="square" lIns="90170" tIns="46990" rIns="90170" bIns="46990" anchor="t" anchorCtr="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zh-CN" altLang="en-US" sz="4000" b="1" i="0" u="none" strike="noStrike" kern="1200" cap="none" spc="0" normalizeH="0" baseline="0" noProof="0">
                <a:ln>
                  <a:noFill/>
                </a:ln>
                <a:solidFill>
                  <a:srgbClr val="FF0000"/>
                </a:solidFill>
                <a:effectLst/>
                <a:uLnTx/>
                <a:uFillTx/>
                <a:latin typeface="方正粗黑宋简体" panose="02000000000000000000" charset="-122"/>
                <a:ea typeface="方正粗黑宋简体" panose="02000000000000000000" charset="-122"/>
                <a:cs typeface="Arial" panose="020B0604020202020204"/>
                <a:sym typeface="+mn-ea"/>
              </a:rPr>
              <a:t>中西人才选拔制度发展的启示？</a:t>
            </a:r>
            <a:endParaRPr kumimoji="0" lang="zh-CN" altLang="en-US" sz="4000" b="1" i="0" u="none" strike="noStrike" kern="1200" cap="none" spc="0" normalizeH="0" baseline="0" noProof="0" dirty="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13" name="文本框 12"/>
          <p:cNvSpPr txBox="1"/>
          <p:nvPr/>
        </p:nvSpPr>
        <p:spPr>
          <a:xfrm>
            <a:off x="4721860" y="1008380"/>
            <a:ext cx="7193280" cy="586105"/>
          </a:xfrm>
          <a:prstGeom prst="rect">
            <a:avLst/>
          </a:prstGeom>
          <a:solidFill>
            <a:schemeClr val="bg1">
              <a:alpha val="100000"/>
            </a:schemeClr>
          </a:solidFill>
          <a:ln w="19050" cap="flat" cmpd="sng">
            <a:solidFill>
              <a:schemeClr val="accent2">
                <a:lumMod val="75000"/>
              </a:schemeClr>
            </a:solidFill>
            <a:prstDash val="solid"/>
            <a:miter/>
            <a:headEnd type="none" w="med" len="med"/>
            <a:tailEnd type="none" w="med" len="med"/>
          </a:ln>
        </p:spPr>
        <p:txBody>
          <a:bodyPr vert="horz" wrap="square" lIns="90170" tIns="46990" rIns="90170" bIns="46990" anchor="t">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defRPr/>
            </a:pP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◆任何制度的产生都是一定时代的产物。</a:t>
            </a:r>
            <a:endParaRPr kumimoji="0" lang="zh-CN" altLang="en-US" sz="3200" b="1" i="0" u="none" strike="noStrike" kern="1200" cap="none" spc="0" normalizeH="0" baseline="0" noProof="1">
              <a:ln>
                <a:noFill/>
              </a:ln>
              <a:solidFill>
                <a:srgbClr val="1A0AF4"/>
              </a:solidFill>
              <a:effectLst/>
              <a:uLnTx/>
              <a:uFillTx/>
              <a:latin typeface="方正粗黑宋简体" panose="02000000000000000000" charset="-122"/>
              <a:ea typeface="方正粗黑宋简体" panose="02000000000000000000" charset="-122"/>
              <a:cs typeface="黑体" panose="02010609060101010101" charset="-122"/>
              <a:sym typeface="宋体" panose="02010600030101010101" pitchFamily="2" charset="-122"/>
            </a:endParaRPr>
          </a:p>
        </p:txBody>
      </p:sp>
      <p:sp>
        <p:nvSpPr>
          <p:cNvPr id="14" name="文本框 13"/>
          <p:cNvSpPr txBox="1"/>
          <p:nvPr/>
        </p:nvSpPr>
        <p:spPr>
          <a:xfrm>
            <a:off x="4721860" y="1737995"/>
            <a:ext cx="7193280" cy="1078865"/>
          </a:xfrm>
          <a:prstGeom prst="rect">
            <a:avLst/>
          </a:prstGeom>
          <a:solidFill>
            <a:schemeClr val="bg1">
              <a:alpha val="100000"/>
            </a:schemeClr>
          </a:solidFill>
          <a:ln w="19050" cap="flat" cmpd="sng">
            <a:solidFill>
              <a:schemeClr val="accent2">
                <a:lumMod val="75000"/>
              </a:schemeClr>
            </a:solidFill>
            <a:prstDash val="solid"/>
            <a:miter/>
            <a:headEnd type="none" w="med" len="med"/>
            <a:tailEnd type="none" w="med" len="med"/>
          </a:ln>
        </p:spPr>
        <p:txBody>
          <a:bodyPr vert="horz" wrap="square" lIns="90170" tIns="46990" rIns="90170" bIns="46990" anchor="t">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defRPr/>
            </a:pP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a:t>
            </a: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mn-ea"/>
              </a:rPr>
              <a:t>人才是国家宝贵财富，要重视人才培养，公平公正地选拔高素质人才</a:t>
            </a: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a:t>
            </a:r>
            <a:endParaRPr kumimoji="0" lang="zh-CN" altLang="en-US" sz="3200" b="1" i="0" u="none" strike="noStrike" kern="1200" cap="none" spc="0" normalizeH="0" baseline="0" noProof="1">
              <a:ln>
                <a:noFill/>
              </a:ln>
              <a:solidFill>
                <a:srgbClr val="1A0AF4"/>
              </a:solidFill>
              <a:effectLst/>
              <a:uLnTx/>
              <a:uFillTx/>
              <a:latin typeface="方正粗黑宋简体" panose="02000000000000000000" charset="-122"/>
              <a:ea typeface="方正粗黑宋简体" panose="02000000000000000000" charset="-122"/>
              <a:cs typeface="黑体" panose="02010609060101010101" charset="-122"/>
              <a:sym typeface="宋体" panose="02010600030101010101" pitchFamily="2" charset="-122"/>
            </a:endParaRPr>
          </a:p>
        </p:txBody>
      </p:sp>
      <p:sp>
        <p:nvSpPr>
          <p:cNvPr id="15" name="文本框 14"/>
          <p:cNvSpPr txBox="1"/>
          <p:nvPr/>
        </p:nvSpPr>
        <p:spPr>
          <a:xfrm>
            <a:off x="4721860" y="2960369"/>
            <a:ext cx="7193280" cy="1078865"/>
          </a:xfrm>
          <a:prstGeom prst="rect">
            <a:avLst/>
          </a:prstGeom>
          <a:solidFill>
            <a:schemeClr val="bg1">
              <a:alpha val="100000"/>
            </a:schemeClr>
          </a:solidFill>
          <a:ln w="19050" cap="flat" cmpd="sng">
            <a:solidFill>
              <a:schemeClr val="accent2">
                <a:lumMod val="75000"/>
              </a:schemeClr>
            </a:solidFill>
            <a:prstDash val="solid"/>
            <a:miter/>
            <a:headEnd type="none" w="med" len="med"/>
            <a:tailEnd type="none" w="med" len="med"/>
          </a:ln>
        </p:spPr>
        <p:txBody>
          <a:bodyPr vert="horz" wrap="square" lIns="90170" tIns="46990" rIns="90170" bIns="46990" anchor="t">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defRPr/>
            </a:pPr>
            <a:r>
              <a:rPr kumimoji="0" lang="zh-CN" altLang="en-US" sz="3200" b="1" i="0" u="none" strike="noStrike" kern="1200" cap="none" spc="0" normalizeH="0" baseline="0" noProof="0" dirty="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a:t>
            </a:r>
            <a:r>
              <a:rPr kumimoji="0" lang="zh-CN" altLang="en-US" sz="3200" b="1" i="0" u="none" strike="noStrike" kern="1200" cap="none" spc="0" normalizeH="0" baseline="0" noProof="0" dirty="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mn-ea"/>
              </a:rPr>
              <a:t>切实加强对公务员的监督考核，打造廉洁高效政府</a:t>
            </a:r>
            <a:r>
              <a:rPr kumimoji="0" lang="zh-CN" altLang="en-US" sz="3200" b="1" i="0" u="none" strike="noStrike" kern="1200" cap="none" spc="0" normalizeH="0" baseline="0" noProof="0" dirty="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a:t>
            </a:r>
            <a:endParaRPr kumimoji="0" lang="zh-CN" altLang="en-US" sz="3200" b="1" i="0" u="none" strike="noStrike" kern="1200" cap="none" spc="0" normalizeH="0" baseline="0" noProof="1">
              <a:ln>
                <a:noFill/>
              </a:ln>
              <a:solidFill>
                <a:srgbClr val="1A0AF4"/>
              </a:solidFill>
              <a:effectLst/>
              <a:uLnTx/>
              <a:uFillTx/>
              <a:latin typeface="方正粗黑宋简体" panose="02000000000000000000" charset="-122"/>
              <a:ea typeface="方正粗黑宋简体" panose="02000000000000000000" charset="-122"/>
              <a:cs typeface="黑体" panose="02010609060101010101" charset="-122"/>
              <a:sym typeface="宋体" panose="02010600030101010101" pitchFamily="2" charset="-122"/>
            </a:endParaRPr>
          </a:p>
        </p:txBody>
      </p:sp>
      <p:sp>
        <p:nvSpPr>
          <p:cNvPr id="16" name="文本框 15"/>
          <p:cNvSpPr txBox="1"/>
          <p:nvPr/>
        </p:nvSpPr>
        <p:spPr>
          <a:xfrm>
            <a:off x="4721860" y="4182745"/>
            <a:ext cx="7193280" cy="586105"/>
          </a:xfrm>
          <a:prstGeom prst="rect">
            <a:avLst/>
          </a:prstGeom>
          <a:solidFill>
            <a:schemeClr val="bg1">
              <a:alpha val="100000"/>
            </a:schemeClr>
          </a:solidFill>
          <a:ln w="19050" cap="flat" cmpd="sng">
            <a:solidFill>
              <a:schemeClr val="accent2">
                <a:lumMod val="75000"/>
              </a:schemeClr>
            </a:solidFill>
            <a:prstDash val="solid"/>
            <a:miter/>
            <a:headEnd type="none" w="med" len="med"/>
            <a:tailEnd type="none" w="med" len="med"/>
          </a:ln>
        </p:spPr>
        <p:txBody>
          <a:bodyPr vert="horz" wrap="square" lIns="90170" tIns="46990" rIns="90170" bIns="46990" anchor="t">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defRPr/>
            </a:pP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a:t>
            </a: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mn-ea"/>
              </a:rPr>
              <a:t>坚定文化自信，传承优秀传统文化</a:t>
            </a: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a:t>
            </a:r>
            <a:endParaRPr kumimoji="0" lang="zh-CN" altLang="en-US" sz="3200" b="1" i="0" u="none" strike="noStrike" kern="1200" cap="none" spc="0" normalizeH="0" baseline="0" noProof="1">
              <a:ln>
                <a:noFill/>
              </a:ln>
              <a:solidFill>
                <a:srgbClr val="1A0AF4"/>
              </a:solidFill>
              <a:effectLst/>
              <a:uLnTx/>
              <a:uFillTx/>
              <a:latin typeface="方正粗黑宋简体" panose="02000000000000000000" charset="-122"/>
              <a:ea typeface="方正粗黑宋简体" panose="02000000000000000000" charset="-122"/>
              <a:cs typeface="黑体" panose="02010609060101010101" charset="-122"/>
              <a:sym typeface="宋体" panose="02010600030101010101" pitchFamily="2" charset="-122"/>
            </a:endParaRPr>
          </a:p>
        </p:txBody>
      </p:sp>
      <p:sp>
        <p:nvSpPr>
          <p:cNvPr id="17" name="文本框 16"/>
          <p:cNvSpPr txBox="1"/>
          <p:nvPr/>
        </p:nvSpPr>
        <p:spPr>
          <a:xfrm>
            <a:off x="4722495" y="4912360"/>
            <a:ext cx="7193280" cy="1570990"/>
          </a:xfrm>
          <a:prstGeom prst="rect">
            <a:avLst/>
          </a:prstGeom>
          <a:solidFill>
            <a:schemeClr val="bg1">
              <a:alpha val="100000"/>
            </a:schemeClr>
          </a:solidFill>
          <a:ln w="19050" cap="flat" cmpd="sng">
            <a:solidFill>
              <a:schemeClr val="accent2">
                <a:lumMod val="75000"/>
              </a:schemeClr>
            </a:solidFill>
            <a:prstDash val="solid"/>
            <a:miter/>
            <a:headEnd type="none" w="med" len="med"/>
            <a:tailEnd type="none" w="med" len="med"/>
          </a:ln>
        </p:spPr>
        <p:txBody>
          <a:bodyPr vert="horz" wrap="square" lIns="90170" tIns="46990" rIns="90170" bIns="46990" anchor="t">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defRPr/>
            </a:pP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a:t>
            </a: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mn-ea"/>
              </a:rPr>
              <a:t>任何制度构建都不能一劳永逸，必须立足国情、善于学习、与时俱进，不断革新完善</a:t>
            </a:r>
            <a:r>
              <a:rPr kumimoji="0" lang="zh-CN" altLang="en-US" sz="3200" b="1" i="0" u="none" strike="noStrike" kern="1200" cap="none" spc="0" normalizeH="0" baseline="0" noProof="0">
                <a:ln>
                  <a:noFill/>
                </a:ln>
                <a:solidFill>
                  <a:srgbClr val="1A0AF4"/>
                </a:solidFill>
                <a:effectLst/>
                <a:uLnTx/>
                <a:uFillTx/>
                <a:latin typeface="方正粗黑宋简体" panose="02000000000000000000" charset="-122"/>
                <a:ea typeface="方正粗黑宋简体" panose="02000000000000000000" charset="-122"/>
                <a:cs typeface="Arial" panose="020B0604020202020204"/>
                <a:sym typeface="宋体" panose="02010600030101010101" pitchFamily="2" charset="-122"/>
              </a:rPr>
              <a:t>。</a:t>
            </a:r>
            <a:endParaRPr kumimoji="0" lang="zh-CN" altLang="en-US" sz="3200" b="1" i="0" u="none" strike="noStrike" kern="1200" cap="none" spc="0" normalizeH="0" baseline="0" noProof="1">
              <a:ln>
                <a:noFill/>
              </a:ln>
              <a:solidFill>
                <a:srgbClr val="1A0AF4"/>
              </a:solidFill>
              <a:effectLst/>
              <a:uLnTx/>
              <a:uFillTx/>
              <a:latin typeface="方正粗黑宋简体" panose="02000000000000000000" charset="-122"/>
              <a:ea typeface="方正粗黑宋简体" panose="02000000000000000000" charset="-122"/>
              <a:cs typeface="黑体" panose="02010609060101010101" charset="-122"/>
              <a:sym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ym"/>
          <p:cNvPicPr>
            <a:picLocks noChangeAspect="1"/>
          </p:cNvPicPr>
          <p:nvPr/>
        </p:nvPicPr>
        <p:blipFill>
          <a:blip r:embed="rId1">
            <a:alphaModFix amt="10000"/>
          </a:blip>
          <a:stretch>
            <a:fillRect/>
          </a:stretch>
        </p:blipFill>
        <p:spPr>
          <a:xfrm>
            <a:off x="635" y="-7620"/>
            <a:ext cx="12190730" cy="6866255"/>
          </a:xfrm>
          <a:prstGeom prst="rect">
            <a:avLst/>
          </a:prstGeom>
        </p:spPr>
      </p:pic>
      <p:sp>
        <p:nvSpPr>
          <p:cNvPr id="2" name="文本框 1"/>
          <p:cNvSpPr txBox="1"/>
          <p:nvPr/>
        </p:nvSpPr>
        <p:spPr>
          <a:xfrm>
            <a:off x="532765" y="993140"/>
            <a:ext cx="10980420" cy="2858770"/>
          </a:xfrm>
          <a:prstGeom prst="rect">
            <a:avLst/>
          </a:prstGeom>
          <a:noFill/>
        </p:spPr>
        <p:txBody>
          <a:bodyPr wrap="square" rtlCol="0">
            <a:spAutoFit/>
          </a:bodyPr>
          <a:p>
            <a:pPr lvl="0" algn="just" fontAlgn="auto">
              <a:lnSpc>
                <a:spcPct val="130000"/>
              </a:lnSpc>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20</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世纪初，英国建立文官分类管理制度，采用品位分类的办法。品即官阶，代表等级、地位和报酬；位即职位，代表权力、职资和任务。官阶不随职位变动而改变。这反映了（</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pPr lvl="0" algn="just" fontAlgn="auto">
              <a:lnSpc>
                <a:spcPct val="130000"/>
              </a:lnSpc>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．贵族传统的延续                   </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B</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．官员地位的降低</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pPr lvl="0" algn="just" fontAlgn="auto">
              <a:lnSpc>
                <a:spcPct val="130000"/>
              </a:lnSpc>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C</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．党派干预的加强                   </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D</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．政府职能的扩大</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custDataLst>
              <p:tags r:id="rId2"/>
            </p:custDataLst>
          </p:nvPr>
        </p:nvSpPr>
        <p:spPr>
          <a:xfrm>
            <a:off x="9832976" y="2122805"/>
            <a:ext cx="759460" cy="1198880"/>
          </a:xfrm>
          <a:prstGeom prst="rect">
            <a:avLst/>
          </a:prstGeom>
          <a:noFill/>
          <a:ln>
            <a:noFill/>
          </a:ln>
        </p:spPr>
        <p:txBody>
          <a:bodyPr wrap="none" rtlCol="0" anchor="t">
            <a:spAutoFit/>
          </a:bodyPr>
          <a:p>
            <a:pPr algn="ctr"/>
            <a:r>
              <a:rPr lang="en-US" altLang="zh-CN" sz="7200" b="1">
                <a:solidFill>
                  <a:srgbClr val="C00000"/>
                </a:solidFill>
                <a:effectLst>
                  <a:outerShdw blurRad="38100" dist="19050" dir="2700000" algn="tl" rotWithShape="0">
                    <a:schemeClr val="dk1">
                      <a:alpha val="40000"/>
                    </a:schemeClr>
                  </a:outerShdw>
                </a:effectLst>
              </a:rPr>
              <a:t>D</a:t>
            </a:r>
            <a:endParaRPr lang="en-US" altLang="zh-CN" sz="7200" b="1">
              <a:solidFill>
                <a:srgbClr val="C00000"/>
              </a:solidFill>
              <a:effectLst>
                <a:outerShdw blurRad="38100" dist="19050" dir="2700000" algn="tl" rotWithShape="0">
                  <a:schemeClr val="dk1">
                    <a:alpha val="40000"/>
                  </a:schemeClr>
                </a:outerShdw>
              </a:effectLst>
            </a:endParaRPr>
          </a:p>
        </p:txBody>
      </p:sp>
      <p:sp>
        <p:nvSpPr>
          <p:cNvPr id="4" name="文本框 3"/>
          <p:cNvSpPr txBox="1"/>
          <p:nvPr/>
        </p:nvSpPr>
        <p:spPr>
          <a:xfrm>
            <a:off x="532765" y="3871595"/>
            <a:ext cx="10678795" cy="2489200"/>
          </a:xfrm>
          <a:prstGeom prst="rect">
            <a:avLst/>
          </a:prstGeom>
          <a:noFill/>
        </p:spPr>
        <p:txBody>
          <a:bodyPr wrap="square" rtlCol="0">
            <a:spAutoFit/>
          </a:bodyPr>
          <a:p>
            <a:pPr indent="0" fontAlgn="auto">
              <a:lnSpc>
                <a:spcPct val="130000"/>
              </a:lnSpc>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、18世纪，英国议会大力改革文官制度，把任命文官的权力从国王和贵族的手中转移到各政府部门负责人手中，规定由他们和高级文官推荐录用。这一改革(    )</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indent="0" fontAlgn="auto">
              <a:lnSpc>
                <a:spcPct val="130000"/>
              </a:lnSpc>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A.保障了政府工作的稳定性     B.导致议会独揽了行政权</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indent="0" fontAlgn="auto">
              <a:lnSpc>
                <a:spcPct val="130000"/>
              </a:lnSpc>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C.巩固了文官政治中立原则     D.利于完善君主立宪制度</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9301895" y="5063525"/>
            <a:ext cx="741680" cy="1445260"/>
          </a:xfrm>
          <a:prstGeom prst="rect">
            <a:avLst/>
          </a:prstGeom>
          <a:noFill/>
        </p:spPr>
        <p:txBody>
          <a:bodyPr wrap="none" rtlCol="0">
            <a:spAutoFit/>
          </a:bodyPr>
          <a:p>
            <a:r>
              <a:rPr kumimoji="1" lang="en-US" altLang="zh-CN" sz="8800" dirty="0">
                <a:solidFill>
                  <a:srgbClr val="C00000"/>
                </a:solidFill>
                <a:latin typeface="黑体" panose="02010609060101010101" charset="-122"/>
                <a:ea typeface="黑体" panose="02010609060101010101" charset="-122"/>
              </a:rPr>
              <a:t>D</a:t>
            </a:r>
            <a:endParaRPr kumimoji="1" lang="zh-CN" altLang="en-US" sz="8800" dirty="0">
              <a:solidFill>
                <a:srgbClr val="C00000"/>
              </a:solidFill>
              <a:latin typeface="黑体" panose="02010609060101010101" charset="-122"/>
              <a:ea typeface="黑体" panose="02010609060101010101" charset="-122"/>
            </a:endParaRPr>
          </a:p>
        </p:txBody>
      </p:sp>
      <p:cxnSp>
        <p:nvCxnSpPr>
          <p:cNvPr id="6" name="直接连接符 5"/>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sp>
        <p:nvSpPr>
          <p:cNvPr id="15" name="文本框 14"/>
          <p:cNvSpPr txBox="1"/>
          <p:nvPr/>
        </p:nvSpPr>
        <p:spPr>
          <a:xfrm>
            <a:off x="360680" y="70485"/>
            <a:ext cx="194437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随堂检测】</a:t>
            </a:r>
            <a:endParaRPr lang="zh-CN" altLang="en-US" sz="2400" b="1">
              <a:latin typeface="宋体" panose="02010600030101010101" pitchFamily="2" charset="-122"/>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rgbClr val="FF0000"/>
                </a:solidFill>
                <a:latin typeface="微软雅黑" panose="020B0503020204020204" charset="-122"/>
                <a:ea typeface="微软雅黑" panose="020B0503020204020204" charset="-122"/>
                <a:sym typeface="+mn-ea"/>
              </a:rPr>
              <a:t>学习目标</a:t>
            </a:r>
            <a:endParaRPr lang="zh-CN" altLang="en-US" b="1">
              <a:solidFill>
                <a:srgbClr val="FF0000"/>
              </a:solidFill>
              <a:latin typeface="微软雅黑" panose="020B0503020204020204" charset="-122"/>
              <a:ea typeface="微软雅黑" panose="020B0503020204020204" charset="-122"/>
              <a:sym typeface="+mn-ea"/>
            </a:endParaRPr>
          </a:p>
        </p:txBody>
      </p:sp>
      <p:sp>
        <p:nvSpPr>
          <p:cNvPr id="3" name="内容占位符 2"/>
          <p:cNvSpPr>
            <a:spLocks noGrp="1"/>
          </p:cNvSpPr>
          <p:nvPr>
            <p:ph idx="1"/>
          </p:nvPr>
        </p:nvSpPr>
        <p:spPr/>
        <p:txBody>
          <a:bodyPr>
            <a:noAutofit/>
          </a:bodyPr>
          <a:p>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课程标准：</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marL="0" indent="0">
              <a:buNone/>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了解西方近代文官制度，知道西方近代文官制度的特点及影响。</a:t>
            </a:r>
            <a:endParaRPr lang="zh-CN" altLang="en-US" sz="2400" b="1">
              <a:latin typeface="微软雅黑" panose="020B0503020204020204" charset="-122"/>
              <a:ea typeface="微软雅黑" panose="020B0503020204020204" charset="-122"/>
              <a:cs typeface="微软雅黑" panose="020B0503020204020204" charset="-122"/>
              <a:sym typeface="+mn-ea"/>
            </a:endParaRPr>
          </a:p>
          <a:p>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课时目标</a:t>
            </a:r>
            <a:endParaRPr lang="zh-CN" altLang="en-US" sz="2400" b="1">
              <a:latin typeface="微软雅黑" panose="020B0503020204020204" charset="-122"/>
              <a:ea typeface="微软雅黑" panose="020B0503020204020204" charset="-122"/>
              <a:cs typeface="微软雅黑" panose="020B0503020204020204" charset="-122"/>
            </a:endParaRPr>
          </a:p>
          <a:p>
            <a:pPr marL="0" indent="0">
              <a:buNone/>
            </a:pP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）水平</a:t>
            </a:r>
            <a:r>
              <a:rPr lang="en-US" altLang="zh-CN" sz="2400" b="1">
                <a:latin typeface="微软雅黑" panose="020B0503020204020204" charset="-122"/>
                <a:ea typeface="微软雅黑" panose="020B0503020204020204" charset="-122"/>
                <a:cs typeface="微软雅黑" panose="020B0503020204020204" charset="-122"/>
                <a:sym typeface="+mn-ea"/>
              </a:rPr>
              <a:t>1—2</a:t>
            </a:r>
            <a:r>
              <a:rPr lang="zh-CN" altLang="en-US" sz="2400" b="1">
                <a:latin typeface="微软雅黑" panose="020B0503020204020204" charset="-122"/>
                <a:ea typeface="微软雅黑" panose="020B0503020204020204" charset="-122"/>
                <a:cs typeface="微软雅黑" panose="020B0503020204020204" charset="-122"/>
                <a:sym typeface="+mn-ea"/>
              </a:rPr>
              <a:t>学习目标：能够叙述西方主要国家建立近代文官制度的史实，分析近代西方文官制度建立的原因，归纳近代西方文官制度的特征</a:t>
            </a:r>
            <a:endParaRPr lang="zh-CN" altLang="en-US" sz="2400" b="1">
              <a:latin typeface="微软雅黑" panose="020B0503020204020204" charset="-122"/>
              <a:ea typeface="微软雅黑" panose="020B0503020204020204" charset="-122"/>
              <a:cs typeface="微软雅黑" panose="020B0503020204020204" charset="-122"/>
            </a:endParaRPr>
          </a:p>
          <a:p>
            <a:pPr marL="0" indent="0">
              <a:buNone/>
            </a:pP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）水平</a:t>
            </a:r>
            <a:r>
              <a:rPr lang="en-US" altLang="zh-CN" sz="2400" b="1">
                <a:latin typeface="微软雅黑" panose="020B0503020204020204" charset="-122"/>
                <a:ea typeface="微软雅黑" panose="020B0503020204020204" charset="-122"/>
                <a:cs typeface="微软雅黑" panose="020B0503020204020204" charset="-122"/>
                <a:sym typeface="+mn-ea"/>
              </a:rPr>
              <a:t>3—4</a:t>
            </a:r>
            <a:r>
              <a:rPr lang="zh-CN" altLang="en-US" sz="2400" b="1">
                <a:latin typeface="微软雅黑" panose="020B0503020204020204" charset="-122"/>
                <a:ea typeface="微软雅黑" panose="020B0503020204020204" charset="-122"/>
                <a:cs typeface="微软雅黑" panose="020B0503020204020204" charset="-122"/>
                <a:sym typeface="+mn-ea"/>
              </a:rPr>
              <a:t>学习目标：通过比较分析认识科举制对西方近代文官制度的影响；能够结合西方资本主义国家的发展历程，辩证地评价近代西方文官制度。</a:t>
            </a:r>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ym"/>
          <p:cNvPicPr>
            <a:picLocks noChangeAspect="1"/>
          </p:cNvPicPr>
          <p:nvPr/>
        </p:nvPicPr>
        <p:blipFill>
          <a:blip r:embed="rId1">
            <a:alphaModFix amt="10000"/>
          </a:blip>
          <a:stretch>
            <a:fillRect/>
          </a:stretch>
        </p:blipFill>
        <p:spPr>
          <a:xfrm>
            <a:off x="635" y="-7620"/>
            <a:ext cx="12190730" cy="6866255"/>
          </a:xfrm>
          <a:prstGeom prst="rect">
            <a:avLst/>
          </a:prstGeom>
        </p:spPr>
      </p:pic>
      <p:sp>
        <p:nvSpPr>
          <p:cNvPr id="3" name="文本框 2"/>
          <p:cNvSpPr txBox="1"/>
          <p:nvPr/>
        </p:nvSpPr>
        <p:spPr>
          <a:xfrm>
            <a:off x="4801235" y="1800225"/>
            <a:ext cx="5216525"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一、西方文官制度出现的</a:t>
            </a:r>
            <a:r>
              <a:rPr lang="zh-CN" altLang="en-US" sz="2800" b="1">
                <a:solidFill>
                  <a:srgbClr val="FF0000"/>
                </a:solidFill>
                <a:latin typeface="微软雅黑" panose="020B0503020204020204" charset="-122"/>
                <a:ea typeface="微软雅黑" panose="020B0503020204020204" charset="-122"/>
              </a:rPr>
              <a:t>背景</a:t>
            </a:r>
            <a:endParaRPr lang="zh-CN" altLang="en-US" sz="2800" b="1">
              <a:solidFill>
                <a:srgbClr val="FF0000"/>
              </a:solidFill>
              <a:latin typeface="微软雅黑" panose="020B0503020204020204" charset="-122"/>
              <a:ea typeface="微软雅黑" panose="020B0503020204020204" charset="-122"/>
            </a:endParaRPr>
          </a:p>
        </p:txBody>
      </p:sp>
      <p:sp>
        <p:nvSpPr>
          <p:cNvPr id="4" name="文本框 3"/>
          <p:cNvSpPr txBox="1"/>
          <p:nvPr/>
        </p:nvSpPr>
        <p:spPr>
          <a:xfrm>
            <a:off x="4795520" y="3128010"/>
            <a:ext cx="4832350"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二、西方文官制度的</a:t>
            </a:r>
            <a:r>
              <a:rPr lang="zh-CN" altLang="en-US" sz="2800" b="1">
                <a:solidFill>
                  <a:srgbClr val="FF0000"/>
                </a:solidFill>
                <a:latin typeface="微软雅黑" panose="020B0503020204020204" charset="-122"/>
                <a:ea typeface="微软雅黑" panose="020B0503020204020204" charset="-122"/>
              </a:rPr>
              <a:t>建立</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4817745" y="4455795"/>
            <a:ext cx="5854700"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三、西方文官制度的</a:t>
            </a:r>
            <a:r>
              <a:rPr lang="zh-CN" altLang="en-US" sz="2800" b="1">
                <a:solidFill>
                  <a:srgbClr val="FF0000"/>
                </a:solidFill>
                <a:latin typeface="微软雅黑" panose="020B0503020204020204" charset="-122"/>
                <a:ea typeface="微软雅黑" panose="020B0503020204020204" charset="-122"/>
              </a:rPr>
              <a:t>特点和影响</a:t>
            </a:r>
            <a:endParaRPr lang="zh-CN" altLang="en-US" sz="2800" b="1">
              <a:solidFill>
                <a:srgbClr val="FF0000"/>
              </a:solidFill>
              <a:latin typeface="微软雅黑" panose="020B0503020204020204" charset="-122"/>
              <a:ea typeface="微软雅黑" panose="020B0503020204020204" charset="-122"/>
            </a:endParaRPr>
          </a:p>
        </p:txBody>
      </p:sp>
      <p:pic>
        <p:nvPicPr>
          <p:cNvPr id="6" name="图片 5" descr="汉弗莱"/>
          <p:cNvPicPr>
            <a:picLocks noChangeAspect="1"/>
          </p:cNvPicPr>
          <p:nvPr/>
        </p:nvPicPr>
        <p:blipFill>
          <a:blip r:embed="rId2">
            <a:alphaModFix amt="60000"/>
          </a:blip>
          <a:stretch>
            <a:fillRect/>
          </a:stretch>
        </p:blipFill>
        <p:spPr>
          <a:xfrm>
            <a:off x="0" y="-7620"/>
            <a:ext cx="4795520" cy="6858000"/>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ym"/>
          <p:cNvPicPr>
            <a:picLocks noChangeAspect="1"/>
          </p:cNvPicPr>
          <p:nvPr/>
        </p:nvPicPr>
        <p:blipFill>
          <a:blip r:embed="rId1">
            <a:alphaModFix amt="10000"/>
          </a:blip>
          <a:stretch>
            <a:fillRect/>
          </a:stretch>
        </p:blipFill>
        <p:spPr>
          <a:xfrm>
            <a:off x="635" y="-7620"/>
            <a:ext cx="12190730" cy="6866255"/>
          </a:xfrm>
          <a:prstGeom prst="rect">
            <a:avLst/>
          </a:prstGeom>
        </p:spPr>
      </p:pic>
      <p:cxnSp>
        <p:nvCxnSpPr>
          <p:cNvPr id="6" name="直接箭头连接符 5"/>
          <p:cNvCxnSpPr/>
          <p:nvPr/>
        </p:nvCxnSpPr>
        <p:spPr>
          <a:xfrm>
            <a:off x="1303655" y="2707640"/>
            <a:ext cx="9364980" cy="1714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8" name="矩形 7"/>
          <p:cNvSpPr/>
          <p:nvPr/>
        </p:nvSpPr>
        <p:spPr>
          <a:xfrm>
            <a:off x="1681480" y="2224405"/>
            <a:ext cx="1666240" cy="4730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宋体" panose="02010600030101010101" pitchFamily="2" charset="-122"/>
                <a:ea typeface="宋体" panose="02010600030101010101" pitchFamily="2" charset="-122"/>
                <a:cs typeface="宋体" panose="02010600030101010101" pitchFamily="2" charset="-122"/>
              </a:rPr>
              <a:t>5-13</a:t>
            </a:r>
            <a:r>
              <a:rPr lang="zh-CN" altLang="en-US" sz="2400" b="1">
                <a:latin typeface="宋体" panose="02010600030101010101" pitchFamily="2" charset="-122"/>
                <a:ea typeface="宋体" panose="02010600030101010101" pitchFamily="2" charset="-122"/>
                <a:cs typeface="宋体" panose="02010600030101010101" pitchFamily="2" charset="-122"/>
              </a:rPr>
              <a:t>世纪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9838690" y="2715895"/>
            <a:ext cx="82994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时间</a:t>
            </a:r>
            <a:endParaRPr lang="zh-CN" altLang="en-US" sz="2000" b="1">
              <a:latin typeface="宋体" panose="02010600030101010101" pitchFamily="2" charset="-122"/>
              <a:ea typeface="宋体" panose="02010600030101010101" pitchFamily="2" charset="-122"/>
            </a:endParaRPr>
          </a:p>
        </p:txBody>
      </p:sp>
      <p:sp>
        <p:nvSpPr>
          <p:cNvPr id="15" name="文本框 14"/>
          <p:cNvSpPr txBox="1"/>
          <p:nvPr/>
        </p:nvSpPr>
        <p:spPr>
          <a:xfrm>
            <a:off x="438150" y="4186555"/>
            <a:ext cx="2036445"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【知识回顾】</a:t>
            </a:r>
            <a:endParaRPr lang="zh-CN" altLang="en-US" sz="2400" b="1">
              <a:latin typeface="宋体" panose="02010600030101010101" pitchFamily="2" charset="-122"/>
              <a:ea typeface="宋体" panose="02010600030101010101" pitchFamily="2" charset="-122"/>
            </a:endParaRPr>
          </a:p>
        </p:txBody>
      </p:sp>
      <p:sp>
        <p:nvSpPr>
          <p:cNvPr id="16" name="文本框 15"/>
          <p:cNvSpPr txBox="1"/>
          <p:nvPr/>
        </p:nvSpPr>
        <p:spPr>
          <a:xfrm>
            <a:off x="768350" y="4907915"/>
            <a:ext cx="1706245" cy="1308735"/>
          </a:xfrm>
          <a:prstGeom prst="rect">
            <a:avLst/>
          </a:prstGeom>
          <a:noFill/>
        </p:spPr>
        <p:txBody>
          <a:bodyPr wrap="square" rtlCol="0">
            <a:spAutoFit/>
          </a:bodyPr>
          <a:p>
            <a:pPr indent="0" fontAlgn="auto">
              <a:lnSpc>
                <a:spcPct val="110000"/>
              </a:lnSpc>
            </a:pPr>
            <a:r>
              <a:rPr lang="zh-CN" altLang="en-US" sz="2400" b="1">
                <a:latin typeface="宋体" panose="02010600030101010101" pitchFamily="2" charset="-122"/>
                <a:ea typeface="宋体" panose="02010600030101010101" pitchFamily="2" charset="-122"/>
              </a:rPr>
              <a:t>中古西欧的封建制度的</a:t>
            </a:r>
            <a:r>
              <a:rPr lang="zh-CN" altLang="en-US" sz="2400" b="1">
                <a:solidFill>
                  <a:srgbClr val="FF0000"/>
                </a:solidFill>
                <a:latin typeface="宋体" panose="02010600030101010101" pitchFamily="2" charset="-122"/>
                <a:ea typeface="宋体" panose="02010600030101010101" pitchFamily="2" charset="-122"/>
              </a:rPr>
              <a:t>特点</a:t>
            </a:r>
            <a:r>
              <a:rPr lang="zh-CN" altLang="en-US" sz="2400" b="1">
                <a:latin typeface="宋体" panose="02010600030101010101" pitchFamily="2" charset="-122"/>
                <a:ea typeface="宋体" panose="02010600030101010101" pitchFamily="2" charset="-122"/>
              </a:rPr>
              <a:t>：</a:t>
            </a:r>
            <a:endParaRPr lang="zh-CN" altLang="en-US" sz="2400" b="1">
              <a:latin typeface="宋体" panose="02010600030101010101" pitchFamily="2" charset="-122"/>
              <a:ea typeface="宋体" panose="02010600030101010101" pitchFamily="2" charset="-122"/>
            </a:endParaRPr>
          </a:p>
        </p:txBody>
      </p:sp>
      <p:sp>
        <p:nvSpPr>
          <p:cNvPr id="17" name="文本框 16"/>
          <p:cNvSpPr txBox="1"/>
          <p:nvPr/>
        </p:nvSpPr>
        <p:spPr>
          <a:xfrm>
            <a:off x="2766695" y="5214620"/>
            <a:ext cx="1831340" cy="460375"/>
          </a:xfrm>
          <a:prstGeom prst="rect">
            <a:avLst/>
          </a:prstGeom>
          <a:noFill/>
        </p:spPr>
        <p:txBody>
          <a:bodyPr wrap="square" rtlCol="0">
            <a:spAutoFit/>
          </a:bodyPr>
          <a:p>
            <a:r>
              <a:rPr lang="zh-CN" altLang="en-US" sz="2400" b="1">
                <a:solidFill>
                  <a:srgbClr val="FF0000"/>
                </a:solidFill>
                <a:latin typeface="宋体" panose="02010600030101010101" pitchFamily="2" charset="-122"/>
                <a:ea typeface="宋体" panose="02010600030101010101" pitchFamily="2" charset="-122"/>
              </a:rPr>
              <a:t>封君封臣制</a:t>
            </a:r>
            <a:r>
              <a:rPr lang="zh-CN" altLang="en-US" sz="2400" b="1">
                <a:latin typeface="宋体" panose="02010600030101010101" pitchFamily="2" charset="-122"/>
                <a:ea typeface="宋体" panose="02010600030101010101" pitchFamily="2" charset="-122"/>
              </a:rPr>
              <a:t>；</a:t>
            </a:r>
            <a:endParaRPr lang="zh-CN" altLang="en-US" sz="2400" b="1">
              <a:latin typeface="宋体" panose="02010600030101010101" pitchFamily="2" charset="-122"/>
              <a:ea typeface="宋体" panose="02010600030101010101" pitchFamily="2" charset="-122"/>
            </a:endParaRPr>
          </a:p>
        </p:txBody>
      </p:sp>
      <p:sp>
        <p:nvSpPr>
          <p:cNvPr id="18" name="文本框 17"/>
          <p:cNvSpPr txBox="1"/>
          <p:nvPr/>
        </p:nvSpPr>
        <p:spPr>
          <a:xfrm>
            <a:off x="2739390" y="5701665"/>
            <a:ext cx="213741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庄园和农奴制；</a:t>
            </a:r>
            <a:endParaRPr lang="zh-CN" altLang="en-US" sz="2400" b="1">
              <a:latin typeface="宋体" panose="02010600030101010101" pitchFamily="2" charset="-122"/>
              <a:ea typeface="宋体" panose="02010600030101010101" pitchFamily="2" charset="-122"/>
            </a:endParaRPr>
          </a:p>
        </p:txBody>
      </p:sp>
      <p:sp>
        <p:nvSpPr>
          <p:cNvPr id="19" name="文本框 18"/>
          <p:cNvSpPr txBox="1"/>
          <p:nvPr/>
        </p:nvSpPr>
        <p:spPr>
          <a:xfrm>
            <a:off x="2747645" y="6188710"/>
            <a:ext cx="3867785" cy="460375"/>
          </a:xfrm>
          <a:prstGeom prst="rect">
            <a:avLst/>
          </a:prstGeom>
          <a:noFill/>
        </p:spPr>
        <p:txBody>
          <a:bodyPr wrap="square" rtlCol="0">
            <a:spAutoFit/>
          </a:bodyPr>
          <a:p>
            <a:r>
              <a:rPr lang="zh-CN" altLang="en-US" sz="2400" b="1">
                <a:solidFill>
                  <a:srgbClr val="FF0000"/>
                </a:solidFill>
                <a:latin typeface="宋体" panose="02010600030101010101" pitchFamily="2" charset="-122"/>
                <a:ea typeface="宋体" panose="02010600030101010101" pitchFamily="2" charset="-122"/>
              </a:rPr>
              <a:t>教会</a:t>
            </a:r>
            <a:r>
              <a:rPr lang="zh-CN" altLang="en-US" sz="2400" b="1">
                <a:latin typeface="宋体" panose="02010600030101010101" pitchFamily="2" charset="-122"/>
                <a:ea typeface="宋体" panose="02010600030101010101" pitchFamily="2" charset="-122"/>
              </a:rPr>
              <a:t>影响生活的方方面面。</a:t>
            </a:r>
            <a:endParaRPr lang="zh-CN" altLang="en-US" sz="2400" b="1">
              <a:latin typeface="宋体" panose="02010600030101010101" pitchFamily="2" charset="-122"/>
              <a:ea typeface="宋体" panose="02010600030101010101" pitchFamily="2" charset="-122"/>
            </a:endParaRPr>
          </a:p>
        </p:txBody>
      </p:sp>
      <p:pic>
        <p:nvPicPr>
          <p:cNvPr id="20" name="图片 19"/>
          <p:cNvPicPr>
            <a:picLocks noChangeAspect="1"/>
          </p:cNvPicPr>
          <p:nvPr>
            <p:custDataLst>
              <p:tags r:id="rId2"/>
            </p:custDataLst>
          </p:nvPr>
        </p:nvPicPr>
        <p:blipFill>
          <a:blip r:embed="rId3"/>
          <a:stretch>
            <a:fillRect/>
          </a:stretch>
        </p:blipFill>
        <p:spPr>
          <a:xfrm>
            <a:off x="8930640" y="3473450"/>
            <a:ext cx="3204845" cy="3284220"/>
          </a:xfrm>
          <a:prstGeom prst="rect">
            <a:avLst/>
          </a:prstGeom>
        </p:spPr>
      </p:pic>
      <p:sp>
        <p:nvSpPr>
          <p:cNvPr id="22" name="文本框 21"/>
          <p:cNvSpPr txBox="1"/>
          <p:nvPr/>
        </p:nvSpPr>
        <p:spPr>
          <a:xfrm>
            <a:off x="1718945" y="2760345"/>
            <a:ext cx="1483360" cy="132207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社会管理依靠</a:t>
            </a:r>
            <a:r>
              <a:rPr lang="zh-CN" altLang="en-US" sz="2000" b="1">
                <a:solidFill>
                  <a:srgbClr val="FF0000"/>
                </a:solidFill>
                <a:latin typeface="宋体" panose="02010600030101010101" pitchFamily="2" charset="-122"/>
                <a:ea typeface="宋体" panose="02010600030101010101" pitchFamily="2" charset="-122"/>
              </a:rPr>
              <a:t>教士</a:t>
            </a:r>
            <a:r>
              <a:rPr lang="zh-CN" altLang="en-US" sz="2000" b="1">
                <a:latin typeface="宋体" panose="02010600030101010101" pitchFamily="2" charset="-122"/>
                <a:ea typeface="宋体" panose="02010600030101010101" pitchFamily="2" charset="-122"/>
              </a:rPr>
              <a:t>和</a:t>
            </a:r>
            <a:r>
              <a:rPr lang="zh-CN" altLang="en-US" sz="2000" b="1">
                <a:solidFill>
                  <a:srgbClr val="FF0000"/>
                </a:solidFill>
                <a:latin typeface="宋体" panose="02010600030101010101" pitchFamily="2" charset="-122"/>
                <a:ea typeface="宋体" panose="02010600030101010101" pitchFamily="2" charset="-122"/>
              </a:rPr>
              <a:t>封建领主</a:t>
            </a:r>
            <a:r>
              <a:rPr lang="zh-CN" altLang="en-US" sz="2000" b="1">
                <a:latin typeface="宋体" panose="02010600030101010101" pitchFamily="2" charset="-122"/>
                <a:ea typeface="宋体" panose="02010600030101010101" pitchFamily="2" charset="-122"/>
              </a:rPr>
              <a:t>，无职业官员。</a:t>
            </a:r>
            <a:endParaRPr lang="zh-CN" altLang="en-US" sz="2000" b="1">
              <a:latin typeface="宋体" panose="02010600030101010101" pitchFamily="2" charset="-122"/>
              <a:ea typeface="宋体" panose="02010600030101010101" pitchFamily="2" charset="-122"/>
            </a:endParaRPr>
          </a:p>
        </p:txBody>
      </p:sp>
      <p:pic>
        <p:nvPicPr>
          <p:cNvPr id="23" name="图片 22" descr="册封"/>
          <p:cNvPicPr>
            <a:picLocks noChangeAspect="1"/>
          </p:cNvPicPr>
          <p:nvPr/>
        </p:nvPicPr>
        <p:blipFill>
          <a:blip r:embed="rId4"/>
          <a:stretch>
            <a:fillRect/>
          </a:stretch>
        </p:blipFill>
        <p:spPr>
          <a:xfrm>
            <a:off x="6821170" y="3472180"/>
            <a:ext cx="2026920" cy="3268980"/>
          </a:xfrm>
          <a:prstGeom prst="rect">
            <a:avLst/>
          </a:prstGeom>
        </p:spPr>
      </p:pic>
      <p:sp>
        <p:nvSpPr>
          <p:cNvPr id="9" name="文本框 8"/>
          <p:cNvSpPr txBox="1"/>
          <p:nvPr/>
        </p:nvSpPr>
        <p:spPr>
          <a:xfrm>
            <a:off x="8255" y="12700"/>
            <a:ext cx="6607175" cy="583565"/>
          </a:xfrm>
          <a:prstGeom prst="rect">
            <a:avLst/>
          </a:prstGeom>
          <a:noFill/>
        </p:spPr>
        <p:txBody>
          <a:bodyPr wrap="square" rtlCol="0">
            <a:spAutoFit/>
          </a:bodyPr>
          <a:p>
            <a:r>
              <a:rPr lang="zh-CN" altLang="en-US" sz="3200" b="1">
                <a:latin typeface="微软雅黑" panose="020B0503020204020204" charset="-122"/>
                <a:ea typeface="微软雅黑" panose="020B0503020204020204" charset="-122"/>
              </a:rPr>
              <a:t>一、西方文官制度出现的背景</a:t>
            </a:r>
            <a:endParaRPr lang="zh-CN" altLang="en-US" sz="3200" b="1">
              <a:latin typeface="微软雅黑" panose="020B0503020204020204" charset="-122"/>
              <a:ea typeface="微软雅黑" panose="020B0503020204020204" charset="-122"/>
            </a:endParaRPr>
          </a:p>
        </p:txBody>
      </p:sp>
      <p:cxnSp>
        <p:nvCxnSpPr>
          <p:cNvPr id="21" name="直接连接符 20"/>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sp>
        <p:nvSpPr>
          <p:cNvPr id="24" name="文本框 23"/>
          <p:cNvSpPr txBox="1"/>
          <p:nvPr/>
        </p:nvSpPr>
        <p:spPr>
          <a:xfrm>
            <a:off x="8922385" y="3480435"/>
            <a:ext cx="209613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封君封臣制</a:t>
            </a:r>
            <a:endParaRPr lang="zh-CN" altLang="en-US" sz="2000" b="1">
              <a:latin typeface="宋体" panose="02010600030101010101" pitchFamily="2" charset="-122"/>
              <a:ea typeface="宋体" panose="02010600030101010101" pitchFamily="2" charset="-122"/>
            </a:endParaRPr>
          </a:p>
        </p:txBody>
      </p:sp>
      <p:sp>
        <p:nvSpPr>
          <p:cNvPr id="25" name="文本框 24"/>
          <p:cNvSpPr txBox="1"/>
          <p:nvPr/>
        </p:nvSpPr>
        <p:spPr>
          <a:xfrm>
            <a:off x="6830695" y="3480435"/>
            <a:ext cx="1205230" cy="398780"/>
          </a:xfrm>
          <a:prstGeom prst="rect">
            <a:avLst/>
          </a:prstGeom>
          <a:noFill/>
        </p:spPr>
        <p:txBody>
          <a:bodyPr wrap="square" rtlCol="0">
            <a:spAutoFit/>
          </a:bodyPr>
          <a:p>
            <a:r>
              <a:rPr lang="zh-CN" altLang="en-US" sz="2000" b="1">
                <a:solidFill>
                  <a:srgbClr val="FF0000"/>
                </a:solidFill>
                <a:latin typeface="宋体" panose="02010600030101010101" pitchFamily="2" charset="-122"/>
                <a:ea typeface="宋体" panose="02010600030101010101" pitchFamily="2" charset="-122"/>
              </a:rPr>
              <a:t>领主册封</a:t>
            </a:r>
            <a:endParaRPr lang="zh-CN" altLang="en-US" sz="2000" b="1">
              <a:solidFill>
                <a:srgbClr val="FF0000"/>
              </a:solidFill>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15" grpId="0"/>
      <p:bldP spid="16" grpId="0"/>
      <p:bldP spid="17" grpId="0"/>
      <p:bldP spid="18" grpId="0"/>
      <p:bldP spid="19" grpId="0"/>
      <p:bldP spid="24" grpId="0"/>
      <p:bldP spid="25"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ym"/>
          <p:cNvPicPr>
            <a:picLocks noChangeAspect="1"/>
          </p:cNvPicPr>
          <p:nvPr/>
        </p:nvPicPr>
        <p:blipFill>
          <a:blip r:embed="rId1">
            <a:alphaModFix amt="10000"/>
          </a:blip>
          <a:stretch>
            <a:fillRect/>
          </a:stretch>
        </p:blipFill>
        <p:spPr>
          <a:xfrm>
            <a:off x="8255" y="-8255"/>
            <a:ext cx="12190730" cy="6866255"/>
          </a:xfrm>
          <a:prstGeom prst="rect">
            <a:avLst/>
          </a:prstGeom>
        </p:spPr>
      </p:pic>
      <p:sp>
        <p:nvSpPr>
          <p:cNvPr id="2" name="文本框 1"/>
          <p:cNvSpPr txBox="1"/>
          <p:nvPr/>
        </p:nvSpPr>
        <p:spPr>
          <a:xfrm>
            <a:off x="367030" y="525145"/>
            <a:ext cx="5302250" cy="460375"/>
          </a:xfrm>
          <a:prstGeom prst="rect">
            <a:avLst/>
          </a:prstGeom>
          <a:noFill/>
        </p:spPr>
        <p:txBody>
          <a:bodyPr wrap="square" rtlCol="0">
            <a:spAutoFit/>
          </a:bodyPr>
          <a:p>
            <a:r>
              <a:rPr lang="zh-CN" altLang="en-US" sz="2400" b="1">
                <a:solidFill>
                  <a:srgbClr val="FF0000"/>
                </a:solidFill>
                <a:latin typeface="微软雅黑" panose="020B0503020204020204" charset="-122"/>
                <a:ea typeface="微软雅黑" panose="020B0503020204020204" charset="-122"/>
              </a:rPr>
              <a:t>世俗王权强化，新兴国家出现</a:t>
            </a:r>
            <a:endParaRPr lang="zh-CN" altLang="en-US" sz="2400" b="1">
              <a:solidFill>
                <a:srgbClr val="FF0000"/>
              </a:solidFill>
              <a:latin typeface="微软雅黑" panose="020B0503020204020204" charset="-122"/>
              <a:ea typeface="微软雅黑" panose="020B0503020204020204" charset="-122"/>
            </a:endParaRPr>
          </a:p>
        </p:txBody>
      </p:sp>
      <p:sp>
        <p:nvSpPr>
          <p:cNvPr id="3" name="文本框 2"/>
          <p:cNvSpPr txBox="1"/>
          <p:nvPr/>
        </p:nvSpPr>
        <p:spPr>
          <a:xfrm>
            <a:off x="1045845" y="2847975"/>
            <a:ext cx="9917430" cy="2526665"/>
          </a:xfrm>
          <a:prstGeom prst="rect">
            <a:avLst/>
          </a:prstGeom>
          <a:noFill/>
        </p:spPr>
        <p:txBody>
          <a:bodyPr wrap="square" rtlCol="0">
            <a:spAutoFit/>
          </a:bodyPr>
          <a:p>
            <a:pPr indent="0" fontAlgn="auto">
              <a:lnSpc>
                <a:spcPct val="110000"/>
              </a:lnSpc>
            </a:pP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公元10世纪左右,中世纪的大垦荒以及轮作制的发展大大提高农业产量,有了更多可供在市场交换的农产品。在12-13世纪,蒙古人建立了一个横跨亚欧大陆的大帝国,一条连接</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意大利到中国的贸易道道建立起来</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了。国王、教会、教堂、修道院等也</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支持兴建了很多城市</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，他们</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为居民提供保护</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,以收取租金和工商业税。</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10000"/>
              </a:lnSpc>
            </a:pP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王挺之</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欧洲文艺复兴史：城市与社会生活卷</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5926455" y="4487545"/>
            <a:ext cx="5407660" cy="829945"/>
          </a:xfrm>
          <a:prstGeom prst="rect">
            <a:avLst/>
          </a:prstGeom>
          <a:noFill/>
        </p:spPr>
        <p:txBody>
          <a:bodyPr wrap="square" rtlCol="0">
            <a:spAutoFit/>
          </a:bodyPr>
          <a:p>
            <a:r>
              <a:rPr lang="zh-CN" altLang="en-US" sz="2400" b="1">
                <a:highlight>
                  <a:srgbClr val="FFFF00"/>
                </a:highlight>
                <a:latin typeface="宋体" panose="02010600030101010101" pitchFamily="2" charset="-122"/>
                <a:ea typeface="宋体" panose="02010600030101010101" pitchFamily="2" charset="-122"/>
              </a:rPr>
              <a:t>城市经济发展，市民阶层形成，与国王合作，同封建领主作斗争，强化王权。</a:t>
            </a:r>
            <a:endParaRPr lang="zh-CN" altLang="en-US" sz="2400" b="1">
              <a:highlight>
                <a:srgbClr val="FFFF00"/>
              </a:highlight>
              <a:latin typeface="宋体" panose="02010600030101010101" pitchFamily="2" charset="-122"/>
              <a:ea typeface="宋体" panose="02010600030101010101" pitchFamily="2" charset="-122"/>
            </a:endParaRPr>
          </a:p>
        </p:txBody>
      </p:sp>
      <p:sp>
        <p:nvSpPr>
          <p:cNvPr id="5" name="文本框 4"/>
          <p:cNvSpPr txBox="1"/>
          <p:nvPr/>
        </p:nvSpPr>
        <p:spPr>
          <a:xfrm>
            <a:off x="1118235" y="5628005"/>
            <a:ext cx="1118235" cy="460375"/>
          </a:xfrm>
          <a:prstGeom prst="rect">
            <a:avLst/>
          </a:prstGeom>
          <a:noFill/>
        </p:spPr>
        <p:txBody>
          <a:bodyPr wrap="square" rtlCol="0">
            <a:spAutoFit/>
          </a:bodyPr>
          <a:p>
            <a:r>
              <a:rPr lang="zh-CN" altLang="en-US" sz="2400" b="1">
                <a:highlight>
                  <a:srgbClr val="FF0000"/>
                </a:highlight>
                <a:latin typeface="宋体" panose="02010600030101010101" pitchFamily="2" charset="-122"/>
                <a:ea typeface="宋体" panose="02010600030101010101" pitchFamily="2" charset="-122"/>
              </a:rPr>
              <a:t>恩赐制：</a:t>
            </a:r>
            <a:endParaRPr lang="zh-CN" altLang="en-US" sz="2400" b="1">
              <a:highlight>
                <a:srgbClr val="FF0000"/>
              </a:highlight>
              <a:latin typeface="宋体" panose="02010600030101010101" pitchFamily="2" charset="-122"/>
              <a:ea typeface="宋体" panose="02010600030101010101" pitchFamily="2" charset="-122"/>
            </a:endParaRPr>
          </a:p>
        </p:txBody>
      </p:sp>
      <p:sp>
        <p:nvSpPr>
          <p:cNvPr id="7" name="文本框 6"/>
          <p:cNvSpPr txBox="1"/>
          <p:nvPr/>
        </p:nvSpPr>
        <p:spPr>
          <a:xfrm>
            <a:off x="2476500" y="5640705"/>
            <a:ext cx="9018270" cy="829945"/>
          </a:xfrm>
          <a:prstGeom prst="rect">
            <a:avLst/>
          </a:prstGeom>
          <a:noFill/>
        </p:spPr>
        <p:txBody>
          <a:bodyPr wrap="square" rtlCol="0">
            <a:spAutoFit/>
          </a:bodyPr>
          <a:p>
            <a:r>
              <a:rPr lang="zh-CN" altLang="en-US" sz="2400" b="1" dirty="0">
                <a:latin typeface="宋体" panose="02010600030101010101" pitchFamily="2" charset="-122"/>
                <a:ea typeface="宋体" panose="02010600030101010101" pitchFamily="2" charset="-122"/>
                <a:sym typeface="+mn-ea"/>
              </a:rPr>
              <a:t>国王任命亲信担任政府官员，官员只为国王和权贵负责，类似于仆人，但也是</a:t>
            </a:r>
            <a:r>
              <a:rPr lang="zh-CN" altLang="en-US" sz="2400" b="1" dirty="0">
                <a:solidFill>
                  <a:srgbClr val="FF0000"/>
                </a:solidFill>
                <a:latin typeface="宋体" panose="02010600030101010101" pitchFamily="2" charset="-122"/>
                <a:ea typeface="宋体" panose="02010600030101010101" pitchFamily="2" charset="-122"/>
                <a:sym typeface="+mn-ea"/>
              </a:rPr>
              <a:t>西方文官制度的萌芽。</a:t>
            </a:r>
            <a:endParaRPr lang="zh-CN" altLang="en-US" sz="2400">
              <a:latin typeface="宋体" panose="02010600030101010101" pitchFamily="2" charset="-122"/>
              <a:ea typeface="宋体" panose="02010600030101010101" pitchFamily="2" charset="-122"/>
            </a:endParaRPr>
          </a:p>
        </p:txBody>
      </p:sp>
      <p:cxnSp>
        <p:nvCxnSpPr>
          <p:cNvPr id="21" name="直接连接符 20"/>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cxnSp>
        <p:nvCxnSpPr>
          <p:cNvPr id="12" name="直接箭头连接符 11"/>
          <p:cNvCxnSpPr/>
          <p:nvPr/>
        </p:nvCxnSpPr>
        <p:spPr>
          <a:xfrm>
            <a:off x="1303655" y="1459865"/>
            <a:ext cx="9364980" cy="1714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4" name="文本框 13"/>
          <p:cNvSpPr txBox="1"/>
          <p:nvPr/>
        </p:nvSpPr>
        <p:spPr>
          <a:xfrm>
            <a:off x="9838690" y="1506220"/>
            <a:ext cx="82994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时间</a:t>
            </a:r>
            <a:endParaRPr lang="zh-CN" altLang="en-US" sz="2000" b="1">
              <a:latin typeface="宋体" panose="02010600030101010101" pitchFamily="2" charset="-122"/>
              <a:ea typeface="宋体" panose="02010600030101010101" pitchFamily="2" charset="-122"/>
            </a:endParaRPr>
          </a:p>
        </p:txBody>
      </p:sp>
      <p:sp>
        <p:nvSpPr>
          <p:cNvPr id="13" name="矩形 12"/>
          <p:cNvSpPr/>
          <p:nvPr/>
        </p:nvSpPr>
        <p:spPr>
          <a:xfrm>
            <a:off x="1681480" y="976630"/>
            <a:ext cx="1666240" cy="4730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宋体" panose="02010600030101010101" pitchFamily="2" charset="-122"/>
                <a:ea typeface="宋体" panose="02010600030101010101" pitchFamily="2" charset="-122"/>
                <a:cs typeface="宋体" panose="02010600030101010101" pitchFamily="2" charset="-122"/>
              </a:rPr>
              <a:t>5-13</a:t>
            </a:r>
            <a:r>
              <a:rPr lang="zh-CN" altLang="en-US" sz="2400" b="1">
                <a:latin typeface="宋体" panose="02010600030101010101" pitchFamily="2" charset="-122"/>
                <a:ea typeface="宋体" panose="02010600030101010101" pitchFamily="2" charset="-122"/>
                <a:cs typeface="宋体" panose="02010600030101010101" pitchFamily="2" charset="-122"/>
              </a:rPr>
              <a:t>世纪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15" name="矩形 14"/>
          <p:cNvSpPr/>
          <p:nvPr/>
        </p:nvSpPr>
        <p:spPr>
          <a:xfrm>
            <a:off x="3351530" y="979805"/>
            <a:ext cx="2132330" cy="4730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宋体" panose="02010600030101010101" pitchFamily="2" charset="-122"/>
                <a:ea typeface="宋体" panose="02010600030101010101" pitchFamily="2" charset="-122"/>
                <a:cs typeface="宋体" panose="02010600030101010101" pitchFamily="2" charset="-122"/>
              </a:rPr>
              <a:t>14-16</a:t>
            </a:r>
            <a:r>
              <a:rPr lang="zh-CN" altLang="en-US" sz="2400" b="1">
                <a:latin typeface="宋体" panose="02010600030101010101" pitchFamily="2" charset="-122"/>
                <a:ea typeface="宋体" panose="02010600030101010101" pitchFamily="2" charset="-122"/>
                <a:cs typeface="宋体" panose="02010600030101010101" pitchFamily="2" charset="-122"/>
              </a:rPr>
              <a:t>世纪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1718945" y="1492885"/>
            <a:ext cx="1483360" cy="132207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社会管理依靠</a:t>
            </a:r>
            <a:r>
              <a:rPr lang="zh-CN" altLang="en-US" sz="2000" b="1">
                <a:solidFill>
                  <a:srgbClr val="FF0000"/>
                </a:solidFill>
                <a:latin typeface="宋体" panose="02010600030101010101" pitchFamily="2" charset="-122"/>
                <a:ea typeface="宋体" panose="02010600030101010101" pitchFamily="2" charset="-122"/>
              </a:rPr>
              <a:t>教士</a:t>
            </a:r>
            <a:r>
              <a:rPr lang="zh-CN" altLang="en-US" sz="2000" b="1">
                <a:latin typeface="宋体" panose="02010600030101010101" pitchFamily="2" charset="-122"/>
                <a:ea typeface="宋体" panose="02010600030101010101" pitchFamily="2" charset="-122"/>
              </a:rPr>
              <a:t>和</a:t>
            </a:r>
            <a:r>
              <a:rPr lang="zh-CN" altLang="en-US" sz="2000" b="1">
                <a:solidFill>
                  <a:srgbClr val="FF0000"/>
                </a:solidFill>
                <a:latin typeface="宋体" panose="02010600030101010101" pitchFamily="2" charset="-122"/>
                <a:ea typeface="宋体" panose="02010600030101010101" pitchFamily="2" charset="-122"/>
              </a:rPr>
              <a:t>封建领主</a:t>
            </a:r>
            <a:r>
              <a:rPr lang="zh-CN" altLang="en-US" sz="2000" b="1">
                <a:latin typeface="宋体" panose="02010600030101010101" pitchFamily="2" charset="-122"/>
                <a:ea typeface="宋体" panose="02010600030101010101" pitchFamily="2" charset="-122"/>
              </a:rPr>
              <a:t>，无职业官员。</a:t>
            </a:r>
            <a:endParaRPr lang="zh-CN" altLang="en-US" sz="2000" b="1">
              <a:latin typeface="宋体" panose="02010600030101010101" pitchFamily="2" charset="-122"/>
              <a:ea typeface="宋体" panose="02010600030101010101" pitchFamily="2" charset="-122"/>
            </a:endParaRPr>
          </a:p>
        </p:txBody>
      </p:sp>
      <p:sp>
        <p:nvSpPr>
          <p:cNvPr id="17" name="文本框 16"/>
          <p:cNvSpPr txBox="1"/>
          <p:nvPr/>
        </p:nvSpPr>
        <p:spPr>
          <a:xfrm>
            <a:off x="3695700" y="1551940"/>
            <a:ext cx="1224915"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恩赐制</a:t>
            </a:r>
            <a:endParaRPr lang="zh-CN" altLang="en-US" sz="2400" b="1">
              <a:latin typeface="宋体" panose="02010600030101010101" pitchFamily="2" charset="-122"/>
              <a:ea typeface="宋体" panose="02010600030101010101" pitchFamily="2" charset="-122"/>
            </a:endParaRPr>
          </a:p>
        </p:txBody>
      </p:sp>
      <p:sp>
        <p:nvSpPr>
          <p:cNvPr id="6" name="文本框 5"/>
          <p:cNvSpPr txBox="1"/>
          <p:nvPr>
            <p:custDataLst>
              <p:tags r:id="rId2"/>
            </p:custDataLst>
          </p:nvPr>
        </p:nvSpPr>
        <p:spPr>
          <a:xfrm>
            <a:off x="8255" y="12700"/>
            <a:ext cx="6607175" cy="583565"/>
          </a:xfrm>
          <a:prstGeom prst="rect">
            <a:avLst/>
          </a:prstGeom>
          <a:noFill/>
        </p:spPr>
        <p:txBody>
          <a:bodyPr wrap="square" rtlCol="0">
            <a:spAutoFit/>
          </a:bodyPr>
          <a:p>
            <a:r>
              <a:rPr lang="zh-CN" altLang="en-US" sz="3200" b="1">
                <a:latin typeface="微软雅黑" panose="020B0503020204020204" charset="-122"/>
                <a:ea typeface="微软雅黑" panose="020B0503020204020204" charset="-122"/>
              </a:rPr>
              <a:t>一、西方文官制度出现的背景</a:t>
            </a:r>
            <a:endParaRPr lang="zh-CN" altLang="en-US" sz="3200" b="1">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5" grpId="0" animBg="1"/>
      <p:bldP spid="1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ym"/>
          <p:cNvPicPr>
            <a:picLocks noChangeAspect="1"/>
          </p:cNvPicPr>
          <p:nvPr/>
        </p:nvPicPr>
        <p:blipFill>
          <a:blip r:embed="rId1">
            <a:alphaModFix amt="10000"/>
          </a:blip>
          <a:stretch>
            <a:fillRect/>
          </a:stretch>
        </p:blipFill>
        <p:spPr>
          <a:xfrm>
            <a:off x="635" y="-7620"/>
            <a:ext cx="12190730" cy="6866255"/>
          </a:xfrm>
          <a:prstGeom prst="rect">
            <a:avLst/>
          </a:prstGeom>
        </p:spPr>
      </p:pic>
      <p:sp>
        <p:nvSpPr>
          <p:cNvPr id="2" name="文本框 1"/>
          <p:cNvSpPr txBox="1"/>
          <p:nvPr/>
        </p:nvSpPr>
        <p:spPr>
          <a:xfrm>
            <a:off x="352425" y="2792095"/>
            <a:ext cx="11492230" cy="1291590"/>
          </a:xfrm>
          <a:prstGeom prst="rect">
            <a:avLst/>
          </a:prstGeom>
          <a:noFill/>
        </p:spPr>
        <p:txBody>
          <a:bodyPr wrap="square" rtlCol="0">
            <a:spAutoFit/>
          </a:bodyPr>
          <a:p>
            <a:pPr lvl="0" indent="0" algn="just" fontAlgn="auto">
              <a:lnSpc>
                <a:spcPct val="130000"/>
              </a:lnSpc>
              <a:spcBef>
                <a:spcPts val="0"/>
              </a:spcBef>
              <a:spcAft>
                <a:spcPts val="0"/>
              </a:spcAft>
              <a:buClrTx/>
              <a:buSzTx/>
              <a:buFontTx/>
            </a:pP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18世纪以前,欧美各国文职官员的选用,或实行</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个人赡徇制</a:t>
            </a: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,或实行</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政党分配制</a:t>
            </a: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。这些文官任用方式不可避免地导致</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任用私人</a:t>
            </a: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,带来</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结构性的贪污腐败</a:t>
            </a: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,使各种无能之辈充斥于政府之中</a:t>
            </a:r>
            <a:r>
              <a:rPr lang="zh-CN" altLang="en-US"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a:p>
            <a:pPr lvl="0" indent="0" algn="r" fontAlgn="auto">
              <a:lnSpc>
                <a:spcPct val="130000"/>
              </a:lnSpc>
              <a:spcBef>
                <a:spcPts val="0"/>
              </a:spcBef>
              <a:spcAft>
                <a:spcPts val="0"/>
              </a:spcAft>
              <a:buClrTx/>
              <a:buSzTx/>
              <a:buFontTx/>
            </a:pPr>
            <a:r>
              <a:rPr lang="zh-CN" altLang="en-US"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——摘自刘海峰《科举制对西方考试制度影响新探》</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577465" y="5245735"/>
            <a:ext cx="7950835" cy="460375"/>
          </a:xfrm>
          <a:prstGeom prst="rect">
            <a:avLst/>
          </a:prstGeom>
          <a:noFill/>
        </p:spPr>
        <p:txBody>
          <a:bodyPr wrap="square" rtlCol="0">
            <a:spAutoFit/>
          </a:bodyPr>
          <a:p>
            <a:r>
              <a:rPr lang="zh-CN" altLang="en-US" sz="2400" b="1" dirty="0">
                <a:latin typeface="宋体" panose="02010600030101010101" pitchFamily="2" charset="-122"/>
                <a:ea typeface="宋体" panose="02010600030101010101" pitchFamily="2" charset="-122"/>
                <a:sym typeface="+mn-ea"/>
              </a:rPr>
              <a:t>重要官员由议会任免；少数人或集团掌握一般官员任免权</a:t>
            </a:r>
            <a:endParaRPr lang="zh-CN" altLang="en-US" sz="2400">
              <a:latin typeface="宋体" panose="02010600030101010101" pitchFamily="2" charset="-122"/>
              <a:ea typeface="宋体" panose="02010600030101010101" pitchFamily="2" charset="-122"/>
            </a:endParaRPr>
          </a:p>
        </p:txBody>
      </p:sp>
      <p:sp>
        <p:nvSpPr>
          <p:cNvPr id="4" name="文本框 3"/>
          <p:cNvSpPr txBox="1"/>
          <p:nvPr/>
        </p:nvSpPr>
        <p:spPr>
          <a:xfrm>
            <a:off x="935355" y="5217160"/>
            <a:ext cx="1801495" cy="460375"/>
          </a:xfrm>
          <a:prstGeom prst="rect">
            <a:avLst/>
          </a:prstGeom>
          <a:noFill/>
        </p:spPr>
        <p:txBody>
          <a:bodyPr wrap="square" rtlCol="0">
            <a:spAutoFit/>
          </a:bodyPr>
          <a:p>
            <a:r>
              <a:rPr lang="zh-CN" altLang="en-US" sz="2400" b="1" dirty="0">
                <a:latin typeface="宋体" panose="02010600030101010101" pitchFamily="2" charset="-122"/>
                <a:ea typeface="宋体" panose="02010600030101010101" pitchFamily="2" charset="-122"/>
                <a:sym typeface="+mn-ea"/>
              </a:rPr>
              <a:t>个人赡徇制：</a:t>
            </a:r>
            <a:endParaRPr lang="zh-CN" altLang="en-US" sz="2400" b="1">
              <a:latin typeface="宋体" panose="02010600030101010101" pitchFamily="2" charset="-122"/>
              <a:ea typeface="宋体" panose="02010600030101010101" pitchFamily="2" charset="-122"/>
            </a:endParaRPr>
          </a:p>
        </p:txBody>
      </p:sp>
      <p:sp>
        <p:nvSpPr>
          <p:cNvPr id="5" name="文本框 4"/>
          <p:cNvSpPr txBox="1"/>
          <p:nvPr/>
        </p:nvSpPr>
        <p:spPr>
          <a:xfrm>
            <a:off x="1004570" y="5871845"/>
            <a:ext cx="171323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政党分肥制：</a:t>
            </a:r>
            <a:endParaRPr lang="zh-CN" altLang="en-US" sz="2400" b="1">
              <a:latin typeface="宋体" panose="02010600030101010101" pitchFamily="2" charset="-122"/>
              <a:ea typeface="宋体" panose="02010600030101010101" pitchFamily="2" charset="-122"/>
            </a:endParaRPr>
          </a:p>
        </p:txBody>
      </p:sp>
      <p:sp>
        <p:nvSpPr>
          <p:cNvPr id="7" name="文本框 6"/>
          <p:cNvSpPr txBox="1"/>
          <p:nvPr/>
        </p:nvSpPr>
        <p:spPr>
          <a:xfrm>
            <a:off x="2629535" y="5900420"/>
            <a:ext cx="9531985"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sym typeface="+mn-ea"/>
              </a:rPr>
              <a:t>资产阶级政党制度日益成熟，执政党把政府职位分配给党内同僚</a:t>
            </a:r>
            <a:endParaRPr lang="zh-CN" altLang="en-US" sz="2400">
              <a:latin typeface="宋体" panose="02010600030101010101" pitchFamily="2" charset="-122"/>
              <a:ea typeface="宋体" panose="02010600030101010101" pitchFamily="2" charset="-122"/>
            </a:endParaRPr>
          </a:p>
        </p:txBody>
      </p:sp>
      <p:sp>
        <p:nvSpPr>
          <p:cNvPr id="9" name="文本框 8"/>
          <p:cNvSpPr txBox="1"/>
          <p:nvPr/>
        </p:nvSpPr>
        <p:spPr>
          <a:xfrm>
            <a:off x="352425" y="4132580"/>
            <a:ext cx="11634470" cy="1106805"/>
          </a:xfrm>
          <a:prstGeom prst="rect">
            <a:avLst/>
          </a:prstGeom>
          <a:noFill/>
        </p:spPr>
        <p:txBody>
          <a:bodyPr wrap="square" rtlCol="0">
            <a:spAutoFit/>
          </a:bodyPr>
          <a:p>
            <a:pPr indent="0" fontAlgn="auto">
              <a:lnSpc>
                <a:spcPct val="110000"/>
              </a:lnSpc>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zh-CN" sz="2000" b="1" dirty="0">
                <a:latin typeface="宋体" panose="02010600030101010101" pitchFamily="2" charset="-122"/>
                <a:ea typeface="宋体" panose="02010600030101010101" pitchFamily="2" charset="-122"/>
                <a:cs typeface="宋体" panose="02010600030101010101" pitchFamily="2" charset="-122"/>
                <a:sym typeface="+mn-ea"/>
              </a:rPr>
              <a:t>每个不同党派的总统上台后，对只要在竞选中为本党出过力出过钱的人，</a:t>
            </a:r>
            <a:r>
              <a:rPr lang="zh-CN" altLang="zh-CN" sz="2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不问才能</a:t>
            </a:r>
            <a:r>
              <a:rPr lang="zh-CN" altLang="zh-CN" sz="2000" b="1" dirty="0">
                <a:latin typeface="宋体" panose="02010600030101010101" pitchFamily="2" charset="-122"/>
                <a:ea typeface="宋体" panose="02010600030101010101" pitchFamily="2" charset="-122"/>
                <a:cs typeface="宋体" panose="02010600030101010101" pitchFamily="2" charset="-122"/>
                <a:sym typeface="+mn-ea"/>
              </a:rPr>
              <a:t>如何，都要安排一官半职。这些追求者，多数无一技之长，对政府赋予的职责不感兴趣，其中</a:t>
            </a:r>
            <a:r>
              <a:rPr lang="zh-CN" altLang="zh-CN" sz="2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不乏既无才又缺德之辈</a:t>
            </a:r>
            <a:r>
              <a:rPr lang="zh-CN" altLang="zh-CN" sz="2000" b="1"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10000"/>
              </a:lnSpc>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张兹暑</a:t>
            </a:r>
            <a:r>
              <a:rPr lang="zh-CN" altLang="zh-CN" sz="2000" b="1" dirty="0">
                <a:latin typeface="宋体" panose="02010600030101010101" pitchFamily="2" charset="-122"/>
                <a:ea typeface="宋体" panose="02010600030101010101" pitchFamily="2" charset="-122"/>
                <a:cs typeface="宋体" panose="02010600030101010101" pitchFamily="2" charset="-122"/>
                <a:sym typeface="+mn-ea"/>
              </a:rPr>
              <a:t>《美国政党分肥制述略</a:t>
            </a:r>
            <a:r>
              <a:rPr lang="zh-CN" altLang="zh-CN" dirty="0">
                <a:latin typeface="+mn-ea"/>
                <a:sym typeface="+mn-ea"/>
              </a:rPr>
              <a:t>》</a:t>
            </a:r>
            <a:endParaRPr lang="zh-CN" altLang="en-US"/>
          </a:p>
        </p:txBody>
      </p:sp>
      <p:sp>
        <p:nvSpPr>
          <p:cNvPr id="13" name="文本框 12"/>
          <p:cNvSpPr txBox="1"/>
          <p:nvPr/>
        </p:nvSpPr>
        <p:spPr>
          <a:xfrm>
            <a:off x="3487420" y="5610860"/>
            <a:ext cx="4578985" cy="398780"/>
          </a:xfrm>
          <a:prstGeom prst="rect">
            <a:avLst/>
          </a:prstGeom>
          <a:noFill/>
        </p:spPr>
        <p:txBody>
          <a:bodyPr wrap="square" rtlCol="0">
            <a:spAutoFit/>
          </a:bodyPr>
          <a:p>
            <a:r>
              <a:rPr lang="zh-CN" altLang="en-US" sz="2000" b="1" dirty="0">
                <a:solidFill>
                  <a:srgbClr val="FF0000"/>
                </a:solidFill>
                <a:effectLst/>
                <a:latin typeface="宋体" panose="02010600030101010101" pitchFamily="2" charset="-122"/>
                <a:ea typeface="宋体" panose="02010600030101010101" pitchFamily="2" charset="-122"/>
                <a:sym typeface="+mn-ea"/>
              </a:rPr>
              <a:t>营私舞弊、卖官鬻爵等政治乱象频发</a:t>
            </a:r>
            <a:endParaRPr lang="zh-CN" altLang="en-US" sz="2000" b="1">
              <a:latin typeface="宋体" panose="02010600030101010101" pitchFamily="2" charset="-122"/>
              <a:ea typeface="宋体" panose="02010600030101010101" pitchFamily="2" charset="-122"/>
            </a:endParaRPr>
          </a:p>
        </p:txBody>
      </p:sp>
      <p:sp>
        <p:nvSpPr>
          <p:cNvPr id="14" name="文本框 13"/>
          <p:cNvSpPr txBox="1"/>
          <p:nvPr/>
        </p:nvSpPr>
        <p:spPr>
          <a:xfrm>
            <a:off x="1051560" y="6368415"/>
            <a:ext cx="9385300" cy="398780"/>
          </a:xfrm>
          <a:prstGeom prst="rect">
            <a:avLst/>
          </a:prstGeom>
          <a:noFill/>
        </p:spPr>
        <p:txBody>
          <a:bodyPr wrap="square" rtlCol="0">
            <a:spAutoFit/>
          </a:bodyPr>
          <a:p>
            <a:r>
              <a:rPr lang="zh-CN" altLang="en-US" sz="2000" b="1" dirty="0">
                <a:solidFill>
                  <a:srgbClr val="FF0000"/>
                </a:solidFill>
                <a:effectLst/>
                <a:latin typeface="宋体" panose="02010600030101010101" pitchFamily="2" charset="-122"/>
                <a:ea typeface="宋体" panose="02010600030101010101" pitchFamily="2" charset="-122"/>
                <a:sym typeface="+mn-ea"/>
              </a:rPr>
              <a:t>不但造成腐败泛滥，还严重影响政府工作的连续性和稳定性，降低了行政效率</a:t>
            </a:r>
            <a:endParaRPr lang="zh-CN" altLang="en-US" sz="2000" b="1" dirty="0">
              <a:solidFill>
                <a:srgbClr val="FF0000"/>
              </a:solidFill>
              <a:effectLst/>
              <a:latin typeface="宋体" panose="02010600030101010101" pitchFamily="2" charset="-122"/>
              <a:ea typeface="宋体" panose="02010600030101010101" pitchFamily="2" charset="-122"/>
              <a:sym typeface="+mn-ea"/>
            </a:endParaRPr>
          </a:p>
        </p:txBody>
      </p:sp>
      <p:pic>
        <p:nvPicPr>
          <p:cNvPr id="15" name="图片 14" descr="加菲尔德遇刺"/>
          <p:cNvPicPr>
            <a:picLocks noChangeAspect="1"/>
          </p:cNvPicPr>
          <p:nvPr/>
        </p:nvPicPr>
        <p:blipFill>
          <a:blip r:embed="rId2"/>
          <a:stretch>
            <a:fillRect/>
          </a:stretch>
        </p:blipFill>
        <p:spPr>
          <a:xfrm>
            <a:off x="8066405" y="3786505"/>
            <a:ext cx="3919855" cy="2590800"/>
          </a:xfrm>
          <a:prstGeom prst="rect">
            <a:avLst/>
          </a:prstGeom>
        </p:spPr>
      </p:pic>
      <p:sp>
        <p:nvSpPr>
          <p:cNvPr id="16" name="文本框 15"/>
          <p:cNvSpPr txBox="1"/>
          <p:nvPr/>
        </p:nvSpPr>
        <p:spPr>
          <a:xfrm>
            <a:off x="8502015" y="3833495"/>
            <a:ext cx="2923540" cy="368300"/>
          </a:xfrm>
          <a:prstGeom prst="rect">
            <a:avLst/>
          </a:prstGeom>
          <a:noFill/>
        </p:spPr>
        <p:txBody>
          <a:bodyPr wrap="square" rtlCol="0">
            <a:spAutoFit/>
          </a:bodyPr>
          <a:p>
            <a:r>
              <a:rPr lang="zh-CN" altLang="en-US" b="1">
                <a:solidFill>
                  <a:srgbClr val="FF0000"/>
                </a:solidFill>
                <a:latin typeface="宋体" panose="02010600030101010101" pitchFamily="2" charset="-122"/>
                <a:ea typeface="宋体" panose="02010600030101010101" pitchFamily="2" charset="-122"/>
              </a:rPr>
              <a:t>美国总统加菲尔德遇刺</a:t>
            </a:r>
            <a:endParaRPr lang="zh-CN" altLang="en-US" b="1">
              <a:solidFill>
                <a:srgbClr val="FF0000"/>
              </a:solidFill>
              <a:latin typeface="宋体" panose="02010600030101010101" pitchFamily="2" charset="-122"/>
              <a:ea typeface="宋体" panose="02010600030101010101" pitchFamily="2" charset="-122"/>
            </a:endParaRPr>
          </a:p>
        </p:txBody>
      </p:sp>
      <p:sp>
        <p:nvSpPr>
          <p:cNvPr id="17" name="文本框 16"/>
          <p:cNvSpPr txBox="1"/>
          <p:nvPr/>
        </p:nvSpPr>
        <p:spPr>
          <a:xfrm>
            <a:off x="5224780" y="2171065"/>
            <a:ext cx="4277995" cy="460375"/>
          </a:xfrm>
          <a:prstGeom prst="rect">
            <a:avLst/>
          </a:prstGeom>
          <a:noFill/>
        </p:spPr>
        <p:txBody>
          <a:bodyPr wrap="square" rtlCol="0">
            <a:spAutoFit/>
          </a:bodyPr>
          <a:p>
            <a:r>
              <a:rPr lang="zh-CN" altLang="en-US" sz="2400" b="1">
                <a:highlight>
                  <a:srgbClr val="FF0000"/>
                </a:highlight>
                <a:latin typeface="宋体" panose="02010600030101010101" pitchFamily="2" charset="-122"/>
                <a:ea typeface="宋体" panose="02010600030101010101" pitchFamily="2" charset="-122"/>
              </a:rPr>
              <a:t>传统选官制度存在严重的弊端</a:t>
            </a:r>
            <a:endParaRPr lang="zh-CN" altLang="en-US" sz="2400" b="1">
              <a:highlight>
                <a:srgbClr val="FF0000"/>
              </a:highlight>
              <a:latin typeface="宋体" panose="02010600030101010101" pitchFamily="2" charset="-122"/>
              <a:ea typeface="宋体" panose="02010600030101010101" pitchFamily="2" charset="-122"/>
            </a:endParaRPr>
          </a:p>
        </p:txBody>
      </p:sp>
      <p:cxnSp>
        <p:nvCxnSpPr>
          <p:cNvPr id="21" name="直接连接符 20"/>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cxnSp>
        <p:nvCxnSpPr>
          <p:cNvPr id="20" name="直接箭头连接符 19"/>
          <p:cNvCxnSpPr/>
          <p:nvPr/>
        </p:nvCxnSpPr>
        <p:spPr>
          <a:xfrm>
            <a:off x="1303655" y="1459865"/>
            <a:ext cx="9364980" cy="1714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22" name="矩形 21"/>
          <p:cNvSpPr/>
          <p:nvPr/>
        </p:nvSpPr>
        <p:spPr>
          <a:xfrm>
            <a:off x="1681480" y="976630"/>
            <a:ext cx="1666240" cy="4730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宋体" panose="02010600030101010101" pitchFamily="2" charset="-122"/>
                <a:ea typeface="宋体" panose="02010600030101010101" pitchFamily="2" charset="-122"/>
                <a:cs typeface="宋体" panose="02010600030101010101" pitchFamily="2" charset="-122"/>
              </a:rPr>
              <a:t>5-13</a:t>
            </a:r>
            <a:r>
              <a:rPr lang="zh-CN" altLang="en-US" sz="2400" b="1">
                <a:latin typeface="宋体" panose="02010600030101010101" pitchFamily="2" charset="-122"/>
                <a:ea typeface="宋体" panose="02010600030101010101" pitchFamily="2" charset="-122"/>
                <a:cs typeface="宋体" panose="02010600030101010101" pitchFamily="2" charset="-122"/>
              </a:rPr>
              <a:t>世纪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23" name="矩形 22"/>
          <p:cNvSpPr/>
          <p:nvPr/>
        </p:nvSpPr>
        <p:spPr>
          <a:xfrm>
            <a:off x="3351530" y="979805"/>
            <a:ext cx="2132330" cy="4730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宋体" panose="02010600030101010101" pitchFamily="2" charset="-122"/>
                <a:ea typeface="宋体" panose="02010600030101010101" pitchFamily="2" charset="-122"/>
                <a:cs typeface="宋体" panose="02010600030101010101" pitchFamily="2" charset="-122"/>
              </a:rPr>
              <a:t>14-16</a:t>
            </a:r>
            <a:r>
              <a:rPr lang="zh-CN" altLang="en-US" sz="2400" b="1">
                <a:latin typeface="宋体" panose="02010600030101010101" pitchFamily="2" charset="-122"/>
                <a:ea typeface="宋体" panose="02010600030101010101" pitchFamily="2" charset="-122"/>
                <a:cs typeface="宋体" panose="02010600030101010101" pitchFamily="2" charset="-122"/>
              </a:rPr>
              <a:t>世纪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24" name="文本框 23"/>
          <p:cNvSpPr txBox="1"/>
          <p:nvPr/>
        </p:nvSpPr>
        <p:spPr>
          <a:xfrm>
            <a:off x="1718945" y="1492885"/>
            <a:ext cx="1483360" cy="132207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社会管理依靠</a:t>
            </a:r>
            <a:r>
              <a:rPr lang="zh-CN" altLang="en-US" sz="2000" b="1">
                <a:solidFill>
                  <a:srgbClr val="FF0000"/>
                </a:solidFill>
                <a:latin typeface="宋体" panose="02010600030101010101" pitchFamily="2" charset="-122"/>
                <a:ea typeface="宋体" panose="02010600030101010101" pitchFamily="2" charset="-122"/>
              </a:rPr>
              <a:t>教士</a:t>
            </a:r>
            <a:r>
              <a:rPr lang="zh-CN" altLang="en-US" sz="2000" b="1">
                <a:latin typeface="宋体" panose="02010600030101010101" pitchFamily="2" charset="-122"/>
                <a:ea typeface="宋体" panose="02010600030101010101" pitchFamily="2" charset="-122"/>
              </a:rPr>
              <a:t>和</a:t>
            </a:r>
            <a:r>
              <a:rPr lang="zh-CN" altLang="en-US" sz="2000" b="1">
                <a:solidFill>
                  <a:srgbClr val="FF0000"/>
                </a:solidFill>
                <a:latin typeface="宋体" panose="02010600030101010101" pitchFamily="2" charset="-122"/>
                <a:ea typeface="宋体" panose="02010600030101010101" pitchFamily="2" charset="-122"/>
              </a:rPr>
              <a:t>封建领主</a:t>
            </a:r>
            <a:r>
              <a:rPr lang="zh-CN" altLang="en-US" sz="2000" b="1">
                <a:latin typeface="宋体" panose="02010600030101010101" pitchFamily="2" charset="-122"/>
                <a:ea typeface="宋体" panose="02010600030101010101" pitchFamily="2" charset="-122"/>
              </a:rPr>
              <a:t>，无职业官员。</a:t>
            </a:r>
            <a:endParaRPr lang="zh-CN" altLang="en-US" sz="2000" b="1">
              <a:latin typeface="宋体" panose="02010600030101010101" pitchFamily="2" charset="-122"/>
              <a:ea typeface="宋体" panose="02010600030101010101" pitchFamily="2" charset="-122"/>
            </a:endParaRPr>
          </a:p>
        </p:txBody>
      </p:sp>
      <p:sp>
        <p:nvSpPr>
          <p:cNvPr id="25" name="文本框 24"/>
          <p:cNvSpPr txBox="1"/>
          <p:nvPr/>
        </p:nvSpPr>
        <p:spPr>
          <a:xfrm>
            <a:off x="3695700" y="1551940"/>
            <a:ext cx="1224915"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恩赐制</a:t>
            </a:r>
            <a:endParaRPr lang="zh-CN" altLang="en-US" sz="2400" b="1">
              <a:latin typeface="宋体" panose="02010600030101010101" pitchFamily="2" charset="-122"/>
              <a:ea typeface="宋体" panose="02010600030101010101" pitchFamily="2" charset="-122"/>
            </a:endParaRPr>
          </a:p>
        </p:txBody>
      </p:sp>
      <p:sp>
        <p:nvSpPr>
          <p:cNvPr id="26" name="矩形 25"/>
          <p:cNvSpPr/>
          <p:nvPr/>
        </p:nvSpPr>
        <p:spPr>
          <a:xfrm>
            <a:off x="5494655" y="979805"/>
            <a:ext cx="1666240" cy="4730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宋体" panose="02010600030101010101" pitchFamily="2" charset="-122"/>
                <a:ea typeface="宋体" panose="02010600030101010101" pitchFamily="2" charset="-122"/>
                <a:cs typeface="宋体" panose="02010600030101010101" pitchFamily="2" charset="-122"/>
              </a:rPr>
              <a:t>17</a:t>
            </a:r>
            <a:r>
              <a:rPr lang="zh-CN" altLang="en-US" sz="2400" b="1">
                <a:latin typeface="宋体" panose="02010600030101010101" pitchFamily="2" charset="-122"/>
                <a:ea typeface="宋体" panose="02010600030101010101" pitchFamily="2" charset="-122"/>
                <a:cs typeface="宋体" panose="02010600030101010101" pitchFamily="2" charset="-122"/>
              </a:rPr>
              <a:t>世纪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27" name="矩形 26"/>
          <p:cNvSpPr/>
          <p:nvPr/>
        </p:nvSpPr>
        <p:spPr>
          <a:xfrm>
            <a:off x="7164705" y="982980"/>
            <a:ext cx="1666240" cy="4730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宋体" panose="02010600030101010101" pitchFamily="2" charset="-122"/>
                <a:ea typeface="宋体" panose="02010600030101010101" pitchFamily="2" charset="-122"/>
                <a:cs typeface="宋体" panose="02010600030101010101" pitchFamily="2" charset="-122"/>
              </a:rPr>
              <a:t>18</a:t>
            </a:r>
            <a:r>
              <a:rPr lang="zh-CN" altLang="en-US" sz="2400" b="1">
                <a:latin typeface="宋体" panose="02010600030101010101" pitchFamily="2" charset="-122"/>
                <a:ea typeface="宋体" panose="02010600030101010101" pitchFamily="2" charset="-122"/>
                <a:cs typeface="宋体" panose="02010600030101010101" pitchFamily="2" charset="-122"/>
              </a:rPr>
              <a:t>世纪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28" name="文本框 27"/>
          <p:cNvSpPr txBox="1"/>
          <p:nvPr/>
        </p:nvSpPr>
        <p:spPr>
          <a:xfrm>
            <a:off x="5417185" y="1563370"/>
            <a:ext cx="1801495" cy="460375"/>
          </a:xfrm>
          <a:prstGeom prst="rect">
            <a:avLst/>
          </a:prstGeom>
          <a:noFill/>
        </p:spPr>
        <p:txBody>
          <a:bodyPr wrap="square" rtlCol="0">
            <a:spAutoFit/>
          </a:bodyPr>
          <a:p>
            <a:r>
              <a:rPr lang="zh-CN" altLang="en-US" sz="2400" b="1" dirty="0">
                <a:latin typeface="宋体" panose="02010600030101010101" pitchFamily="2" charset="-122"/>
                <a:ea typeface="宋体" panose="02010600030101010101" pitchFamily="2" charset="-122"/>
                <a:sym typeface="+mn-ea"/>
              </a:rPr>
              <a:t>个人赡徇制</a:t>
            </a:r>
            <a:endParaRPr lang="zh-CN" altLang="en-US" sz="2400" b="1">
              <a:latin typeface="宋体" panose="02010600030101010101" pitchFamily="2" charset="-122"/>
              <a:ea typeface="宋体" panose="02010600030101010101" pitchFamily="2" charset="-122"/>
            </a:endParaRPr>
          </a:p>
        </p:txBody>
      </p:sp>
      <p:sp>
        <p:nvSpPr>
          <p:cNvPr id="29" name="文本框 28"/>
          <p:cNvSpPr txBox="1"/>
          <p:nvPr/>
        </p:nvSpPr>
        <p:spPr>
          <a:xfrm>
            <a:off x="7192010" y="1550670"/>
            <a:ext cx="171323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政党分肥制</a:t>
            </a:r>
            <a:endParaRPr lang="zh-CN" altLang="en-US" sz="2400" b="1">
              <a:latin typeface="宋体" panose="02010600030101010101" pitchFamily="2" charset="-122"/>
              <a:ea typeface="宋体" panose="02010600030101010101" pitchFamily="2" charset="-122"/>
            </a:endParaRPr>
          </a:p>
        </p:txBody>
      </p:sp>
      <p:sp>
        <p:nvSpPr>
          <p:cNvPr id="30" name="文本框 29"/>
          <p:cNvSpPr txBox="1"/>
          <p:nvPr/>
        </p:nvSpPr>
        <p:spPr>
          <a:xfrm>
            <a:off x="9838690" y="1506220"/>
            <a:ext cx="82994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时间</a:t>
            </a:r>
            <a:endParaRPr lang="zh-CN" altLang="en-US" sz="2000" b="1">
              <a:latin typeface="宋体" panose="02010600030101010101" pitchFamily="2" charset="-122"/>
              <a:ea typeface="宋体" panose="02010600030101010101" pitchFamily="2" charset="-122"/>
            </a:endParaRPr>
          </a:p>
        </p:txBody>
      </p:sp>
      <p:sp>
        <p:nvSpPr>
          <p:cNvPr id="6" name="文本框 5"/>
          <p:cNvSpPr txBox="1"/>
          <p:nvPr>
            <p:custDataLst>
              <p:tags r:id="rId3"/>
            </p:custDataLst>
          </p:nvPr>
        </p:nvSpPr>
        <p:spPr>
          <a:xfrm>
            <a:off x="8255" y="12700"/>
            <a:ext cx="6607175" cy="583565"/>
          </a:xfrm>
          <a:prstGeom prst="rect">
            <a:avLst/>
          </a:prstGeom>
          <a:noFill/>
        </p:spPr>
        <p:txBody>
          <a:bodyPr wrap="square" rtlCol="0">
            <a:spAutoFit/>
          </a:bodyPr>
          <a:p>
            <a:r>
              <a:rPr lang="zh-CN" altLang="en-US" sz="3200" b="1">
                <a:latin typeface="微软雅黑" panose="020B0503020204020204" charset="-122"/>
                <a:ea typeface="微软雅黑" panose="020B0503020204020204" charset="-122"/>
              </a:rPr>
              <a:t>一、西方文官制度出现的背景</a:t>
            </a:r>
            <a:endParaRPr lang="zh-CN" altLang="en-US" sz="3200" b="1">
              <a:latin typeface="微软雅黑" panose="020B0503020204020204" charset="-122"/>
              <a:ea typeface="微软雅黑" panose="020B050302020402020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15"/>
                                        </p:tgtEl>
                                        <p:attrNameLst>
                                          <p:attrName>ppt_x</p:attrName>
                                        </p:attrNameLst>
                                      </p:cBhvr>
                                      <p:tavLst>
                                        <p:tav tm="0">
                                          <p:val>
                                            <p:strVal val="ppt_x"/>
                                          </p:val>
                                        </p:tav>
                                        <p:tav tm="100000">
                                          <p:val>
                                            <p:strVal val="ppt_x"/>
                                          </p:val>
                                        </p:tav>
                                      </p:tavLst>
                                    </p:anim>
                                    <p:anim calcmode="lin" valueType="num">
                                      <p:cBhvr additive="base">
                                        <p:cTn id="75" dur="500"/>
                                        <p:tgtEl>
                                          <p:spTgt spid="15"/>
                                        </p:tgtEl>
                                        <p:attrNameLst>
                                          <p:attrName>ppt_y</p:attrName>
                                        </p:attrNameLst>
                                      </p:cBhvr>
                                      <p:tavLst>
                                        <p:tav tm="0">
                                          <p:val>
                                            <p:strVal val="ppt_y"/>
                                          </p:val>
                                        </p:tav>
                                        <p:tav tm="100000">
                                          <p:val>
                                            <p:strVal val="1+ppt_h/2"/>
                                          </p:val>
                                        </p:tav>
                                      </p:tavLst>
                                    </p:anim>
                                    <p:set>
                                      <p:cBhvr>
                                        <p:cTn id="76" dur="1" fill="hold">
                                          <p:stCondLst>
                                            <p:cond delay="499"/>
                                          </p:stCondLst>
                                        </p:cTn>
                                        <p:tgtEl>
                                          <p:spTgt spid="15"/>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16"/>
                                        </p:tgtEl>
                                        <p:attrNameLst>
                                          <p:attrName>ppt_x</p:attrName>
                                        </p:attrNameLst>
                                      </p:cBhvr>
                                      <p:tavLst>
                                        <p:tav tm="0">
                                          <p:val>
                                            <p:strVal val="ppt_x"/>
                                          </p:val>
                                        </p:tav>
                                        <p:tav tm="100000">
                                          <p:val>
                                            <p:strVal val="ppt_x"/>
                                          </p:val>
                                        </p:tav>
                                      </p:tavLst>
                                    </p:anim>
                                    <p:anim calcmode="lin" valueType="num">
                                      <p:cBhvr additive="base">
                                        <p:cTn id="79" dur="500"/>
                                        <p:tgtEl>
                                          <p:spTgt spid="16"/>
                                        </p:tgtEl>
                                        <p:attrNameLst>
                                          <p:attrName>ppt_y</p:attrName>
                                        </p:attrNameLst>
                                      </p:cBhvr>
                                      <p:tavLst>
                                        <p:tav tm="0">
                                          <p:val>
                                            <p:strVal val="ppt_y"/>
                                          </p:val>
                                        </p:tav>
                                        <p:tav tm="100000">
                                          <p:val>
                                            <p:strVal val="1+ppt_h/2"/>
                                          </p:val>
                                        </p:tav>
                                      </p:tavLst>
                                    </p:anim>
                                    <p:set>
                                      <p:cBhvr>
                                        <p:cTn id="80" dur="1" fill="hold">
                                          <p:stCondLst>
                                            <p:cond delay="499"/>
                                          </p:stCondLst>
                                        </p:cTn>
                                        <p:tgtEl>
                                          <p:spTgt spid="16"/>
                                        </p:tgtEl>
                                        <p:attrNameLst>
                                          <p:attrName>style.visibility</p:attrName>
                                        </p:attrNameLst>
                                      </p:cBhvr>
                                      <p:to>
                                        <p:strVal val="hidden"/>
                                      </p:to>
                                    </p:set>
                                  </p:childTnLst>
                                </p:cTn>
                              </p:par>
                              <p:par>
                                <p:cTn id="81" presetID="2" presetClass="entr" presetSubtype="4"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4" grpId="0"/>
      <p:bldP spid="3" grpId="0"/>
      <p:bldP spid="13" grpId="0"/>
      <p:bldP spid="5" grpId="0"/>
      <p:bldP spid="7" grpId="0"/>
      <p:bldP spid="14" grpId="0"/>
      <p:bldP spid="16" grpId="0"/>
      <p:bldP spid="17" grpId="0"/>
      <p:bldP spid="2" grpId="0"/>
      <p:bldP spid="9"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ym"/>
          <p:cNvPicPr>
            <a:picLocks noChangeAspect="1"/>
          </p:cNvPicPr>
          <p:nvPr>
            <p:custDataLst>
              <p:tags r:id="rId1"/>
            </p:custDataLst>
          </p:nvPr>
        </p:nvPicPr>
        <p:blipFill>
          <a:blip r:embed="rId2">
            <a:alphaModFix amt="10000"/>
          </a:blip>
          <a:stretch>
            <a:fillRect/>
          </a:stretch>
        </p:blipFill>
        <p:spPr>
          <a:xfrm>
            <a:off x="635" y="-7620"/>
            <a:ext cx="12190730" cy="6866255"/>
          </a:xfrm>
          <a:prstGeom prst="rect">
            <a:avLst/>
          </a:prstGeom>
        </p:spPr>
      </p:pic>
      <p:sp>
        <p:nvSpPr>
          <p:cNvPr id="3" name="文本框 2"/>
          <p:cNvSpPr txBox="1"/>
          <p:nvPr/>
        </p:nvSpPr>
        <p:spPr>
          <a:xfrm>
            <a:off x="461010" y="654050"/>
            <a:ext cx="11205845" cy="1568450"/>
          </a:xfrm>
          <a:prstGeom prst="rect">
            <a:avLst/>
          </a:prstGeom>
          <a:noFill/>
        </p:spPr>
        <p:txBody>
          <a:bodyPr wrap="square" rtlCol="0">
            <a:spAutoFit/>
          </a:bodyPr>
          <a:p>
            <a:pPr lvl="0" algn="just">
              <a:lnSpc>
                <a:spcPct val="120000"/>
              </a:lnSpc>
              <a:spcBef>
                <a:spcPts val="0"/>
              </a:spcBef>
              <a:spcAft>
                <a:spcPts val="0"/>
              </a:spcAft>
              <a:buClrTx/>
              <a:buSzTx/>
              <a:buFontTx/>
            </a:pP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在西方社会倡导“自由、平等、博爱”的</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启蒙时期</a:t>
            </a: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科举制体现出的“机会均等”</a:t>
            </a: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原则曾使许多人大为惊叹</a:t>
            </a:r>
            <a:r>
              <a:rPr lang="zh-CN" altLang="en-US"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到19世纪四五十年代,英国</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工业革命已经完成</a:t>
            </a: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,处于上升发展阶段的西方资本主义国家,在官员选用方面也日益要求向制度化、规范化方向发展</a:t>
            </a:r>
            <a:r>
              <a:rPr lang="zh-CN" altLang="en-US"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a:p>
            <a:pPr lvl="0" algn="r">
              <a:lnSpc>
                <a:spcPct val="120000"/>
              </a:lnSpc>
              <a:spcBef>
                <a:spcPts val="0"/>
              </a:spcBef>
              <a:spcAft>
                <a:spcPts val="0"/>
              </a:spcAft>
              <a:buClrTx/>
              <a:buSzTx/>
              <a:buFontTx/>
            </a:pPr>
            <a:r>
              <a:rPr lang="en-US" altLang="zh-CN" sz="2000" b="1">
                <a:solidFill>
                  <a:prstClr val="black"/>
                </a:solidFill>
                <a:latin typeface="宋体" panose="02010600030101010101" pitchFamily="2" charset="-122"/>
                <a:ea typeface="宋体" panose="02010600030101010101" pitchFamily="2" charset="-122"/>
                <a:cs typeface="宋体" panose="02010600030101010101" pitchFamily="2" charset="-122"/>
                <a:sym typeface="+mn-ea"/>
              </a:rPr>
              <a:t>——摘自刘海峰《科举制对西方考试制度影响新探》</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3155315" y="577850"/>
            <a:ext cx="2668905" cy="460375"/>
          </a:xfrm>
          <a:prstGeom prst="rect">
            <a:avLst/>
          </a:prstGeom>
          <a:noFill/>
        </p:spPr>
        <p:txBody>
          <a:bodyPr wrap="square" rtlCol="0">
            <a:spAutoFit/>
          </a:bodyPr>
          <a:p>
            <a:r>
              <a:rPr lang="zh-CN" altLang="en-US" sz="2400" b="1">
                <a:solidFill>
                  <a:srgbClr val="FF0000"/>
                </a:solidFill>
                <a:highlight>
                  <a:srgbClr val="FFFF00"/>
                </a:highlight>
                <a:latin typeface="宋体" panose="02010600030101010101" pitchFamily="2" charset="-122"/>
                <a:ea typeface="宋体" panose="02010600030101010101" pitchFamily="2" charset="-122"/>
              </a:rPr>
              <a:t>启蒙思想的影响</a:t>
            </a:r>
            <a:endParaRPr lang="zh-CN" altLang="en-US" sz="2400" b="1">
              <a:solidFill>
                <a:srgbClr val="FF0000"/>
              </a:solidFill>
              <a:highlight>
                <a:srgbClr val="FFFF00"/>
              </a:highlight>
              <a:latin typeface="宋体" panose="02010600030101010101" pitchFamily="2" charset="-122"/>
              <a:ea typeface="宋体" panose="02010600030101010101" pitchFamily="2" charset="-122"/>
            </a:endParaRPr>
          </a:p>
        </p:txBody>
      </p:sp>
      <p:sp>
        <p:nvSpPr>
          <p:cNvPr id="5" name="文本框 4"/>
          <p:cNvSpPr txBox="1"/>
          <p:nvPr/>
        </p:nvSpPr>
        <p:spPr>
          <a:xfrm>
            <a:off x="7322820" y="363220"/>
            <a:ext cx="3497580" cy="460375"/>
          </a:xfrm>
          <a:prstGeom prst="rect">
            <a:avLst/>
          </a:prstGeom>
          <a:noFill/>
        </p:spPr>
        <p:txBody>
          <a:bodyPr wrap="square" rtlCol="0">
            <a:spAutoFit/>
          </a:bodyPr>
          <a:p>
            <a:r>
              <a:rPr lang="zh-CN" altLang="en-US" sz="2400" b="1">
                <a:solidFill>
                  <a:srgbClr val="FF0000"/>
                </a:solidFill>
                <a:highlight>
                  <a:srgbClr val="FFFF00"/>
                </a:highlight>
                <a:latin typeface="宋体" panose="02010600030101010101" pitchFamily="2" charset="-122"/>
                <a:ea typeface="宋体" panose="02010600030101010101" pitchFamily="2" charset="-122"/>
              </a:rPr>
              <a:t>中国科举值得借鉴作用</a:t>
            </a:r>
            <a:endParaRPr lang="zh-CN" altLang="en-US" sz="2400" b="1">
              <a:solidFill>
                <a:srgbClr val="FF0000"/>
              </a:solidFill>
              <a:highlight>
                <a:srgbClr val="FFFF00"/>
              </a:highlight>
              <a:latin typeface="宋体" panose="02010600030101010101" pitchFamily="2" charset="-122"/>
              <a:ea typeface="宋体" panose="02010600030101010101" pitchFamily="2" charset="-122"/>
            </a:endParaRPr>
          </a:p>
        </p:txBody>
      </p:sp>
      <p:sp>
        <p:nvSpPr>
          <p:cNvPr id="6" name="文本框 5"/>
          <p:cNvSpPr txBox="1"/>
          <p:nvPr/>
        </p:nvSpPr>
        <p:spPr>
          <a:xfrm>
            <a:off x="1562735" y="5043805"/>
            <a:ext cx="9255125"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工业革命后，为适应资本主义的高速发展，迫切需要高素质的人才；</a:t>
            </a:r>
            <a:endParaRPr lang="zh-CN" altLang="en-US" sz="2400" b="1">
              <a:latin typeface="宋体" panose="02010600030101010101" pitchFamily="2" charset="-122"/>
              <a:ea typeface="宋体" panose="02010600030101010101" pitchFamily="2" charset="-122"/>
            </a:endParaRPr>
          </a:p>
        </p:txBody>
      </p:sp>
      <p:sp>
        <p:nvSpPr>
          <p:cNvPr id="7" name="文本框 6"/>
          <p:cNvSpPr txBox="1"/>
          <p:nvPr/>
        </p:nvSpPr>
        <p:spPr>
          <a:xfrm>
            <a:off x="6610350" y="1360170"/>
            <a:ext cx="2491105" cy="460375"/>
          </a:xfrm>
          <a:prstGeom prst="rect">
            <a:avLst/>
          </a:prstGeom>
          <a:noFill/>
        </p:spPr>
        <p:txBody>
          <a:bodyPr wrap="square" rtlCol="0">
            <a:spAutoFit/>
          </a:bodyPr>
          <a:p>
            <a:r>
              <a:rPr lang="zh-CN" altLang="en-US" sz="2400" b="1">
                <a:solidFill>
                  <a:srgbClr val="FF0000"/>
                </a:solidFill>
                <a:highlight>
                  <a:srgbClr val="FFFF00"/>
                </a:highlight>
                <a:latin typeface="宋体" panose="02010600030101010101" pitchFamily="2" charset="-122"/>
                <a:ea typeface="宋体" panose="02010600030101010101" pitchFamily="2" charset="-122"/>
              </a:rPr>
              <a:t>工业革命的影响</a:t>
            </a:r>
            <a:endParaRPr lang="zh-CN" altLang="en-US" sz="2400" b="1">
              <a:solidFill>
                <a:srgbClr val="FF0000"/>
              </a:solidFill>
              <a:highlight>
                <a:srgbClr val="FFFF00"/>
              </a:highlight>
              <a:latin typeface="宋体" panose="02010600030101010101" pitchFamily="2" charset="-122"/>
              <a:ea typeface="宋体" panose="02010600030101010101" pitchFamily="2" charset="-122"/>
            </a:endParaRPr>
          </a:p>
        </p:txBody>
      </p:sp>
      <p:sp>
        <p:nvSpPr>
          <p:cNvPr id="8" name="文本框 7"/>
          <p:cNvSpPr txBox="1"/>
          <p:nvPr/>
        </p:nvSpPr>
        <p:spPr>
          <a:xfrm>
            <a:off x="461010" y="2294255"/>
            <a:ext cx="11205210" cy="1630045"/>
          </a:xfrm>
          <a:prstGeom prst="rect">
            <a:avLst/>
          </a:prstGeom>
          <a:noFill/>
        </p:spPr>
        <p:txBody>
          <a:bodyPr wrap="square" rtlCol="0">
            <a:spAutoFit/>
          </a:bodyPr>
          <a:p>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1853年，</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英国在克里米亚战争中的惨败</a:t>
            </a:r>
            <a:r>
              <a:rPr lang="zh-CN" altLang="en-US" sz="2000" b="1">
                <a:latin typeface="宋体" panose="02010600030101010101" pitchFamily="2" charset="-122"/>
                <a:ea typeface="宋体" panose="02010600030101010101" pitchFamily="2" charset="-122"/>
                <a:cs typeface="宋体" panose="02010600030101010101" pitchFamily="2" charset="-122"/>
              </a:rPr>
              <a:t>，引发了国内对于政府的腐败和无能的猛烈抨击，当政的帕累斯顿内阁被迫允诺改革。1854年，由当时的国会议员诺斯科特（Stanfford Northcote）和杜维廉（Charles Trevelan）根据广泛的调查，提出了一项改革文官制度的方案，即著名的“诺斯科特－杜维廉报告”。提出了以下四项建议……这些建议后来均以法令的形式逐一采纳并加以实施，这样</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英国的近现代文官制度开始逐步建立起来</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pic>
        <p:nvPicPr>
          <p:cNvPr id="9" name="图片 8" descr="克里米亚战争"/>
          <p:cNvPicPr>
            <a:picLocks noChangeAspect="1"/>
          </p:cNvPicPr>
          <p:nvPr/>
        </p:nvPicPr>
        <p:blipFill>
          <a:blip r:embed="rId3"/>
          <a:stretch>
            <a:fillRect/>
          </a:stretch>
        </p:blipFill>
        <p:spPr>
          <a:xfrm>
            <a:off x="8013065" y="4102100"/>
            <a:ext cx="4102100" cy="2698750"/>
          </a:xfrm>
          <a:prstGeom prst="rect">
            <a:avLst/>
          </a:prstGeom>
        </p:spPr>
      </p:pic>
      <p:sp>
        <p:nvSpPr>
          <p:cNvPr id="10" name="文本框 9"/>
          <p:cNvSpPr txBox="1"/>
          <p:nvPr/>
        </p:nvSpPr>
        <p:spPr>
          <a:xfrm>
            <a:off x="365125" y="4023360"/>
            <a:ext cx="3651885" cy="460375"/>
          </a:xfrm>
          <a:prstGeom prst="rect">
            <a:avLst/>
          </a:prstGeom>
          <a:noFill/>
        </p:spPr>
        <p:txBody>
          <a:bodyPr wrap="square" rtlCol="0">
            <a:spAutoFit/>
          </a:bodyPr>
          <a:p>
            <a:r>
              <a:rPr lang="zh-CN" altLang="en-US" sz="2400" b="1">
                <a:latin typeface="+mn-ea"/>
              </a:rPr>
              <a:t>西方文官制度产生的</a:t>
            </a:r>
            <a:r>
              <a:rPr lang="zh-CN" altLang="en-US" sz="2400" b="1">
                <a:solidFill>
                  <a:srgbClr val="FF0000"/>
                </a:solidFill>
                <a:latin typeface="+mn-ea"/>
              </a:rPr>
              <a:t>背景</a:t>
            </a:r>
            <a:r>
              <a:rPr lang="zh-CN" altLang="en-US" sz="2400" b="1">
                <a:latin typeface="+mn-ea"/>
              </a:rPr>
              <a:t>：</a:t>
            </a:r>
            <a:endParaRPr lang="zh-CN" altLang="en-US" sz="2400" b="1">
              <a:latin typeface="+mn-ea"/>
            </a:endParaRPr>
          </a:p>
        </p:txBody>
      </p:sp>
      <p:sp>
        <p:nvSpPr>
          <p:cNvPr id="11" name="文本框 10"/>
          <p:cNvSpPr txBox="1"/>
          <p:nvPr/>
        </p:nvSpPr>
        <p:spPr>
          <a:xfrm>
            <a:off x="546735" y="4528820"/>
            <a:ext cx="1013460" cy="460375"/>
          </a:xfrm>
          <a:prstGeom prst="rect">
            <a:avLst/>
          </a:prstGeom>
          <a:noFill/>
        </p:spPr>
        <p:txBody>
          <a:bodyPr wrap="square" rtlCol="0">
            <a:spAutoFit/>
          </a:bodyPr>
          <a:p>
            <a:r>
              <a:rPr lang="zh-CN" altLang="en-US" sz="2400" b="1">
                <a:highlight>
                  <a:srgbClr val="FF0000"/>
                </a:highlight>
                <a:latin typeface="宋体" panose="02010600030101010101" pitchFamily="2" charset="-122"/>
                <a:ea typeface="宋体" panose="02010600030101010101" pitchFamily="2" charset="-122"/>
              </a:rPr>
              <a:t>历史：</a:t>
            </a:r>
            <a:endParaRPr lang="zh-CN" altLang="en-US" sz="2400" b="1">
              <a:highlight>
                <a:srgbClr val="FF0000"/>
              </a:highlight>
              <a:latin typeface="宋体" panose="02010600030101010101" pitchFamily="2" charset="-122"/>
              <a:ea typeface="宋体" panose="02010600030101010101" pitchFamily="2" charset="-122"/>
            </a:endParaRPr>
          </a:p>
        </p:txBody>
      </p:sp>
      <p:sp>
        <p:nvSpPr>
          <p:cNvPr id="12" name="文本框 11"/>
          <p:cNvSpPr txBox="1"/>
          <p:nvPr/>
        </p:nvSpPr>
        <p:spPr>
          <a:xfrm>
            <a:off x="1518285" y="4552315"/>
            <a:ext cx="406400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传统选官制度存在的弊端；</a:t>
            </a:r>
            <a:endParaRPr lang="zh-CN" altLang="en-US" sz="2400" b="1">
              <a:latin typeface="宋体" panose="02010600030101010101" pitchFamily="2" charset="-122"/>
              <a:ea typeface="宋体" panose="02010600030101010101" pitchFamily="2" charset="-122"/>
            </a:endParaRPr>
          </a:p>
        </p:txBody>
      </p:sp>
      <p:sp>
        <p:nvSpPr>
          <p:cNvPr id="13" name="文本框 12"/>
          <p:cNvSpPr txBox="1"/>
          <p:nvPr/>
        </p:nvSpPr>
        <p:spPr>
          <a:xfrm>
            <a:off x="555625" y="5010150"/>
            <a:ext cx="806450" cy="460375"/>
          </a:xfrm>
          <a:prstGeom prst="rect">
            <a:avLst/>
          </a:prstGeom>
          <a:noFill/>
        </p:spPr>
        <p:txBody>
          <a:bodyPr wrap="square" rtlCol="0">
            <a:spAutoFit/>
          </a:bodyPr>
          <a:p>
            <a:r>
              <a:rPr lang="zh-CN" altLang="en-US" sz="2400" b="1">
                <a:highlight>
                  <a:srgbClr val="FF0000"/>
                </a:highlight>
                <a:latin typeface="宋体" panose="02010600030101010101" pitchFamily="2" charset="-122"/>
                <a:ea typeface="宋体" panose="02010600030101010101" pitchFamily="2" charset="-122"/>
              </a:rPr>
              <a:t>经济：</a:t>
            </a:r>
            <a:endParaRPr lang="zh-CN" altLang="en-US" sz="2400" b="1">
              <a:highlight>
                <a:srgbClr val="FF0000"/>
              </a:highlight>
              <a:latin typeface="宋体" panose="02010600030101010101" pitchFamily="2" charset="-122"/>
              <a:ea typeface="宋体" panose="02010600030101010101" pitchFamily="2" charset="-122"/>
            </a:endParaRPr>
          </a:p>
        </p:txBody>
      </p:sp>
      <p:sp>
        <p:nvSpPr>
          <p:cNvPr id="15" name="文本框 14"/>
          <p:cNvSpPr txBox="1"/>
          <p:nvPr/>
        </p:nvSpPr>
        <p:spPr>
          <a:xfrm>
            <a:off x="539115" y="5476875"/>
            <a:ext cx="988695" cy="460375"/>
          </a:xfrm>
          <a:prstGeom prst="rect">
            <a:avLst/>
          </a:prstGeom>
          <a:noFill/>
        </p:spPr>
        <p:txBody>
          <a:bodyPr wrap="square" rtlCol="0">
            <a:spAutoFit/>
          </a:bodyPr>
          <a:p>
            <a:r>
              <a:rPr lang="zh-CN" altLang="en-US" sz="2400" b="1">
                <a:highlight>
                  <a:srgbClr val="FF0000"/>
                </a:highlight>
                <a:latin typeface="宋体" panose="02010600030101010101" pitchFamily="2" charset="-122"/>
                <a:ea typeface="宋体" panose="02010600030101010101" pitchFamily="2" charset="-122"/>
              </a:rPr>
              <a:t>思想：</a:t>
            </a:r>
            <a:endParaRPr lang="zh-CN" altLang="en-US" sz="2400" b="1">
              <a:highlight>
                <a:srgbClr val="FF0000"/>
              </a:highlight>
              <a:latin typeface="宋体" panose="02010600030101010101" pitchFamily="2" charset="-122"/>
              <a:ea typeface="宋体" panose="02010600030101010101" pitchFamily="2" charset="-122"/>
            </a:endParaRPr>
          </a:p>
        </p:txBody>
      </p:sp>
      <p:sp>
        <p:nvSpPr>
          <p:cNvPr id="16" name="文本框 15"/>
          <p:cNvSpPr txBox="1"/>
          <p:nvPr/>
        </p:nvSpPr>
        <p:spPr>
          <a:xfrm>
            <a:off x="1560195" y="5492115"/>
            <a:ext cx="633603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启蒙思想的影响和人们受教育水平的提高；</a:t>
            </a:r>
            <a:endParaRPr lang="zh-CN" altLang="en-US" sz="2400" b="1">
              <a:latin typeface="宋体" panose="02010600030101010101" pitchFamily="2" charset="-122"/>
              <a:ea typeface="宋体" panose="02010600030101010101" pitchFamily="2" charset="-122"/>
            </a:endParaRPr>
          </a:p>
        </p:txBody>
      </p:sp>
      <p:sp>
        <p:nvSpPr>
          <p:cNvPr id="17" name="文本框 16"/>
          <p:cNvSpPr txBox="1"/>
          <p:nvPr/>
        </p:nvSpPr>
        <p:spPr>
          <a:xfrm>
            <a:off x="543560" y="5949315"/>
            <a:ext cx="885190" cy="460375"/>
          </a:xfrm>
          <a:prstGeom prst="rect">
            <a:avLst/>
          </a:prstGeom>
          <a:noFill/>
        </p:spPr>
        <p:txBody>
          <a:bodyPr wrap="square" rtlCol="0">
            <a:spAutoFit/>
          </a:bodyPr>
          <a:p>
            <a:r>
              <a:rPr lang="zh-CN" altLang="en-US" sz="2400" b="1">
                <a:highlight>
                  <a:srgbClr val="FF0000"/>
                </a:highlight>
                <a:latin typeface="宋体" panose="02010600030101010101" pitchFamily="2" charset="-122"/>
                <a:ea typeface="宋体" panose="02010600030101010101" pitchFamily="2" charset="-122"/>
              </a:rPr>
              <a:t>外部：</a:t>
            </a:r>
            <a:endParaRPr lang="zh-CN" altLang="en-US" sz="2400" b="1">
              <a:highlight>
                <a:srgbClr val="FF0000"/>
              </a:highlight>
              <a:latin typeface="宋体" panose="02010600030101010101" pitchFamily="2" charset="-122"/>
              <a:ea typeface="宋体" panose="02010600030101010101" pitchFamily="2" charset="-122"/>
            </a:endParaRPr>
          </a:p>
        </p:txBody>
      </p:sp>
      <p:sp>
        <p:nvSpPr>
          <p:cNvPr id="18" name="文本框 17"/>
          <p:cNvSpPr txBox="1"/>
          <p:nvPr/>
        </p:nvSpPr>
        <p:spPr>
          <a:xfrm>
            <a:off x="1556385" y="5967730"/>
            <a:ext cx="406400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中国科举制的借鉴作用；</a:t>
            </a:r>
            <a:endParaRPr lang="zh-CN" altLang="en-US" sz="2400" b="1">
              <a:latin typeface="宋体" panose="02010600030101010101" pitchFamily="2" charset="-122"/>
              <a:ea typeface="宋体" panose="02010600030101010101" pitchFamily="2" charset="-122"/>
            </a:endParaRPr>
          </a:p>
        </p:txBody>
      </p:sp>
      <p:sp>
        <p:nvSpPr>
          <p:cNvPr id="19" name="文本框 18"/>
          <p:cNvSpPr txBox="1"/>
          <p:nvPr/>
        </p:nvSpPr>
        <p:spPr>
          <a:xfrm>
            <a:off x="534035" y="6369050"/>
            <a:ext cx="978535" cy="460375"/>
          </a:xfrm>
          <a:prstGeom prst="rect">
            <a:avLst/>
          </a:prstGeom>
          <a:noFill/>
        </p:spPr>
        <p:txBody>
          <a:bodyPr wrap="square" rtlCol="0">
            <a:spAutoFit/>
          </a:bodyPr>
          <a:p>
            <a:r>
              <a:rPr lang="zh-CN" altLang="en-US" sz="2400" b="1">
                <a:highlight>
                  <a:srgbClr val="FF0000"/>
                </a:highlight>
                <a:latin typeface="宋体" panose="02010600030101010101" pitchFamily="2" charset="-122"/>
                <a:ea typeface="宋体" panose="02010600030101010101" pitchFamily="2" charset="-122"/>
              </a:rPr>
              <a:t>直接：</a:t>
            </a:r>
            <a:endParaRPr lang="zh-CN" altLang="en-US" sz="2400" b="1">
              <a:highlight>
                <a:srgbClr val="FF0000"/>
              </a:highlight>
              <a:latin typeface="宋体" panose="02010600030101010101" pitchFamily="2" charset="-122"/>
              <a:ea typeface="宋体" panose="02010600030101010101" pitchFamily="2" charset="-122"/>
            </a:endParaRPr>
          </a:p>
        </p:txBody>
      </p:sp>
      <p:sp>
        <p:nvSpPr>
          <p:cNvPr id="20" name="文本框 19"/>
          <p:cNvSpPr txBox="1"/>
          <p:nvPr/>
        </p:nvSpPr>
        <p:spPr>
          <a:xfrm>
            <a:off x="1546225" y="6393180"/>
            <a:ext cx="406400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克里米亚战争的促进。</a:t>
            </a:r>
            <a:endParaRPr lang="zh-CN" altLang="en-US" sz="2400" b="1">
              <a:latin typeface="宋体" panose="02010600030101010101" pitchFamily="2" charset="-122"/>
              <a:ea typeface="宋体" panose="02010600030101010101" pitchFamily="2" charset="-122"/>
            </a:endParaRPr>
          </a:p>
        </p:txBody>
      </p:sp>
      <p:cxnSp>
        <p:nvCxnSpPr>
          <p:cNvPr id="22" name="直接连接符 21"/>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sp>
        <p:nvSpPr>
          <p:cNvPr id="2" name="文本框 1"/>
          <p:cNvSpPr txBox="1"/>
          <p:nvPr>
            <p:custDataLst>
              <p:tags r:id="rId4"/>
            </p:custDataLst>
          </p:nvPr>
        </p:nvSpPr>
        <p:spPr>
          <a:xfrm>
            <a:off x="8255" y="12700"/>
            <a:ext cx="6607175" cy="583565"/>
          </a:xfrm>
          <a:prstGeom prst="rect">
            <a:avLst/>
          </a:prstGeom>
          <a:noFill/>
        </p:spPr>
        <p:txBody>
          <a:bodyPr wrap="square" rtlCol="0">
            <a:spAutoFit/>
          </a:bodyPr>
          <a:p>
            <a:r>
              <a:rPr lang="zh-CN" altLang="en-US" sz="3200" b="1">
                <a:latin typeface="微软雅黑" panose="020B0503020204020204" charset="-122"/>
                <a:ea typeface="微软雅黑" panose="020B0503020204020204" charset="-122"/>
              </a:rPr>
              <a:t>一、西方文官制度出现的背景</a:t>
            </a:r>
            <a:endParaRPr lang="zh-CN" altLang="en-US" sz="3200" b="1">
              <a:latin typeface="微软雅黑" panose="020B0503020204020204" charset="-122"/>
              <a:ea typeface="微软雅黑" panose="020B0503020204020204" charset="-122"/>
            </a:endParaRPr>
          </a:p>
        </p:txBody>
      </p:sp>
      <p:sp>
        <p:nvSpPr>
          <p:cNvPr id="14" name="文本框 13"/>
          <p:cNvSpPr txBox="1"/>
          <p:nvPr>
            <p:custDataLst>
              <p:tags r:id="rId5"/>
            </p:custDataLst>
          </p:nvPr>
        </p:nvSpPr>
        <p:spPr>
          <a:xfrm>
            <a:off x="6179185" y="3562985"/>
            <a:ext cx="3292475" cy="460375"/>
          </a:xfrm>
          <a:prstGeom prst="rect">
            <a:avLst/>
          </a:prstGeom>
          <a:noFill/>
        </p:spPr>
        <p:txBody>
          <a:bodyPr wrap="square" rtlCol="0">
            <a:spAutoFit/>
          </a:bodyPr>
          <a:p>
            <a:r>
              <a:rPr lang="zh-CN" altLang="en-US" sz="2400" b="1">
                <a:highlight>
                  <a:srgbClr val="FFFF00"/>
                </a:highlight>
                <a:latin typeface="宋体" panose="02010600030101010101" pitchFamily="2" charset="-122"/>
                <a:ea typeface="宋体" panose="02010600030101010101" pitchFamily="2" charset="-122"/>
                <a:sym typeface="+mn-ea"/>
              </a:rPr>
              <a:t>克里米亚战争的</a:t>
            </a:r>
            <a:r>
              <a:rPr lang="zh-CN" altLang="en-US" sz="2400" b="1">
                <a:highlight>
                  <a:srgbClr val="FFFF00"/>
                </a:highlight>
                <a:latin typeface="宋体" panose="02010600030101010101" pitchFamily="2" charset="-122"/>
                <a:ea typeface="宋体" panose="02010600030101010101" pitchFamily="2" charset="-122"/>
                <a:sym typeface="+mn-ea"/>
              </a:rPr>
              <a:t>影响</a:t>
            </a:r>
            <a:endParaRPr lang="zh-CN" altLang="en-US" sz="2400" b="1">
              <a:highlight>
                <a:srgbClr val="FFFF00"/>
              </a:highlight>
              <a:latin typeface="宋体" panose="02010600030101010101" pitchFamily="2" charset="-122"/>
              <a:ea typeface="宋体" panose="02010600030101010101" pitchFamily="2"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9"/>
                                        </p:tgtEl>
                                        <p:attrNameLst>
                                          <p:attrName>ppt_x</p:attrName>
                                        </p:attrNameLst>
                                      </p:cBhvr>
                                      <p:tavLst>
                                        <p:tav tm="0">
                                          <p:val>
                                            <p:strVal val="ppt_x"/>
                                          </p:val>
                                        </p:tav>
                                        <p:tav tm="100000">
                                          <p:val>
                                            <p:strVal val="ppt_x"/>
                                          </p:val>
                                        </p:tav>
                                      </p:tavLst>
                                    </p:anim>
                                    <p:anim calcmode="lin" valueType="num">
                                      <p:cBhvr additive="base">
                                        <p:cTn id="45" dur="500"/>
                                        <p:tgtEl>
                                          <p:spTgt spid="9"/>
                                        </p:tgtEl>
                                        <p:attrNameLst>
                                          <p:attrName>ppt_y</p:attrName>
                                        </p:attrNameLst>
                                      </p:cBhvr>
                                      <p:tavLst>
                                        <p:tav tm="0">
                                          <p:val>
                                            <p:strVal val="ppt_y"/>
                                          </p:val>
                                        </p:tav>
                                        <p:tav tm="100000">
                                          <p:val>
                                            <p:strVal val="1+ppt_h/2"/>
                                          </p:val>
                                        </p:tav>
                                      </p:tavLst>
                                    </p:anim>
                                    <p:set>
                                      <p:cBhvr>
                                        <p:cTn id="46" dur="1" fill="hold">
                                          <p:stCondLst>
                                            <p:cond delay="499"/>
                                          </p:stCondLst>
                                        </p:cTn>
                                        <p:tgtEl>
                                          <p:spTgt spid="9"/>
                                        </p:tgtEl>
                                        <p:attrNameLst>
                                          <p:attrName>style.visibility</p:attrName>
                                        </p:attrNameLst>
                                      </p:cBhvr>
                                      <p:to>
                                        <p:strVal val="hidden"/>
                                      </p:to>
                                    </p:set>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P spid="12" grpId="0"/>
      <p:bldP spid="13" grpId="0"/>
      <p:bldP spid="6" grpId="0"/>
      <p:bldP spid="15" grpId="0"/>
      <p:bldP spid="16" grpId="0"/>
      <p:bldP spid="17" grpId="0"/>
      <p:bldP spid="18" grpId="0"/>
      <p:bldP spid="19" grpId="0"/>
      <p:bldP spid="20" grpId="0"/>
      <p:bldP spid="10" grpId="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ym"/>
          <p:cNvPicPr>
            <a:picLocks noChangeAspect="1"/>
          </p:cNvPicPr>
          <p:nvPr/>
        </p:nvPicPr>
        <p:blipFill>
          <a:blip r:embed="rId1">
            <a:alphaModFix amt="10000"/>
          </a:blip>
          <a:stretch>
            <a:fillRect/>
          </a:stretch>
        </p:blipFill>
        <p:spPr>
          <a:xfrm>
            <a:off x="635" y="-7620"/>
            <a:ext cx="12190730" cy="6866255"/>
          </a:xfrm>
          <a:prstGeom prst="rect">
            <a:avLst/>
          </a:prstGeom>
        </p:spPr>
      </p:pic>
      <p:cxnSp>
        <p:nvCxnSpPr>
          <p:cNvPr id="2" name="直接箭头连接符 1"/>
          <p:cNvCxnSpPr/>
          <p:nvPr/>
        </p:nvCxnSpPr>
        <p:spPr>
          <a:xfrm flipV="1">
            <a:off x="919480" y="1676400"/>
            <a:ext cx="10020300" cy="4381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3" name="矩形 2"/>
          <p:cNvSpPr/>
          <p:nvPr/>
        </p:nvSpPr>
        <p:spPr>
          <a:xfrm>
            <a:off x="1347470" y="1317625"/>
            <a:ext cx="1631950" cy="3930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宋体" panose="02010600030101010101" pitchFamily="2" charset="-122"/>
                <a:ea typeface="宋体" panose="02010600030101010101" pitchFamily="2" charset="-122"/>
                <a:cs typeface="宋体" panose="02010600030101010101" pitchFamily="2" charset="-122"/>
              </a:rPr>
              <a:t>18C</a:t>
            </a:r>
            <a:r>
              <a:rPr lang="zh-CN" altLang="en-US" sz="2000" b="1">
                <a:latin typeface="宋体" panose="02010600030101010101" pitchFamily="2" charset="-122"/>
                <a:ea typeface="宋体" panose="02010600030101010101" pitchFamily="2" charset="-122"/>
                <a:cs typeface="宋体" panose="02010600030101010101" pitchFamily="2" charset="-122"/>
              </a:rPr>
              <a:t>初</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299845" y="1873250"/>
            <a:ext cx="1589405" cy="1014730"/>
          </a:xfrm>
          <a:prstGeom prst="rect">
            <a:avLst/>
          </a:prstGeom>
          <a:noFill/>
        </p:spPr>
        <p:txBody>
          <a:bodyPr wrap="square" rtlCol="0">
            <a:spAutoFit/>
          </a:bodyPr>
          <a:p>
            <a:r>
              <a:rPr lang="zh-CN" altLang="en-US" sz="2000" b="1">
                <a:solidFill>
                  <a:schemeClr val="tx1"/>
                </a:solidFill>
                <a:latin typeface="宋体" panose="02010600030101010101" pitchFamily="2" charset="-122"/>
                <a:ea typeface="宋体" panose="02010600030101010101" pitchFamily="2" charset="-122"/>
                <a:sym typeface="+mn-ea"/>
              </a:rPr>
              <a:t>除大臣外官员不得当选下院议员</a:t>
            </a: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19" name="文本框 18"/>
          <p:cNvSpPr txBox="1"/>
          <p:nvPr/>
        </p:nvSpPr>
        <p:spPr>
          <a:xfrm>
            <a:off x="1143635" y="3032760"/>
            <a:ext cx="1697990" cy="1424940"/>
          </a:xfrm>
          <a:prstGeom prst="rect">
            <a:avLst/>
          </a:prstGeom>
          <a:noFill/>
          <a:ln>
            <a:solidFill>
              <a:schemeClr val="tx1"/>
            </a:solidFill>
            <a:prstDash val="lgDashDotDot"/>
          </a:ln>
        </p:spPr>
        <p:txBody>
          <a:bodyPr wrap="square" rtlCol="0" anchor="t">
            <a:spAutoFit/>
          </a:bodyPr>
          <a:p>
            <a:pPr lvl="0" indent="0" algn="ctr" fontAlgn="auto">
              <a:lnSpc>
                <a:spcPts val="2600"/>
              </a:lnSpc>
              <a:spcBef>
                <a:spcPts val="1000"/>
              </a:spcBef>
              <a:buClrTx/>
              <a:buSzTx/>
              <a:buFontTx/>
              <a:buNone/>
            </a:pPr>
            <a:r>
              <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rPr>
              <a:t>目的：防止国王通过任命官员干预议会活动</a:t>
            </a:r>
            <a:endPar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pic>
        <p:nvPicPr>
          <p:cNvPr id="5" name="图片 4" descr="权利法案"/>
          <p:cNvPicPr>
            <a:picLocks noChangeAspect="1"/>
          </p:cNvPicPr>
          <p:nvPr/>
        </p:nvPicPr>
        <p:blipFill>
          <a:blip r:embed="rId2"/>
          <a:stretch>
            <a:fillRect/>
          </a:stretch>
        </p:blipFill>
        <p:spPr>
          <a:xfrm>
            <a:off x="8901430" y="1901825"/>
            <a:ext cx="3227070" cy="4460875"/>
          </a:xfrm>
          <a:prstGeom prst="rect">
            <a:avLst/>
          </a:prstGeom>
        </p:spPr>
      </p:pic>
      <p:sp>
        <p:nvSpPr>
          <p:cNvPr id="6" name="文本框 5"/>
          <p:cNvSpPr txBox="1"/>
          <p:nvPr/>
        </p:nvSpPr>
        <p:spPr>
          <a:xfrm>
            <a:off x="9276080" y="6380480"/>
            <a:ext cx="2858135" cy="460375"/>
          </a:xfrm>
          <a:prstGeom prst="rect">
            <a:avLst/>
          </a:prstGeom>
          <a:noFill/>
        </p:spPr>
        <p:txBody>
          <a:bodyPr wrap="square" rtlCol="0">
            <a:spAutoFit/>
          </a:bodyPr>
          <a:p>
            <a:r>
              <a:rPr lang="en-US" altLang="zh-CN" sz="2400" b="1">
                <a:latin typeface="宋体" panose="02010600030101010101" pitchFamily="2" charset="-122"/>
                <a:ea typeface="宋体" panose="02010600030101010101" pitchFamily="2" charset="-122"/>
                <a:cs typeface="宋体" panose="02010600030101010101" pitchFamily="2" charset="-122"/>
              </a:rPr>
              <a:t>1689</a:t>
            </a:r>
            <a:r>
              <a:rPr lang="zh-CN" altLang="en-US" sz="2400" b="1">
                <a:latin typeface="宋体" panose="02010600030101010101" pitchFamily="2" charset="-122"/>
                <a:ea typeface="宋体" panose="02010600030101010101" pitchFamily="2" charset="-122"/>
                <a:cs typeface="宋体" panose="02010600030101010101" pitchFamily="2" charset="-122"/>
              </a:rPr>
              <a:t>年权利法案</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172845" y="4695190"/>
            <a:ext cx="2692400" cy="1938020"/>
          </a:xfrm>
          <a:prstGeom prst="rect">
            <a:avLst/>
          </a:prstGeom>
          <a:noFill/>
          <a:ln w="9525">
            <a:solidFill>
              <a:schemeClr val="tx1"/>
            </a:solidFill>
            <a:prstDash val="sysDash"/>
          </a:ln>
        </p:spPr>
        <p:txBody>
          <a:bodyPr wrap="square" rtlCol="0">
            <a:spAutoFit/>
          </a:bodyPr>
          <a:p>
            <a:r>
              <a:rPr lang="zh-CN" altLang="en-US" sz="2400" b="1">
                <a:latin typeface="宋体" panose="02010600030101010101" pitchFamily="2" charset="-122"/>
                <a:ea typeface="宋体" panose="02010600030101010101" pitchFamily="2" charset="-122"/>
              </a:rPr>
              <a:t>《权利法案》限制了国王的诸多权力，但是</a:t>
            </a:r>
            <a:r>
              <a:rPr lang="zh-CN" altLang="en-US" sz="2400" b="1">
                <a:highlight>
                  <a:srgbClr val="FF0000"/>
                </a:highlight>
                <a:latin typeface="宋体" panose="02010600030101010101" pitchFamily="2" charset="-122"/>
                <a:ea typeface="宋体" panose="02010600030101010101" pitchFamily="2" charset="-122"/>
              </a:rPr>
              <a:t>国王</a:t>
            </a:r>
            <a:r>
              <a:rPr lang="zh-CN" altLang="en-US" sz="2400" b="1">
                <a:latin typeface="宋体" panose="02010600030101010101" pitchFamily="2" charset="-122"/>
                <a:ea typeface="宋体" panose="02010600030101010101" pitchFamily="2" charset="-122"/>
              </a:rPr>
              <a:t>依然拥有</a:t>
            </a:r>
            <a:r>
              <a:rPr lang="zh-CN" altLang="en-US" sz="2400" b="1">
                <a:solidFill>
                  <a:srgbClr val="FF0000"/>
                </a:solidFill>
                <a:latin typeface="宋体" panose="02010600030101010101" pitchFamily="2" charset="-122"/>
                <a:ea typeface="宋体" panose="02010600030101010101" pitchFamily="2" charset="-122"/>
              </a:rPr>
              <a:t>行政权</a:t>
            </a:r>
            <a:r>
              <a:rPr lang="zh-CN" altLang="en-US" sz="2400" b="1">
                <a:latin typeface="宋体" panose="02010600030101010101" pitchFamily="2" charset="-122"/>
                <a:ea typeface="宋体" panose="02010600030101010101" pitchFamily="2" charset="-122"/>
              </a:rPr>
              <a:t>，即拥有</a:t>
            </a:r>
            <a:r>
              <a:rPr lang="zh-CN" altLang="en-US" sz="2400" b="1">
                <a:solidFill>
                  <a:srgbClr val="FF0000"/>
                </a:solidFill>
                <a:latin typeface="宋体" panose="02010600030101010101" pitchFamily="2" charset="-122"/>
                <a:ea typeface="宋体" panose="02010600030101010101" pitchFamily="2" charset="-122"/>
              </a:rPr>
              <a:t>任命官员</a:t>
            </a:r>
            <a:r>
              <a:rPr lang="zh-CN" altLang="en-US" sz="2400" b="1">
                <a:latin typeface="宋体" panose="02010600030101010101" pitchFamily="2" charset="-122"/>
                <a:ea typeface="宋体" panose="02010600030101010101" pitchFamily="2" charset="-122"/>
              </a:rPr>
              <a:t>的权力。</a:t>
            </a:r>
            <a:endParaRPr lang="zh-CN" altLang="en-US" sz="2400" b="1">
              <a:latin typeface="宋体" panose="02010600030101010101" pitchFamily="2" charset="-122"/>
              <a:ea typeface="宋体" panose="02010600030101010101" pitchFamily="2" charset="-122"/>
            </a:endParaRPr>
          </a:p>
        </p:txBody>
      </p:sp>
      <p:sp>
        <p:nvSpPr>
          <p:cNvPr id="8" name="矩形 7"/>
          <p:cNvSpPr/>
          <p:nvPr/>
        </p:nvSpPr>
        <p:spPr>
          <a:xfrm>
            <a:off x="2979420" y="1320800"/>
            <a:ext cx="1621155" cy="3930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宋体" panose="02010600030101010101" pitchFamily="2" charset="-122"/>
                <a:ea typeface="宋体" panose="02010600030101010101" pitchFamily="2" charset="-122"/>
                <a:cs typeface="宋体" panose="02010600030101010101" pitchFamily="2" charset="-122"/>
              </a:rPr>
              <a:t>19C</a:t>
            </a:r>
            <a:r>
              <a:rPr lang="zh-CN" altLang="en-US" sz="2000" b="1">
                <a:latin typeface="宋体" panose="02010600030101010101" pitchFamily="2" charset="-122"/>
                <a:ea typeface="宋体" panose="02010600030101010101" pitchFamily="2" charset="-122"/>
                <a:cs typeface="宋体" panose="02010600030101010101" pitchFamily="2" charset="-122"/>
              </a:rPr>
              <a:t>初</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2877820" y="1960245"/>
            <a:ext cx="1771650" cy="706755"/>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设立常务次官</a:t>
            </a:r>
            <a:endParaRPr lang="zh-CN" altLang="en-US" sz="2000" b="1">
              <a:latin typeface="宋体" panose="02010600030101010101" pitchFamily="2" charset="-122"/>
              <a:ea typeface="宋体" panose="02010600030101010101" pitchFamily="2" charset="-122"/>
            </a:endParaRPr>
          </a:p>
          <a:p>
            <a:r>
              <a:rPr lang="zh-CN" altLang="en-US" sz="2000" b="1">
                <a:latin typeface="宋体" panose="02010600030101010101" pitchFamily="2" charset="-122"/>
                <a:ea typeface="宋体" panose="02010600030101010101" pitchFamily="2" charset="-122"/>
              </a:rPr>
              <a:t>两官分</a:t>
            </a:r>
            <a:r>
              <a:rPr lang="zh-CN" altLang="en-US" sz="2000" b="1">
                <a:latin typeface="宋体" panose="02010600030101010101" pitchFamily="2" charset="-122"/>
                <a:ea typeface="宋体" panose="02010600030101010101" pitchFamily="2" charset="-122"/>
              </a:rPr>
              <a:t>途</a:t>
            </a:r>
            <a:endParaRPr lang="zh-CN" altLang="en-US" sz="2000" b="1">
              <a:latin typeface="宋体" panose="02010600030101010101" pitchFamily="2" charset="-122"/>
              <a:ea typeface="宋体" panose="02010600030101010101" pitchFamily="2" charset="-122"/>
            </a:endParaRPr>
          </a:p>
        </p:txBody>
      </p:sp>
      <p:sp>
        <p:nvSpPr>
          <p:cNvPr id="20" name="文本框 19"/>
          <p:cNvSpPr txBox="1"/>
          <p:nvPr/>
        </p:nvSpPr>
        <p:spPr>
          <a:xfrm>
            <a:off x="2992120" y="3032760"/>
            <a:ext cx="1558290" cy="1322070"/>
          </a:xfrm>
          <a:prstGeom prst="rect">
            <a:avLst/>
          </a:prstGeom>
          <a:noFill/>
          <a:ln>
            <a:solidFill>
              <a:schemeClr val="tx1"/>
            </a:solidFill>
            <a:prstDash val="dashDot"/>
          </a:ln>
        </p:spPr>
        <p:txBody>
          <a:bodyPr wrap="square" rtlCol="0" anchor="t">
            <a:spAutoFit/>
          </a:bodyPr>
          <a:p>
            <a:pPr lvl="0" indent="0" algn="ctr" fontAlgn="auto">
              <a:lnSpc>
                <a:spcPct val="100000"/>
              </a:lnSpc>
              <a:spcBef>
                <a:spcPct val="0"/>
              </a:spcBef>
              <a:buFontTx/>
              <a:buNone/>
            </a:pPr>
            <a:r>
              <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rPr>
              <a:t>目的：保证政府工作不受政党更替的影响</a:t>
            </a:r>
            <a:endPar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sp>
        <p:nvSpPr>
          <p:cNvPr id="10" name="文本框 9"/>
          <p:cNvSpPr txBox="1"/>
          <p:nvPr/>
        </p:nvSpPr>
        <p:spPr>
          <a:xfrm>
            <a:off x="4400550" y="5104765"/>
            <a:ext cx="7710170" cy="1322070"/>
          </a:xfrm>
          <a:prstGeom prst="rect">
            <a:avLst/>
          </a:prstGeom>
          <a:noFill/>
        </p:spPr>
        <p:txBody>
          <a:bodyPr wrap="square" rtlCol="0">
            <a:spAutoFit/>
          </a:bodyPr>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常务次官(Permanent Secretary)</a:t>
            </a:r>
            <a:r>
              <a:rPr lang="zh-CN" altLang="en-US" sz="2000" b="1">
                <a:latin typeface="宋体" panose="02010600030101010101" pitchFamily="2" charset="-122"/>
                <a:ea typeface="宋体" panose="02010600030101010101" pitchFamily="2" charset="-122"/>
                <a:cs typeface="宋体" panose="02010600030101010101" pitchFamily="2" charset="-122"/>
              </a:rPr>
              <a:t>是在英国内阁部门中的一至两名资深的公务员，由大臣带领，掌管内阁部门内的实际行政工作。常务次官处理部内的日常工作，</a:t>
            </a:r>
            <a:r>
              <a:rPr lang="zh-CN" altLang="en-US" sz="2000" b="1">
                <a:solidFill>
                  <a:srgbClr val="0070C0"/>
                </a:solidFill>
                <a:latin typeface="宋体" panose="02010600030101010101" pitchFamily="2" charset="-122"/>
                <a:ea typeface="宋体" panose="02010600030101010101" pitchFamily="2" charset="-122"/>
                <a:cs typeface="宋体" panose="02010600030101010101" pitchFamily="2" charset="-122"/>
              </a:rPr>
              <a:t>保持政治中立（行政中立）</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70C0"/>
                </a:solidFill>
                <a:latin typeface="宋体" panose="02010600030101010101" pitchFamily="2" charset="-122"/>
                <a:ea typeface="宋体" panose="02010600030101010101" pitchFamily="2" charset="-122"/>
                <a:cs typeface="宋体" panose="02010600030101010101" pitchFamily="2" charset="-122"/>
              </a:rPr>
              <a:t>不参加党派活动</a:t>
            </a:r>
            <a:r>
              <a:rPr lang="zh-CN" altLang="en-US" sz="2000" b="1">
                <a:latin typeface="宋体" panose="02010600030101010101" pitchFamily="2" charset="-122"/>
                <a:ea typeface="宋体" panose="02010600030101010101" pitchFamily="2" charset="-122"/>
                <a:cs typeface="宋体" panose="02010600030101010101" pitchFamily="2" charset="-122"/>
              </a:rPr>
              <a:t>，聘任</a:t>
            </a:r>
            <a:r>
              <a:rPr lang="zh-CN" altLang="en-US" sz="2000" b="1">
                <a:solidFill>
                  <a:srgbClr val="0070C0"/>
                </a:solidFill>
                <a:latin typeface="宋体" panose="02010600030101010101" pitchFamily="2" charset="-122"/>
                <a:ea typeface="宋体" panose="02010600030101010101" pitchFamily="2" charset="-122"/>
                <a:cs typeface="宋体" panose="02010600030101010101" pitchFamily="2" charset="-122"/>
              </a:rPr>
              <a:t>不会受内阁的任期</a:t>
            </a:r>
            <a:r>
              <a:rPr lang="zh-CN" altLang="en-US" sz="2000" b="1">
                <a:latin typeface="宋体" panose="02010600030101010101" pitchFamily="2" charset="-122"/>
                <a:ea typeface="宋体" panose="02010600030101010101" pitchFamily="2" charset="-122"/>
                <a:cs typeface="宋体" panose="02010600030101010101" pitchFamily="2" charset="-122"/>
              </a:rPr>
              <a:t>影响。</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descr="常务次长"/>
          <p:cNvPicPr>
            <a:picLocks noChangeAspect="1"/>
          </p:cNvPicPr>
          <p:nvPr/>
        </p:nvPicPr>
        <p:blipFill>
          <a:blip r:embed="rId3"/>
          <a:stretch>
            <a:fillRect/>
          </a:stretch>
        </p:blipFill>
        <p:spPr>
          <a:xfrm>
            <a:off x="8573135" y="1852295"/>
            <a:ext cx="3583940" cy="3199765"/>
          </a:xfrm>
          <a:prstGeom prst="rect">
            <a:avLst/>
          </a:prstGeom>
        </p:spPr>
      </p:pic>
      <p:sp>
        <p:nvSpPr>
          <p:cNvPr id="12" name="文本框 11"/>
          <p:cNvSpPr txBox="1"/>
          <p:nvPr/>
        </p:nvSpPr>
        <p:spPr>
          <a:xfrm>
            <a:off x="9815830" y="3239770"/>
            <a:ext cx="1148715" cy="398780"/>
          </a:xfrm>
          <a:prstGeom prst="rect">
            <a:avLst/>
          </a:prstGeom>
          <a:noFill/>
        </p:spPr>
        <p:txBody>
          <a:bodyPr wrap="square" rtlCol="0">
            <a:spAutoFit/>
          </a:bodyPr>
          <a:p>
            <a:r>
              <a:rPr lang="zh-CN" altLang="en-US" sz="2000" b="1">
                <a:solidFill>
                  <a:srgbClr val="FF0000"/>
                </a:solidFill>
                <a:latin typeface="宋体" panose="02010600030101010101" pitchFamily="2" charset="-122"/>
                <a:ea typeface="宋体" panose="02010600030101010101" pitchFamily="2" charset="-122"/>
              </a:rPr>
              <a:t>事务官</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13" name="文本框 12"/>
          <p:cNvSpPr txBox="1"/>
          <p:nvPr/>
        </p:nvSpPr>
        <p:spPr>
          <a:xfrm>
            <a:off x="8555990" y="3429000"/>
            <a:ext cx="948690" cy="398780"/>
          </a:xfrm>
          <a:prstGeom prst="rect">
            <a:avLst/>
          </a:prstGeom>
          <a:noFill/>
        </p:spPr>
        <p:txBody>
          <a:bodyPr wrap="square" rtlCol="0">
            <a:spAutoFit/>
          </a:bodyPr>
          <a:p>
            <a:r>
              <a:rPr lang="zh-CN" altLang="en-US" sz="2000" b="1">
                <a:solidFill>
                  <a:srgbClr val="FF0000"/>
                </a:solidFill>
                <a:latin typeface="宋体" panose="02010600030101010101" pitchFamily="2" charset="-122"/>
                <a:ea typeface="宋体" panose="02010600030101010101" pitchFamily="2" charset="-122"/>
              </a:rPr>
              <a:t>政务官</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14" name="文本框 13"/>
          <p:cNvSpPr txBox="1"/>
          <p:nvPr/>
        </p:nvSpPr>
        <p:spPr>
          <a:xfrm>
            <a:off x="4744085" y="1798320"/>
            <a:ext cx="3762375" cy="1630045"/>
          </a:xfrm>
          <a:prstGeom prst="rect">
            <a:avLst/>
          </a:prstGeom>
          <a:noFill/>
        </p:spPr>
        <p:txBody>
          <a:bodyPr wrap="square" rtlCol="0">
            <a:spAutoFit/>
          </a:bodyPr>
          <a:p>
            <a:r>
              <a:rPr lang="zh-CN" altLang="en-US" sz="2000" b="1">
                <a:solidFill>
                  <a:srgbClr val="FF0000"/>
                </a:solidFill>
                <a:latin typeface="宋体" panose="02010600030101010101" pitchFamily="2" charset="-122"/>
                <a:ea typeface="宋体" panose="02010600030101010101" pitchFamily="2" charset="-122"/>
              </a:rPr>
              <a:t>政务官</a:t>
            </a:r>
            <a:r>
              <a:rPr lang="zh-CN" altLang="en-US" sz="2000" b="1">
                <a:latin typeface="宋体" panose="02010600030101010101" pitchFamily="2" charset="-122"/>
                <a:ea typeface="宋体" panose="02010600030101010101" pitchFamily="2" charset="-122"/>
              </a:rPr>
              <a:t>主要负责制定政策和参与决策，任用通常没有严格的资格限制，没有退休制度，且没有升迁制度，在大政方针上与首相保持共进退。</a:t>
            </a:r>
            <a:endParaRPr lang="zh-CN" altLang="en-US" sz="2000" b="1">
              <a:latin typeface="宋体" panose="02010600030101010101" pitchFamily="2" charset="-122"/>
              <a:ea typeface="宋体" panose="02010600030101010101" pitchFamily="2" charset="-122"/>
            </a:endParaRPr>
          </a:p>
        </p:txBody>
      </p:sp>
      <p:sp>
        <p:nvSpPr>
          <p:cNvPr id="15" name="文本框 14"/>
          <p:cNvSpPr txBox="1"/>
          <p:nvPr/>
        </p:nvSpPr>
        <p:spPr>
          <a:xfrm>
            <a:off x="4821555" y="3506470"/>
            <a:ext cx="3522345" cy="1322070"/>
          </a:xfrm>
          <a:prstGeom prst="rect">
            <a:avLst/>
          </a:prstGeom>
          <a:noFill/>
        </p:spPr>
        <p:txBody>
          <a:bodyPr wrap="square" rtlCol="0">
            <a:spAutoFit/>
          </a:bodyPr>
          <a:p>
            <a:r>
              <a:rPr lang="zh-CN" altLang="en-US" sz="2000" b="1">
                <a:solidFill>
                  <a:srgbClr val="FF0000"/>
                </a:solidFill>
                <a:latin typeface="宋体" panose="02010600030101010101" pitchFamily="2" charset="-122"/>
                <a:ea typeface="宋体" panose="02010600030101010101" pitchFamily="2" charset="-122"/>
              </a:rPr>
              <a:t>事务官</a:t>
            </a:r>
            <a:r>
              <a:rPr lang="zh-CN" altLang="en-US" sz="2000" b="1">
                <a:latin typeface="宋体" panose="02010600030101010101" pitchFamily="2" charset="-122"/>
                <a:ea typeface="宋体" panose="02010600030101010101" pitchFamily="2" charset="-122"/>
              </a:rPr>
              <a:t>则主要负责执行政策，需要通过一定的考试或检核及格才能被任用，有法定退休制度，且有一定的升迁制度。</a:t>
            </a:r>
            <a:endParaRPr lang="zh-CN" altLang="en-US" sz="2000" b="1">
              <a:latin typeface="宋体" panose="02010600030101010101" pitchFamily="2" charset="-122"/>
              <a:ea typeface="宋体" panose="02010600030101010101" pitchFamily="2" charset="-122"/>
            </a:endParaRPr>
          </a:p>
        </p:txBody>
      </p:sp>
      <p:cxnSp>
        <p:nvCxnSpPr>
          <p:cNvPr id="21" name="直接连接符 20"/>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sp>
        <p:nvSpPr>
          <p:cNvPr id="17" name="文本框 16"/>
          <p:cNvSpPr txBox="1"/>
          <p:nvPr/>
        </p:nvSpPr>
        <p:spPr>
          <a:xfrm>
            <a:off x="8255" y="12700"/>
            <a:ext cx="5216525"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二、西方文官制度出现的</a:t>
            </a:r>
            <a:r>
              <a:rPr lang="zh-CN" altLang="en-US" sz="2800" b="1">
                <a:latin typeface="微软雅黑" panose="020B0503020204020204" charset="-122"/>
                <a:ea typeface="微软雅黑" panose="020B0503020204020204" charset="-122"/>
              </a:rPr>
              <a:t>建立</a:t>
            </a:r>
            <a:endParaRPr lang="zh-CN" altLang="en-US" sz="2800" b="1">
              <a:latin typeface="微软雅黑" panose="020B0503020204020204" charset="-122"/>
              <a:ea typeface="微软雅黑" panose="020B0503020204020204" charset="-122"/>
            </a:endParaRPr>
          </a:p>
        </p:txBody>
      </p:sp>
      <p:sp>
        <p:nvSpPr>
          <p:cNvPr id="22" name="文本框 21"/>
          <p:cNvSpPr txBox="1"/>
          <p:nvPr/>
        </p:nvSpPr>
        <p:spPr>
          <a:xfrm>
            <a:off x="626745" y="642620"/>
            <a:ext cx="1325245" cy="460375"/>
          </a:xfrm>
          <a:prstGeom prst="rect">
            <a:avLst/>
          </a:prstGeom>
          <a:noFill/>
        </p:spPr>
        <p:txBody>
          <a:bodyPr wrap="square" rtlCol="0">
            <a:spAutoFit/>
          </a:bodyPr>
          <a:p>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、历程：</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xit" presetSubtype="4" fill="hold" nodeType="withEffect">
                                  <p:stCondLst>
                                    <p:cond delay="0"/>
                                  </p:stCondLst>
                                  <p:childTnLst>
                                    <p:anim calcmode="lin" valueType="num">
                                      <p:cBhvr additive="base">
                                        <p:cTn id="40" dur="500"/>
                                        <p:tgtEl>
                                          <p:spTgt spid="5"/>
                                        </p:tgtEl>
                                        <p:attrNameLst>
                                          <p:attrName>ppt_x</p:attrName>
                                        </p:attrNameLst>
                                      </p:cBhvr>
                                      <p:tavLst>
                                        <p:tav tm="0">
                                          <p:val>
                                            <p:strVal val="ppt_x"/>
                                          </p:val>
                                        </p:tav>
                                        <p:tav tm="100000">
                                          <p:val>
                                            <p:strVal val="ppt_x"/>
                                          </p:val>
                                        </p:tav>
                                      </p:tavLst>
                                    </p:anim>
                                    <p:anim calcmode="lin" valueType="num">
                                      <p:cBhvr additive="base">
                                        <p:cTn id="41" dur="500"/>
                                        <p:tgtEl>
                                          <p:spTgt spid="5"/>
                                        </p:tgtEl>
                                        <p:attrNameLst>
                                          <p:attrName>ppt_y</p:attrName>
                                        </p:attrNameLst>
                                      </p:cBhvr>
                                      <p:tavLst>
                                        <p:tav tm="0">
                                          <p:val>
                                            <p:strVal val="ppt_y"/>
                                          </p:val>
                                        </p:tav>
                                        <p:tav tm="100000">
                                          <p:val>
                                            <p:strVal val="1+ppt_h/2"/>
                                          </p:val>
                                        </p:tav>
                                      </p:tavLst>
                                    </p:anim>
                                    <p:set>
                                      <p:cBhvr>
                                        <p:cTn id="42" dur="1" fill="hold">
                                          <p:stCondLst>
                                            <p:cond delay="499"/>
                                          </p:stCondLst>
                                        </p:cTn>
                                        <p:tgtEl>
                                          <p:spTgt spid="5"/>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animBg="1"/>
      <p:bldP spid="4" grpId="0"/>
      <p:bldP spid="19" grpId="0" animBg="1"/>
      <p:bldP spid="7" grpId="0" animBg="1"/>
      <p:bldP spid="6" grpId="1"/>
      <p:bldP spid="9" grpId="0"/>
      <p:bldP spid="13" grpId="0"/>
      <p:bldP spid="12" grpId="0"/>
      <p:bldP spid="10" grpId="0"/>
      <p:bldP spid="14" grpId="0"/>
      <p:bldP spid="15"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ym"/>
          <p:cNvPicPr>
            <a:picLocks noChangeAspect="1"/>
          </p:cNvPicPr>
          <p:nvPr/>
        </p:nvPicPr>
        <p:blipFill>
          <a:blip r:embed="rId1">
            <a:alphaModFix amt="10000"/>
          </a:blip>
          <a:stretch>
            <a:fillRect/>
          </a:stretch>
        </p:blipFill>
        <p:spPr>
          <a:xfrm>
            <a:off x="635" y="-7620"/>
            <a:ext cx="12190730" cy="6866255"/>
          </a:xfrm>
          <a:prstGeom prst="rect">
            <a:avLst/>
          </a:prstGeom>
        </p:spPr>
      </p:pic>
      <p:sp>
        <p:nvSpPr>
          <p:cNvPr id="5" name="文本框 4"/>
          <p:cNvSpPr txBox="1"/>
          <p:nvPr/>
        </p:nvSpPr>
        <p:spPr>
          <a:xfrm>
            <a:off x="4978400" y="2148840"/>
            <a:ext cx="1260475" cy="398780"/>
          </a:xfrm>
          <a:prstGeom prst="rect">
            <a:avLst/>
          </a:prstGeom>
          <a:noFill/>
        </p:spPr>
        <p:txBody>
          <a:bodyPr wrap="square" rtlCol="0">
            <a:spAutoFit/>
          </a:bodyPr>
          <a:p>
            <a:r>
              <a:rPr lang="zh-CN" altLang="en-US" sz="2000" b="1">
                <a:highlight>
                  <a:srgbClr val="FF0000"/>
                </a:highlight>
                <a:latin typeface="宋体" panose="02010600030101010101" pitchFamily="2" charset="-122"/>
                <a:ea typeface="宋体" panose="02010600030101010101" pitchFamily="2" charset="-122"/>
              </a:rPr>
              <a:t>奠定基础</a:t>
            </a:r>
            <a:endParaRPr lang="zh-CN" altLang="en-US" sz="2000" b="1">
              <a:highlight>
                <a:srgbClr val="FF0000"/>
              </a:highlight>
              <a:latin typeface="宋体" panose="02010600030101010101" pitchFamily="2" charset="-122"/>
              <a:ea typeface="宋体" panose="02010600030101010101" pitchFamily="2" charset="-122"/>
            </a:endParaRPr>
          </a:p>
        </p:txBody>
      </p:sp>
      <p:sp>
        <p:nvSpPr>
          <p:cNvPr id="6" name="文本框 5"/>
          <p:cNvSpPr txBox="1"/>
          <p:nvPr/>
        </p:nvSpPr>
        <p:spPr>
          <a:xfrm>
            <a:off x="4843780" y="3130550"/>
            <a:ext cx="1570355" cy="1014730"/>
          </a:xfrm>
          <a:prstGeom prst="rect">
            <a:avLst/>
          </a:prstGeom>
          <a:noFill/>
          <a:ln>
            <a:solidFill>
              <a:schemeClr val="tx1"/>
            </a:solidFill>
            <a:prstDash val="sysDot"/>
          </a:ln>
        </p:spPr>
        <p:txBody>
          <a:bodyPr wrap="square" rtlCol="0">
            <a:spAutoFit/>
          </a:bodyPr>
          <a:p>
            <a:r>
              <a:rPr lang="zh-CN" altLang="en-US" sz="2000" b="1">
                <a:solidFill>
                  <a:schemeClr val="tx1"/>
                </a:solidFill>
                <a:latin typeface="宋体" panose="02010600030101010101" pitchFamily="2" charset="-122"/>
                <a:ea typeface="宋体" panose="02010600030101010101" pitchFamily="2" charset="-122"/>
                <a:sym typeface="+mn-ea"/>
              </a:rPr>
              <a:t>《关于建立常任文官制度的报告》</a:t>
            </a:r>
            <a:endParaRPr lang="zh-CN" altLang="en-US" sz="2000" b="1">
              <a:solidFill>
                <a:schemeClr val="tx1"/>
              </a:solidFill>
              <a:latin typeface="宋体" panose="02010600030101010101" pitchFamily="2" charset="-122"/>
              <a:ea typeface="宋体" panose="02010600030101010101" pitchFamily="2" charset="-122"/>
              <a:sym typeface="+mn-ea"/>
            </a:endParaRPr>
          </a:p>
        </p:txBody>
      </p:sp>
      <p:pic>
        <p:nvPicPr>
          <p:cNvPr id="9" name="图片 8" descr="克里米亚战争"/>
          <p:cNvPicPr>
            <a:picLocks noChangeAspect="1"/>
          </p:cNvPicPr>
          <p:nvPr/>
        </p:nvPicPr>
        <p:blipFill>
          <a:blip r:embed="rId2"/>
          <a:stretch>
            <a:fillRect/>
          </a:stretch>
        </p:blipFill>
        <p:spPr>
          <a:xfrm>
            <a:off x="7568565" y="4324350"/>
            <a:ext cx="4546600" cy="2476500"/>
          </a:xfrm>
          <a:prstGeom prst="rect">
            <a:avLst/>
          </a:prstGeom>
        </p:spPr>
      </p:pic>
      <p:sp>
        <p:nvSpPr>
          <p:cNvPr id="10" name="文本框 9"/>
          <p:cNvSpPr txBox="1"/>
          <p:nvPr/>
        </p:nvSpPr>
        <p:spPr>
          <a:xfrm>
            <a:off x="6553200" y="3152140"/>
            <a:ext cx="1257935" cy="1014730"/>
          </a:xfrm>
          <a:prstGeom prst="rect">
            <a:avLst/>
          </a:prstGeom>
          <a:noFill/>
          <a:ln>
            <a:solidFill>
              <a:schemeClr val="tx1"/>
            </a:solidFill>
            <a:prstDash val="sysDash"/>
          </a:ln>
        </p:spPr>
        <p:txBody>
          <a:bodyPr wrap="square" rtlCol="0">
            <a:spAutoFit/>
          </a:bodyPr>
          <a:p>
            <a:r>
              <a:rPr lang="zh-CN" altLang="en-US" sz="2000" b="1">
                <a:solidFill>
                  <a:schemeClr val="tx1"/>
                </a:solidFill>
                <a:latin typeface="宋体" panose="02010600030101010101" pitchFamily="2" charset="-122"/>
                <a:ea typeface="宋体" panose="02010600030101010101" pitchFamily="2" charset="-122"/>
                <a:sym typeface="+mn-ea"/>
              </a:rPr>
              <a:t>设</a:t>
            </a:r>
            <a:r>
              <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rPr>
              <a:t>不受党派干涉</a:t>
            </a:r>
            <a:r>
              <a:rPr lang="zh-CN" altLang="en-US" sz="2000" b="1">
                <a:solidFill>
                  <a:schemeClr val="tx1"/>
                </a:solidFill>
                <a:latin typeface="宋体" panose="02010600030101010101" pitchFamily="2" charset="-122"/>
                <a:ea typeface="宋体" panose="02010600030101010101" pitchFamily="2" charset="-122"/>
                <a:sym typeface="+mn-ea"/>
              </a:rPr>
              <a:t>文官委员会</a:t>
            </a: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11" name="文本框 10"/>
          <p:cNvSpPr txBox="1"/>
          <p:nvPr/>
        </p:nvSpPr>
        <p:spPr>
          <a:xfrm>
            <a:off x="6548120" y="2157095"/>
            <a:ext cx="1604645" cy="398780"/>
          </a:xfrm>
          <a:prstGeom prst="rect">
            <a:avLst/>
          </a:prstGeom>
          <a:noFill/>
        </p:spPr>
        <p:txBody>
          <a:bodyPr wrap="square" rtlCol="0">
            <a:spAutoFit/>
          </a:bodyPr>
          <a:p>
            <a:r>
              <a:rPr lang="zh-CN" altLang="en-US" sz="2000" b="1">
                <a:highlight>
                  <a:srgbClr val="FF0000"/>
                </a:highlight>
                <a:latin typeface="宋体" panose="02010600030101010101" pitchFamily="2" charset="-122"/>
                <a:ea typeface="宋体" panose="02010600030101010101" pitchFamily="2" charset="-122"/>
              </a:rPr>
              <a:t>初步形成</a:t>
            </a:r>
            <a:endParaRPr lang="zh-CN" altLang="en-US" sz="2000" b="1">
              <a:highlight>
                <a:srgbClr val="FF0000"/>
              </a:highlight>
              <a:latin typeface="宋体" panose="02010600030101010101" pitchFamily="2" charset="-122"/>
              <a:ea typeface="宋体" panose="02010600030101010101" pitchFamily="2" charset="-122"/>
            </a:endParaRPr>
          </a:p>
        </p:txBody>
      </p:sp>
      <p:sp>
        <p:nvSpPr>
          <p:cNvPr id="13" name="文本框 12"/>
          <p:cNvSpPr txBox="1"/>
          <p:nvPr/>
        </p:nvSpPr>
        <p:spPr>
          <a:xfrm>
            <a:off x="7945120" y="2955290"/>
            <a:ext cx="2828290" cy="1322070"/>
          </a:xfrm>
          <a:prstGeom prst="rect">
            <a:avLst/>
          </a:prstGeom>
          <a:noFill/>
          <a:ln>
            <a:solidFill>
              <a:schemeClr val="tx1"/>
            </a:solidFill>
            <a:prstDash val="sysDot"/>
          </a:ln>
        </p:spPr>
        <p:txBody>
          <a:bodyPr wrap="square" rtlCol="0">
            <a:spAutoFit/>
          </a:bodyPr>
          <a:p>
            <a:r>
              <a:rPr lang="zh-CN" altLang="en-US" sz="2000" b="1">
                <a:solidFill>
                  <a:schemeClr val="tx1"/>
                </a:solidFill>
                <a:latin typeface="宋体" panose="02010600030101010101" pitchFamily="2" charset="-122"/>
                <a:ea typeface="宋体" panose="02010600030101010101" pitchFamily="2" charset="-122"/>
                <a:sym typeface="+mn-ea"/>
              </a:rPr>
              <a:t>规定多数重要文官职位必须通过公开竞争考试择优录用，文官委员会独立决定基本录用条件</a:t>
            </a: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8224520" y="2225040"/>
            <a:ext cx="1341120" cy="398780"/>
          </a:xfrm>
          <a:prstGeom prst="rect">
            <a:avLst/>
          </a:prstGeom>
          <a:noFill/>
        </p:spPr>
        <p:txBody>
          <a:bodyPr wrap="square" rtlCol="0">
            <a:spAutoFit/>
          </a:bodyPr>
          <a:p>
            <a:r>
              <a:rPr lang="zh-CN" altLang="en-US" sz="2000" b="1">
                <a:highlight>
                  <a:srgbClr val="FF0000"/>
                </a:highlight>
                <a:latin typeface="宋体" panose="02010600030101010101" pitchFamily="2" charset="-122"/>
                <a:ea typeface="宋体" panose="02010600030101010101" pitchFamily="2" charset="-122"/>
              </a:rPr>
              <a:t>最终建立</a:t>
            </a:r>
            <a:endParaRPr lang="zh-CN" altLang="en-US" sz="2000" b="1">
              <a:highlight>
                <a:srgbClr val="FF0000"/>
              </a:highlight>
              <a:latin typeface="宋体" panose="02010600030101010101" pitchFamily="2" charset="-122"/>
              <a:ea typeface="宋体" panose="02010600030101010101" pitchFamily="2" charset="-122"/>
            </a:endParaRPr>
          </a:p>
        </p:txBody>
      </p:sp>
      <p:sp>
        <p:nvSpPr>
          <p:cNvPr id="15" name="文本框 14"/>
          <p:cNvSpPr txBox="1"/>
          <p:nvPr/>
        </p:nvSpPr>
        <p:spPr>
          <a:xfrm>
            <a:off x="1252220" y="1873250"/>
            <a:ext cx="1589405" cy="1014730"/>
          </a:xfrm>
          <a:prstGeom prst="rect">
            <a:avLst/>
          </a:prstGeom>
          <a:noFill/>
        </p:spPr>
        <p:txBody>
          <a:bodyPr wrap="square" rtlCol="0">
            <a:spAutoFit/>
          </a:bodyPr>
          <a:p>
            <a:r>
              <a:rPr lang="zh-CN" altLang="en-US" sz="2000" b="1">
                <a:solidFill>
                  <a:schemeClr val="tx1"/>
                </a:solidFill>
                <a:latin typeface="宋体" panose="02010600030101010101" pitchFamily="2" charset="-122"/>
                <a:ea typeface="宋体" panose="02010600030101010101" pitchFamily="2" charset="-122"/>
                <a:sym typeface="+mn-ea"/>
              </a:rPr>
              <a:t>除大臣外官员不得当选下院议员</a:t>
            </a: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19" name="文本框 18"/>
          <p:cNvSpPr txBox="1"/>
          <p:nvPr/>
        </p:nvSpPr>
        <p:spPr>
          <a:xfrm>
            <a:off x="1276985" y="3032760"/>
            <a:ext cx="1697990" cy="1424940"/>
          </a:xfrm>
          <a:prstGeom prst="rect">
            <a:avLst/>
          </a:prstGeom>
          <a:noFill/>
          <a:ln>
            <a:solidFill>
              <a:schemeClr val="tx1"/>
            </a:solidFill>
            <a:prstDash val="lgDashDotDot"/>
          </a:ln>
        </p:spPr>
        <p:txBody>
          <a:bodyPr wrap="square" rtlCol="0" anchor="t">
            <a:spAutoFit/>
          </a:bodyPr>
          <a:p>
            <a:pPr lvl="0" indent="0" algn="ctr" fontAlgn="auto">
              <a:lnSpc>
                <a:spcPts val="2600"/>
              </a:lnSpc>
              <a:spcBef>
                <a:spcPts val="1000"/>
              </a:spcBef>
              <a:buClrTx/>
              <a:buSzTx/>
              <a:buFontTx/>
              <a:buNone/>
            </a:pPr>
            <a:r>
              <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rPr>
              <a:t>目的：防止国王通过任命官员干预议会活动</a:t>
            </a:r>
            <a:endPar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sp>
        <p:nvSpPr>
          <p:cNvPr id="16" name="文本框 15"/>
          <p:cNvSpPr txBox="1"/>
          <p:nvPr/>
        </p:nvSpPr>
        <p:spPr>
          <a:xfrm>
            <a:off x="3020695" y="2084070"/>
            <a:ext cx="174434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设立常务次官</a:t>
            </a:r>
            <a:endParaRPr lang="zh-CN" altLang="en-US" sz="2000" b="1">
              <a:latin typeface="宋体" panose="02010600030101010101" pitchFamily="2" charset="-122"/>
              <a:ea typeface="宋体" panose="02010600030101010101" pitchFamily="2" charset="-122"/>
            </a:endParaRPr>
          </a:p>
        </p:txBody>
      </p:sp>
      <p:sp>
        <p:nvSpPr>
          <p:cNvPr id="20" name="文本框 19"/>
          <p:cNvSpPr txBox="1"/>
          <p:nvPr/>
        </p:nvSpPr>
        <p:spPr>
          <a:xfrm>
            <a:off x="3087370" y="3032760"/>
            <a:ext cx="1558290" cy="1322070"/>
          </a:xfrm>
          <a:prstGeom prst="rect">
            <a:avLst/>
          </a:prstGeom>
          <a:noFill/>
          <a:ln>
            <a:solidFill>
              <a:schemeClr val="tx1"/>
            </a:solidFill>
            <a:prstDash val="dashDot"/>
          </a:ln>
        </p:spPr>
        <p:txBody>
          <a:bodyPr wrap="square" rtlCol="0" anchor="t">
            <a:spAutoFit/>
          </a:bodyPr>
          <a:p>
            <a:pPr lvl="0" indent="0" algn="ctr" fontAlgn="auto">
              <a:lnSpc>
                <a:spcPct val="100000"/>
              </a:lnSpc>
              <a:spcBef>
                <a:spcPct val="0"/>
              </a:spcBef>
              <a:buFontTx/>
              <a:buNone/>
            </a:pPr>
            <a:r>
              <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rPr>
              <a:t>目的：保证政府工作不受政党更替的影响</a:t>
            </a:r>
            <a:endParaRPr lang="zh-CN" altLang="en-US" sz="2000" b="1">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cxnSp>
        <p:nvCxnSpPr>
          <p:cNvPr id="21" name="直接连接符 20"/>
          <p:cNvCxnSpPr/>
          <p:nvPr/>
        </p:nvCxnSpPr>
        <p:spPr>
          <a:xfrm flipV="1">
            <a:off x="45720" y="506730"/>
            <a:ext cx="12108180" cy="1778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cxnSp>
        <p:nvCxnSpPr>
          <p:cNvPr id="22" name="直接箭头连接符 21"/>
          <p:cNvCxnSpPr/>
          <p:nvPr/>
        </p:nvCxnSpPr>
        <p:spPr>
          <a:xfrm flipV="1">
            <a:off x="1046480" y="1803400"/>
            <a:ext cx="10020300" cy="4381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23" name="矩形 22"/>
          <p:cNvSpPr/>
          <p:nvPr/>
        </p:nvSpPr>
        <p:spPr>
          <a:xfrm>
            <a:off x="1474470" y="1444625"/>
            <a:ext cx="1631950" cy="3930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宋体" panose="02010600030101010101" pitchFamily="2" charset="-122"/>
                <a:ea typeface="宋体" panose="02010600030101010101" pitchFamily="2" charset="-122"/>
                <a:cs typeface="宋体" panose="02010600030101010101" pitchFamily="2" charset="-122"/>
              </a:rPr>
              <a:t>18C</a:t>
            </a:r>
            <a:r>
              <a:rPr lang="zh-CN" altLang="en-US" sz="2000" b="1">
                <a:latin typeface="宋体" panose="02010600030101010101" pitchFamily="2" charset="-122"/>
                <a:ea typeface="宋体" panose="02010600030101010101" pitchFamily="2" charset="-122"/>
                <a:cs typeface="宋体" panose="02010600030101010101" pitchFamily="2" charset="-122"/>
              </a:rPr>
              <a:t>初</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24" name="矩形 23"/>
          <p:cNvSpPr/>
          <p:nvPr/>
        </p:nvSpPr>
        <p:spPr>
          <a:xfrm>
            <a:off x="3106420" y="1438275"/>
            <a:ext cx="1621155" cy="3930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宋体" panose="02010600030101010101" pitchFamily="2" charset="-122"/>
                <a:ea typeface="宋体" panose="02010600030101010101" pitchFamily="2" charset="-122"/>
                <a:cs typeface="宋体" panose="02010600030101010101" pitchFamily="2" charset="-122"/>
              </a:rPr>
              <a:t>19C</a:t>
            </a:r>
            <a:r>
              <a:rPr lang="zh-CN" altLang="en-US" sz="2000" b="1">
                <a:latin typeface="宋体" panose="02010600030101010101" pitchFamily="2" charset="-122"/>
                <a:ea typeface="宋体" panose="02010600030101010101" pitchFamily="2" charset="-122"/>
                <a:cs typeface="宋体" panose="02010600030101010101" pitchFamily="2" charset="-122"/>
              </a:rPr>
              <a:t>初</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25" name="矩形 24"/>
          <p:cNvSpPr/>
          <p:nvPr/>
        </p:nvSpPr>
        <p:spPr>
          <a:xfrm>
            <a:off x="4728845" y="1431925"/>
            <a:ext cx="1621155" cy="3930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宋体" panose="02010600030101010101" pitchFamily="2" charset="-122"/>
                <a:ea typeface="宋体" panose="02010600030101010101" pitchFamily="2" charset="-122"/>
                <a:cs typeface="宋体" panose="02010600030101010101" pitchFamily="2" charset="-122"/>
              </a:rPr>
              <a:t>1854</a:t>
            </a:r>
            <a:endParaRPr lang="en-US" altLang="zh-CN" sz="2000" b="1">
              <a:latin typeface="宋体" panose="02010600030101010101" pitchFamily="2" charset="-122"/>
              <a:ea typeface="宋体" panose="02010600030101010101" pitchFamily="2" charset="-122"/>
              <a:cs typeface="宋体" panose="02010600030101010101" pitchFamily="2" charset="-122"/>
            </a:endParaRPr>
          </a:p>
        </p:txBody>
      </p:sp>
      <p:sp>
        <p:nvSpPr>
          <p:cNvPr id="28" name="文本框 27"/>
          <p:cNvSpPr txBox="1"/>
          <p:nvPr/>
        </p:nvSpPr>
        <p:spPr>
          <a:xfrm>
            <a:off x="10405745" y="4352925"/>
            <a:ext cx="1983740"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克里米亚战争</a:t>
            </a:r>
            <a:endParaRPr lang="zh-CN" altLang="en-US" sz="2000" b="1">
              <a:latin typeface="宋体" panose="02010600030101010101" pitchFamily="2" charset="-122"/>
              <a:ea typeface="宋体" panose="02010600030101010101" pitchFamily="2" charset="-122"/>
            </a:endParaRPr>
          </a:p>
        </p:txBody>
      </p:sp>
      <p:sp>
        <p:nvSpPr>
          <p:cNvPr id="26" name="矩形 25"/>
          <p:cNvSpPr/>
          <p:nvPr/>
        </p:nvSpPr>
        <p:spPr>
          <a:xfrm>
            <a:off x="6351270" y="1435100"/>
            <a:ext cx="1621155" cy="3930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宋体" panose="02010600030101010101" pitchFamily="2" charset="-122"/>
                <a:ea typeface="宋体" panose="02010600030101010101" pitchFamily="2" charset="-122"/>
                <a:cs typeface="宋体" panose="02010600030101010101" pitchFamily="2" charset="-122"/>
              </a:rPr>
              <a:t>1855</a:t>
            </a:r>
            <a:endParaRPr lang="en-US" altLang="zh-CN" sz="2000" b="1">
              <a:latin typeface="宋体" panose="02010600030101010101" pitchFamily="2" charset="-122"/>
              <a:ea typeface="宋体" panose="02010600030101010101" pitchFamily="2" charset="-122"/>
              <a:cs typeface="宋体" panose="02010600030101010101" pitchFamily="2" charset="-122"/>
            </a:endParaRPr>
          </a:p>
        </p:txBody>
      </p:sp>
      <p:sp>
        <p:nvSpPr>
          <p:cNvPr id="27" name="矩形 26"/>
          <p:cNvSpPr/>
          <p:nvPr/>
        </p:nvSpPr>
        <p:spPr>
          <a:xfrm>
            <a:off x="7972425" y="1435100"/>
            <a:ext cx="1621155" cy="3930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宋体" panose="02010600030101010101" pitchFamily="2" charset="-122"/>
                <a:ea typeface="宋体" panose="02010600030101010101" pitchFamily="2" charset="-122"/>
                <a:cs typeface="宋体" panose="02010600030101010101" pitchFamily="2" charset="-122"/>
              </a:rPr>
              <a:t>1870</a:t>
            </a:r>
            <a:endParaRPr lang="en-US" altLang="zh-CN" sz="2000" b="1">
              <a:latin typeface="宋体" panose="02010600030101010101" pitchFamily="2" charset="-122"/>
              <a:ea typeface="宋体" panose="02010600030101010101" pitchFamily="2" charset="-122"/>
              <a:cs typeface="宋体" panose="02010600030101010101" pitchFamily="2" charset="-122"/>
            </a:endParaRPr>
          </a:p>
        </p:txBody>
      </p:sp>
      <p:pic>
        <p:nvPicPr>
          <p:cNvPr id="17" name="图片 16" descr="日本文官"/>
          <p:cNvPicPr>
            <a:picLocks noChangeAspect="1"/>
          </p:cNvPicPr>
          <p:nvPr/>
        </p:nvPicPr>
        <p:blipFill>
          <a:blip r:embed="rId3"/>
          <a:stretch>
            <a:fillRect/>
          </a:stretch>
        </p:blipFill>
        <p:spPr>
          <a:xfrm>
            <a:off x="7722235" y="4324350"/>
            <a:ext cx="4428490" cy="2445385"/>
          </a:xfrm>
          <a:prstGeom prst="rect">
            <a:avLst/>
          </a:prstGeom>
        </p:spPr>
      </p:pic>
      <p:sp>
        <p:nvSpPr>
          <p:cNvPr id="29" name="文本框 28"/>
          <p:cNvSpPr txBox="1"/>
          <p:nvPr/>
        </p:nvSpPr>
        <p:spPr>
          <a:xfrm>
            <a:off x="8255" y="12700"/>
            <a:ext cx="5216525"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二、西方文官制度出现的</a:t>
            </a:r>
            <a:r>
              <a:rPr lang="zh-CN" altLang="en-US" sz="2800" b="1">
                <a:latin typeface="微软雅黑" panose="020B0503020204020204" charset="-122"/>
                <a:ea typeface="微软雅黑" panose="020B0503020204020204" charset="-122"/>
              </a:rPr>
              <a:t>建立</a:t>
            </a:r>
            <a:endParaRPr lang="zh-CN" altLang="en-US" sz="2800" b="1">
              <a:latin typeface="微软雅黑" panose="020B0503020204020204" charset="-122"/>
              <a:ea typeface="微软雅黑" panose="020B0503020204020204" charset="-122"/>
            </a:endParaRPr>
          </a:p>
        </p:txBody>
      </p:sp>
      <p:sp>
        <p:nvSpPr>
          <p:cNvPr id="30" name="文本框 29"/>
          <p:cNvSpPr txBox="1"/>
          <p:nvPr/>
        </p:nvSpPr>
        <p:spPr>
          <a:xfrm>
            <a:off x="626745" y="642620"/>
            <a:ext cx="132524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拓展：</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0" name="文本框 39"/>
          <p:cNvSpPr txBox="1"/>
          <p:nvPr>
            <p:custDataLst>
              <p:tags r:id="rId4"/>
            </p:custDataLst>
          </p:nvPr>
        </p:nvSpPr>
        <p:spPr>
          <a:xfrm>
            <a:off x="45720" y="4500880"/>
            <a:ext cx="7522845" cy="2357755"/>
          </a:xfrm>
          <a:prstGeom prst="wedgeRectCallout">
            <a:avLst>
              <a:gd name="adj1" fmla="val 50046"/>
              <a:gd name="adj2" fmla="val -24683"/>
            </a:avLst>
          </a:prstGeom>
          <a:solidFill>
            <a:srgbClr val="B7CCAA"/>
          </a:solidFill>
          <a:ln>
            <a:solidFill>
              <a:srgbClr val="002060"/>
            </a:solidFill>
          </a:ln>
        </p:spPr>
        <p:txBody>
          <a:bodyPr wrap="square" rtlCol="0" anchor="t">
            <a:noAutofit/>
          </a:bodyPr>
          <a:p>
            <a:pPr algn="l">
              <a:lnSpc>
                <a:spcPct val="100000"/>
              </a:lnSpc>
              <a:buClrTx/>
              <a:buSzTx/>
              <a:buFontTx/>
            </a:pPr>
            <a:r>
              <a:rPr lang="zh-CN" altLang="en-US" sz="3200" b="1">
                <a:latin typeface="方正小标宋简体" panose="02000000000000000000" charset="-122"/>
                <a:ea typeface="方正小标宋简体" panose="02000000000000000000" charset="-122"/>
                <a:cs typeface="方正小标宋简体" panose="02000000000000000000" charset="-122"/>
                <a:sym typeface="+mn-ea"/>
              </a:rPr>
              <a:t>其他国家的效仿：</a:t>
            </a:r>
            <a:r>
              <a:rPr lang="en-US" sz="3000" b="1">
                <a:latin typeface="楷体" panose="02010609060101010101" charset="-122"/>
                <a:ea typeface="楷体" panose="02010609060101010101" charset="-122"/>
                <a:cs typeface="楷体" panose="02010609060101010101" charset="-122"/>
                <a:sym typeface="+mn-ea"/>
              </a:rPr>
              <a:t> </a:t>
            </a:r>
            <a:endParaRPr lang="en-US" sz="3000" b="1">
              <a:latin typeface="楷体" panose="02010609060101010101" charset="-122"/>
              <a:ea typeface="楷体" panose="02010609060101010101" charset="-122"/>
              <a:cs typeface="楷体" panose="02010609060101010101" charset="-122"/>
              <a:sym typeface="+mn-ea"/>
            </a:endParaRPr>
          </a:p>
          <a:p>
            <a:pPr algn="l">
              <a:lnSpc>
                <a:spcPct val="100000"/>
              </a:lnSpc>
              <a:buClrTx/>
              <a:buSzTx/>
              <a:buFontTx/>
            </a:pPr>
            <a:r>
              <a:rPr lang="zh-CN" altLang="en-US" sz="3000" b="1">
                <a:latin typeface="宋体" panose="02010600030101010101" pitchFamily="2" charset="-122"/>
                <a:ea typeface="宋体" panose="02010600030101010101" pitchFamily="2" charset="-122"/>
                <a:cs typeface="宋体" panose="02010600030101010101" pitchFamily="2" charset="-122"/>
                <a:sym typeface="+mn-ea"/>
              </a:rPr>
              <a:t>美国</a:t>
            </a:r>
            <a:r>
              <a:rPr lang="en-US" altLang="zh-CN" sz="3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1883年</a:t>
            </a:r>
            <a:r>
              <a:rPr lang="zh-CN" altLang="en-US" sz="3000" b="1">
                <a:latin typeface="宋体" panose="02010600030101010101" pitchFamily="2" charset="-122"/>
                <a:ea typeface="宋体" panose="02010600030101010101" pitchFamily="2" charset="-122"/>
                <a:cs typeface="宋体" panose="02010600030101010101" pitchFamily="2" charset="-122"/>
                <a:sym typeface="+mn-ea"/>
              </a:rPr>
              <a:t>，通过《美国文官法》，建立文官制度。</a:t>
            </a:r>
            <a:endParaRPr lang="zh-CN" altLang="en-US" sz="3000" b="1">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00000"/>
              </a:lnSpc>
              <a:buClrTx/>
              <a:buSzTx/>
              <a:buFontTx/>
            </a:pPr>
            <a:r>
              <a:rPr lang="zh-CN" altLang="en-US" sz="3000" b="1">
                <a:latin typeface="宋体" panose="02010600030101010101" pitchFamily="2" charset="-122"/>
                <a:ea typeface="宋体" panose="02010600030101010101" pitchFamily="2" charset="-122"/>
                <a:cs typeface="宋体" panose="02010600030101010101" pitchFamily="2" charset="-122"/>
                <a:sym typeface="+mn-ea"/>
              </a:rPr>
              <a:t>法国、德国和日本</a:t>
            </a:r>
            <a:r>
              <a:rPr lang="en-US" altLang="zh-CN" sz="3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二战后</a:t>
            </a:r>
            <a:r>
              <a:rPr lang="zh-CN" altLang="en-US" sz="3000" b="1">
                <a:latin typeface="宋体" panose="02010600030101010101" pitchFamily="2" charset="-122"/>
                <a:ea typeface="宋体" panose="02010600030101010101" pitchFamily="2" charset="-122"/>
                <a:cs typeface="宋体" panose="02010600030101010101" pitchFamily="2" charset="-122"/>
                <a:sym typeface="+mn-ea"/>
              </a:rPr>
              <a:t>最终建立起来</a:t>
            </a:r>
            <a:endParaRPr lang="zh-CN" altLang="en-US" sz="30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1" name="文本框 40"/>
          <p:cNvSpPr txBox="1"/>
          <p:nvPr>
            <p:custDataLst>
              <p:tags r:id="rId5"/>
            </p:custDataLst>
          </p:nvPr>
        </p:nvSpPr>
        <p:spPr>
          <a:xfrm>
            <a:off x="4141470" y="472440"/>
            <a:ext cx="8248015" cy="953135"/>
          </a:xfrm>
          <a:prstGeom prst="rect">
            <a:avLst/>
          </a:prstGeom>
          <a:noFill/>
        </p:spPr>
        <p:txBody>
          <a:bodyPr wrap="square" rtlCol="0" anchor="t">
            <a:spAutoFit/>
          </a:bodyPr>
          <a:p>
            <a:r>
              <a:rPr lang="zh-CN" altLang="en-US" sz="2800" b="1">
                <a:solidFill>
                  <a:srgbClr val="C00000"/>
                </a:solidFill>
                <a:latin typeface="方正小标宋简体" panose="02000000000000000000" charset="-122"/>
                <a:ea typeface="方正小标宋简体" panose="02000000000000000000" charset="-122"/>
                <a:sym typeface="Arial" panose="020B0604020202020204" pitchFamily="34" charset="0"/>
              </a:rPr>
              <a:t>文官制度的建立标志着资产阶级统治政治上的成熟，为世界各国提供借鉴。</a:t>
            </a:r>
            <a:endParaRPr lang="zh-CN" altLang="en-US" sz="2800" b="1">
              <a:solidFill>
                <a:srgbClr val="C00000"/>
              </a:solidFill>
              <a:latin typeface="方正小标宋简体" panose="02000000000000000000" charset="-122"/>
              <a:ea typeface="方正小标宋简体" panose="02000000000000000000" charset="-122"/>
              <a:sym typeface="Arial" panose="020B0604020202020204" pitchFamily="3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p:bldP spid="6" grpId="0" animBg="1"/>
      <p:bldP spid="28" grpId="0"/>
      <p:bldP spid="26" grpId="0" animBg="1"/>
      <p:bldP spid="11" grpId="0"/>
      <p:bldP spid="10" grpId="0" bldLvl="0" animBg="1"/>
      <p:bldP spid="27" grpId="0" animBg="1"/>
      <p:bldP spid="14" grpId="0"/>
      <p:bldP spid="13" grpId="0" animBg="1"/>
      <p:bldP spid="40" grpId="0" bldLvl="0" animBg="1"/>
      <p:bldP spid="41" grpId="0"/>
      <p:bldP spid="30"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commondata" val="eyJoZGlkIjoiMTZjZTYxYjVjOGUyNmIxYTVhNzBkMDMzYzMwNTc2MzUifQ=="/>
  <p:tag name="KSO_WPP_MARK_KEY" val="63fa6c37-356c-4083-86f9-4c6f4fd4d619"/>
  <p:tag name="COMMONDATA" val="eyJoZGlkIjoiMDU0M2ZhZTI5NmFkNjczOTkyMzViYTY2NDBmNzVhZTM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AS_UNIQUEID" val="6006"/>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UNIT_PLACING_PICTURE_USER_VIEWPORT" val="{&quot;height&quot;:10813,&quot;width&quot;:19198}"/>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AS_UNIQUEID" val="2108"/>
  <p:tag name="KSO_WM_UNIT_PLACING_PICTURE_USER_VIEWPORT" val="{&quot;height&quot;:6562,&quot;width&quot;:18520}"/>
  <p:tag name="KSO_WM_UNIT_TABLE_BEAUTIFY" val="smartTable{cf086a37-fdfd-4a66-8ad6-49901648806d}"/>
  <p:tag name="TABLE_ENDDRAG_ORIGIN_RECT" val="869*352"/>
  <p:tag name="TABLE_ENDDRAG_RECT" val="37*87*869*352"/>
  <p:tag name="KSO_WM_BEAUTIFY_FLAG" val=""/>
</p:tagLst>
</file>

<file path=ppt/tags/tag85.xml><?xml version="1.0" encoding="utf-8"?>
<p:tagLst xmlns:p="http://schemas.openxmlformats.org/presentationml/2006/main">
  <p:tag name="AS_UNIQUEID" val="2109"/>
</p:tagLst>
</file>

<file path=ppt/tags/tag86.xml><?xml version="1.0" encoding="utf-8"?>
<p:tagLst xmlns:p="http://schemas.openxmlformats.org/presentationml/2006/main">
  <p:tag name="AS_UNIQUEID" val="2114"/>
</p:tagLst>
</file>

<file path=ppt/tags/tag87.xml><?xml version="1.0" encoding="utf-8"?>
<p:tagLst xmlns:p="http://schemas.openxmlformats.org/presentationml/2006/main">
  <p:tag name="AS_UNIQUEID" val="2110"/>
</p:tagLst>
</file>

<file path=ppt/tags/tag88.xml><?xml version="1.0" encoding="utf-8"?>
<p:tagLst xmlns:p="http://schemas.openxmlformats.org/presentationml/2006/main">
  <p:tag name="AS_UNIQUEID" val="2115"/>
</p:tagLst>
</file>

<file path=ppt/tags/tag89.xml><?xml version="1.0" encoding="utf-8"?>
<p:tagLst xmlns:p="http://schemas.openxmlformats.org/presentationml/2006/main">
  <p:tag name="AS_UNIQUEID" val="211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2116"/>
</p:tagLst>
</file>

<file path=ppt/tags/tag91.xml><?xml version="1.0" encoding="utf-8"?>
<p:tagLst xmlns:p="http://schemas.openxmlformats.org/presentationml/2006/main">
  <p:tag name="AS_UNIQUEID" val="2112"/>
</p:tagLst>
</file>

<file path=ppt/tags/tag92.xml><?xml version="1.0" encoding="utf-8"?>
<p:tagLst xmlns:p="http://schemas.openxmlformats.org/presentationml/2006/main">
  <p:tag name="AS_UNIQUEID" val="2117"/>
</p:tagLst>
</file>

<file path=ppt/tags/tag93.xml><?xml version="1.0" encoding="utf-8"?>
<p:tagLst xmlns:p="http://schemas.openxmlformats.org/presentationml/2006/main">
  <p:tag name="AS_UNIQUEID" val="2113"/>
</p:tagLst>
</file>

<file path=ppt/tags/tag94.xml><?xml version="1.0" encoding="utf-8"?>
<p:tagLst xmlns:p="http://schemas.openxmlformats.org/presentationml/2006/main">
  <p:tag name="AS_UNIQUEID" val="2118"/>
</p:tagLst>
</file>

<file path=ppt/tags/tag95.xml><?xml version="1.0" encoding="utf-8"?>
<p:tagLst xmlns:p="http://schemas.openxmlformats.org/presentationml/2006/main">
  <p:tag name="AS_UNIQUEID" val="2119"/>
</p:tagLst>
</file>

<file path=ppt/tags/tag96.xml><?xml version="1.0" encoding="utf-8"?>
<p:tagLst xmlns:p="http://schemas.openxmlformats.org/presentationml/2006/main">
  <p:tag name="AS_UNIQUEID" val="2119"/>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DIAGRAM_VIRTUALLY_FRAME" val="{&quot;height&quot;:409.95,&quot;left&quot;:37.45,&quot;top&quot;:92.15,&quot;width&quot;:911.2500787401575}"/>
</p:tagLst>
</file>

<file path=ppt/tags/tag9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4320</Words>
  <Application>WPS 演示</Application>
  <PresentationFormat>宽屏</PresentationFormat>
  <Paragraphs>340</Paragraphs>
  <Slides>14</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14</vt:i4>
      </vt:variant>
    </vt:vector>
  </HeadingPairs>
  <TitlesOfParts>
    <vt:vector size="32" baseType="lpstr">
      <vt:lpstr>Arial</vt:lpstr>
      <vt:lpstr>宋体</vt:lpstr>
      <vt:lpstr>Wingdings</vt:lpstr>
      <vt:lpstr>Wingdings</vt:lpstr>
      <vt:lpstr>黑体</vt:lpstr>
      <vt:lpstr>微软雅黑</vt:lpstr>
      <vt:lpstr>楷体</vt:lpstr>
      <vt:lpstr>Arial</vt:lpstr>
      <vt:lpstr>华文中宋</vt:lpstr>
      <vt:lpstr>方正小标宋简体</vt:lpstr>
      <vt:lpstr>方正清刻本悦宋简体</vt:lpstr>
      <vt:lpstr>方正宋刻本秀楷简体</vt:lpstr>
      <vt:lpstr>汉仪劲楷简</vt:lpstr>
      <vt:lpstr>Times New Roman</vt:lpstr>
      <vt:lpstr>方正粗黑宋简体</vt:lpstr>
      <vt:lpstr>Arial Unicode MS</vt:lpstr>
      <vt:lpstr>Calibri</vt:lpstr>
      <vt:lpstr>WPS</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USER</cp:lastModifiedBy>
  <cp:revision>8</cp:revision>
  <dcterms:created xsi:type="dcterms:W3CDTF">2024-09-19T04:14:00Z</dcterms:created>
  <dcterms:modified xsi:type="dcterms:W3CDTF">2024-09-22T23:53:35Z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459123904210497D9A8C151AB67CFD9F_11</vt:lpwstr>
  </property>
</Properties>
</file>