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1220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2024/9/9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2024/9/9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2024/9/9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2024/9/9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2024/9/9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2024/9/9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2024/9/9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2024/9/9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2024/9/9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2024/9/9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2024/9/9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2024/9/9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699792" y="3573016"/>
            <a:ext cx="3744415" cy="973088"/>
          </a:xfrm>
        </p:spPr>
        <p:txBody>
          <a:bodyPr/>
          <a:lstStyle/>
          <a:p>
            <a:r>
              <a:rPr lang="zh-CN" altLang="en-US" sz="4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华文楷体" pitchFamily="2" charset="-122"/>
                <a:ea typeface="华文楷体" pitchFamily="2" charset="-122"/>
              </a:rPr>
              <a:t>摩尔质量</a:t>
            </a:r>
            <a:endParaRPr lang="zh-CN" altLang="en-US" sz="4400" dirty="0">
              <a:solidFill>
                <a:schemeClr val="bg1">
                  <a:lumMod val="95000"/>
                  <a:lumOff val="5000"/>
                </a:schemeClr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55776" y="1578295"/>
            <a:ext cx="4104456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dirty="0" smtClean="0"/>
              <a:t>     必修一</a:t>
            </a:r>
            <a:endParaRPr lang="en-US" altLang="zh-CN" sz="5400" dirty="0" smtClean="0"/>
          </a:p>
          <a:p>
            <a:r>
              <a:rPr lang="zh-CN" altLang="en-US" sz="4400" dirty="0" smtClean="0"/>
              <a:t>专题一</a:t>
            </a:r>
            <a:r>
              <a:rPr lang="zh-CN" altLang="en-US" sz="4000" dirty="0" smtClean="0"/>
              <a:t>第二</a:t>
            </a:r>
            <a:r>
              <a:rPr lang="zh-CN" altLang="en-US" sz="4000" dirty="0"/>
              <a:t>单元</a:t>
            </a:r>
            <a:endParaRPr lang="en-US" altLang="zh-CN" sz="4000" dirty="0" smtClean="0"/>
          </a:p>
          <a:p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156176" y="5373216"/>
            <a:ext cx="25290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/>
              <a:t>宋传磊    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9.11</a:t>
            </a:r>
            <a:endParaRPr lang="zh-CN" alt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06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39752" y="1268760"/>
            <a:ext cx="40126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 smtClean="0">
                <a:latin typeface="+mn-ea"/>
              </a:rPr>
              <a:t>2H</a:t>
            </a:r>
            <a:r>
              <a:rPr lang="en-US" altLang="zh-CN" sz="3600" b="1" baseline="-25000" dirty="0" smtClean="0">
                <a:latin typeface="+mn-ea"/>
              </a:rPr>
              <a:t>2</a:t>
            </a:r>
            <a:r>
              <a:rPr lang="en-US" altLang="zh-CN" sz="3600" b="1" dirty="0" smtClean="0">
                <a:latin typeface="+mn-ea"/>
              </a:rPr>
              <a:t>+O</a:t>
            </a:r>
            <a:r>
              <a:rPr lang="en-US" altLang="zh-CN" sz="3600" b="1" baseline="-25000" dirty="0" smtClean="0">
                <a:latin typeface="+mn-ea"/>
              </a:rPr>
              <a:t>2</a:t>
            </a:r>
            <a:r>
              <a:rPr lang="en-US" altLang="zh-CN" sz="3600" b="1" dirty="0" smtClean="0">
                <a:latin typeface="+mn-ea"/>
              </a:rPr>
              <a:t>====2H</a:t>
            </a:r>
            <a:r>
              <a:rPr lang="en-US" altLang="zh-CN" sz="3600" b="1" baseline="-25000" dirty="0" smtClean="0">
                <a:latin typeface="+mn-ea"/>
              </a:rPr>
              <a:t>2</a:t>
            </a:r>
            <a:r>
              <a:rPr lang="en-US" altLang="zh-CN" sz="3600" b="1" dirty="0" smtClean="0">
                <a:latin typeface="+mn-ea"/>
              </a:rPr>
              <a:t>O</a:t>
            </a:r>
            <a:endParaRPr lang="zh-CN" altLang="en-US" sz="3600" b="1" dirty="0">
              <a:latin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71600" y="260648"/>
            <a:ext cx="15696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zh-CN" altLang="en-US" sz="3600" b="1" cap="all" dirty="0" smtClean="0">
                <a:ln w="0"/>
                <a:solidFill>
                  <a:prstClr val="white">
                    <a:lumMod val="95000"/>
                    <a:lumOff val="5000"/>
                  </a:prstClr>
                </a:solidFill>
                <a:effectLst>
                  <a:reflection blurRad="12700" stA="50000" endPos="50000" dist="5000" dir="5400000" sy="-100000" rotWithShape="0"/>
                </a:effectLst>
              </a:rPr>
              <a:t>记一记</a:t>
            </a:r>
            <a:endParaRPr lang="zh-CN" altLang="en-US" sz="3600" b="1" cap="all" dirty="0">
              <a:ln w="0"/>
              <a:solidFill>
                <a:prstClr val="white">
                  <a:lumMod val="95000"/>
                  <a:lumOff val="5000"/>
                </a:prst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79498"/>
            <a:ext cx="648072" cy="64807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139952" y="1007150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/>
              <a:t>点燃</a:t>
            </a:r>
            <a:endParaRPr lang="zh-CN" altLang="en-US" sz="2800" b="1" dirty="0"/>
          </a:p>
        </p:txBody>
      </p:sp>
      <p:sp>
        <p:nvSpPr>
          <p:cNvPr id="9" name="矩形 8"/>
          <p:cNvSpPr/>
          <p:nvPr/>
        </p:nvSpPr>
        <p:spPr>
          <a:xfrm>
            <a:off x="2981730" y="2036658"/>
            <a:ext cx="320925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800" b="1" dirty="0">
                <a:solidFill>
                  <a:prstClr val="black"/>
                </a:solidFill>
                <a:latin typeface="华文楷体" pitchFamily="2" charset="-122"/>
                <a:ea typeface="华文楷体" pitchFamily="2" charset="-122"/>
              </a:rPr>
              <a:t>你能看出什么呢</a:t>
            </a:r>
            <a:r>
              <a:rPr lang="en-US" altLang="zh-CN" sz="2800" b="1" dirty="0">
                <a:solidFill>
                  <a:prstClr val="black"/>
                </a:solidFill>
                <a:latin typeface="华文楷体" pitchFamily="2" charset="-122"/>
                <a:ea typeface="华文楷体" pitchFamily="2" charset="-122"/>
              </a:rPr>
              <a:t>?</a:t>
            </a:r>
            <a:endParaRPr lang="zh-CN" altLang="en-US" sz="2800" b="1" dirty="0">
              <a:solidFill>
                <a:prstClr val="black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63925" y="2680316"/>
            <a:ext cx="6054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>
                <a:latin typeface="华文楷体" pitchFamily="2" charset="-122"/>
                <a:ea typeface="华文楷体" pitchFamily="2" charset="-122"/>
              </a:rPr>
              <a:t>1</a:t>
            </a: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）氢气和氧气在燃烧的条件下生成水</a:t>
            </a:r>
            <a:endParaRPr lang="zh-CN" altLang="en-US" sz="2800" b="1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63925" y="3573016"/>
            <a:ext cx="609814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>
                <a:latin typeface="华文楷体" pitchFamily="2" charset="-122"/>
                <a:ea typeface="华文楷体" pitchFamily="2" charset="-122"/>
              </a:rPr>
              <a:t>2</a:t>
            </a: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）每两个氢气分子和一个氧气分子在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en-US" altLang="zh-CN" sz="2800" b="1" dirty="0">
                <a:latin typeface="华文楷体" pitchFamily="2" charset="-122"/>
                <a:ea typeface="华文楷体" pitchFamily="2" charset="-122"/>
              </a:rPr>
              <a:t> </a:t>
            </a:r>
            <a:r>
              <a:rPr lang="en-US" altLang="zh-CN" sz="2800" b="1" dirty="0" smtClean="0">
                <a:latin typeface="华文楷体" pitchFamily="2" charset="-122"/>
                <a:ea typeface="华文楷体" pitchFamily="2" charset="-122"/>
              </a:rPr>
              <a:t>     </a:t>
            </a: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点燃的条件下生成两个水分子</a:t>
            </a:r>
            <a:endParaRPr lang="zh-CN" altLang="en-US" sz="2800" b="1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77427" y="4797152"/>
            <a:ext cx="61141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>
                <a:latin typeface="华文楷体" pitchFamily="2" charset="-122"/>
                <a:ea typeface="华文楷体" pitchFamily="2" charset="-122"/>
              </a:rPr>
              <a:t>3</a:t>
            </a: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）反应的质量比：   氢气：氧气：水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en-US" altLang="zh-CN" sz="2800" b="1" dirty="0" smtClean="0">
                <a:latin typeface="华文楷体" pitchFamily="2" charset="-122"/>
                <a:ea typeface="华文楷体" pitchFamily="2" charset="-122"/>
              </a:rPr>
              <a:t>                                </a:t>
            </a:r>
            <a:r>
              <a:rPr lang="en-US" altLang="zh-CN" sz="3200" b="1" dirty="0" smtClean="0">
                <a:latin typeface="华文楷体" pitchFamily="2" charset="-122"/>
                <a:ea typeface="华文楷体" pitchFamily="2" charset="-122"/>
              </a:rPr>
              <a:t>=    4   :   32   :   36</a:t>
            </a:r>
            <a:endParaRPr lang="zh-CN" altLang="en-US" sz="3200" b="1" dirty="0"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23291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26972" y="908720"/>
            <a:ext cx="79208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>
                <a:latin typeface="+mn-ea"/>
              </a:rPr>
              <a:t>例：</a:t>
            </a:r>
            <a:r>
              <a:rPr lang="zh-CN" altLang="en-US" sz="3200" b="1" dirty="0">
                <a:latin typeface="+mn-ea"/>
              </a:rPr>
              <a:t>完全中</a:t>
            </a:r>
            <a:r>
              <a:rPr lang="en-US" altLang="zh-CN" sz="3200" b="1" dirty="0" smtClean="0">
                <a:latin typeface="+mn-ea"/>
              </a:rPr>
              <a:t>0.10 </a:t>
            </a:r>
            <a:r>
              <a:rPr lang="en-US" altLang="zh-CN" sz="3200" b="1" dirty="0" err="1" smtClean="0">
                <a:latin typeface="+mn-ea"/>
              </a:rPr>
              <a:t>mol</a:t>
            </a:r>
            <a:r>
              <a:rPr lang="en-US" altLang="zh-CN" sz="3200" b="1" dirty="0" smtClean="0">
                <a:latin typeface="+mn-ea"/>
              </a:rPr>
              <a:t> </a:t>
            </a:r>
            <a:r>
              <a:rPr lang="en-US" altLang="zh-CN" sz="3200" b="1" dirty="0" err="1" smtClean="0">
                <a:latin typeface="+mn-ea"/>
              </a:rPr>
              <a:t>NaOH</a:t>
            </a:r>
            <a:r>
              <a:rPr lang="zh-CN" altLang="en-US" sz="3200" b="1" dirty="0">
                <a:latin typeface="+mn-ea"/>
              </a:rPr>
              <a:t>，需要硫酸的物质的量是多少？所需硫酸的质量是多少？</a:t>
            </a:r>
          </a:p>
        </p:txBody>
      </p:sp>
      <p:sp>
        <p:nvSpPr>
          <p:cNvPr id="5" name="矩形 4"/>
          <p:cNvSpPr/>
          <p:nvPr/>
        </p:nvSpPr>
        <p:spPr>
          <a:xfrm>
            <a:off x="729168" y="188640"/>
            <a:ext cx="15696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zh-CN" altLang="en-US" sz="3600" b="1" cap="all" dirty="0" smtClean="0">
                <a:ln w="0"/>
                <a:solidFill>
                  <a:prstClr val="white">
                    <a:lumMod val="95000"/>
                    <a:lumOff val="5000"/>
                  </a:prstClr>
                </a:solidFill>
                <a:effectLst>
                  <a:reflection blurRad="12700" stA="50000" endPos="50000" dist="5000" dir="5400000" sy="-100000" rotWithShape="0"/>
                </a:effectLst>
                <a:latin typeface="+mn-ea"/>
              </a:rPr>
              <a:t>练</a:t>
            </a:r>
            <a:r>
              <a:rPr lang="zh-CN" altLang="en-US" sz="3600" b="1" cap="all" dirty="0" smtClean="0">
                <a:ln w="0"/>
                <a:solidFill>
                  <a:prstClr val="white">
                    <a:lumMod val="95000"/>
                    <a:lumOff val="5000"/>
                  </a:prstClr>
                </a:solidFill>
                <a:effectLst>
                  <a:reflection blurRad="12700" stA="50000" endPos="50000" dist="5000" dir="5400000" sy="-100000" rotWithShape="0"/>
                </a:effectLst>
              </a:rPr>
              <a:t>一练</a:t>
            </a:r>
            <a:endParaRPr lang="zh-CN" altLang="en-US" sz="3600" b="1" cap="all" dirty="0">
              <a:ln w="0"/>
              <a:solidFill>
                <a:prstClr val="white">
                  <a:lumMod val="95000"/>
                  <a:lumOff val="5000"/>
                </a:prst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621660" cy="62166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234922" y="2924944"/>
            <a:ext cx="49920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>
                <a:latin typeface="华文楷体" pitchFamily="2" charset="-122"/>
                <a:ea typeface="华文楷体" pitchFamily="2" charset="-122"/>
              </a:rPr>
              <a:t>2NaOH+H</a:t>
            </a:r>
            <a:r>
              <a:rPr lang="en-US" altLang="zh-CN" sz="2800" b="1" baseline="-25000" dirty="0" smtClean="0">
                <a:latin typeface="华文楷体" pitchFamily="2" charset="-122"/>
                <a:ea typeface="华文楷体" pitchFamily="2" charset="-122"/>
              </a:rPr>
              <a:t>2</a:t>
            </a:r>
            <a:r>
              <a:rPr lang="en-US" altLang="zh-CN" sz="2800" b="1" dirty="0" smtClean="0">
                <a:latin typeface="华文楷体" pitchFamily="2" charset="-122"/>
                <a:ea typeface="华文楷体" pitchFamily="2" charset="-122"/>
              </a:rPr>
              <a:t>SO</a:t>
            </a:r>
            <a:r>
              <a:rPr lang="en-US" altLang="zh-CN" sz="2800" b="1" baseline="-25000" dirty="0" smtClean="0">
                <a:latin typeface="华文楷体" pitchFamily="2" charset="-122"/>
                <a:ea typeface="华文楷体" pitchFamily="2" charset="-122"/>
              </a:rPr>
              <a:t>4</a:t>
            </a:r>
            <a:r>
              <a:rPr lang="en-US" altLang="zh-CN" sz="2800" b="1" dirty="0" smtClean="0">
                <a:latin typeface="华文楷体" pitchFamily="2" charset="-122"/>
                <a:ea typeface="华文楷体" pitchFamily="2" charset="-122"/>
              </a:rPr>
              <a:t>=Na</a:t>
            </a:r>
            <a:r>
              <a:rPr lang="en-US" altLang="zh-CN" sz="2800" b="1" baseline="-25000" dirty="0" smtClean="0">
                <a:latin typeface="华文楷体" pitchFamily="2" charset="-122"/>
                <a:ea typeface="华文楷体" pitchFamily="2" charset="-122"/>
              </a:rPr>
              <a:t>2</a:t>
            </a:r>
            <a:r>
              <a:rPr lang="en-US" altLang="zh-CN" sz="2800" b="1" dirty="0" smtClean="0">
                <a:latin typeface="华文楷体" pitchFamily="2" charset="-122"/>
                <a:ea typeface="华文楷体" pitchFamily="2" charset="-122"/>
              </a:rPr>
              <a:t>SO</a:t>
            </a:r>
            <a:r>
              <a:rPr lang="en-US" altLang="zh-CN" sz="2800" b="1" baseline="-25000" dirty="0" smtClean="0">
                <a:latin typeface="华文楷体" pitchFamily="2" charset="-122"/>
                <a:ea typeface="华文楷体" pitchFamily="2" charset="-122"/>
              </a:rPr>
              <a:t>4</a:t>
            </a:r>
            <a:r>
              <a:rPr lang="en-US" altLang="zh-CN" sz="2800" b="1" dirty="0" smtClean="0">
                <a:latin typeface="华文楷体" pitchFamily="2" charset="-122"/>
                <a:ea typeface="华文楷体" pitchFamily="2" charset="-122"/>
              </a:rPr>
              <a:t>+2H</a:t>
            </a:r>
            <a:r>
              <a:rPr lang="en-US" altLang="zh-CN" sz="2800" b="1" baseline="-25000" dirty="0" smtClean="0">
                <a:latin typeface="华文楷体" pitchFamily="2" charset="-122"/>
                <a:ea typeface="华文楷体" pitchFamily="2" charset="-122"/>
              </a:rPr>
              <a:t>2</a:t>
            </a:r>
            <a:r>
              <a:rPr lang="en-US" altLang="zh-CN" sz="2800" b="1" dirty="0" smtClean="0">
                <a:latin typeface="华文楷体" pitchFamily="2" charset="-122"/>
                <a:ea typeface="华文楷体" pitchFamily="2" charset="-122"/>
              </a:rPr>
              <a:t>O</a:t>
            </a:r>
            <a:endParaRPr lang="zh-CN" altLang="en-US" sz="2800" b="1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61231" y="3645024"/>
            <a:ext cx="42739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>
                <a:latin typeface="华文楷体" pitchFamily="2" charset="-122"/>
                <a:ea typeface="华文楷体" pitchFamily="2" charset="-122"/>
              </a:rPr>
              <a:t>n(</a:t>
            </a:r>
            <a:r>
              <a:rPr lang="en-US" altLang="zh-CN" sz="2800" b="1" dirty="0" err="1" smtClean="0">
                <a:latin typeface="华文楷体" pitchFamily="2" charset="-122"/>
                <a:ea typeface="华文楷体" pitchFamily="2" charset="-122"/>
              </a:rPr>
              <a:t>NaOH</a:t>
            </a:r>
            <a:r>
              <a:rPr lang="en-US" altLang="zh-CN" sz="2800" b="1" dirty="0" smtClean="0">
                <a:latin typeface="华文楷体" pitchFamily="2" charset="-122"/>
                <a:ea typeface="华文楷体" pitchFamily="2" charset="-122"/>
              </a:rPr>
              <a:t>) : n(H</a:t>
            </a:r>
            <a:r>
              <a:rPr lang="en-US" altLang="zh-CN" sz="2800" b="1" baseline="-25000" dirty="0" smtClean="0">
                <a:latin typeface="华文楷体" pitchFamily="2" charset="-122"/>
                <a:ea typeface="华文楷体" pitchFamily="2" charset="-122"/>
              </a:rPr>
              <a:t>2</a:t>
            </a:r>
            <a:r>
              <a:rPr lang="en-US" altLang="zh-CN" sz="2800" b="1" dirty="0" smtClean="0">
                <a:latin typeface="华文楷体" pitchFamily="2" charset="-122"/>
                <a:ea typeface="华文楷体" pitchFamily="2" charset="-122"/>
              </a:rPr>
              <a:t>SO</a:t>
            </a:r>
            <a:r>
              <a:rPr lang="en-US" altLang="zh-CN" sz="2800" b="1" baseline="-25000" dirty="0" smtClean="0">
                <a:latin typeface="华文楷体" pitchFamily="2" charset="-122"/>
                <a:ea typeface="华文楷体" pitchFamily="2" charset="-122"/>
              </a:rPr>
              <a:t>4</a:t>
            </a:r>
            <a:r>
              <a:rPr lang="en-US" altLang="zh-CN" sz="2800" b="1" dirty="0" smtClean="0">
                <a:latin typeface="华文楷体" pitchFamily="2" charset="-122"/>
                <a:ea typeface="华文楷体" pitchFamily="2" charset="-122"/>
              </a:rPr>
              <a:t>) = 2</a:t>
            </a: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：</a:t>
            </a:r>
            <a:r>
              <a:rPr lang="en-US" altLang="zh-CN" sz="2800" b="1" dirty="0" smtClean="0">
                <a:latin typeface="华文楷体" pitchFamily="2" charset="-122"/>
                <a:ea typeface="华文楷体" pitchFamily="2" charset="-122"/>
              </a:rPr>
              <a:t>1</a:t>
            </a:r>
            <a:endParaRPr lang="zh-CN" altLang="en-US" sz="2800" b="1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6972" y="2268063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/>
              <a:t>解：</a:t>
            </a:r>
            <a:endParaRPr lang="zh-CN" altLang="en-US" sz="2800" b="1" dirty="0"/>
          </a:p>
        </p:txBody>
      </p:sp>
      <p:sp>
        <p:nvSpPr>
          <p:cNvPr id="10" name="矩形 9"/>
          <p:cNvSpPr/>
          <p:nvPr/>
        </p:nvSpPr>
        <p:spPr>
          <a:xfrm>
            <a:off x="2261231" y="4293096"/>
            <a:ext cx="31662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prstClr val="black"/>
                </a:solidFill>
                <a:latin typeface="华文楷体" pitchFamily="2" charset="-122"/>
                <a:ea typeface="华文楷体" pitchFamily="2" charset="-122"/>
              </a:rPr>
              <a:t>n(H</a:t>
            </a:r>
            <a:r>
              <a:rPr lang="en-US" altLang="zh-CN" sz="2800" b="1" baseline="-25000" dirty="0">
                <a:solidFill>
                  <a:prstClr val="black"/>
                </a:solidFill>
                <a:latin typeface="华文楷体" pitchFamily="2" charset="-122"/>
                <a:ea typeface="华文楷体" pitchFamily="2" charset="-122"/>
              </a:rPr>
              <a:t>2</a:t>
            </a:r>
            <a:r>
              <a:rPr lang="en-US" altLang="zh-CN" sz="2800" b="1" dirty="0">
                <a:solidFill>
                  <a:prstClr val="black"/>
                </a:solidFill>
                <a:latin typeface="华文楷体" pitchFamily="2" charset="-122"/>
                <a:ea typeface="华文楷体" pitchFamily="2" charset="-122"/>
              </a:rPr>
              <a:t>SO</a:t>
            </a:r>
            <a:r>
              <a:rPr lang="en-US" altLang="zh-CN" sz="2800" b="1" baseline="-25000" dirty="0">
                <a:solidFill>
                  <a:prstClr val="black"/>
                </a:solidFill>
                <a:latin typeface="华文楷体" pitchFamily="2" charset="-122"/>
                <a:ea typeface="华文楷体" pitchFamily="2" charset="-122"/>
              </a:rPr>
              <a:t>4</a:t>
            </a:r>
            <a:r>
              <a:rPr lang="en-US" altLang="zh-CN" sz="2800" b="1" dirty="0">
                <a:solidFill>
                  <a:prstClr val="black"/>
                </a:solidFill>
                <a:latin typeface="华文楷体" pitchFamily="2" charset="-122"/>
                <a:ea typeface="华文楷体" pitchFamily="2" charset="-122"/>
              </a:rPr>
              <a:t>) </a:t>
            </a:r>
            <a:r>
              <a:rPr lang="en-US" altLang="zh-CN" sz="2800" b="1" dirty="0" smtClean="0">
                <a:solidFill>
                  <a:prstClr val="black"/>
                </a:solidFill>
                <a:latin typeface="华文楷体" pitchFamily="2" charset="-122"/>
                <a:ea typeface="华文楷体" pitchFamily="2" charset="-122"/>
              </a:rPr>
              <a:t>=0.05 </a:t>
            </a:r>
            <a:r>
              <a:rPr lang="en-US" altLang="zh-CN" sz="2800" b="1" dirty="0" err="1" smtClean="0">
                <a:solidFill>
                  <a:prstClr val="black"/>
                </a:solidFill>
                <a:latin typeface="华文楷体" pitchFamily="2" charset="-122"/>
                <a:ea typeface="华文楷体" pitchFamily="2" charset="-122"/>
              </a:rPr>
              <a:t>mol</a:t>
            </a:r>
            <a:r>
              <a:rPr lang="en-US" altLang="zh-CN" sz="2800" b="1" dirty="0" smtClean="0">
                <a:solidFill>
                  <a:prstClr val="black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907703" y="2262371"/>
            <a:ext cx="56156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/>
              <a:t>由题意得：</a:t>
            </a:r>
            <a:r>
              <a:rPr lang="en-US" altLang="zh-CN" sz="2800" b="1" dirty="0">
                <a:latin typeface="华文楷体" pitchFamily="2" charset="-122"/>
                <a:ea typeface="华文楷体" pitchFamily="2" charset="-122"/>
              </a:rPr>
              <a:t>n(</a:t>
            </a:r>
            <a:r>
              <a:rPr lang="en-US" altLang="zh-CN" sz="2800" b="1" dirty="0" err="1">
                <a:latin typeface="华文楷体" pitchFamily="2" charset="-122"/>
                <a:ea typeface="华文楷体" pitchFamily="2" charset="-122"/>
              </a:rPr>
              <a:t>NaOH</a:t>
            </a:r>
            <a:r>
              <a:rPr lang="en-US" altLang="zh-CN" sz="2800" b="1" dirty="0" smtClean="0">
                <a:latin typeface="华文楷体" pitchFamily="2" charset="-122"/>
                <a:ea typeface="华文楷体" pitchFamily="2" charset="-122"/>
              </a:rPr>
              <a:t>)=0.10  </a:t>
            </a:r>
            <a:r>
              <a:rPr lang="en-US" altLang="zh-CN" sz="2800" b="1" dirty="0" err="1" smtClean="0">
                <a:latin typeface="华文楷体" pitchFamily="2" charset="-122"/>
                <a:ea typeface="华文楷体" pitchFamily="2" charset="-122"/>
              </a:rPr>
              <a:t>mol</a:t>
            </a: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       </a:t>
            </a:r>
            <a:endParaRPr lang="zh-CN" altLang="en-US" sz="2800" b="1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34922" y="4895582"/>
            <a:ext cx="19030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又</a:t>
            </a:r>
            <a:r>
              <a:rPr lang="en-US" altLang="zh-CN" sz="2800" b="1" dirty="0" smtClean="0">
                <a:latin typeface="华文楷体" pitchFamily="2" charset="-122"/>
                <a:ea typeface="华文楷体" pitchFamily="2" charset="-122"/>
              </a:rPr>
              <a:t>m=</a:t>
            </a:r>
            <a:r>
              <a:rPr lang="en-US" altLang="zh-CN" sz="2800" b="1" dirty="0" err="1" smtClean="0">
                <a:latin typeface="华文楷体" pitchFamily="2" charset="-122"/>
                <a:ea typeface="华文楷体" pitchFamily="2" charset="-122"/>
              </a:rPr>
              <a:t>n·M</a:t>
            </a:r>
            <a:endParaRPr lang="zh-CN" altLang="en-US" sz="2800" b="1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73063" y="5418802"/>
            <a:ext cx="55018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>
                <a:latin typeface="+mn-ea"/>
              </a:rPr>
              <a:t>m(H</a:t>
            </a:r>
            <a:r>
              <a:rPr lang="en-US" altLang="zh-CN" sz="2800" b="1" baseline="-25000" dirty="0" smtClean="0">
                <a:latin typeface="+mn-ea"/>
              </a:rPr>
              <a:t>2</a:t>
            </a:r>
            <a:r>
              <a:rPr lang="en-US" altLang="zh-CN" sz="2800" b="1" dirty="0" smtClean="0">
                <a:latin typeface="+mn-ea"/>
              </a:rPr>
              <a:t>SO</a:t>
            </a:r>
            <a:r>
              <a:rPr lang="en-US" altLang="zh-CN" sz="2800" b="1" baseline="-25000" dirty="0" smtClean="0">
                <a:latin typeface="+mn-ea"/>
              </a:rPr>
              <a:t>4</a:t>
            </a:r>
            <a:r>
              <a:rPr lang="en-US" altLang="zh-CN" sz="2800" b="1" dirty="0" smtClean="0">
                <a:latin typeface="+mn-ea"/>
              </a:rPr>
              <a:t>)=0.05mol×98g/</a:t>
            </a:r>
            <a:r>
              <a:rPr lang="en-US" altLang="zh-CN" sz="2800" b="1" dirty="0" err="1" smtClean="0">
                <a:latin typeface="+mn-ea"/>
              </a:rPr>
              <a:t>mol</a:t>
            </a:r>
            <a:r>
              <a:rPr lang="en-US" altLang="zh-CN" sz="2800" b="1" dirty="0" smtClean="0">
                <a:latin typeface="+mn-ea"/>
              </a:rPr>
              <a:t>=4.9g</a:t>
            </a:r>
            <a:endParaRPr lang="zh-CN" altLang="en-US" sz="28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5783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97886" y="1124744"/>
            <a:ext cx="81369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>
                <a:latin typeface="+mn-ea"/>
              </a:rPr>
              <a:t>0.1 </a:t>
            </a:r>
            <a:r>
              <a:rPr lang="en-US" altLang="zh-CN" sz="2800" b="1" dirty="0" err="1">
                <a:latin typeface="+mn-ea"/>
              </a:rPr>
              <a:t>mol</a:t>
            </a:r>
            <a:r>
              <a:rPr lang="zh-CN" altLang="en-US" sz="2800" b="1" dirty="0">
                <a:latin typeface="+mn-ea"/>
              </a:rPr>
              <a:t>碳酸钙跟足量盐酸充分反应后，可制得二氧化碳物质的量是多少？消耗</a:t>
            </a:r>
            <a:r>
              <a:rPr lang="en-US" altLang="zh-CN" sz="2800" b="1" dirty="0" err="1">
                <a:latin typeface="+mn-ea"/>
              </a:rPr>
              <a:t>HCl</a:t>
            </a:r>
            <a:r>
              <a:rPr lang="zh-CN" altLang="en-US" sz="2800" b="1" dirty="0">
                <a:latin typeface="+mn-ea"/>
              </a:rPr>
              <a:t>的质量是多少？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72496"/>
            <a:ext cx="490984" cy="490984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722996" y="272496"/>
            <a:ext cx="15696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zh-CN" altLang="en-US" sz="3600" b="1" cap="all" dirty="0" smtClean="0">
                <a:ln w="0"/>
                <a:solidFill>
                  <a:prstClr val="white">
                    <a:lumMod val="95000"/>
                    <a:lumOff val="5000"/>
                  </a:prstClr>
                </a:solidFill>
                <a:effectLst>
                  <a:reflection blurRad="12700" stA="50000" endPos="50000" dist="5000" dir="5400000" sy="-100000" rotWithShape="0"/>
                </a:effectLst>
                <a:latin typeface="华文楷体"/>
              </a:rPr>
              <a:t>写</a:t>
            </a:r>
            <a:r>
              <a:rPr lang="zh-CN" altLang="en-US" sz="3600" b="1" cap="all" dirty="0" smtClean="0">
                <a:ln w="0"/>
                <a:solidFill>
                  <a:prstClr val="white">
                    <a:lumMod val="95000"/>
                    <a:lumOff val="5000"/>
                  </a:prstClr>
                </a:solidFill>
                <a:effectLst>
                  <a:reflection blurRad="12700" stA="50000" endPos="50000" dist="5000" dir="5400000" sy="-100000" rotWithShape="0"/>
                </a:effectLst>
              </a:rPr>
              <a:t>一写</a:t>
            </a:r>
            <a:endParaRPr lang="zh-CN" altLang="en-US" sz="3600" b="1" cap="all" dirty="0">
              <a:ln w="0"/>
              <a:solidFill>
                <a:prstClr val="white">
                  <a:lumMod val="95000"/>
                  <a:lumOff val="5000"/>
                </a:prst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7663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894656" y="244920"/>
            <a:ext cx="156966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en-US" sz="3600" b="1" cap="all" spc="0" dirty="0" smtClean="0">
                <a:ln w="0"/>
                <a:solidFill>
                  <a:schemeClr val="bg1">
                    <a:lumMod val="95000"/>
                    <a:lumOff val="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华文楷体" pitchFamily="2" charset="-122"/>
                <a:ea typeface="华文楷体" pitchFamily="2" charset="-122"/>
              </a:rPr>
              <a:t>议一议</a:t>
            </a:r>
            <a:endParaRPr lang="zh-CN" altLang="en-US" sz="3600" b="1" cap="all" spc="0" dirty="0">
              <a:ln w="0"/>
              <a:solidFill>
                <a:schemeClr val="bg1">
                  <a:lumMod val="95000"/>
                  <a:lumOff val="5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744" y="244920"/>
            <a:ext cx="632603" cy="632603"/>
          </a:xfrm>
          <a:prstGeom prst="rect">
            <a:avLst/>
          </a:prstGeom>
        </p:spPr>
      </p:pic>
      <p:pic>
        <p:nvPicPr>
          <p:cNvPr id="7" name="Picture 2" descr="https://p0.ssl.qhimgs1.com/t013d94b6c52f66aff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908024"/>
            <a:ext cx="4374663" cy="5616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322999" y="1569272"/>
            <a:ext cx="6506909" cy="584775"/>
          </a:xfrm>
          <a:prstGeom prst="rect">
            <a:avLst/>
          </a:prstGeom>
          <a:solidFill>
            <a:srgbClr val="6076B4">
              <a:lumMod val="60000"/>
              <a:lumOff val="40000"/>
            </a:srgbClr>
          </a:solidFill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</a:rPr>
              <a:t>100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</a:rPr>
              <a:t>亿个水分子真的很多很保湿吗？</a:t>
            </a:r>
            <a:endParaRPr kumimoji="0" lang="zh-CN" altLang="en-US" sz="3200" b="1" i="0" u="none" strike="noStrike" kern="0" cap="none" spc="0" normalizeH="0" baseline="0" noProof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latin typeface="华文楷体" pitchFamily="2" charset="-122"/>
              <a:ea typeface="华文楷体" pitchFamily="2" charset="-122"/>
            </a:endParaRPr>
          </a:p>
        </p:txBody>
      </p:sp>
      <p:cxnSp>
        <p:nvCxnSpPr>
          <p:cNvPr id="9" name="直接箭头连接符 8"/>
          <p:cNvCxnSpPr/>
          <p:nvPr/>
        </p:nvCxnSpPr>
        <p:spPr bwMode="auto">
          <a:xfrm>
            <a:off x="4427984" y="2173506"/>
            <a:ext cx="0" cy="1944698"/>
          </a:xfrm>
          <a:prstGeom prst="straightConnector1">
            <a:avLst/>
          </a:prstGeom>
          <a:solidFill>
            <a:schemeClr val="accent1"/>
          </a:solidFill>
          <a:ln w="95250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1391125" y="4118204"/>
            <a:ext cx="6370655" cy="1077218"/>
          </a:xfrm>
          <a:prstGeom prst="rect">
            <a:avLst/>
          </a:prstGeom>
          <a:solidFill>
            <a:srgbClr val="6076B4">
              <a:lumMod val="60000"/>
              <a:lumOff val="40000"/>
            </a:srgbClr>
          </a:solidFill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</a:rPr>
              <a:t>一滴水（</a:t>
            </a: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</a:rPr>
              <a:t>0.05g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</a:rPr>
              <a:t>）中有多少水分子？</a:t>
            </a:r>
            <a:endParaRPr kumimoji="0" lang="en-US" altLang="zh-CN" sz="32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华文楷体" pitchFamily="2" charset="-122"/>
              <a:ea typeface="华文楷体" pitchFamily="2" charset="-122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</a:rPr>
              <a:t>100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</a:rPr>
              <a:t>亿个水分子质量为多少？</a:t>
            </a:r>
            <a:endParaRPr kumimoji="0" lang="zh-CN" altLang="en-US" sz="3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03910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607072" y="1013189"/>
            <a:ext cx="41857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latin typeface="华文楷体" pitchFamily="2" charset="-122"/>
                <a:ea typeface="华文楷体" pitchFamily="2" charset="-122"/>
              </a:rPr>
              <a:t>宏观                       微观</a:t>
            </a:r>
            <a:endParaRPr lang="zh-CN" altLang="en-US" sz="3200" b="1" dirty="0">
              <a:latin typeface="华文楷体" pitchFamily="2" charset="-122"/>
              <a:ea typeface="华文楷体" pitchFamily="2" charset="-122"/>
            </a:endParaRPr>
          </a:p>
        </p:txBody>
      </p:sp>
      <p:cxnSp>
        <p:nvCxnSpPr>
          <p:cNvPr id="6" name="直接箭头连接符 5"/>
          <p:cNvCxnSpPr/>
          <p:nvPr/>
        </p:nvCxnSpPr>
        <p:spPr bwMode="auto">
          <a:xfrm>
            <a:off x="3671128" y="1273115"/>
            <a:ext cx="2160240" cy="0"/>
          </a:xfrm>
          <a:prstGeom prst="straightConnector1">
            <a:avLst/>
          </a:prstGeom>
          <a:solidFill>
            <a:srgbClr val="6076B4"/>
          </a:solidFill>
          <a:ln w="38100" cap="flat" cmpd="sng" algn="ctr">
            <a:solidFill>
              <a:srgbClr val="9C5252">
                <a:lumMod val="60000"/>
                <a:lumOff val="40000"/>
              </a:srgbClr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2576839" y="1854237"/>
            <a:ext cx="43909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latin typeface="华文楷体" pitchFamily="2" charset="-122"/>
                <a:ea typeface="华文楷体" pitchFamily="2" charset="-122"/>
              </a:rPr>
              <a:t>质量                     微粒数</a:t>
            </a:r>
            <a:endParaRPr lang="zh-CN" altLang="en-US" sz="3200" b="1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7269" y="2772563"/>
            <a:ext cx="1826141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latin typeface="华文楷体" pitchFamily="2" charset="-122"/>
                <a:ea typeface="华文楷体" pitchFamily="2" charset="-122"/>
              </a:rPr>
              <a:t>物理量：</a:t>
            </a:r>
            <a:endParaRPr lang="en-US" altLang="zh-CN" sz="3200" b="1" dirty="0" smtClean="0">
              <a:latin typeface="华文楷体" pitchFamily="2" charset="-122"/>
              <a:ea typeface="华文楷体" pitchFamily="2" charset="-122"/>
            </a:endParaRPr>
          </a:p>
          <a:p>
            <a:endParaRPr lang="en-US" altLang="zh-CN" sz="3200" b="1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sz="3200" b="1" dirty="0" smtClean="0">
                <a:latin typeface="华文楷体" pitchFamily="2" charset="-122"/>
                <a:ea typeface="华文楷体" pitchFamily="2" charset="-122"/>
              </a:rPr>
              <a:t>符号：</a:t>
            </a:r>
            <a:endParaRPr lang="en-US" altLang="zh-CN" sz="3200" b="1" dirty="0" smtClean="0">
              <a:latin typeface="华文楷体" pitchFamily="2" charset="-122"/>
              <a:ea typeface="华文楷体" pitchFamily="2" charset="-122"/>
            </a:endParaRPr>
          </a:p>
          <a:p>
            <a:endParaRPr lang="en-US" altLang="zh-CN" sz="3200" b="1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sz="3200" b="1" dirty="0">
                <a:latin typeface="华文楷体" pitchFamily="2" charset="-122"/>
                <a:ea typeface="华文楷体" pitchFamily="2" charset="-122"/>
              </a:rPr>
              <a:t>单位</a:t>
            </a:r>
            <a:endParaRPr lang="en-US" altLang="zh-CN" sz="3200" b="1" dirty="0" smtClean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704940" y="2762440"/>
            <a:ext cx="1111202" cy="584775"/>
          </a:xfrm>
          <a:prstGeom prst="rect">
            <a:avLst/>
          </a:prstGeom>
          <a:solidFill>
            <a:srgbClr val="6076B4">
              <a:lumMod val="60000"/>
              <a:lumOff val="40000"/>
            </a:srgbClr>
          </a:solidFill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</a:rPr>
              <a:t>质量 </a:t>
            </a:r>
            <a:endParaRPr kumimoji="0" lang="zh-CN" altLang="en-US" sz="3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84344" y="2762439"/>
            <a:ext cx="1826141" cy="584775"/>
          </a:xfrm>
          <a:prstGeom prst="rect">
            <a:avLst/>
          </a:prstGeom>
          <a:solidFill>
            <a:srgbClr val="6076B4">
              <a:lumMod val="60000"/>
              <a:lumOff val="40000"/>
            </a:srgbClr>
          </a:solidFill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</a:rPr>
              <a:t>物质的量</a:t>
            </a:r>
            <a:endParaRPr kumimoji="0" lang="zh-CN" altLang="en-US" sz="3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00085" y="3745530"/>
            <a:ext cx="441146" cy="646331"/>
          </a:xfrm>
          <a:prstGeom prst="rect">
            <a:avLst/>
          </a:prstGeom>
          <a:solidFill>
            <a:srgbClr val="6076B4">
              <a:lumMod val="60000"/>
              <a:lumOff val="40000"/>
            </a:srgbClr>
          </a:solidFill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华文楷体" pitchFamily="2" charset="-122"/>
                <a:cs typeface="Times New Roman" pitchFamily="18" charset="0"/>
              </a:rPr>
              <a:t>n</a:t>
            </a:r>
            <a:endParaRPr kumimoji="0" lang="zh-CN" altLang="en-US" sz="3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华文楷体" pitchFamily="2" charset="-122"/>
              <a:cs typeface="Times New Roman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997488" y="3757447"/>
            <a:ext cx="526106" cy="584775"/>
          </a:xfrm>
          <a:prstGeom prst="rect">
            <a:avLst/>
          </a:prstGeom>
          <a:solidFill>
            <a:srgbClr val="6076B4">
              <a:lumMod val="60000"/>
              <a:lumOff val="40000"/>
            </a:srgbClr>
          </a:solidFill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m</a:t>
            </a:r>
            <a:endParaRPr kumimoji="0" lang="zh-CN" altLang="en-US" sz="3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450062" y="4787823"/>
            <a:ext cx="1620957" cy="584775"/>
          </a:xfrm>
          <a:prstGeom prst="rect">
            <a:avLst/>
          </a:prstGeom>
          <a:solidFill>
            <a:srgbClr val="6076B4">
              <a:lumMod val="60000"/>
              <a:lumOff val="40000"/>
            </a:srgbClr>
          </a:solidFill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</a:rPr>
              <a:t>克（</a:t>
            </a:r>
            <a:r>
              <a:rPr kumimoji="1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华文楷体" pitchFamily="2" charset="-122"/>
                <a:cs typeface="Times New Roman" pitchFamily="18" charset="0"/>
              </a:rPr>
              <a:t>g</a:t>
            </a:r>
            <a:r>
              <a:rPr kumimoji="1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</a:rPr>
              <a:t>）</a:t>
            </a:r>
            <a:endParaRPr kumimoji="0" lang="zh-CN" altLang="en-US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51456" y="4800446"/>
            <a:ext cx="2486578" cy="584775"/>
          </a:xfrm>
          <a:prstGeom prst="rect">
            <a:avLst/>
          </a:prstGeom>
          <a:solidFill>
            <a:srgbClr val="6076B4">
              <a:lumMod val="60000"/>
              <a:lumOff val="40000"/>
            </a:srgbClr>
          </a:solidFill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</a:rPr>
              <a:t>摩尔（</a:t>
            </a:r>
            <a:r>
              <a:rPr kumimoji="0" lang="en-US" altLang="zh-CN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华文楷体" pitchFamily="2" charset="-122"/>
                <a:cs typeface="Times New Roman" pitchFamily="18" charset="0"/>
              </a:rPr>
              <a:t>mol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</a:rPr>
              <a:t>）</a:t>
            </a:r>
            <a:endParaRPr kumimoji="0" lang="zh-CN" altLang="en-US" sz="3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573749" y="260647"/>
            <a:ext cx="15696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zh-CN" altLang="en-US" sz="3600" b="1" cap="all" dirty="0" smtClean="0">
                <a:ln w="0"/>
                <a:solidFill>
                  <a:prstClr val="white">
                    <a:lumMod val="95000"/>
                    <a:lumOff val="5000"/>
                  </a:prstClr>
                </a:solidFill>
                <a:effectLst>
                  <a:reflection blurRad="12700" stA="50000" endPos="50000" dist="5000" dir="5400000" sy="-100000" rotWithShape="0"/>
                </a:effectLst>
                <a:latin typeface="华文楷体" pitchFamily="2" charset="-122"/>
                <a:ea typeface="华文楷体" pitchFamily="2" charset="-122"/>
              </a:rPr>
              <a:t>忆一忆</a:t>
            </a:r>
            <a:endParaRPr lang="zh-CN" altLang="en-US" sz="3600" b="1" cap="all" dirty="0">
              <a:ln w="0"/>
              <a:solidFill>
                <a:prstClr val="white">
                  <a:lumMod val="95000"/>
                  <a:lumOff val="5000"/>
                </a:prst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4110"/>
            <a:ext cx="851024" cy="85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286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73749" y="260647"/>
            <a:ext cx="15696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zh-CN" altLang="en-US" sz="3600" b="1" cap="all" dirty="0" smtClean="0">
                <a:ln w="0"/>
                <a:solidFill>
                  <a:prstClr val="white">
                    <a:lumMod val="95000"/>
                    <a:lumOff val="5000"/>
                  </a:prstClr>
                </a:solidFill>
                <a:effectLst>
                  <a:reflection blurRad="12700" stA="50000" endPos="50000" dist="5000" dir="5400000" sy="-100000" rotWithShape="0"/>
                </a:effectLst>
                <a:latin typeface="华文楷体" pitchFamily="2" charset="-122"/>
                <a:ea typeface="华文楷体" pitchFamily="2" charset="-122"/>
              </a:rPr>
              <a:t>忆一忆</a:t>
            </a:r>
            <a:endParaRPr lang="zh-CN" altLang="en-US" sz="3600" b="1" cap="all" dirty="0">
              <a:ln w="0"/>
              <a:solidFill>
                <a:prstClr val="white">
                  <a:lumMod val="95000"/>
                  <a:lumOff val="5000"/>
                </a:prst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4110"/>
            <a:ext cx="851024" cy="851024"/>
          </a:xfrm>
          <a:prstGeom prst="rect">
            <a:avLst/>
          </a:prstGeom>
        </p:spPr>
      </p:pic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4073389" y="2142032"/>
            <a:ext cx="6096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kumimoji="1" lang="en-US" altLang="zh-CN" sz="4400" b="1" dirty="0">
                <a:latin typeface="Tahoma" panose="020B0604030504040204" pitchFamily="34" charset="0"/>
              </a:rPr>
              <a:t>n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350374" y="4250639"/>
            <a:ext cx="609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kumimoji="1" lang="en-US" altLang="zh-CN" sz="3600" b="1" dirty="0">
                <a:latin typeface="Tahoma" panose="020B0604030504040204" pitchFamily="34" charset="0"/>
              </a:rPr>
              <a:t>N</a:t>
            </a: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4598005" y="2630707"/>
            <a:ext cx="1996551" cy="1616226"/>
          </a:xfrm>
          <a:prstGeom prst="line">
            <a:avLst/>
          </a:prstGeom>
          <a:noFill/>
          <a:ln w="381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 flipH="1" flipV="1">
            <a:off x="4598006" y="2783105"/>
            <a:ext cx="1918210" cy="1563450"/>
          </a:xfrm>
          <a:prstGeom prst="line">
            <a:avLst/>
          </a:prstGeom>
          <a:noFill/>
          <a:ln w="38100">
            <a:solidFill>
              <a:srgbClr val="261E88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571484" y="3463727"/>
            <a:ext cx="1447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kumimoji="1" lang="en-US" altLang="zh-CN" sz="3600" b="1" dirty="0">
                <a:latin typeface="Tahoma" panose="020B0604030504040204" pitchFamily="34" charset="0"/>
                <a:sym typeface="Symbol" panose="05050102010706020507" pitchFamily="18" charset="2"/>
              </a:rPr>
              <a:t>N</a:t>
            </a:r>
            <a:r>
              <a:rPr kumimoji="1" lang="en-US" altLang="zh-CN" sz="3600" b="1" baseline="-25000" dirty="0">
                <a:latin typeface="Tahoma" panose="020B0604030504040204" pitchFamily="34" charset="0"/>
                <a:sym typeface="Symbol" panose="05050102010706020507" pitchFamily="18" charset="2"/>
              </a:rPr>
              <a:t>A</a:t>
            </a:r>
            <a:endParaRPr kumimoji="1" lang="en-US" altLang="zh-CN" sz="3600" b="1" dirty="0">
              <a:latin typeface="Tahoma" panose="020B0604030504040204" pitchFamily="34" charset="0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5493356" y="2699075"/>
            <a:ext cx="136317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kumimoji="1" lang="en-US" altLang="zh-CN" sz="3600" b="1" dirty="0">
                <a:latin typeface="Tahoma" panose="020B0604030504040204" pitchFamily="34" charset="0"/>
                <a:sym typeface="Symbol" panose="05050102010706020507" pitchFamily="18" charset="2"/>
              </a:rPr>
              <a:t>N</a:t>
            </a:r>
            <a:r>
              <a:rPr kumimoji="1" lang="en-US" altLang="zh-CN" sz="2800" b="1" baseline="-25000" dirty="0">
                <a:latin typeface="Tahoma" panose="020B0604030504040204" pitchFamily="34" charset="0"/>
                <a:sym typeface="Symbol" panose="05050102010706020507" pitchFamily="18" charset="2"/>
              </a:rPr>
              <a:t>A</a:t>
            </a:r>
            <a:endParaRPr kumimoji="1" lang="en-US" altLang="zh-CN" sz="2800" b="1" dirty="0">
              <a:latin typeface="Tahoma" panose="020B0604030504040204" pitchFamily="34" charset="0"/>
            </a:endParaRPr>
          </a:p>
        </p:txBody>
      </p:sp>
      <p:sp>
        <p:nvSpPr>
          <p:cNvPr id="13" name="Line 5"/>
          <p:cNvSpPr>
            <a:spLocks noChangeShapeType="1"/>
          </p:cNvSpPr>
          <p:nvPr/>
        </p:nvSpPr>
        <p:spPr bwMode="auto">
          <a:xfrm flipH="1">
            <a:off x="2589668" y="2630707"/>
            <a:ext cx="1395547" cy="1616227"/>
          </a:xfrm>
          <a:prstGeom prst="line">
            <a:avLst/>
          </a:prstGeom>
          <a:noFill/>
          <a:ln w="381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4" name="Line 6"/>
          <p:cNvSpPr>
            <a:spLocks noChangeShapeType="1"/>
          </p:cNvSpPr>
          <p:nvPr/>
        </p:nvSpPr>
        <p:spPr bwMode="auto">
          <a:xfrm flipV="1">
            <a:off x="2762614" y="2755652"/>
            <a:ext cx="1310775" cy="1605564"/>
          </a:xfrm>
          <a:prstGeom prst="line">
            <a:avLst/>
          </a:prstGeom>
          <a:noFill/>
          <a:ln w="38100">
            <a:solidFill>
              <a:srgbClr val="261E88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2078087" y="4110058"/>
            <a:ext cx="72327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50000"/>
              </a:spcBef>
            </a:pPr>
            <a:r>
              <a:rPr kumimoji="1" lang="en-US" altLang="zh-CN" sz="4400" b="1" dirty="0" smtClean="0">
                <a:solidFill>
                  <a:prstClr val="black"/>
                </a:solidFill>
                <a:latin typeface="Tahoma" panose="020B0604030504040204" pitchFamily="34" charset="0"/>
              </a:rPr>
              <a:t>m</a:t>
            </a:r>
            <a:endParaRPr kumimoji="1" lang="en-US" altLang="zh-CN" sz="4400" b="1" dirty="0">
              <a:solidFill>
                <a:prstClr val="black"/>
              </a:solidFill>
              <a:latin typeface="Tahoma" panose="020B0604030504040204" pitchFamily="34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3274286" y="2440855"/>
            <a:ext cx="920054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115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？</a:t>
            </a:r>
            <a:endParaRPr lang="zh-CN" altLang="en-US" sz="115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67049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  <p:bldP spid="12" grpId="0"/>
      <p:bldP spid="13" grpId="0" animBg="1"/>
      <p:bldP spid="14" grpId="0" animBg="1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648072" cy="648072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683568" y="188640"/>
            <a:ext cx="15696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zh-CN" altLang="en-US" sz="3600" b="1" cap="all" dirty="0" smtClean="0">
                <a:ln w="0"/>
                <a:solidFill>
                  <a:prstClr val="white">
                    <a:lumMod val="95000"/>
                    <a:lumOff val="5000"/>
                  </a:prstClr>
                </a:solidFill>
                <a:effectLst>
                  <a:reflection blurRad="12700" stA="50000" endPos="50000" dist="5000" dir="5400000" sy="-100000" rotWithShape="0"/>
                </a:effectLst>
              </a:rPr>
              <a:t>思一思</a:t>
            </a:r>
            <a:endParaRPr lang="zh-CN" altLang="en-US" sz="3600" b="1" cap="all" dirty="0">
              <a:ln w="0"/>
              <a:solidFill>
                <a:prstClr val="white">
                  <a:lumMod val="95000"/>
                  <a:lumOff val="5000"/>
                </a:prst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47864" y="833489"/>
            <a:ext cx="2236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/>
              <a:t>脑筋急转弯</a:t>
            </a:r>
            <a:endParaRPr lang="zh-CN" alt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271987" y="1429960"/>
            <a:ext cx="45993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 smtClean="0">
                <a:latin typeface="华文楷体" pitchFamily="2" charset="-122"/>
                <a:ea typeface="华文楷体" pitchFamily="2" charset="-122"/>
              </a:rPr>
              <a:t>1kg</a:t>
            </a:r>
            <a:r>
              <a:rPr lang="zh-CN" altLang="en-US" sz="3200" b="1" dirty="0" smtClean="0">
                <a:latin typeface="华文楷体" pitchFamily="2" charset="-122"/>
                <a:ea typeface="华文楷体" pitchFamily="2" charset="-122"/>
              </a:rPr>
              <a:t>的水和</a:t>
            </a:r>
            <a:r>
              <a:rPr lang="en-US" altLang="zh-CN" sz="3200" b="1" dirty="0" smtClean="0">
                <a:latin typeface="华文楷体" pitchFamily="2" charset="-122"/>
                <a:ea typeface="华文楷体" pitchFamily="2" charset="-122"/>
              </a:rPr>
              <a:t>1kg</a:t>
            </a:r>
            <a:r>
              <a:rPr lang="zh-CN" altLang="en-US" sz="3200" b="1" dirty="0" smtClean="0">
                <a:latin typeface="华文楷体" pitchFamily="2" charset="-122"/>
                <a:ea typeface="华文楷体" pitchFamily="2" charset="-122"/>
              </a:rPr>
              <a:t>的铁谁重？</a:t>
            </a:r>
            <a:endParaRPr lang="zh-CN" altLang="en-US" sz="3200" b="1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35177" y="2065417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一样重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259632" y="2637274"/>
            <a:ext cx="69205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3200" b="1" dirty="0">
                <a:solidFill>
                  <a:prstClr val="black"/>
                </a:solidFill>
                <a:latin typeface="华文楷体" pitchFamily="2" charset="-122"/>
                <a:ea typeface="华文楷体" pitchFamily="2" charset="-122"/>
              </a:rPr>
              <a:t>那么</a:t>
            </a:r>
            <a:r>
              <a:rPr lang="en-US" altLang="zh-CN" sz="3200" b="1" dirty="0">
                <a:solidFill>
                  <a:prstClr val="black"/>
                </a:solidFill>
                <a:latin typeface="华文楷体" pitchFamily="2" charset="-122"/>
                <a:ea typeface="华文楷体" pitchFamily="2" charset="-122"/>
              </a:rPr>
              <a:t>1mol</a:t>
            </a:r>
            <a:r>
              <a:rPr lang="zh-CN" altLang="en-US" sz="3200" b="1" dirty="0">
                <a:solidFill>
                  <a:prstClr val="black"/>
                </a:solidFill>
                <a:latin typeface="华文楷体" pitchFamily="2" charset="-122"/>
                <a:ea typeface="华文楷体" pitchFamily="2" charset="-122"/>
              </a:rPr>
              <a:t>的水分子和</a:t>
            </a:r>
            <a:r>
              <a:rPr lang="en-US" altLang="zh-CN" sz="3200" b="1" dirty="0">
                <a:solidFill>
                  <a:prstClr val="black"/>
                </a:solidFill>
                <a:latin typeface="华文楷体" pitchFamily="2" charset="-122"/>
                <a:ea typeface="华文楷体" pitchFamily="2" charset="-122"/>
              </a:rPr>
              <a:t>1mol</a:t>
            </a:r>
            <a:r>
              <a:rPr lang="zh-CN" altLang="en-US" sz="3200" b="1" dirty="0">
                <a:solidFill>
                  <a:prstClr val="black"/>
                </a:solidFill>
                <a:latin typeface="华文楷体" pitchFamily="2" charset="-122"/>
                <a:ea typeface="华文楷体" pitchFamily="2" charset="-122"/>
              </a:rPr>
              <a:t>的铁原子呢？</a:t>
            </a:r>
            <a:endParaRPr lang="zh-CN" altLang="en-US" sz="3200" b="1" dirty="0">
              <a:solidFill>
                <a:prstClr val="black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37726" y="3356992"/>
            <a:ext cx="56877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1mol</a:t>
            </a:r>
            <a:r>
              <a:rPr lang="zh-CN" altLang="en-US" sz="2800" b="1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r>
              <a:rPr lang="en-US" altLang="zh-CN" sz="28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H</a:t>
            </a:r>
            <a:r>
              <a:rPr lang="en-US" altLang="zh-CN" sz="2800" b="1" baseline="-250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2</a:t>
            </a:r>
            <a:r>
              <a:rPr lang="en-US" altLang="zh-CN" sz="28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O</a:t>
            </a:r>
            <a:r>
              <a:rPr lang="zh-CN" altLang="en-US" sz="28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重 </a:t>
            </a:r>
            <a:r>
              <a:rPr lang="en-US" altLang="zh-CN" sz="28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18g          1mol Fe </a:t>
            </a:r>
            <a:r>
              <a:rPr lang="zh-CN" altLang="en-US" sz="28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重 </a:t>
            </a:r>
            <a:r>
              <a:rPr lang="en-US" altLang="zh-CN" sz="28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56g</a:t>
            </a:r>
            <a:endParaRPr lang="zh-CN" altLang="en-US" sz="2800" b="1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857" y="1062858"/>
            <a:ext cx="1733550" cy="143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1826" y="891434"/>
            <a:ext cx="1962150" cy="172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1969727" y="4151016"/>
            <a:ext cx="55563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+mn-ea"/>
              </a:rPr>
              <a:t>1mol Cu </a:t>
            </a:r>
            <a:r>
              <a:rPr lang="zh-CN" altLang="en-US" sz="2800" b="1" dirty="0" smtClean="0">
                <a:solidFill>
                  <a:srgbClr val="FF0000"/>
                </a:solidFill>
                <a:latin typeface="+mn-ea"/>
              </a:rPr>
              <a:t>重 </a:t>
            </a:r>
            <a:r>
              <a:rPr lang="en-US" altLang="zh-CN" sz="2800" b="1" dirty="0" smtClean="0">
                <a:solidFill>
                  <a:srgbClr val="FF0000"/>
                </a:solidFill>
                <a:latin typeface="+mn-ea"/>
              </a:rPr>
              <a:t>64g            1molO</a:t>
            </a:r>
            <a:r>
              <a:rPr lang="en-US" altLang="zh-CN" sz="2800" b="1" baseline="-25000" dirty="0" smtClean="0">
                <a:solidFill>
                  <a:srgbClr val="FF0000"/>
                </a:solidFill>
                <a:latin typeface="+mn-ea"/>
              </a:rPr>
              <a:t>2</a:t>
            </a:r>
            <a:r>
              <a:rPr lang="zh-CN" altLang="en-US" sz="2800" b="1" dirty="0" smtClean="0">
                <a:solidFill>
                  <a:srgbClr val="FF0000"/>
                </a:solidFill>
                <a:latin typeface="+mn-ea"/>
              </a:rPr>
              <a:t>重 </a:t>
            </a:r>
            <a:r>
              <a:rPr lang="en-US" altLang="zh-CN" sz="2800" b="1" dirty="0" smtClean="0">
                <a:solidFill>
                  <a:srgbClr val="FF0000"/>
                </a:solidFill>
                <a:latin typeface="+mn-ea"/>
              </a:rPr>
              <a:t>32g</a:t>
            </a:r>
            <a:endParaRPr lang="zh-CN" altLang="en-US" sz="28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28707" y="4903936"/>
            <a:ext cx="25058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>
                <a:latin typeface="华文楷体" pitchFamily="2" charset="-122"/>
                <a:ea typeface="华文楷体" pitchFamily="2" charset="-122"/>
              </a:rPr>
              <a:t>1mol SO2 </a:t>
            </a: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重？ </a:t>
            </a:r>
            <a:endParaRPr lang="zh-CN" altLang="en-US" sz="2800" b="1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78298" y="5471242"/>
            <a:ext cx="6832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+mn-ea"/>
              </a:rPr>
              <a:t>64g</a:t>
            </a:r>
            <a:endParaRPr lang="zh-CN" altLang="en-US" sz="2800" b="1" dirty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57317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55576" y="260648"/>
            <a:ext cx="15696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zh-CN" altLang="en-US" sz="3600" b="1" cap="all" dirty="0" smtClean="0">
                <a:ln w="0"/>
                <a:solidFill>
                  <a:prstClr val="white">
                    <a:lumMod val="95000"/>
                    <a:lumOff val="5000"/>
                  </a:prstClr>
                </a:solidFill>
                <a:effectLst>
                  <a:reflection blurRad="12700" stA="50000" endPos="50000" dist="5000" dir="5400000" sy="-100000" rotWithShape="0"/>
                </a:effectLst>
              </a:rPr>
              <a:t>记一记</a:t>
            </a:r>
            <a:endParaRPr lang="zh-CN" altLang="en-US" sz="3600" b="1" cap="all" dirty="0">
              <a:ln w="0"/>
              <a:solidFill>
                <a:prstClr val="white">
                  <a:lumMod val="95000"/>
                  <a:lumOff val="5000"/>
                </a:prst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84" y="266313"/>
            <a:ext cx="635000" cy="635000"/>
          </a:xfrm>
          <a:prstGeom prst="rect">
            <a:avLst/>
          </a:prstGeom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52274" y="1257816"/>
            <a:ext cx="2376264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kumimoji="1" lang="zh-CN" altLang="en-US" sz="4000" b="1" dirty="0">
                <a:latin typeface="Times New Roman" panose="02020603050405020304" pitchFamily="18" charset="0"/>
                <a:ea typeface="方正综艺简体" pitchFamily="2" charset="-122"/>
              </a:rPr>
              <a:t>摩尔质量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059832" y="1349826"/>
            <a:ext cx="184858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3200" b="1" i="1" u="none" strike="noStrike" kern="0" cap="none" spc="0" normalizeH="0" baseline="0" noProof="0" dirty="0">
                <a:ln>
                  <a:noFill/>
                </a:ln>
                <a:uLnTx/>
                <a:uFillTx/>
                <a:latin typeface="+mn-ea"/>
                <a:ea typeface="+mn-ea"/>
              </a:rPr>
              <a:t>符号：</a:t>
            </a:r>
            <a:r>
              <a:rPr kumimoji="1" lang="en-US" altLang="zh-CN" sz="3200" b="1" i="1" u="none" strike="noStrike" kern="0" cap="none" spc="0" normalizeH="0" baseline="0" noProof="0" dirty="0">
                <a:ln>
                  <a:noFill/>
                </a:ln>
                <a:uLnTx/>
                <a:uFillTx/>
                <a:latin typeface="+mn-ea"/>
                <a:ea typeface="+mn-ea"/>
              </a:rPr>
              <a:t>M</a:t>
            </a:r>
            <a:r>
              <a:rPr kumimoji="1" lang="en-US" altLang="zh-CN" sz="2800" b="1" i="0" u="none" strike="noStrike" kern="0" cap="none" spc="0" normalizeH="0" baseline="0" noProof="0" dirty="0">
                <a:ln>
                  <a:noFill/>
                </a:ln>
                <a:uLnTx/>
                <a:uFillTx/>
                <a:latin typeface="+mn-ea"/>
                <a:ea typeface="+mn-ea"/>
              </a:rPr>
              <a:t> 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79008" y="2197106"/>
            <a:ext cx="20161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kumimoji="1" lang="en-US" altLang="zh-CN" sz="3200" b="1" dirty="0">
                <a:latin typeface="Times New Roman" panose="02020603050405020304" pitchFamily="18" charset="0"/>
                <a:ea typeface="方正行楷简体" pitchFamily="2" charset="-122"/>
              </a:rPr>
              <a:t>1</a:t>
            </a:r>
            <a:r>
              <a:rPr kumimoji="1" lang="zh-CN" altLang="en-US" sz="3200" b="1" dirty="0">
                <a:latin typeface="Times New Roman" panose="02020603050405020304" pitchFamily="18" charset="0"/>
                <a:ea typeface="方正行楷简体" pitchFamily="2" charset="-122"/>
              </a:rPr>
              <a:t>）定义：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2141029" y="2253324"/>
            <a:ext cx="595547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单位物质的量的物质所具有的质量。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52274" y="3212976"/>
            <a:ext cx="176202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CN" sz="3200" b="1" dirty="0">
                <a:latin typeface="Times New Roman" panose="02020603050405020304" pitchFamily="18" charset="0"/>
                <a:ea typeface="方正行楷简体" pitchFamily="2" charset="-122"/>
              </a:rPr>
              <a:t>2</a:t>
            </a:r>
            <a:r>
              <a:rPr kumimoji="1" lang="zh-CN" altLang="en-US" sz="3200" b="1" dirty="0">
                <a:latin typeface="Times New Roman" panose="02020603050405020304" pitchFamily="18" charset="0"/>
                <a:ea typeface="方正行楷简体" pitchFamily="2" charset="-122"/>
              </a:rPr>
              <a:t>）单位</a:t>
            </a:r>
            <a:r>
              <a:rPr kumimoji="1" lang="en-US" altLang="zh-CN" sz="3200" b="1" dirty="0">
                <a:latin typeface="Times New Roman" panose="02020603050405020304" pitchFamily="18" charset="0"/>
                <a:ea typeface="方正行楷简体" pitchFamily="2" charset="-122"/>
              </a:rPr>
              <a:t>:</a:t>
            </a:r>
          </a:p>
        </p:txBody>
      </p:sp>
      <p:sp>
        <p:nvSpPr>
          <p:cNvPr id="11" name="矩形 10"/>
          <p:cNvSpPr/>
          <p:nvPr/>
        </p:nvSpPr>
        <p:spPr>
          <a:xfrm>
            <a:off x="2230797" y="3274531"/>
            <a:ext cx="27142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 b="1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g </a:t>
            </a:r>
            <a:r>
              <a:rPr kumimoji="1" lang="en-US" altLang="en-US" sz="24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·</a:t>
            </a:r>
            <a:r>
              <a:rPr kumimoji="1" lang="en-US" altLang="zh-CN" sz="2800" b="1" dirty="0" err="1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mol</a:t>
            </a:r>
            <a:r>
              <a:rPr kumimoji="1" lang="zh-CN" altLang="en-US" sz="2800" b="1" baseline="30000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－</a:t>
            </a:r>
            <a:r>
              <a:rPr kumimoji="1" lang="en-US" altLang="zh-CN" sz="2800" b="1" baseline="30000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kumimoji="1" lang="zh-CN" altLang="zh-CN" sz="2800" b="1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或</a:t>
            </a:r>
            <a:r>
              <a:rPr kumimoji="1" lang="en-US" altLang="zh-CN" sz="2800" b="1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g/</a:t>
            </a:r>
            <a:r>
              <a:rPr kumimoji="1" lang="en-US" altLang="zh-CN" sz="2800" b="1" dirty="0" err="1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mol</a:t>
            </a:r>
            <a:endParaRPr kumimoji="1" lang="en-US" altLang="zh-CN" sz="2800" b="1" dirty="0">
              <a:solidFill>
                <a:srgbClr val="FF33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397430" y="4149080"/>
            <a:ext cx="20129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CN" sz="3200" b="1" dirty="0">
                <a:latin typeface="Times New Roman" panose="02020603050405020304" pitchFamily="18" charset="0"/>
                <a:ea typeface="方正行楷简体" pitchFamily="2" charset="-122"/>
              </a:rPr>
              <a:t>3</a:t>
            </a:r>
            <a:r>
              <a:rPr kumimoji="1" lang="zh-CN" altLang="en-US" sz="3200" b="1" dirty="0">
                <a:latin typeface="Times New Roman" panose="02020603050405020304" pitchFamily="18" charset="0"/>
                <a:ea typeface="方正行楷简体" pitchFamily="2" charset="-122"/>
              </a:rPr>
              <a:t>）数值</a:t>
            </a:r>
            <a:r>
              <a:rPr kumimoji="1" lang="zh-CN" altLang="en-US" sz="3200" dirty="0">
                <a:latin typeface="Times New Roman" panose="02020603050405020304" pitchFamily="18" charset="0"/>
                <a:ea typeface="方正行楷简体" pitchFamily="2" charset="-122"/>
              </a:rPr>
              <a:t>：</a:t>
            </a:r>
          </a:p>
        </p:txBody>
      </p:sp>
      <p:sp>
        <p:nvSpPr>
          <p:cNvPr id="13" name="矩形 12"/>
          <p:cNvSpPr/>
          <p:nvPr/>
        </p:nvSpPr>
        <p:spPr>
          <a:xfrm>
            <a:off x="2141029" y="4149080"/>
            <a:ext cx="665272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华文中宋" panose="02010600040101010101" pitchFamily="2" charset="-122"/>
              </a:rPr>
              <a:t>当物质的质量</a:t>
            </a:r>
            <a:r>
              <a:rPr kumimoji="1"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华文中宋" panose="02010600040101010101" pitchFamily="2" charset="-122"/>
              </a:rPr>
              <a:t>以克为单位</a:t>
            </a:r>
            <a:r>
              <a:rPr kumimoji="1" lang="zh-CN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华文中宋" panose="02010600040101010101" pitchFamily="2" charset="-122"/>
              </a:rPr>
              <a:t>时，摩尔质量在数值上等于该物质的相对原子质量或相对分子质量</a:t>
            </a:r>
            <a:r>
              <a:rPr kumimoji="1" lang="zh-CN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华文中宋" panose="02010600040101010101" pitchFamily="2" charset="-122"/>
              </a:rPr>
              <a:t>。</a:t>
            </a:r>
            <a:endParaRPr kumimoji="1" lang="zh-CN" altLang="en-US" sz="2400" b="1" dirty="0">
              <a:solidFill>
                <a:srgbClr val="0000FF"/>
              </a:solidFill>
              <a:latin typeface="Times New Roman" panose="02020603050405020304" pitchFamily="18" charset="0"/>
              <a:ea typeface="华文中宋" panose="02010600040101010101" pitchFamily="2" charset="-122"/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3347864" y="5583485"/>
            <a:ext cx="25876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  <a:buClrTx/>
              <a:buNone/>
            </a:pPr>
            <a:r>
              <a:rPr kumimoji="1" lang="en-US" altLang="zh-CN" sz="3600" b="1" i="1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m</a:t>
            </a:r>
            <a:r>
              <a:rPr kumimoji="1" lang="en-US" altLang="zh-CN" sz="3600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kumimoji="1" lang="en-US" altLang="zh-CN" sz="3600" b="1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=</a:t>
            </a:r>
            <a:r>
              <a:rPr kumimoji="1" lang="en-US" altLang="zh-CN" sz="3600" b="1" i="1" dirty="0" err="1" smtClean="0">
                <a:solidFill>
                  <a:srgbClr val="FF3300"/>
                </a:solidFill>
                <a:latin typeface="Times New Roman" panose="02020603050405020304" pitchFamily="18" charset="0"/>
              </a:rPr>
              <a:t>n</a:t>
            </a:r>
            <a:r>
              <a:rPr kumimoji="1" lang="en-US" altLang="zh-CN" sz="4000" b="1" i="1" dirty="0" err="1" smtClean="0">
                <a:solidFill>
                  <a:srgbClr val="FF3300"/>
                </a:solidFill>
                <a:latin typeface="Times New Roman" panose="02020603050405020304" pitchFamily="18" charset="0"/>
              </a:rPr>
              <a:t>·</a:t>
            </a:r>
            <a:r>
              <a:rPr kumimoji="1" lang="en-US" altLang="zh-CN" sz="3600" b="1" i="1" dirty="0" err="1" smtClean="0">
                <a:solidFill>
                  <a:srgbClr val="FF3300"/>
                </a:solidFill>
                <a:latin typeface="Times New Roman" panose="02020603050405020304" pitchFamily="18" charset="0"/>
              </a:rPr>
              <a:t>M</a:t>
            </a:r>
            <a:endParaRPr kumimoji="1" lang="en-US" altLang="zh-CN" sz="3600" b="1" i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41029" y="2742155"/>
            <a:ext cx="28039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类比：</a:t>
            </a:r>
            <a:r>
              <a:rPr lang="en-US" altLang="zh-CN" sz="3200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5m·s </a:t>
            </a:r>
            <a:r>
              <a:rPr lang="en-US" altLang="zh-CN" sz="3200" b="1" baseline="30000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-1</a:t>
            </a:r>
            <a:endParaRPr lang="zh-CN" altLang="en-US" sz="3200" b="1" baseline="30000" dirty="0">
              <a:solidFill>
                <a:srgbClr val="00B050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93113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9" grpId="0"/>
      <p:bldP spid="11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683568" y="260646"/>
            <a:ext cx="15696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zh-CN" altLang="en-US" sz="3600" b="1" cap="all" dirty="0" smtClean="0">
                <a:ln w="0"/>
                <a:solidFill>
                  <a:prstClr val="white">
                    <a:lumMod val="95000"/>
                    <a:lumOff val="5000"/>
                  </a:prstClr>
                </a:solidFill>
                <a:effectLst>
                  <a:reflection blurRad="12700" stA="50000" endPos="50000" dist="5000" dir="5400000" sy="-100000" rotWithShape="0"/>
                </a:effectLst>
              </a:rPr>
              <a:t>试一试</a:t>
            </a:r>
            <a:endParaRPr lang="zh-CN" altLang="en-US" sz="3600" b="1" cap="all" dirty="0">
              <a:ln w="0"/>
              <a:solidFill>
                <a:prstClr val="white">
                  <a:lumMod val="95000"/>
                  <a:lumOff val="5000"/>
                </a:prst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71979"/>
            <a:ext cx="635000" cy="635000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683568" y="1268760"/>
            <a:ext cx="770485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3200" b="1" dirty="0">
                <a:latin typeface="华文楷体" pitchFamily="2" charset="-122"/>
                <a:ea typeface="华文楷体" pitchFamily="2" charset="-122"/>
              </a:rPr>
              <a:t>1molCa</a:t>
            </a:r>
            <a:r>
              <a:rPr lang="en-US" altLang="zh-CN" sz="3200" b="1" baseline="30000" dirty="0">
                <a:latin typeface="华文楷体" pitchFamily="2" charset="-122"/>
                <a:ea typeface="华文楷体" pitchFamily="2" charset="-122"/>
              </a:rPr>
              <a:t>2+</a:t>
            </a:r>
            <a:r>
              <a:rPr lang="zh-CN" altLang="en-US" sz="3200" b="1" dirty="0">
                <a:latin typeface="华文楷体" pitchFamily="2" charset="-122"/>
                <a:ea typeface="华文楷体" pitchFamily="2" charset="-122"/>
              </a:rPr>
              <a:t>的质量</a:t>
            </a:r>
            <a:r>
              <a:rPr lang="zh-CN" altLang="en-US" sz="3200" b="1" dirty="0" smtClean="0">
                <a:latin typeface="华文楷体" pitchFamily="2" charset="-122"/>
                <a:ea typeface="华文楷体" pitchFamily="2" charset="-122"/>
              </a:rPr>
              <a:t>为</a:t>
            </a:r>
            <a:r>
              <a:rPr lang="zh-CN" altLang="en-US" sz="3200" b="1" u="sng" dirty="0" smtClean="0">
                <a:latin typeface="华文楷体" pitchFamily="2" charset="-122"/>
                <a:ea typeface="华文楷体" pitchFamily="2" charset="-122"/>
              </a:rPr>
              <a:t>                </a:t>
            </a:r>
            <a:r>
              <a:rPr lang="zh-CN" altLang="en-US" sz="3200" b="1" dirty="0" smtClean="0">
                <a:latin typeface="华文楷体" pitchFamily="2" charset="-122"/>
                <a:ea typeface="华文楷体" pitchFamily="2" charset="-122"/>
              </a:rPr>
              <a:t>，</a:t>
            </a:r>
            <a:endParaRPr lang="en-US" altLang="zh-CN" sz="32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ts val="2800"/>
              </a:lnSpc>
            </a:pPr>
            <a:endParaRPr lang="en-US" altLang="zh-CN" sz="3200" b="1" dirty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ts val="2800"/>
              </a:lnSpc>
            </a:pPr>
            <a:r>
              <a:rPr lang="en-US" altLang="zh-CN" sz="3200" b="1" dirty="0" smtClean="0">
                <a:latin typeface="华文楷体" pitchFamily="2" charset="-122"/>
                <a:ea typeface="华文楷体" pitchFamily="2" charset="-122"/>
              </a:rPr>
              <a:t>Na</a:t>
            </a:r>
            <a:r>
              <a:rPr lang="en-US" altLang="zh-CN" sz="3200" b="1" baseline="-25000" dirty="0" smtClean="0">
                <a:latin typeface="华文楷体" pitchFamily="2" charset="-122"/>
                <a:ea typeface="华文楷体" pitchFamily="2" charset="-122"/>
              </a:rPr>
              <a:t>2</a:t>
            </a:r>
            <a:r>
              <a:rPr lang="en-US" altLang="zh-CN" sz="3200" b="1" dirty="0" smtClean="0">
                <a:latin typeface="华文楷体" pitchFamily="2" charset="-122"/>
                <a:ea typeface="华文楷体" pitchFamily="2" charset="-122"/>
              </a:rPr>
              <a:t>O</a:t>
            </a:r>
            <a:r>
              <a:rPr lang="en-US" altLang="zh-CN" sz="3200" b="1" baseline="-25000" dirty="0" smtClean="0">
                <a:latin typeface="华文楷体" pitchFamily="2" charset="-122"/>
                <a:ea typeface="华文楷体" pitchFamily="2" charset="-122"/>
              </a:rPr>
              <a:t>2</a:t>
            </a:r>
            <a:r>
              <a:rPr lang="zh-CN" altLang="en-US" sz="3200" b="1" dirty="0">
                <a:latin typeface="华文楷体" pitchFamily="2" charset="-122"/>
                <a:ea typeface="华文楷体" pitchFamily="2" charset="-122"/>
              </a:rPr>
              <a:t>的摩尔质量为</a:t>
            </a:r>
            <a:r>
              <a:rPr lang="zh-CN" altLang="en-US" sz="3200" b="1" u="sng" dirty="0"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en-US" sz="3200" b="1" u="sng" dirty="0" smtClean="0">
                <a:latin typeface="华文楷体" pitchFamily="2" charset="-122"/>
                <a:ea typeface="华文楷体" pitchFamily="2" charset="-122"/>
              </a:rPr>
              <a:t>         </a:t>
            </a:r>
            <a:r>
              <a:rPr lang="en-US" altLang="zh-CN" sz="3200" b="1" u="sng" dirty="0">
                <a:latin typeface="华文楷体" pitchFamily="2" charset="-122"/>
                <a:ea typeface="华文楷体" pitchFamily="2" charset="-122"/>
              </a:rPr>
              <a:t> </a:t>
            </a:r>
            <a:r>
              <a:rPr lang="en-US" altLang="zh-CN" sz="3200" b="1" u="sng" dirty="0" smtClean="0">
                <a:latin typeface="华文楷体" pitchFamily="2" charset="-122"/>
                <a:ea typeface="华文楷体" pitchFamily="2" charset="-122"/>
              </a:rPr>
              <a:t>      </a:t>
            </a:r>
            <a:r>
              <a:rPr lang="zh-CN" altLang="en-US" sz="3200" b="1" dirty="0" smtClean="0">
                <a:latin typeface="华文楷体" pitchFamily="2" charset="-122"/>
                <a:ea typeface="华文楷体" pitchFamily="2" charset="-122"/>
              </a:rPr>
              <a:t>。</a:t>
            </a:r>
            <a:endParaRPr lang="en-US" altLang="zh-CN" sz="32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ts val="2800"/>
              </a:lnSpc>
            </a:pPr>
            <a:endParaRPr lang="en-US" altLang="zh-CN" sz="3200" b="1" baseline="30000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ts val="2800"/>
              </a:lnSpc>
            </a:pPr>
            <a:r>
              <a:rPr lang="en-US" altLang="zh-CN" sz="3200" b="1" dirty="0" smtClean="0">
                <a:latin typeface="华文楷体" pitchFamily="2" charset="-122"/>
                <a:ea typeface="华文楷体" pitchFamily="2" charset="-122"/>
              </a:rPr>
              <a:t>0.5molSO4</a:t>
            </a:r>
            <a:r>
              <a:rPr lang="en-US" altLang="zh-CN" sz="3200" b="1" baseline="30000" dirty="0" smtClean="0">
                <a:latin typeface="华文楷体" pitchFamily="2" charset="-122"/>
                <a:ea typeface="华文楷体" pitchFamily="2" charset="-122"/>
              </a:rPr>
              <a:t>2-</a:t>
            </a:r>
            <a:r>
              <a:rPr lang="zh-CN" altLang="en-US" sz="3200" b="1" dirty="0">
                <a:latin typeface="华文楷体" pitchFamily="2" charset="-122"/>
                <a:ea typeface="华文楷体" pitchFamily="2" charset="-122"/>
              </a:rPr>
              <a:t>的质量</a:t>
            </a:r>
            <a:r>
              <a:rPr lang="zh-CN" altLang="en-US" sz="3200" b="1" dirty="0" smtClean="0">
                <a:latin typeface="华文楷体" pitchFamily="2" charset="-122"/>
                <a:ea typeface="华文楷体" pitchFamily="2" charset="-122"/>
              </a:rPr>
              <a:t>为</a:t>
            </a:r>
            <a:r>
              <a:rPr lang="zh-CN" altLang="en-US" sz="3200" b="1" u="sng" dirty="0" smtClean="0">
                <a:latin typeface="华文楷体" pitchFamily="2" charset="-122"/>
                <a:ea typeface="华文楷体" pitchFamily="2" charset="-122"/>
              </a:rPr>
              <a:t>                </a:t>
            </a:r>
            <a:r>
              <a:rPr lang="zh-CN" altLang="en-US" sz="3200" b="1" dirty="0">
                <a:latin typeface="华文楷体" pitchFamily="2" charset="-122"/>
                <a:ea typeface="华文楷体" pitchFamily="2" charset="-122"/>
              </a:rPr>
              <a:t>。</a:t>
            </a:r>
          </a:p>
          <a:p>
            <a:pPr>
              <a:lnSpc>
                <a:spcPts val="2800"/>
              </a:lnSpc>
            </a:pPr>
            <a:endParaRPr lang="en-US" altLang="zh-CN" sz="32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ts val="2800"/>
              </a:lnSpc>
            </a:pPr>
            <a:r>
              <a:rPr lang="en-US" altLang="zh-CN" sz="3200" b="1" dirty="0" smtClean="0">
                <a:latin typeface="华文楷体" pitchFamily="2" charset="-122"/>
                <a:ea typeface="华文楷体" pitchFamily="2" charset="-122"/>
              </a:rPr>
              <a:t>1molH</a:t>
            </a:r>
            <a:r>
              <a:rPr lang="en-US" altLang="zh-CN" sz="3200" b="1" baseline="-25000" dirty="0" smtClean="0">
                <a:latin typeface="华文楷体" pitchFamily="2" charset="-122"/>
                <a:ea typeface="华文楷体" pitchFamily="2" charset="-122"/>
              </a:rPr>
              <a:t>2</a:t>
            </a:r>
            <a:r>
              <a:rPr lang="en-US" altLang="zh-CN" sz="3200" b="1" dirty="0" smtClean="0">
                <a:latin typeface="华文楷体" pitchFamily="2" charset="-122"/>
                <a:ea typeface="华文楷体" pitchFamily="2" charset="-122"/>
              </a:rPr>
              <a:t>O</a:t>
            </a:r>
            <a:r>
              <a:rPr lang="zh-CN" altLang="en-US" sz="3200" b="1" dirty="0">
                <a:latin typeface="华文楷体" pitchFamily="2" charset="-122"/>
                <a:ea typeface="华文楷体" pitchFamily="2" charset="-122"/>
              </a:rPr>
              <a:t>的摩尔质量为</a:t>
            </a:r>
            <a:r>
              <a:rPr lang="zh-CN" altLang="en-US" sz="3200" b="1" u="sng" dirty="0">
                <a:latin typeface="华文楷体" pitchFamily="2" charset="-122"/>
                <a:ea typeface="华文楷体" pitchFamily="2" charset="-122"/>
              </a:rPr>
              <a:t>   </a:t>
            </a:r>
            <a:r>
              <a:rPr lang="zh-CN" altLang="en-US" sz="3200" b="1" u="sng" dirty="0" smtClean="0">
                <a:latin typeface="华文楷体" pitchFamily="2" charset="-122"/>
                <a:ea typeface="华文楷体" pitchFamily="2" charset="-122"/>
              </a:rPr>
              <a:t>             </a:t>
            </a:r>
            <a:r>
              <a:rPr lang="zh-CN" altLang="en-US" sz="3200" b="1" dirty="0" smtClean="0">
                <a:latin typeface="华文楷体" pitchFamily="2" charset="-122"/>
                <a:ea typeface="华文楷体" pitchFamily="2" charset="-122"/>
              </a:rPr>
              <a:t>，</a:t>
            </a:r>
            <a:endParaRPr lang="en-US" altLang="zh-CN" sz="32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ts val="2800"/>
              </a:lnSpc>
            </a:pPr>
            <a:endParaRPr lang="en-US" altLang="zh-CN" sz="32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ts val="2800"/>
              </a:lnSpc>
            </a:pPr>
            <a:r>
              <a:rPr lang="en-US" altLang="zh-CN" sz="3200" b="1" dirty="0" smtClean="0">
                <a:latin typeface="华文楷体" pitchFamily="2" charset="-122"/>
                <a:ea typeface="华文楷体" pitchFamily="2" charset="-122"/>
              </a:rPr>
              <a:t>2molH</a:t>
            </a:r>
            <a:r>
              <a:rPr lang="en-US" altLang="zh-CN" sz="3200" b="1" baseline="-25000" dirty="0" smtClean="0">
                <a:latin typeface="华文楷体" pitchFamily="2" charset="-122"/>
                <a:ea typeface="华文楷体" pitchFamily="2" charset="-122"/>
              </a:rPr>
              <a:t>2</a:t>
            </a:r>
            <a:r>
              <a:rPr lang="en-US" altLang="zh-CN" sz="3200" b="1" dirty="0" smtClean="0">
                <a:latin typeface="华文楷体" pitchFamily="2" charset="-122"/>
                <a:ea typeface="华文楷体" pitchFamily="2" charset="-122"/>
              </a:rPr>
              <a:t>O</a:t>
            </a:r>
            <a:r>
              <a:rPr lang="zh-CN" altLang="en-US" sz="3200" b="1" dirty="0">
                <a:latin typeface="华文楷体" pitchFamily="2" charset="-122"/>
                <a:ea typeface="华文楷体" pitchFamily="2" charset="-122"/>
              </a:rPr>
              <a:t>的摩尔质量为</a:t>
            </a:r>
            <a:r>
              <a:rPr lang="zh-CN" altLang="en-US" sz="3200" b="1" u="sng" dirty="0">
                <a:latin typeface="华文楷体" pitchFamily="2" charset="-122"/>
                <a:ea typeface="华文楷体" pitchFamily="2" charset="-122"/>
              </a:rPr>
              <a:t>  </a:t>
            </a:r>
            <a:r>
              <a:rPr lang="zh-CN" altLang="en-US" sz="3200" b="1" u="sng" dirty="0" smtClean="0">
                <a:latin typeface="华文楷体" pitchFamily="2" charset="-122"/>
                <a:ea typeface="华文楷体" pitchFamily="2" charset="-122"/>
              </a:rPr>
              <a:t>               </a:t>
            </a:r>
            <a:r>
              <a:rPr lang="zh-CN" altLang="en-US" sz="3200" b="1" dirty="0" smtClean="0">
                <a:latin typeface="华文楷体" pitchFamily="2" charset="-122"/>
                <a:ea typeface="华文楷体" pitchFamily="2" charset="-122"/>
              </a:rPr>
              <a:t>。</a:t>
            </a:r>
            <a:endParaRPr lang="en-US" altLang="zh-CN" sz="32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ts val="2800"/>
              </a:lnSpc>
            </a:pPr>
            <a:r>
              <a:rPr lang="en-US" altLang="zh-CN" sz="3200" b="1" dirty="0" smtClean="0">
                <a:latin typeface="华文楷体" pitchFamily="2" charset="-122"/>
                <a:ea typeface="华文楷体" pitchFamily="2" charset="-122"/>
              </a:rPr>
              <a:t> </a:t>
            </a:r>
          </a:p>
          <a:p>
            <a:pPr>
              <a:lnSpc>
                <a:spcPts val="2800"/>
              </a:lnSpc>
            </a:pPr>
            <a:r>
              <a:rPr lang="en-US" altLang="zh-CN" sz="3200" b="1" dirty="0" smtClean="0">
                <a:latin typeface="华文楷体" pitchFamily="2" charset="-122"/>
                <a:ea typeface="华文楷体" pitchFamily="2" charset="-122"/>
              </a:rPr>
              <a:t>1molO</a:t>
            </a:r>
            <a:r>
              <a:rPr lang="en-US" altLang="zh-CN" sz="3200" b="1" baseline="-25000" dirty="0" smtClean="0">
                <a:latin typeface="华文楷体" pitchFamily="2" charset="-122"/>
                <a:ea typeface="华文楷体" pitchFamily="2" charset="-122"/>
              </a:rPr>
              <a:t>2</a:t>
            </a:r>
            <a:r>
              <a:rPr lang="zh-CN" altLang="en-US" sz="3200" b="1" dirty="0" smtClean="0">
                <a:latin typeface="华文楷体" pitchFamily="2" charset="-122"/>
                <a:ea typeface="华文楷体" pitchFamily="2" charset="-122"/>
              </a:rPr>
              <a:t>含</a:t>
            </a:r>
            <a:r>
              <a:rPr lang="zh-CN" altLang="en-US" sz="3200" b="1" u="sng" dirty="0" smtClean="0">
                <a:latin typeface="华文楷体" pitchFamily="2" charset="-122"/>
                <a:ea typeface="华文楷体" pitchFamily="2" charset="-122"/>
              </a:rPr>
              <a:t>              </a:t>
            </a:r>
            <a:r>
              <a:rPr lang="zh-CN" altLang="en-US" sz="3200" b="1" dirty="0" smtClean="0">
                <a:latin typeface="华文楷体" pitchFamily="2" charset="-122"/>
                <a:ea typeface="华文楷体" pitchFamily="2" charset="-122"/>
              </a:rPr>
              <a:t>个 </a:t>
            </a:r>
            <a:r>
              <a:rPr lang="en-US" altLang="zh-CN" sz="3200" b="1" dirty="0">
                <a:latin typeface="华文楷体" pitchFamily="2" charset="-122"/>
                <a:ea typeface="华文楷体" pitchFamily="2" charset="-122"/>
              </a:rPr>
              <a:t>O</a:t>
            </a:r>
            <a:r>
              <a:rPr lang="zh-CN" altLang="en-US" sz="3200" b="1" dirty="0">
                <a:latin typeface="华文楷体" pitchFamily="2" charset="-122"/>
                <a:ea typeface="华文楷体" pitchFamily="2" charset="-122"/>
              </a:rPr>
              <a:t>，质量为</a:t>
            </a:r>
            <a:r>
              <a:rPr lang="zh-CN" altLang="en-US" sz="3200" b="1" u="sng" dirty="0">
                <a:latin typeface="华文楷体" pitchFamily="2" charset="-122"/>
                <a:ea typeface="华文楷体" pitchFamily="2" charset="-122"/>
              </a:rPr>
              <a:t>   </a:t>
            </a:r>
            <a:r>
              <a:rPr lang="zh-CN" altLang="en-US" sz="3200" b="1" u="sng" dirty="0" smtClean="0">
                <a:latin typeface="华文楷体" pitchFamily="2" charset="-122"/>
                <a:ea typeface="华文楷体" pitchFamily="2" charset="-122"/>
              </a:rPr>
              <a:t>            </a:t>
            </a:r>
            <a:r>
              <a:rPr lang="zh-CN" altLang="en-US" sz="3200" b="1" dirty="0" smtClean="0">
                <a:latin typeface="华文楷体" pitchFamily="2" charset="-122"/>
                <a:ea typeface="华文楷体" pitchFamily="2" charset="-122"/>
              </a:rPr>
              <a:t>。 </a:t>
            </a:r>
            <a:endParaRPr lang="en-US" altLang="zh-CN" sz="32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ts val="2800"/>
              </a:lnSpc>
            </a:pPr>
            <a:r>
              <a:rPr lang="en-US" altLang="zh-CN" sz="3200" b="1" dirty="0" smtClean="0">
                <a:latin typeface="华文楷体" pitchFamily="2" charset="-122"/>
                <a:ea typeface="华文楷体" pitchFamily="2" charset="-122"/>
              </a:rPr>
              <a:t>  </a:t>
            </a:r>
          </a:p>
          <a:p>
            <a:pPr>
              <a:lnSpc>
                <a:spcPts val="2800"/>
              </a:lnSpc>
            </a:pPr>
            <a:r>
              <a:rPr lang="en-US" altLang="zh-CN" sz="3200" b="1" dirty="0" smtClean="0">
                <a:latin typeface="华文楷体" pitchFamily="2" charset="-122"/>
                <a:ea typeface="华文楷体" pitchFamily="2" charset="-122"/>
              </a:rPr>
              <a:t>O</a:t>
            </a:r>
            <a:r>
              <a:rPr lang="zh-CN" altLang="en-US" sz="3200" b="1" dirty="0">
                <a:latin typeface="华文楷体" pitchFamily="2" charset="-122"/>
                <a:ea typeface="华文楷体" pitchFamily="2" charset="-122"/>
              </a:rPr>
              <a:t>原子的摩尔质量为</a:t>
            </a:r>
            <a:r>
              <a:rPr lang="zh-CN" altLang="en-US" sz="3200" b="1" u="sng" dirty="0">
                <a:latin typeface="华文楷体" pitchFamily="2" charset="-122"/>
                <a:ea typeface="华文楷体" pitchFamily="2" charset="-122"/>
              </a:rPr>
              <a:t>        </a:t>
            </a:r>
            <a:r>
              <a:rPr lang="zh-CN" altLang="en-US" sz="3200" b="1" u="sng" dirty="0" smtClean="0">
                <a:latin typeface="华文楷体" pitchFamily="2" charset="-122"/>
                <a:ea typeface="华文楷体" pitchFamily="2" charset="-122"/>
              </a:rPr>
              <a:t>          </a:t>
            </a:r>
            <a:r>
              <a:rPr lang="zh-CN" altLang="en-US" sz="3200" b="1" dirty="0">
                <a:latin typeface="华文楷体" pitchFamily="2" charset="-122"/>
                <a:ea typeface="华文楷体" pitchFamily="2" charset="-122"/>
              </a:rPr>
              <a:t>。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427984" y="1253326"/>
            <a:ext cx="6832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+mn-ea"/>
              </a:rPr>
              <a:t>40g</a:t>
            </a:r>
            <a:endParaRPr lang="zh-CN" altLang="en-US" sz="28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427984" y="1988840"/>
            <a:ext cx="14959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2800" b="1" dirty="0">
                <a:solidFill>
                  <a:srgbClr val="FF0000"/>
                </a:solidFill>
                <a:latin typeface="华文楷体"/>
              </a:rPr>
              <a:t>78g/</a:t>
            </a:r>
            <a:r>
              <a:rPr lang="en-US" altLang="zh-CN" sz="2800" b="1" dirty="0" err="1">
                <a:solidFill>
                  <a:srgbClr val="FF0000"/>
                </a:solidFill>
                <a:latin typeface="华文楷体"/>
              </a:rPr>
              <a:t>mol</a:t>
            </a:r>
            <a:r>
              <a:rPr lang="en-US" altLang="zh-CN" sz="2800" b="1" dirty="0">
                <a:solidFill>
                  <a:srgbClr val="FF0000"/>
                </a:solidFill>
                <a:latin typeface="华文楷体"/>
              </a:rPr>
              <a:t> </a:t>
            </a:r>
            <a:endParaRPr lang="zh-CN" altLang="en-US" sz="2800" b="1" dirty="0">
              <a:solidFill>
                <a:srgbClr val="FF0000"/>
              </a:solidFill>
              <a:latin typeface="华文楷体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769584" y="2644170"/>
            <a:ext cx="6832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2800" b="1" dirty="0" smtClean="0">
                <a:solidFill>
                  <a:srgbClr val="FF0000"/>
                </a:solidFill>
                <a:latin typeface="华文楷体"/>
              </a:rPr>
              <a:t>48g</a:t>
            </a:r>
            <a:endParaRPr lang="zh-CN" altLang="en-US" sz="2800" b="1" dirty="0">
              <a:solidFill>
                <a:srgbClr val="FF0000"/>
              </a:solidFill>
              <a:latin typeface="华文楷体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860032" y="3429000"/>
            <a:ext cx="14959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2800" b="1" dirty="0" smtClean="0">
                <a:solidFill>
                  <a:srgbClr val="FF0000"/>
                </a:solidFill>
                <a:latin typeface="华文楷体"/>
              </a:rPr>
              <a:t>18g/</a:t>
            </a:r>
            <a:r>
              <a:rPr lang="en-US" altLang="zh-CN" sz="2800" b="1" dirty="0" err="1" smtClean="0">
                <a:solidFill>
                  <a:srgbClr val="FF0000"/>
                </a:solidFill>
                <a:latin typeface="华文楷体"/>
              </a:rPr>
              <a:t>mol</a:t>
            </a:r>
            <a:r>
              <a:rPr lang="en-US" altLang="zh-CN" sz="2800" b="1" dirty="0" smtClean="0">
                <a:solidFill>
                  <a:srgbClr val="FF0000"/>
                </a:solidFill>
                <a:latin typeface="华文楷体"/>
              </a:rPr>
              <a:t> </a:t>
            </a:r>
            <a:endParaRPr lang="zh-CN" altLang="en-US" sz="2800" b="1" dirty="0">
              <a:solidFill>
                <a:srgbClr val="FF0000"/>
              </a:solidFill>
              <a:latin typeface="华文楷体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871630" y="4104620"/>
            <a:ext cx="14959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2800" b="1" dirty="0" smtClean="0">
                <a:solidFill>
                  <a:srgbClr val="FF0000"/>
                </a:solidFill>
                <a:latin typeface="华文楷体"/>
              </a:rPr>
              <a:t>18g/</a:t>
            </a:r>
            <a:r>
              <a:rPr lang="en-US" altLang="zh-CN" sz="2800" b="1" dirty="0" err="1" smtClean="0">
                <a:solidFill>
                  <a:srgbClr val="FF0000"/>
                </a:solidFill>
                <a:latin typeface="华文楷体"/>
              </a:rPr>
              <a:t>mol</a:t>
            </a:r>
            <a:r>
              <a:rPr lang="en-US" altLang="zh-CN" sz="2800" b="1" dirty="0" smtClean="0">
                <a:solidFill>
                  <a:srgbClr val="FF0000"/>
                </a:solidFill>
                <a:latin typeface="华文楷体"/>
              </a:rPr>
              <a:t> </a:t>
            </a:r>
            <a:endParaRPr lang="zh-CN" altLang="en-US" sz="2800" b="1" dirty="0">
              <a:solidFill>
                <a:srgbClr val="FF0000"/>
              </a:solidFill>
              <a:latin typeface="华文楷体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2771800" y="4807815"/>
            <a:ext cx="10759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2800" b="1" dirty="0" smtClean="0">
                <a:solidFill>
                  <a:srgbClr val="FF0000"/>
                </a:solidFill>
                <a:latin typeface="华文楷体"/>
              </a:rPr>
              <a:t>2 </a:t>
            </a:r>
            <a:r>
              <a:rPr lang="en-US" altLang="zh-CN" sz="2800" b="1" dirty="0" err="1" smtClean="0">
                <a:solidFill>
                  <a:srgbClr val="FF0000"/>
                </a:solidFill>
                <a:latin typeface="华文楷体"/>
              </a:rPr>
              <a:t>mol</a:t>
            </a:r>
            <a:r>
              <a:rPr lang="en-US" altLang="zh-CN" sz="2800" b="1" dirty="0" smtClean="0">
                <a:solidFill>
                  <a:srgbClr val="FF0000"/>
                </a:solidFill>
                <a:latin typeface="华文楷体"/>
              </a:rPr>
              <a:t> </a:t>
            </a:r>
            <a:endParaRPr lang="zh-CN" altLang="en-US" sz="2800" b="1" dirty="0">
              <a:solidFill>
                <a:srgbClr val="FF0000"/>
              </a:solidFill>
              <a:latin typeface="华文楷体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6697554" y="4829141"/>
            <a:ext cx="6832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2800" b="1" dirty="0" smtClean="0">
                <a:solidFill>
                  <a:srgbClr val="FF0000"/>
                </a:solidFill>
                <a:latin typeface="华文楷体"/>
              </a:rPr>
              <a:t>32g</a:t>
            </a:r>
            <a:endParaRPr lang="zh-CN" altLang="en-US" sz="2800" b="1" dirty="0">
              <a:solidFill>
                <a:srgbClr val="FF0000"/>
              </a:solidFill>
              <a:latin typeface="华文楷体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4535996" y="5517232"/>
            <a:ext cx="14959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2800" b="1" dirty="0" smtClean="0">
                <a:solidFill>
                  <a:srgbClr val="FF0000"/>
                </a:solidFill>
                <a:latin typeface="华文楷体"/>
              </a:rPr>
              <a:t>16g/</a:t>
            </a:r>
            <a:r>
              <a:rPr lang="en-US" altLang="zh-CN" sz="2800" b="1" dirty="0" err="1" smtClean="0">
                <a:solidFill>
                  <a:srgbClr val="FF0000"/>
                </a:solidFill>
                <a:latin typeface="华文楷体"/>
              </a:rPr>
              <a:t>mol</a:t>
            </a:r>
            <a:r>
              <a:rPr lang="en-US" altLang="zh-CN" sz="2800" b="1" dirty="0" smtClean="0">
                <a:solidFill>
                  <a:srgbClr val="FF0000"/>
                </a:solidFill>
                <a:latin typeface="华文楷体"/>
              </a:rPr>
              <a:t> </a:t>
            </a:r>
            <a:endParaRPr lang="zh-CN" altLang="en-US" sz="2800" b="1" dirty="0">
              <a:solidFill>
                <a:srgbClr val="FF0000"/>
              </a:solidFill>
              <a:latin typeface="华文楷体"/>
            </a:endParaRPr>
          </a:p>
        </p:txBody>
      </p:sp>
    </p:spTree>
    <p:extLst>
      <p:ext uri="{BB962C8B-B14F-4D97-AF65-F5344CB8AC3E}">
        <p14:creationId xmlns:p14="http://schemas.microsoft.com/office/powerpoint/2010/main" val="1598362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5" grpId="0"/>
      <p:bldP spid="16" grpId="0"/>
      <p:bldP spid="17" grpId="0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86986" y="1205762"/>
            <a:ext cx="82809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dirty="0">
                <a:latin typeface="+mn-ea"/>
              </a:rPr>
              <a:t>483 g Na</a:t>
            </a:r>
            <a:r>
              <a:rPr lang="en-US" altLang="zh-CN" sz="3200" b="1" baseline="-25000" dirty="0">
                <a:latin typeface="+mn-ea"/>
              </a:rPr>
              <a:t>2</a:t>
            </a:r>
            <a:r>
              <a:rPr lang="en-US" altLang="zh-CN" sz="3200" b="1" dirty="0">
                <a:latin typeface="+mn-ea"/>
              </a:rPr>
              <a:t>SO</a:t>
            </a:r>
            <a:r>
              <a:rPr lang="en-US" altLang="zh-CN" sz="3200" b="1" baseline="-25000" dirty="0">
                <a:latin typeface="+mn-ea"/>
              </a:rPr>
              <a:t>4</a:t>
            </a:r>
            <a:r>
              <a:rPr lang="en-US" altLang="zh-CN" sz="3200" b="1" dirty="0">
                <a:latin typeface="+mn-ea"/>
              </a:rPr>
              <a:t>•10H</a:t>
            </a:r>
            <a:r>
              <a:rPr lang="en-US" altLang="zh-CN" sz="3200" b="1" baseline="-25000" dirty="0">
                <a:latin typeface="+mn-ea"/>
              </a:rPr>
              <a:t>2</a:t>
            </a:r>
            <a:r>
              <a:rPr lang="en-US" altLang="zh-CN" sz="3200" b="1" dirty="0">
                <a:latin typeface="+mn-ea"/>
              </a:rPr>
              <a:t>O</a:t>
            </a:r>
            <a:r>
              <a:rPr lang="zh-CN" altLang="en-US" sz="3200" b="1" dirty="0">
                <a:latin typeface="+mn-ea"/>
              </a:rPr>
              <a:t>中所含的</a:t>
            </a:r>
            <a:r>
              <a:rPr lang="en-US" altLang="zh-CN" sz="3200" b="1" dirty="0">
                <a:latin typeface="+mn-ea"/>
              </a:rPr>
              <a:t>Na</a:t>
            </a:r>
            <a:r>
              <a:rPr lang="en-US" altLang="zh-CN" sz="3200" b="1" baseline="30000" dirty="0">
                <a:latin typeface="+mn-ea"/>
              </a:rPr>
              <a:t>+</a:t>
            </a:r>
            <a:r>
              <a:rPr lang="zh-CN" altLang="en-US" sz="3200" b="1" dirty="0">
                <a:latin typeface="+mn-ea"/>
              </a:rPr>
              <a:t>和</a:t>
            </a:r>
            <a:r>
              <a:rPr lang="en-US" altLang="zh-CN" sz="3200" b="1" dirty="0">
                <a:latin typeface="+mn-ea"/>
              </a:rPr>
              <a:t>SO4</a:t>
            </a:r>
            <a:r>
              <a:rPr lang="en-US" altLang="zh-CN" sz="3200" b="1" baseline="30000" dirty="0">
                <a:latin typeface="+mn-ea"/>
              </a:rPr>
              <a:t>2-</a:t>
            </a:r>
            <a:r>
              <a:rPr lang="zh-CN" altLang="en-US" sz="3200" b="1" dirty="0">
                <a:latin typeface="+mn-ea"/>
              </a:rPr>
              <a:t>的</a:t>
            </a:r>
            <a:r>
              <a:rPr lang="zh-CN" altLang="en-US" sz="3200" b="1" dirty="0">
                <a:solidFill>
                  <a:srgbClr val="FF0000"/>
                </a:solidFill>
                <a:latin typeface="+mn-ea"/>
              </a:rPr>
              <a:t>物质的量</a:t>
            </a:r>
            <a:r>
              <a:rPr lang="zh-CN" altLang="en-US" sz="3200" b="1" dirty="0">
                <a:latin typeface="+mn-ea"/>
              </a:rPr>
              <a:t>各是多少？所含</a:t>
            </a:r>
            <a:r>
              <a:rPr lang="en-US" altLang="zh-CN" sz="3200" b="1" dirty="0">
                <a:latin typeface="+mn-ea"/>
              </a:rPr>
              <a:t>H</a:t>
            </a:r>
            <a:r>
              <a:rPr lang="en-US" altLang="zh-CN" sz="3200" b="1" baseline="-25000" dirty="0">
                <a:latin typeface="+mn-ea"/>
              </a:rPr>
              <a:t>2</a:t>
            </a:r>
            <a:r>
              <a:rPr lang="en-US" altLang="zh-CN" sz="3200" b="1" dirty="0">
                <a:latin typeface="+mn-ea"/>
              </a:rPr>
              <a:t>O</a:t>
            </a:r>
            <a:r>
              <a:rPr lang="zh-CN" altLang="en-US" sz="3200" b="1" dirty="0">
                <a:latin typeface="+mn-ea"/>
              </a:rPr>
              <a:t>分子的数目是多少</a:t>
            </a:r>
            <a:r>
              <a:rPr lang="zh-CN" altLang="en-US" sz="3200" b="1" dirty="0" smtClean="0">
                <a:latin typeface="+mn-ea"/>
              </a:rPr>
              <a:t>？</a:t>
            </a:r>
            <a:endParaRPr lang="en-US" altLang="zh-CN" sz="3200" b="1" dirty="0" smtClean="0">
              <a:latin typeface="+mn-ea"/>
            </a:endParaRPr>
          </a:p>
          <a:p>
            <a:r>
              <a:rPr lang="zh-CN" altLang="en-US" sz="3200" b="1" dirty="0" smtClean="0">
                <a:latin typeface="+mn-ea"/>
              </a:rPr>
              <a:t>（</a:t>
            </a:r>
            <a:r>
              <a:rPr lang="en-US" altLang="zh-CN" sz="3200" b="1" dirty="0" smtClean="0">
                <a:latin typeface="+mn-ea"/>
              </a:rPr>
              <a:t>Na</a:t>
            </a:r>
            <a:r>
              <a:rPr lang="zh-CN" altLang="en-US" sz="3200" b="1" dirty="0" smtClean="0">
                <a:latin typeface="+mn-ea"/>
              </a:rPr>
              <a:t>：</a:t>
            </a:r>
            <a:r>
              <a:rPr lang="en-US" altLang="zh-CN" sz="3200" b="1" dirty="0" smtClean="0">
                <a:latin typeface="+mn-ea"/>
              </a:rPr>
              <a:t>23      S</a:t>
            </a:r>
            <a:r>
              <a:rPr lang="zh-CN" altLang="en-US" sz="3200" b="1" dirty="0" smtClean="0">
                <a:latin typeface="+mn-ea"/>
              </a:rPr>
              <a:t>：</a:t>
            </a:r>
            <a:r>
              <a:rPr lang="en-US" altLang="zh-CN" sz="3200" b="1" dirty="0" smtClean="0">
                <a:latin typeface="+mn-ea"/>
              </a:rPr>
              <a:t>32       O</a:t>
            </a:r>
            <a:r>
              <a:rPr lang="zh-CN" altLang="en-US" sz="3200" b="1" dirty="0" smtClean="0">
                <a:latin typeface="+mn-ea"/>
              </a:rPr>
              <a:t>：</a:t>
            </a:r>
            <a:r>
              <a:rPr lang="en-US" altLang="zh-CN" sz="3200" b="1" dirty="0" smtClean="0">
                <a:latin typeface="+mn-ea"/>
              </a:rPr>
              <a:t>16       H</a:t>
            </a:r>
            <a:r>
              <a:rPr lang="zh-CN" altLang="en-US" sz="3200" b="1" dirty="0" smtClean="0">
                <a:latin typeface="+mn-ea"/>
              </a:rPr>
              <a:t>：</a:t>
            </a:r>
            <a:r>
              <a:rPr lang="en-US" altLang="zh-CN" sz="3200" b="1" dirty="0" smtClean="0">
                <a:latin typeface="+mn-ea"/>
              </a:rPr>
              <a:t>1</a:t>
            </a:r>
            <a:r>
              <a:rPr lang="zh-CN" altLang="en-US" sz="3200" b="1" dirty="0" smtClean="0">
                <a:latin typeface="+mn-ea"/>
              </a:rPr>
              <a:t>）</a:t>
            </a:r>
            <a:endParaRPr lang="zh-CN" altLang="en-US" sz="3200" b="1" dirty="0">
              <a:latin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83568" y="260646"/>
            <a:ext cx="15696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zh-CN" altLang="en-US" sz="3600" b="1" cap="all" dirty="0" smtClean="0">
                <a:ln w="0"/>
                <a:solidFill>
                  <a:prstClr val="white">
                    <a:lumMod val="95000"/>
                    <a:lumOff val="5000"/>
                  </a:prstClr>
                </a:solidFill>
                <a:effectLst>
                  <a:reflection blurRad="12700" stA="50000" endPos="50000" dist="5000" dir="5400000" sy="-100000" rotWithShape="0"/>
                </a:effectLst>
              </a:rPr>
              <a:t>试一试</a:t>
            </a:r>
            <a:endParaRPr lang="zh-CN" altLang="en-US" sz="3600" b="1" cap="all" dirty="0">
              <a:ln w="0"/>
              <a:solidFill>
                <a:prstClr val="white">
                  <a:lumMod val="95000"/>
                  <a:lumOff val="5000"/>
                </a:prst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71979"/>
            <a:ext cx="635000" cy="63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24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827584" y="260648"/>
            <a:ext cx="15696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zh-CN" altLang="en-US" sz="3600" b="1" cap="all" dirty="0" smtClean="0">
                <a:ln w="0"/>
                <a:solidFill>
                  <a:prstClr val="white">
                    <a:lumMod val="95000"/>
                    <a:lumOff val="5000"/>
                  </a:prstClr>
                </a:solidFill>
                <a:effectLst>
                  <a:reflection blurRad="12700" stA="50000" endPos="50000" dist="5000" dir="5400000" sy="-100000" rotWithShape="0"/>
                </a:effectLst>
              </a:rPr>
              <a:t>想一想</a:t>
            </a:r>
            <a:endParaRPr lang="zh-CN" altLang="en-US" sz="3600" b="1" cap="all" dirty="0">
              <a:ln w="0"/>
              <a:solidFill>
                <a:prstClr val="white">
                  <a:lumMod val="95000"/>
                  <a:lumOff val="5000"/>
                </a:prst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84" y="260648"/>
            <a:ext cx="635000" cy="635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627784" y="1120599"/>
            <a:ext cx="38779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/>
              <a:t>物质的量和摩尔质量</a:t>
            </a:r>
            <a:endParaRPr lang="zh-CN" altLang="en-US" sz="3200" b="1" dirty="0"/>
          </a:p>
        </p:txBody>
      </p:sp>
      <p:cxnSp>
        <p:nvCxnSpPr>
          <p:cNvPr id="7" name="直接箭头连接符 6"/>
          <p:cNvCxnSpPr/>
          <p:nvPr/>
        </p:nvCxnSpPr>
        <p:spPr bwMode="auto">
          <a:xfrm>
            <a:off x="4427984" y="1772816"/>
            <a:ext cx="0" cy="1440160"/>
          </a:xfrm>
          <a:prstGeom prst="straightConnector1">
            <a:avLst/>
          </a:prstGeom>
          <a:solidFill>
            <a:schemeClr val="accent1"/>
          </a:solidFill>
          <a:ln w="95250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4497720" y="1772816"/>
            <a:ext cx="615553" cy="100925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CN" altLang="en-US" sz="2800" b="1" dirty="0" smtClean="0"/>
              <a:t>研究</a:t>
            </a:r>
            <a:endParaRPr lang="zh-CN" alt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719824" y="3192181"/>
            <a:ext cx="3416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/>
              <a:t>化学反应的定量关系</a:t>
            </a:r>
            <a:endParaRPr lang="zh-CN" altLang="en-US" sz="2800" b="1" dirty="0"/>
          </a:p>
        </p:txBody>
      </p:sp>
      <p:sp>
        <p:nvSpPr>
          <p:cNvPr id="12" name="椭圆 11"/>
          <p:cNvSpPr/>
          <p:nvPr/>
        </p:nvSpPr>
        <p:spPr>
          <a:xfrm>
            <a:off x="2627784" y="3119357"/>
            <a:ext cx="1800200" cy="668867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4" name="直接箭头连接符 13"/>
          <p:cNvCxnSpPr/>
          <p:nvPr/>
        </p:nvCxnSpPr>
        <p:spPr>
          <a:xfrm flipH="1">
            <a:off x="3527883" y="3801957"/>
            <a:ext cx="1" cy="1571259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076478" y="3923646"/>
            <a:ext cx="90281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/>
              <a:t>直观</a:t>
            </a:r>
            <a:endParaRPr lang="en-US" altLang="zh-CN" sz="2800" b="1" dirty="0" smtClean="0"/>
          </a:p>
          <a:p>
            <a:r>
              <a:rPr lang="zh-CN" altLang="en-US" sz="2800" b="1" dirty="0" smtClean="0"/>
              <a:t>表达</a:t>
            </a:r>
            <a:endParaRPr lang="zh-CN" altLang="en-US" sz="2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178795" y="5387280"/>
            <a:ext cx="2698175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zh-CN" altLang="en-US" sz="2800" b="1" dirty="0" smtClean="0"/>
              <a:t>化学反应方程式</a:t>
            </a:r>
            <a:endParaRPr lang="zh-CN" altLang="en-US" sz="2800" b="1" dirty="0"/>
          </a:p>
        </p:txBody>
      </p:sp>
      <p:sp>
        <p:nvSpPr>
          <p:cNvPr id="21" name="右弧形箭头 20"/>
          <p:cNvSpPr/>
          <p:nvPr/>
        </p:nvSpPr>
        <p:spPr>
          <a:xfrm rot="1153742">
            <a:off x="5744659" y="1419422"/>
            <a:ext cx="2080736" cy="497404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948264" y="3923646"/>
            <a:ext cx="17475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+mn-ea"/>
              </a:rPr>
              <a:t>有何关系</a:t>
            </a:r>
            <a:r>
              <a:rPr lang="en-US" altLang="zh-CN" sz="2800" b="1" dirty="0">
                <a:solidFill>
                  <a:srgbClr val="FF0000"/>
                </a:solidFill>
                <a:latin typeface="+mn-ea"/>
              </a:rPr>
              <a:t>?</a:t>
            </a:r>
            <a:endParaRPr lang="zh-CN" altLang="en-US" sz="2800" b="1" dirty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5566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 animBg="1"/>
      <p:bldP spid="15" grpId="0"/>
      <p:bldP spid="18" grpId="0" animBg="1"/>
      <p:bldP spid="21" grpId="0" animBg="1"/>
      <p:bldP spid="2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914</TotalTime>
  <Words>463</Words>
  <Application>Microsoft Office PowerPoint</Application>
  <PresentationFormat>全屏显示(4:3)</PresentationFormat>
  <Paragraphs>102</Paragraphs>
  <Slides>12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波形</vt:lpstr>
      <vt:lpstr>摩尔质量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摩尔质量</dc:title>
  <dc:creator>Administrator</dc:creator>
  <cp:lastModifiedBy>User</cp:lastModifiedBy>
  <cp:revision>57</cp:revision>
  <dcterms:created xsi:type="dcterms:W3CDTF">2024-09-08T13:37:00Z</dcterms:created>
  <dcterms:modified xsi:type="dcterms:W3CDTF">2024-09-09T04:55:32Z</dcterms:modified>
</cp:coreProperties>
</file>