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2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99792" y="3573016"/>
            <a:ext cx="3744415" cy="973088"/>
          </a:xfrm>
        </p:spPr>
        <p:txBody>
          <a:bodyPr/>
          <a:lstStyle/>
          <a:p>
            <a:r>
              <a:rPr lang="zh-CN" alt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华文楷体" pitchFamily="2" charset="-122"/>
                <a:ea typeface="华文楷体" pitchFamily="2" charset="-122"/>
              </a:rPr>
              <a:t>摩尔质量</a:t>
            </a:r>
            <a:endParaRPr lang="zh-CN" altLang="en-US" sz="4400" dirty="0">
              <a:solidFill>
                <a:schemeClr val="bg1">
                  <a:lumMod val="95000"/>
                  <a:lumOff val="5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578295"/>
            <a:ext cx="41044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/>
              <a:t>     必修一</a:t>
            </a:r>
            <a:endParaRPr lang="en-US" altLang="zh-CN" sz="5400" dirty="0" smtClean="0"/>
          </a:p>
          <a:p>
            <a:r>
              <a:rPr lang="zh-CN" altLang="en-US" sz="4400" dirty="0" smtClean="0"/>
              <a:t>专题一</a:t>
            </a:r>
            <a:r>
              <a:rPr lang="zh-CN" altLang="en-US" sz="4000" dirty="0" smtClean="0"/>
              <a:t>第二</a:t>
            </a:r>
            <a:r>
              <a:rPr lang="zh-CN" altLang="en-US" sz="4000" dirty="0"/>
              <a:t>单元</a:t>
            </a:r>
            <a:endParaRPr lang="en-US" altLang="zh-CN" sz="4000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5373216"/>
            <a:ext cx="2529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宋传磊    </a:t>
            </a:r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9.11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1268760"/>
            <a:ext cx="4012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+mn-ea"/>
              </a:rPr>
              <a:t>2H</a:t>
            </a:r>
            <a:r>
              <a:rPr lang="en-US" altLang="zh-CN" sz="3600" b="1" baseline="-25000" dirty="0" smtClean="0">
                <a:latin typeface="+mn-ea"/>
              </a:rPr>
              <a:t>2</a:t>
            </a:r>
            <a:r>
              <a:rPr lang="en-US" altLang="zh-CN" sz="3600" b="1" dirty="0" smtClean="0">
                <a:latin typeface="+mn-ea"/>
              </a:rPr>
              <a:t>+O</a:t>
            </a:r>
            <a:r>
              <a:rPr lang="en-US" altLang="zh-CN" sz="3600" b="1" baseline="-25000" dirty="0" smtClean="0">
                <a:latin typeface="+mn-ea"/>
              </a:rPr>
              <a:t>2</a:t>
            </a:r>
            <a:r>
              <a:rPr lang="en-US" altLang="zh-CN" sz="3600" b="1" dirty="0" smtClean="0">
                <a:latin typeface="+mn-ea"/>
              </a:rPr>
              <a:t>====2H</a:t>
            </a:r>
            <a:r>
              <a:rPr lang="en-US" altLang="zh-CN" sz="3600" b="1" baseline="-25000" dirty="0" smtClean="0">
                <a:latin typeface="+mn-ea"/>
              </a:rPr>
              <a:t>2</a:t>
            </a:r>
            <a:r>
              <a:rPr lang="en-US" altLang="zh-CN" sz="3600" b="1" dirty="0" smtClean="0">
                <a:latin typeface="+mn-ea"/>
              </a:rPr>
              <a:t>O</a:t>
            </a:r>
            <a:endParaRPr lang="zh-CN" altLang="en-US" sz="36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0" y="260648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记一记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9498"/>
            <a:ext cx="648072" cy="648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39952" y="100715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点燃</a:t>
            </a:r>
            <a:endParaRPr lang="zh-CN" altLang="en-US" sz="2800" b="1" dirty="0"/>
          </a:p>
        </p:txBody>
      </p:sp>
      <p:sp>
        <p:nvSpPr>
          <p:cNvPr id="9" name="矩形 8"/>
          <p:cNvSpPr/>
          <p:nvPr/>
        </p:nvSpPr>
        <p:spPr>
          <a:xfrm>
            <a:off x="2981730" y="2036658"/>
            <a:ext cx="3209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8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你能看出什么呢</a:t>
            </a:r>
            <a:r>
              <a:rPr lang="en-US" altLang="zh-CN" sz="28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?</a:t>
            </a:r>
            <a:endParaRPr lang="zh-CN" altLang="en-US" sz="2800" b="1" dirty="0">
              <a:solidFill>
                <a:prstClr val="black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3925" y="2680316"/>
            <a:ext cx="6054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）氢气和氧气在燃烧的条件下生成水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3925" y="3573016"/>
            <a:ext cx="60981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）每两个氢气分子和一个氧气分子在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点燃的条件下生成两个水分子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7427" y="4797152"/>
            <a:ext cx="6114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）反应的质量比：   氢气：氧气：水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                                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=    4   :   32   :   36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329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6972" y="90872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+mn-ea"/>
              </a:rPr>
              <a:t>例：</a:t>
            </a:r>
            <a:r>
              <a:rPr lang="zh-CN" altLang="en-US" sz="3200" b="1" dirty="0">
                <a:latin typeface="+mn-ea"/>
              </a:rPr>
              <a:t>完全中</a:t>
            </a:r>
            <a:r>
              <a:rPr lang="en-US" altLang="zh-CN" sz="3200" b="1" dirty="0" smtClean="0">
                <a:latin typeface="+mn-ea"/>
              </a:rPr>
              <a:t>0.10 </a:t>
            </a:r>
            <a:r>
              <a:rPr lang="en-US" altLang="zh-CN" sz="3200" b="1" dirty="0" err="1" smtClean="0">
                <a:latin typeface="+mn-ea"/>
              </a:rPr>
              <a:t>mol</a:t>
            </a:r>
            <a:r>
              <a:rPr lang="en-US" altLang="zh-CN" sz="3200" b="1" dirty="0" smtClean="0">
                <a:latin typeface="+mn-ea"/>
              </a:rPr>
              <a:t> </a:t>
            </a:r>
            <a:r>
              <a:rPr lang="en-US" altLang="zh-CN" sz="3200" b="1" dirty="0" err="1" smtClean="0">
                <a:latin typeface="+mn-ea"/>
              </a:rPr>
              <a:t>NaOH</a:t>
            </a:r>
            <a:r>
              <a:rPr lang="zh-CN" altLang="en-US" sz="3200" b="1" dirty="0">
                <a:latin typeface="+mn-ea"/>
              </a:rPr>
              <a:t>，需要硫酸的物质的量是多少？所需硫酸的质量是多少？</a:t>
            </a:r>
          </a:p>
        </p:txBody>
      </p:sp>
      <p:sp>
        <p:nvSpPr>
          <p:cNvPr id="5" name="矩形 4"/>
          <p:cNvSpPr/>
          <p:nvPr/>
        </p:nvSpPr>
        <p:spPr>
          <a:xfrm>
            <a:off x="729168" y="188640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  <a:latin typeface="+mn-ea"/>
              </a:rPr>
              <a:t>练</a:t>
            </a:r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一练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621660" cy="6216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4922" y="2924944"/>
            <a:ext cx="4992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2NaOH+H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SO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=Na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SO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+2H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O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1231" y="3645024"/>
            <a:ext cx="427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n(</a:t>
            </a:r>
            <a:r>
              <a:rPr lang="en-US" altLang="zh-CN" sz="2800" b="1" dirty="0" err="1" smtClean="0">
                <a:latin typeface="华文楷体" pitchFamily="2" charset="-122"/>
                <a:ea typeface="华文楷体" pitchFamily="2" charset="-122"/>
              </a:rPr>
              <a:t>NaOH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) : n(H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SO</a:t>
            </a:r>
            <a:r>
              <a:rPr lang="en-US" altLang="zh-CN" sz="2800" b="1" baseline="-25000" dirty="0" smtClean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) = 2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：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972" y="226806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解：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2261231" y="4293096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n(H</a:t>
            </a:r>
            <a:r>
              <a:rPr lang="en-US" altLang="zh-CN" sz="2800" b="1" baseline="-25000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SO</a:t>
            </a:r>
            <a:r>
              <a:rPr lang="en-US" altLang="zh-CN" sz="2800" b="1" baseline="-25000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r>
              <a:rPr lang="en-US" altLang="zh-CN" sz="28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) 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=0.05 </a:t>
            </a:r>
            <a:r>
              <a:rPr lang="en-US" altLang="zh-CN" sz="2800" b="1" dirty="0" err="1" smtClean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mol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3" y="2262371"/>
            <a:ext cx="5615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由题意得：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n(</a:t>
            </a:r>
            <a:r>
              <a:rPr lang="en-US" altLang="zh-CN" sz="2800" b="1" dirty="0" err="1">
                <a:latin typeface="华文楷体" pitchFamily="2" charset="-122"/>
                <a:ea typeface="华文楷体" pitchFamily="2" charset="-122"/>
              </a:rPr>
              <a:t>NaOH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)=0.10  </a:t>
            </a:r>
            <a:r>
              <a:rPr lang="en-US" altLang="zh-CN" sz="2800" b="1" dirty="0" err="1" smtClean="0">
                <a:latin typeface="华文楷体" pitchFamily="2" charset="-122"/>
                <a:ea typeface="华文楷体" pitchFamily="2" charset="-122"/>
              </a:rPr>
              <a:t>mol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       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4922" y="4895582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又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m=</a:t>
            </a:r>
            <a:r>
              <a:rPr lang="en-US" altLang="zh-CN" sz="2800" b="1" dirty="0" err="1" smtClean="0">
                <a:latin typeface="华文楷体" pitchFamily="2" charset="-122"/>
                <a:ea typeface="华文楷体" pitchFamily="2" charset="-122"/>
              </a:rPr>
              <a:t>n·M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3063" y="5418802"/>
            <a:ext cx="5501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+mn-ea"/>
              </a:rPr>
              <a:t>m(H</a:t>
            </a:r>
            <a:r>
              <a:rPr lang="en-US" altLang="zh-CN" sz="2800" b="1" baseline="-25000" dirty="0" smtClean="0">
                <a:latin typeface="+mn-ea"/>
              </a:rPr>
              <a:t>2</a:t>
            </a:r>
            <a:r>
              <a:rPr lang="en-US" altLang="zh-CN" sz="2800" b="1" dirty="0" smtClean="0">
                <a:latin typeface="+mn-ea"/>
              </a:rPr>
              <a:t>SO</a:t>
            </a:r>
            <a:r>
              <a:rPr lang="en-US" altLang="zh-CN" sz="2800" b="1" baseline="-25000" dirty="0" smtClean="0">
                <a:latin typeface="+mn-ea"/>
              </a:rPr>
              <a:t>4</a:t>
            </a:r>
            <a:r>
              <a:rPr lang="en-US" altLang="zh-CN" sz="2800" b="1" dirty="0" smtClean="0">
                <a:latin typeface="+mn-ea"/>
              </a:rPr>
              <a:t>)=0.05mol×98g/</a:t>
            </a:r>
            <a:r>
              <a:rPr lang="en-US" altLang="zh-CN" sz="2800" b="1" dirty="0" err="1" smtClean="0">
                <a:latin typeface="+mn-ea"/>
              </a:rPr>
              <a:t>mol</a:t>
            </a:r>
            <a:r>
              <a:rPr lang="en-US" altLang="zh-CN" sz="2800" b="1" dirty="0" smtClean="0">
                <a:latin typeface="+mn-ea"/>
              </a:rPr>
              <a:t>=4.9g</a:t>
            </a:r>
            <a:endParaRPr lang="zh-CN" altLang="en-US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578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97886" y="1124744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+mn-ea"/>
              </a:rPr>
              <a:t>0.1 </a:t>
            </a:r>
            <a:r>
              <a:rPr lang="en-US" altLang="zh-CN" sz="2800" b="1" dirty="0" err="1">
                <a:latin typeface="+mn-ea"/>
              </a:rPr>
              <a:t>mol</a:t>
            </a:r>
            <a:r>
              <a:rPr lang="zh-CN" altLang="en-US" sz="2800" b="1" dirty="0">
                <a:latin typeface="+mn-ea"/>
              </a:rPr>
              <a:t>碳酸钙跟足量盐酸充分反应后，可制得二氧化碳物质的量是多少？消耗</a:t>
            </a:r>
            <a:r>
              <a:rPr lang="en-US" altLang="zh-CN" sz="2800" b="1" dirty="0" err="1">
                <a:latin typeface="+mn-ea"/>
              </a:rPr>
              <a:t>HCl</a:t>
            </a:r>
            <a:r>
              <a:rPr lang="zh-CN" altLang="en-US" sz="2800" b="1" dirty="0">
                <a:latin typeface="+mn-ea"/>
              </a:rPr>
              <a:t>的质量是多少？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2496"/>
            <a:ext cx="490984" cy="49098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22996" y="272496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  <a:latin typeface="华文楷体"/>
              </a:rPr>
              <a:t>写</a:t>
            </a:r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一写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6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4656" y="244920"/>
            <a:ext cx="15696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3600" b="1" cap="all" spc="0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华文楷体" pitchFamily="2" charset="-122"/>
                <a:ea typeface="华文楷体" pitchFamily="2" charset="-122"/>
              </a:rPr>
              <a:t>议一议</a:t>
            </a:r>
            <a:endParaRPr lang="zh-CN" altLang="en-US" sz="3600" b="1" cap="all" spc="0" dirty="0">
              <a:ln w="0"/>
              <a:solidFill>
                <a:schemeClr val="bg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44" y="244920"/>
            <a:ext cx="632603" cy="632603"/>
          </a:xfrm>
          <a:prstGeom prst="rect">
            <a:avLst/>
          </a:prstGeom>
        </p:spPr>
      </p:pic>
      <p:pic>
        <p:nvPicPr>
          <p:cNvPr id="7" name="Picture 2" descr="https://p0.ssl.qhimgs1.com/t013d94b6c52f66af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08024"/>
            <a:ext cx="437466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22999" y="1569272"/>
            <a:ext cx="6506909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100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亿个水分子真的很多很保湿吗？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4427984" y="2173506"/>
            <a:ext cx="0" cy="1944698"/>
          </a:xfrm>
          <a:prstGeom prst="straightConnector1">
            <a:avLst/>
          </a:prstGeom>
          <a:solidFill>
            <a:schemeClr val="accent1"/>
          </a:solidFill>
          <a:ln w="952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91125" y="4118204"/>
            <a:ext cx="6370655" cy="1077218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一滴水（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0.05g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）中有多少水分子？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100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亿个水分子质量为多少？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39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7072" y="1013189"/>
            <a:ext cx="4185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宏观                       微观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3671128" y="1273115"/>
            <a:ext cx="2160240" cy="0"/>
          </a:xfrm>
          <a:prstGeom prst="straightConnector1">
            <a:avLst/>
          </a:prstGeom>
          <a:solidFill>
            <a:srgbClr val="6076B4"/>
          </a:solidFill>
          <a:ln w="38100" cap="flat" cmpd="sng" algn="ctr">
            <a:solidFill>
              <a:srgbClr val="9C5252">
                <a:lumMod val="60000"/>
                <a:lumOff val="40000"/>
              </a:srgb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576839" y="1854237"/>
            <a:ext cx="4390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质量                     微粒数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269" y="2772563"/>
            <a:ext cx="18261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物理量：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符号：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单位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04940" y="2762440"/>
            <a:ext cx="1111202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质量 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4344" y="2762439"/>
            <a:ext cx="1826141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物质的量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0085" y="3745530"/>
            <a:ext cx="441146" cy="646331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n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华文楷体" pitchFamily="2" charset="-122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97488" y="3757447"/>
            <a:ext cx="526106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m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450062" y="4787823"/>
            <a:ext cx="1620957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克（</a:t>
            </a:r>
            <a:r>
              <a:rPr kumimoji="1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g</a:t>
            </a:r>
            <a:r>
              <a:rPr kumimoji="1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）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1456" y="4800446"/>
            <a:ext cx="2486578" cy="584775"/>
          </a:xfrm>
          <a:prstGeom prst="rect">
            <a:avLst/>
          </a:prstGeom>
          <a:solidFill>
            <a:srgbClr val="6076B4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摩尔（</a:t>
            </a:r>
            <a:r>
              <a:rPr kumimoji="0" lang="en-US" altLang="zh-CN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华文楷体" pitchFamily="2" charset="-122"/>
                <a:cs typeface="Times New Roman" pitchFamily="18" charset="0"/>
              </a:rPr>
              <a:t>mol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）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73749" y="260647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  <a:latin typeface="华文楷体" pitchFamily="2" charset="-122"/>
                <a:ea typeface="华文楷体" pitchFamily="2" charset="-122"/>
              </a:rPr>
              <a:t>忆一忆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110"/>
            <a:ext cx="851024" cy="85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73749" y="260647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  <a:latin typeface="华文楷体" pitchFamily="2" charset="-122"/>
                <a:ea typeface="华文楷体" pitchFamily="2" charset="-122"/>
              </a:rPr>
              <a:t>忆一忆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110"/>
            <a:ext cx="851024" cy="851024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073389" y="2142032"/>
            <a:ext cx="60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4400" b="1" dirty="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350374" y="4250639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3600" b="1" dirty="0">
                <a:latin typeface="Tahoma" panose="020B0604030504040204" pitchFamily="34" charset="0"/>
              </a:rPr>
              <a:t>N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598005" y="2630707"/>
            <a:ext cx="1996551" cy="1616226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4598006" y="2783105"/>
            <a:ext cx="1918210" cy="1563450"/>
          </a:xfrm>
          <a:prstGeom prst="line">
            <a:avLst/>
          </a:prstGeom>
          <a:noFill/>
          <a:ln w="38100">
            <a:solidFill>
              <a:srgbClr val="261E8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1484" y="3463727"/>
            <a:ext cx="1447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3600" b="1" dirty="0">
                <a:latin typeface="Tahoma" panose="020B0604030504040204" pitchFamily="34" charset="0"/>
                <a:sym typeface="Symbol" panose="05050102010706020507" pitchFamily="18" charset="2"/>
              </a:rPr>
              <a:t>N</a:t>
            </a:r>
            <a:r>
              <a:rPr kumimoji="1" lang="en-US" altLang="zh-CN" sz="3600" b="1" baseline="-25000" dirty="0"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endParaRPr kumimoji="1" lang="en-US" altLang="zh-CN" sz="3600" b="1" dirty="0">
              <a:latin typeface="Tahoma" panose="020B060403050404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493356" y="2699075"/>
            <a:ext cx="13631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3600" b="1" dirty="0">
                <a:latin typeface="Tahoma" panose="020B0604030504040204" pitchFamily="34" charset="0"/>
                <a:sym typeface="Symbol" panose="05050102010706020507" pitchFamily="18" charset="2"/>
              </a:rPr>
              <a:t>N</a:t>
            </a:r>
            <a:r>
              <a:rPr kumimoji="1" lang="en-US" altLang="zh-CN" sz="2800" b="1" baseline="-25000" dirty="0">
                <a:latin typeface="Tahoma" panose="020B0604030504040204" pitchFamily="34" charset="0"/>
                <a:sym typeface="Symbol" panose="05050102010706020507" pitchFamily="18" charset="2"/>
              </a:rPr>
              <a:t>A</a:t>
            </a:r>
            <a:endParaRPr kumimoji="1" lang="en-US" altLang="zh-CN" sz="2800" b="1" dirty="0">
              <a:latin typeface="Tahoma" panose="020B0604030504040204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2589668" y="2630707"/>
            <a:ext cx="1395547" cy="1616227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2762614" y="2755652"/>
            <a:ext cx="1310775" cy="1605564"/>
          </a:xfrm>
          <a:prstGeom prst="line">
            <a:avLst/>
          </a:prstGeom>
          <a:noFill/>
          <a:ln w="38100">
            <a:solidFill>
              <a:srgbClr val="261E8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78087" y="4110058"/>
            <a:ext cx="7232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4400" b="1" dirty="0" smtClean="0">
                <a:solidFill>
                  <a:prstClr val="black"/>
                </a:solidFill>
                <a:latin typeface="Tahoma" panose="020B0604030504040204" pitchFamily="34" charset="0"/>
              </a:rPr>
              <a:t>m</a:t>
            </a:r>
            <a:endParaRPr kumimoji="1" lang="en-US" altLang="zh-CN" sz="4400" b="1" dirty="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74286" y="2440855"/>
            <a:ext cx="92005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15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？</a:t>
            </a:r>
            <a:endParaRPr lang="zh-CN" altLang="en-US" sz="115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04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48072" cy="64807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83568" y="188640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思一思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83348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脑筋急转弯</a:t>
            </a:r>
            <a:endParaRPr lang="zh-CN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71987" y="1429960"/>
            <a:ext cx="4599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1kg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的水和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1kg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的铁谁重？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5177" y="206541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一样重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59632" y="2637274"/>
            <a:ext cx="69205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那么</a:t>
            </a:r>
            <a:r>
              <a:rPr lang="en-US" altLang="zh-CN" sz="32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1mol</a:t>
            </a:r>
            <a:r>
              <a:rPr lang="zh-CN" altLang="en-US" sz="32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的水分子和</a:t>
            </a:r>
            <a:r>
              <a:rPr lang="en-US" altLang="zh-CN" sz="32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1mol</a:t>
            </a:r>
            <a:r>
              <a:rPr lang="zh-CN" altLang="en-US" sz="3200" b="1" dirty="0">
                <a:solidFill>
                  <a:prstClr val="black"/>
                </a:solidFill>
                <a:latin typeface="华文楷体" pitchFamily="2" charset="-122"/>
                <a:ea typeface="华文楷体" pitchFamily="2" charset="-122"/>
              </a:rPr>
              <a:t>的铁原子呢？</a:t>
            </a:r>
            <a:endParaRPr lang="zh-CN" altLang="en-US" sz="3200" b="1" dirty="0">
              <a:solidFill>
                <a:prstClr val="black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7726" y="3356992"/>
            <a:ext cx="5687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1mol</a:t>
            </a:r>
            <a:r>
              <a:rPr lang="zh-CN" altLang="en-US" sz="2800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H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重 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18g          1mol Fe 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重 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56g</a:t>
            </a:r>
            <a:endParaRPr lang="zh-CN" altLang="en-US" sz="28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57" y="1062858"/>
            <a:ext cx="173355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826" y="891434"/>
            <a:ext cx="196215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69727" y="4151016"/>
            <a:ext cx="5556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1mol Cu 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重 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64g            1molO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重 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32g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707" y="4903936"/>
            <a:ext cx="2505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1mol SO2 </a:t>
            </a: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重？ 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8298" y="5471242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64g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73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260648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记一记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4" y="266313"/>
            <a:ext cx="635000" cy="63500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2274" y="1257816"/>
            <a:ext cx="2376264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zh-CN" altLang="en-US" sz="4000" b="1" dirty="0">
                <a:latin typeface="Times New Roman" panose="02020603050405020304" pitchFamily="18" charset="0"/>
                <a:ea typeface="方正综艺简体" pitchFamily="2" charset="-122"/>
              </a:rPr>
              <a:t>摩尔质量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59832" y="1349826"/>
            <a:ext cx="18485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+mn-ea"/>
                <a:ea typeface="+mn-ea"/>
              </a:rPr>
              <a:t>符号：</a:t>
            </a:r>
            <a:r>
              <a:rPr kumimoji="1" lang="en-US" altLang="zh-CN" sz="3200" b="1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+mn-ea"/>
                <a:ea typeface="+mn-ea"/>
              </a:rPr>
              <a:t>M</a:t>
            </a:r>
            <a:r>
              <a:rPr kumimoji="1" lang="en-US" altLang="zh-CN" sz="28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n-ea"/>
                <a:ea typeface="+mn-ea"/>
              </a:rPr>
              <a:t>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9008" y="2197106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  <a:ea typeface="方正行楷简体" pitchFamily="2" charset="-122"/>
              </a:rPr>
              <a:t>1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方正行楷简体" pitchFamily="2" charset="-122"/>
              </a:rPr>
              <a:t>）定义：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141029" y="2253324"/>
            <a:ext cx="59554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单位物质的量的物质所具有的质量。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52274" y="3212976"/>
            <a:ext cx="176202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  <a:ea typeface="方正行楷简体" pitchFamily="2" charset="-122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方正行楷简体" pitchFamily="2" charset="-122"/>
              </a:rPr>
              <a:t>）单位</a:t>
            </a:r>
            <a:r>
              <a:rPr kumimoji="1" lang="en-US" altLang="zh-CN" sz="3200" b="1" dirty="0">
                <a:latin typeface="Times New Roman" panose="02020603050405020304" pitchFamily="18" charset="0"/>
                <a:ea typeface="方正行楷简体" pitchFamily="2" charset="-122"/>
              </a:rPr>
              <a:t>:</a:t>
            </a:r>
          </a:p>
        </p:txBody>
      </p:sp>
      <p:sp>
        <p:nvSpPr>
          <p:cNvPr id="11" name="矩形 10"/>
          <p:cNvSpPr/>
          <p:nvPr/>
        </p:nvSpPr>
        <p:spPr>
          <a:xfrm>
            <a:off x="2230797" y="3274531"/>
            <a:ext cx="2714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 </a:t>
            </a:r>
            <a:r>
              <a:rPr kumimoji="1"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·</a:t>
            </a:r>
            <a:r>
              <a:rPr kumimoji="1"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</a:t>
            </a:r>
            <a:r>
              <a:rPr kumimoji="1" lang="zh-CN" altLang="en-US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－</a:t>
            </a:r>
            <a:r>
              <a:rPr kumimoji="1" lang="en-US" altLang="zh-CN" sz="2800" b="1" baseline="3000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或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g/</a:t>
            </a:r>
            <a:r>
              <a:rPr kumimoji="1" lang="en-US" altLang="zh-CN" sz="2800" b="1" dirty="0" err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mol</a:t>
            </a:r>
            <a:endParaRPr kumimoji="1" lang="en-US" altLang="zh-CN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97430" y="4149080"/>
            <a:ext cx="201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3200" b="1" dirty="0">
                <a:latin typeface="Times New Roman" panose="02020603050405020304" pitchFamily="18" charset="0"/>
                <a:ea typeface="方正行楷简体" pitchFamily="2" charset="-122"/>
              </a:rPr>
              <a:t>3</a:t>
            </a:r>
            <a:r>
              <a:rPr kumimoji="1" lang="zh-CN" altLang="en-US" sz="3200" b="1" dirty="0">
                <a:latin typeface="Times New Roman" panose="02020603050405020304" pitchFamily="18" charset="0"/>
                <a:ea typeface="方正行楷简体" pitchFamily="2" charset="-122"/>
              </a:rPr>
              <a:t>）数值</a:t>
            </a:r>
            <a:r>
              <a:rPr kumimoji="1" lang="zh-CN" altLang="en-US" sz="3200" dirty="0">
                <a:latin typeface="Times New Roman" panose="02020603050405020304" pitchFamily="18" charset="0"/>
                <a:ea typeface="方正行楷简体" pitchFamily="2" charset="-122"/>
              </a:rPr>
              <a:t>：</a:t>
            </a:r>
          </a:p>
        </p:txBody>
      </p:sp>
      <p:sp>
        <p:nvSpPr>
          <p:cNvPr id="13" name="矩形 12"/>
          <p:cNvSpPr/>
          <p:nvPr/>
        </p:nvSpPr>
        <p:spPr>
          <a:xfrm>
            <a:off x="2141029" y="4149080"/>
            <a:ext cx="6652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当物质的质量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以克为单位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时，摩尔质量在数值上等于该物质的相对原子质量或相对分子质量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  <a:endParaRPr kumimoji="1"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47864" y="5583485"/>
            <a:ext cx="2587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None/>
            </a:pPr>
            <a:r>
              <a:rPr kumimoji="1" lang="en-US" altLang="zh-CN" sz="3600" b="1" i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6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40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·</a:t>
            </a:r>
            <a:r>
              <a:rPr kumimoji="1" lang="en-US" altLang="zh-CN" sz="36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M</a:t>
            </a:r>
            <a:endParaRPr kumimoji="1" lang="en-US" altLang="zh-CN" sz="36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1029" y="2742155"/>
            <a:ext cx="2803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类比：</a:t>
            </a:r>
            <a:r>
              <a:rPr lang="en-US" altLang="zh-CN" sz="3200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5m·s </a:t>
            </a:r>
            <a:r>
              <a:rPr lang="en-US" altLang="zh-CN" sz="3200" b="1" baseline="30000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-1</a:t>
            </a:r>
            <a:endParaRPr lang="zh-CN" altLang="en-US" sz="3200" b="1" baseline="30000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11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/>
      <p:bldP spid="11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3568" y="260646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试一试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1979"/>
            <a:ext cx="635000" cy="635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83568" y="1268760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b="1" dirty="0">
                <a:latin typeface="华文楷体" pitchFamily="2" charset="-122"/>
                <a:ea typeface="华文楷体" pitchFamily="2" charset="-122"/>
              </a:rPr>
              <a:t>1molCa</a:t>
            </a:r>
            <a:r>
              <a:rPr lang="en-US" altLang="zh-CN" sz="3200" b="1" baseline="30000" dirty="0">
                <a:latin typeface="华文楷体" pitchFamily="2" charset="-122"/>
                <a:ea typeface="华文楷体" pitchFamily="2" charset="-122"/>
              </a:rPr>
              <a:t>2+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的质量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为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Na</a:t>
            </a:r>
            <a:r>
              <a:rPr lang="en-US" altLang="zh-CN" sz="32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en-US" altLang="zh-CN" sz="32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的摩尔质量为</a:t>
            </a:r>
            <a:r>
              <a:rPr lang="zh-CN" altLang="en-US" sz="3200" b="1" u="sng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</a:t>
            </a:r>
            <a:r>
              <a:rPr lang="en-US" altLang="zh-CN" sz="3200" b="1" u="sng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3200" b="1" u="sng" dirty="0" smtClean="0">
                <a:latin typeface="华文楷体" pitchFamily="2" charset="-122"/>
                <a:ea typeface="华文楷体" pitchFamily="2" charset="-122"/>
              </a:rPr>
              <a:t>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endParaRPr lang="en-US" altLang="zh-CN" sz="3200" b="1" baseline="300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0.5molSO4</a:t>
            </a:r>
            <a:r>
              <a:rPr lang="en-US" altLang="zh-CN" sz="3200" b="1" baseline="30000" dirty="0" smtClean="0">
                <a:latin typeface="华文楷体" pitchFamily="2" charset="-122"/>
                <a:ea typeface="华文楷体" pitchFamily="2" charset="-122"/>
              </a:rPr>
              <a:t>2-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的质量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为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    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。</a:t>
            </a:r>
          </a:p>
          <a:p>
            <a:pPr>
              <a:lnSpc>
                <a:spcPts val="2800"/>
              </a:lnSpc>
            </a:pP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1molH</a:t>
            </a:r>
            <a:r>
              <a:rPr lang="en-US" altLang="zh-CN" sz="32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的摩尔质量为</a:t>
            </a:r>
            <a:r>
              <a:rPr lang="zh-CN" altLang="en-US" sz="3200" b="1" u="sng" dirty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，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2molH</a:t>
            </a:r>
            <a:r>
              <a:rPr lang="en-US" altLang="zh-CN" sz="32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的摩尔质量为</a:t>
            </a:r>
            <a:r>
              <a:rPr lang="zh-CN" altLang="en-US" sz="3200" b="1" u="sng" dirty="0"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 </a:t>
            </a: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1molO</a:t>
            </a:r>
            <a:r>
              <a:rPr lang="en-US" altLang="zh-CN" sz="3200" b="1" baseline="-25000" dirty="0" smtClean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含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个 </a:t>
            </a:r>
            <a:r>
              <a:rPr lang="en-US" altLang="zh-CN" sz="3200" b="1" dirty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，质量为</a:t>
            </a:r>
            <a:r>
              <a:rPr lang="zh-CN" altLang="en-US" sz="3200" b="1" u="sng" dirty="0"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  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。 </a:t>
            </a:r>
            <a:endParaRPr lang="en-US" altLang="zh-CN" sz="32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  </a:t>
            </a:r>
          </a:p>
          <a:p>
            <a:pPr>
              <a:lnSpc>
                <a:spcPts val="2800"/>
              </a:lnSpc>
            </a:pPr>
            <a:r>
              <a:rPr lang="en-US" altLang="zh-CN" sz="3200" b="1" dirty="0" smtClean="0">
                <a:latin typeface="华文楷体" pitchFamily="2" charset="-122"/>
                <a:ea typeface="华文楷体" pitchFamily="2" charset="-122"/>
              </a:rPr>
              <a:t>O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原子的摩尔质量为</a:t>
            </a:r>
            <a:r>
              <a:rPr lang="zh-CN" altLang="en-US" sz="3200" b="1" u="sng" dirty="0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200" b="1" u="sng" dirty="0" smtClean="0">
                <a:latin typeface="华文楷体" pitchFamily="2" charset="-122"/>
                <a:ea typeface="华文楷体" pitchFamily="2" charset="-122"/>
              </a:rPr>
              <a:t>          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1253326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40g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27984" y="1988840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华文楷体"/>
              </a:rPr>
              <a:t>78g/</a:t>
            </a:r>
            <a:r>
              <a:rPr lang="en-US" altLang="zh-CN" sz="2800" b="1" dirty="0" err="1">
                <a:solidFill>
                  <a:srgbClr val="FF0000"/>
                </a:solidFill>
                <a:latin typeface="华文楷体"/>
              </a:rPr>
              <a:t>mol</a:t>
            </a:r>
            <a:r>
              <a:rPr lang="en-US" altLang="zh-CN" sz="2800" b="1" dirty="0">
                <a:solidFill>
                  <a:srgbClr val="FF0000"/>
                </a:solidFill>
                <a:latin typeface="华文楷体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9584" y="2644170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48g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860032" y="3429000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18g/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华文楷体"/>
              </a:rPr>
              <a:t>mol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71630" y="4104620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18g/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华文楷体"/>
              </a:rPr>
              <a:t>mol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71800" y="4807815"/>
            <a:ext cx="1075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2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华文楷体"/>
              </a:rPr>
              <a:t>mol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97554" y="4829141"/>
            <a:ext cx="68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32g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535996" y="5517232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16g/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华文楷体"/>
              </a:rPr>
              <a:t>mol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楷体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159836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6986" y="120576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+mn-ea"/>
              </a:rPr>
              <a:t>483 g Na</a:t>
            </a:r>
            <a:r>
              <a:rPr lang="en-US" altLang="zh-CN" sz="3200" b="1" baseline="-25000" dirty="0">
                <a:latin typeface="+mn-ea"/>
              </a:rPr>
              <a:t>2</a:t>
            </a:r>
            <a:r>
              <a:rPr lang="en-US" altLang="zh-CN" sz="3200" b="1" dirty="0">
                <a:latin typeface="+mn-ea"/>
              </a:rPr>
              <a:t>SO</a:t>
            </a:r>
            <a:r>
              <a:rPr lang="en-US" altLang="zh-CN" sz="3200" b="1" baseline="-25000" dirty="0">
                <a:latin typeface="+mn-ea"/>
              </a:rPr>
              <a:t>4</a:t>
            </a:r>
            <a:r>
              <a:rPr lang="en-US" altLang="zh-CN" sz="3200" b="1" dirty="0">
                <a:latin typeface="+mn-ea"/>
              </a:rPr>
              <a:t>•10H</a:t>
            </a:r>
            <a:r>
              <a:rPr lang="en-US" altLang="zh-CN" sz="3200" b="1" baseline="-25000" dirty="0">
                <a:latin typeface="+mn-ea"/>
              </a:rPr>
              <a:t>2</a:t>
            </a:r>
            <a:r>
              <a:rPr lang="en-US" altLang="zh-CN" sz="3200" b="1" dirty="0">
                <a:latin typeface="+mn-ea"/>
              </a:rPr>
              <a:t>O</a:t>
            </a:r>
            <a:r>
              <a:rPr lang="zh-CN" altLang="en-US" sz="3200" b="1" dirty="0">
                <a:latin typeface="+mn-ea"/>
              </a:rPr>
              <a:t>中所含的</a:t>
            </a:r>
            <a:r>
              <a:rPr lang="en-US" altLang="zh-CN" sz="3200" b="1" dirty="0">
                <a:latin typeface="+mn-ea"/>
              </a:rPr>
              <a:t>Na</a:t>
            </a:r>
            <a:r>
              <a:rPr lang="en-US" altLang="zh-CN" sz="3200" b="1" baseline="30000" dirty="0">
                <a:latin typeface="+mn-ea"/>
              </a:rPr>
              <a:t>+</a:t>
            </a:r>
            <a:r>
              <a:rPr lang="zh-CN" altLang="en-US" sz="3200" b="1" dirty="0">
                <a:latin typeface="+mn-ea"/>
              </a:rPr>
              <a:t>和</a:t>
            </a:r>
            <a:r>
              <a:rPr lang="en-US" altLang="zh-CN" sz="3200" b="1" dirty="0">
                <a:latin typeface="+mn-ea"/>
              </a:rPr>
              <a:t>SO4</a:t>
            </a:r>
            <a:r>
              <a:rPr lang="en-US" altLang="zh-CN" sz="3200" b="1" baseline="30000" dirty="0">
                <a:latin typeface="+mn-ea"/>
              </a:rPr>
              <a:t>2-</a:t>
            </a:r>
            <a:r>
              <a:rPr lang="zh-CN" altLang="en-US" sz="3200" b="1" dirty="0">
                <a:latin typeface="+mn-ea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物质的量</a:t>
            </a:r>
            <a:r>
              <a:rPr lang="zh-CN" altLang="en-US" sz="3200" b="1" dirty="0">
                <a:latin typeface="+mn-ea"/>
              </a:rPr>
              <a:t>各是多少？所含</a:t>
            </a:r>
            <a:r>
              <a:rPr lang="en-US" altLang="zh-CN" sz="3200" b="1" dirty="0">
                <a:latin typeface="+mn-ea"/>
              </a:rPr>
              <a:t>H</a:t>
            </a:r>
            <a:r>
              <a:rPr lang="en-US" altLang="zh-CN" sz="3200" b="1" baseline="-25000" dirty="0">
                <a:latin typeface="+mn-ea"/>
              </a:rPr>
              <a:t>2</a:t>
            </a:r>
            <a:r>
              <a:rPr lang="en-US" altLang="zh-CN" sz="3200" b="1" dirty="0">
                <a:latin typeface="+mn-ea"/>
              </a:rPr>
              <a:t>O</a:t>
            </a:r>
            <a:r>
              <a:rPr lang="zh-CN" altLang="en-US" sz="3200" b="1" dirty="0">
                <a:latin typeface="+mn-ea"/>
              </a:rPr>
              <a:t>分子的数目是多少</a:t>
            </a:r>
            <a:r>
              <a:rPr lang="zh-CN" altLang="en-US" sz="3200" b="1" dirty="0" smtClean="0">
                <a:latin typeface="+mn-ea"/>
              </a:rPr>
              <a:t>？</a:t>
            </a:r>
            <a:endParaRPr lang="en-US" altLang="zh-CN" sz="3200" b="1" dirty="0" smtClean="0">
              <a:latin typeface="+mn-ea"/>
            </a:endParaRPr>
          </a:p>
          <a:p>
            <a:r>
              <a:rPr lang="zh-CN" altLang="en-US" sz="3200" b="1" dirty="0" smtClean="0">
                <a:latin typeface="+mn-ea"/>
              </a:rPr>
              <a:t>（</a:t>
            </a:r>
            <a:r>
              <a:rPr lang="en-US" altLang="zh-CN" sz="3200" b="1" dirty="0" smtClean="0">
                <a:latin typeface="+mn-ea"/>
              </a:rPr>
              <a:t>Na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23      S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32       O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16       H</a:t>
            </a:r>
            <a:r>
              <a:rPr lang="zh-CN" altLang="en-US" sz="3200" b="1" dirty="0" smtClean="0">
                <a:latin typeface="+mn-ea"/>
              </a:rPr>
              <a:t>：</a:t>
            </a:r>
            <a:r>
              <a:rPr lang="en-US" altLang="zh-CN" sz="3200" b="1" dirty="0" smtClean="0">
                <a:latin typeface="+mn-ea"/>
              </a:rPr>
              <a:t>1</a:t>
            </a:r>
            <a:r>
              <a:rPr lang="zh-CN" altLang="en-US" sz="3200" b="1" dirty="0" smtClean="0">
                <a:latin typeface="+mn-ea"/>
              </a:rPr>
              <a:t>）</a:t>
            </a:r>
            <a:endParaRPr lang="zh-CN" altLang="en-US" sz="3200" b="1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260646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试一试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1979"/>
            <a:ext cx="635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2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584" y="260648"/>
            <a:ext cx="1569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3600" b="1" cap="all" dirty="0" smtClean="0">
                <a:ln w="0"/>
                <a:solidFill>
                  <a:prstClr val="white">
                    <a:lumMod val="95000"/>
                    <a:lumOff val="5000"/>
                  </a:prstClr>
                </a:solidFill>
                <a:effectLst>
                  <a:reflection blurRad="12700" stA="50000" endPos="50000" dist="5000" dir="5400000" sy="-100000" rotWithShape="0"/>
                </a:effectLst>
              </a:rPr>
              <a:t>想一想</a:t>
            </a:r>
            <a:endParaRPr lang="zh-CN" altLang="en-US" sz="3600" b="1" cap="all" dirty="0">
              <a:ln w="0"/>
              <a:solidFill>
                <a:prstClr val="white">
                  <a:lumMod val="95000"/>
                  <a:lumOff val="5000"/>
                </a:prst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84" y="260648"/>
            <a:ext cx="635000" cy="63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27784" y="112059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/>
              <a:t>物质的量和摩尔质量</a:t>
            </a:r>
            <a:endParaRPr lang="zh-CN" altLang="en-US" sz="3200" b="1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4427984" y="1772816"/>
            <a:ext cx="0" cy="1440160"/>
          </a:xfrm>
          <a:prstGeom prst="straightConnector1">
            <a:avLst/>
          </a:prstGeom>
          <a:solidFill>
            <a:schemeClr val="accent1"/>
          </a:solidFill>
          <a:ln w="952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497720" y="1772816"/>
            <a:ext cx="615553" cy="10092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b="1" dirty="0" smtClean="0"/>
              <a:t>研究</a:t>
            </a:r>
            <a:endParaRPr lang="zh-CN" alt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19824" y="3192181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化学反应的定量关系</a:t>
            </a:r>
            <a:endParaRPr lang="zh-CN" altLang="en-US" sz="2800" b="1" dirty="0"/>
          </a:p>
        </p:txBody>
      </p:sp>
      <p:sp>
        <p:nvSpPr>
          <p:cNvPr id="12" name="椭圆 11"/>
          <p:cNvSpPr/>
          <p:nvPr/>
        </p:nvSpPr>
        <p:spPr>
          <a:xfrm>
            <a:off x="2627784" y="3119357"/>
            <a:ext cx="1800200" cy="668867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3527883" y="3801957"/>
            <a:ext cx="1" cy="157125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76478" y="3923646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直观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表达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78795" y="5387280"/>
            <a:ext cx="2698175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化学反应方程式</a:t>
            </a:r>
            <a:endParaRPr lang="zh-CN" altLang="en-US" sz="2800" b="1" dirty="0"/>
          </a:p>
        </p:txBody>
      </p:sp>
      <p:sp>
        <p:nvSpPr>
          <p:cNvPr id="21" name="右弧形箭头 20"/>
          <p:cNvSpPr/>
          <p:nvPr/>
        </p:nvSpPr>
        <p:spPr>
          <a:xfrm rot="1153742">
            <a:off x="5744659" y="1419422"/>
            <a:ext cx="2080736" cy="49740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3923646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有何关系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</a:rPr>
              <a:t>?</a:t>
            </a:r>
            <a:endParaRPr lang="zh-CN" altLang="en-US" sz="28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56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5" grpId="0"/>
      <p:bldP spid="18" grpId="0" animBg="1"/>
      <p:bldP spid="21" grpId="0" animBg="1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914</TotalTime>
  <Words>463</Words>
  <Application>Microsoft Office PowerPoint</Application>
  <PresentationFormat>全屏显示(4:3)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波形</vt:lpstr>
      <vt:lpstr>摩尔质量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摩尔质量</dc:title>
  <dc:creator>Administrator</dc:creator>
  <cp:lastModifiedBy>User</cp:lastModifiedBy>
  <cp:revision>57</cp:revision>
  <dcterms:created xsi:type="dcterms:W3CDTF">2024-09-08T13:37:00Z</dcterms:created>
  <dcterms:modified xsi:type="dcterms:W3CDTF">2024-09-09T04:55:32Z</dcterms:modified>
</cp:coreProperties>
</file>