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3"/>
    <p:sldId id="257" r:id="rId4"/>
    <p:sldId id="280" r:id="rId5"/>
    <p:sldId id="258" r:id="rId6"/>
    <p:sldId id="259" r:id="rId7"/>
    <p:sldId id="287" r:id="rId8"/>
    <p:sldId id="282" r:id="rId9"/>
    <p:sldId id="283" r:id="rId10"/>
    <p:sldId id="286" r:id="rId11"/>
    <p:sldId id="288" r:id="rId12"/>
    <p:sldId id="284" r:id="rId13"/>
    <p:sldId id="291" r:id="rId14"/>
    <p:sldId id="285" r:id="rId15"/>
    <p:sldId id="296" r:id="rId16"/>
    <p:sldId id="297" r:id="rId17"/>
    <p:sldId id="350" r:id="rId18"/>
    <p:sldId id="298" r:id="rId19"/>
    <p:sldId id="299" r:id="rId20"/>
    <p:sldId id="300" r:id="rId21"/>
    <p:sldId id="380" r:id="rId22"/>
    <p:sldId id="301" r:id="rId23"/>
    <p:sldId id="324" r:id="rId24"/>
    <p:sldId id="346" r:id="rId25"/>
    <p:sldId id="347" r:id="rId26"/>
    <p:sldId id="289" r:id="rId27"/>
    <p:sldId id="348" r:id="rId28"/>
    <p:sldId id="294" r:id="rId29"/>
    <p:sldId id="379" r:id="rId30"/>
    <p:sldId id="406" r:id="rId31"/>
    <p:sldId id="290" r:id="rId32"/>
    <p:sldId id="405" r:id="rId33"/>
    <p:sldId id="269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作者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notesMaster" Target="notesMasters/notesMaster1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0" Type="http://schemas.openxmlformats.org/officeDocument/2006/relationships/tags" Target="../tags/tag6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0" Type="http://schemas.openxmlformats.org/officeDocument/2006/relationships/tags" Target="../tags/tag92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tags" Target="../tags/tag99.xml"/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0" Type="http://schemas.openxmlformats.org/officeDocument/2006/relationships/tags" Target="../tags/tag101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2657475" y="971550"/>
            <a:ext cx="6934200" cy="960438"/>
          </a:xfr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2657475" y="1954213"/>
            <a:ext cx="6934200" cy="53181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7600" y="408675"/>
            <a:ext cx="10516800" cy="581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6EF2F5ED-D19D-4097-92A9-D6092B3D6E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A7AAEAA2-D029-4D23-B6D5-DE004B8B3E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菱形 13"/>
          <p:cNvSpPr/>
          <p:nvPr>
            <p:custDataLst>
              <p:tags r:id="rId2"/>
            </p:custDataLst>
          </p:nvPr>
        </p:nvSpPr>
        <p:spPr>
          <a:xfrm>
            <a:off x="4046048" y="1579201"/>
            <a:ext cx="2016025" cy="2016025"/>
          </a:xfrm>
          <a:prstGeom prst="diamond">
            <a:avLst/>
          </a:prstGeom>
          <a:gradFill>
            <a:gsLst>
              <a:gs pos="1000">
                <a:srgbClr val="C2C2C2"/>
              </a:gs>
              <a:gs pos="100000">
                <a:srgbClr val="FFFFFF"/>
              </a:gs>
            </a:gsLst>
            <a:lin ang="42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5" name="菱形 14"/>
          <p:cNvSpPr/>
          <p:nvPr>
            <p:custDataLst>
              <p:tags r:id="rId3"/>
            </p:custDataLst>
          </p:nvPr>
        </p:nvSpPr>
        <p:spPr>
          <a:xfrm>
            <a:off x="4220065" y="1753218"/>
            <a:ext cx="1667016" cy="1667016"/>
          </a:xfrm>
          <a:prstGeom prst="diamond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zh-CN" altLang="en-US" sz="3200" dirty="0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6" name="菱形 15"/>
          <p:cNvSpPr/>
          <p:nvPr>
            <p:custDataLst>
              <p:tags r:id="rId4"/>
            </p:custDataLst>
          </p:nvPr>
        </p:nvSpPr>
        <p:spPr>
          <a:xfrm>
            <a:off x="6129927" y="1579201"/>
            <a:ext cx="2013584" cy="2016025"/>
          </a:xfrm>
          <a:prstGeom prst="diamond">
            <a:avLst/>
          </a:prstGeom>
          <a:gradFill>
            <a:gsLst>
              <a:gs pos="1000">
                <a:srgbClr val="C2C2C2"/>
              </a:gs>
              <a:gs pos="100000">
                <a:srgbClr val="FFFFFF"/>
              </a:gs>
            </a:gsLst>
            <a:lin ang="42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7" name="菱形 16"/>
          <p:cNvSpPr/>
          <p:nvPr>
            <p:custDataLst>
              <p:tags r:id="rId5"/>
            </p:custDataLst>
          </p:nvPr>
        </p:nvSpPr>
        <p:spPr>
          <a:xfrm>
            <a:off x="6303209" y="1753218"/>
            <a:ext cx="1667016" cy="1667016"/>
          </a:xfrm>
          <a:prstGeom prst="diamond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zh-CN" altLang="en-US" sz="3200" dirty="0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8" name="菱形 17"/>
          <p:cNvSpPr/>
          <p:nvPr>
            <p:custDataLst>
              <p:tags r:id="rId6"/>
            </p:custDataLst>
          </p:nvPr>
        </p:nvSpPr>
        <p:spPr>
          <a:xfrm>
            <a:off x="4046048" y="3681253"/>
            <a:ext cx="2016025" cy="2016025"/>
          </a:xfrm>
          <a:prstGeom prst="diamond">
            <a:avLst/>
          </a:prstGeom>
          <a:gradFill>
            <a:gsLst>
              <a:gs pos="1000">
                <a:srgbClr val="C2C2C2"/>
              </a:gs>
              <a:gs pos="100000">
                <a:srgbClr val="FFFFFF"/>
              </a:gs>
            </a:gsLst>
            <a:lin ang="42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9" name="菱形 18"/>
          <p:cNvSpPr/>
          <p:nvPr>
            <p:custDataLst>
              <p:tags r:id="rId7"/>
            </p:custDataLst>
          </p:nvPr>
        </p:nvSpPr>
        <p:spPr>
          <a:xfrm>
            <a:off x="4221036" y="3855270"/>
            <a:ext cx="1667016" cy="1667016"/>
          </a:xfrm>
          <a:prstGeom prst="diamond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zh-CN" altLang="en-US" sz="3200" dirty="0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0" name="菱形 19"/>
          <p:cNvSpPr/>
          <p:nvPr>
            <p:custDataLst>
              <p:tags r:id="rId8"/>
            </p:custDataLst>
          </p:nvPr>
        </p:nvSpPr>
        <p:spPr>
          <a:xfrm>
            <a:off x="6129927" y="3681253"/>
            <a:ext cx="2016025" cy="2016025"/>
          </a:xfrm>
          <a:prstGeom prst="diamond">
            <a:avLst/>
          </a:prstGeom>
          <a:gradFill>
            <a:gsLst>
              <a:gs pos="1000">
                <a:srgbClr val="C2C2C2"/>
              </a:gs>
              <a:gs pos="100000">
                <a:srgbClr val="FFFFFF"/>
              </a:gs>
            </a:gsLst>
            <a:lin ang="42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1" name="菱形 20"/>
          <p:cNvSpPr/>
          <p:nvPr>
            <p:custDataLst>
              <p:tags r:id="rId9"/>
            </p:custDataLst>
          </p:nvPr>
        </p:nvSpPr>
        <p:spPr>
          <a:xfrm>
            <a:off x="6304182" y="3855270"/>
            <a:ext cx="1667016" cy="1667016"/>
          </a:xfrm>
          <a:prstGeom prst="diamond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zh-CN" altLang="en-US" sz="3200" dirty="0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4610100" y="3247390"/>
            <a:ext cx="2971800" cy="810895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/>
          <p:nvPr>
            <p:custDataLst>
              <p:tags r:id="rId2"/>
            </p:custDataLst>
          </p:nvPr>
        </p:nvSpPr>
        <p:spPr bwMode="auto">
          <a:xfrm>
            <a:off x="9789538" y="4450468"/>
            <a:ext cx="2402463" cy="2407533"/>
          </a:xfrm>
          <a:custGeom>
            <a:avLst/>
            <a:gdLst>
              <a:gd name="connsiteX0" fmla="*/ 2402463 w 2402463"/>
              <a:gd name="connsiteY0" fmla="*/ 0 h 2407533"/>
              <a:gd name="connsiteX1" fmla="*/ 2402463 w 2402463"/>
              <a:gd name="connsiteY1" fmla="*/ 2407533 h 2407533"/>
              <a:gd name="connsiteX2" fmla="*/ 0 w 2402463"/>
              <a:gd name="connsiteY2" fmla="*/ 2407533 h 2407533"/>
              <a:gd name="connsiteX3" fmla="*/ 2402463 w 2402463"/>
              <a:gd name="connsiteY3" fmla="*/ 0 h 240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2463" h="2407533">
                <a:moveTo>
                  <a:pt x="2402463" y="0"/>
                </a:moveTo>
                <a:lnTo>
                  <a:pt x="2402463" y="2407533"/>
                </a:lnTo>
                <a:lnTo>
                  <a:pt x="0" y="2407533"/>
                </a:lnTo>
                <a:cubicBezTo>
                  <a:pt x="0" y="1077889"/>
                  <a:pt x="1075619" y="0"/>
                  <a:pt x="2402463" y="0"/>
                </a:cubicBezTo>
                <a:close/>
              </a:path>
            </a:pathLst>
          </a:custGeom>
          <a:solidFill>
            <a:schemeClr val="accent2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任意多边形: 形状 10"/>
          <p:cNvSpPr/>
          <p:nvPr>
            <p:custDataLst>
              <p:tags r:id="rId3"/>
            </p:custDataLst>
          </p:nvPr>
        </p:nvSpPr>
        <p:spPr bwMode="auto">
          <a:xfrm flipH="1" flipV="1">
            <a:off x="-1" y="-1"/>
            <a:ext cx="3581400" cy="3588958"/>
          </a:xfrm>
          <a:custGeom>
            <a:avLst/>
            <a:gdLst>
              <a:gd name="connsiteX0" fmla="*/ 2402463 w 2402463"/>
              <a:gd name="connsiteY0" fmla="*/ 0 h 2407533"/>
              <a:gd name="connsiteX1" fmla="*/ 2402463 w 2402463"/>
              <a:gd name="connsiteY1" fmla="*/ 2407533 h 2407533"/>
              <a:gd name="connsiteX2" fmla="*/ 0 w 2402463"/>
              <a:gd name="connsiteY2" fmla="*/ 2407533 h 2407533"/>
              <a:gd name="connsiteX3" fmla="*/ 2402463 w 2402463"/>
              <a:gd name="connsiteY3" fmla="*/ 0 h 240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2463" h="2407533">
                <a:moveTo>
                  <a:pt x="2402463" y="0"/>
                </a:moveTo>
                <a:lnTo>
                  <a:pt x="2402463" y="2407533"/>
                </a:lnTo>
                <a:lnTo>
                  <a:pt x="0" y="2407533"/>
                </a:lnTo>
                <a:cubicBezTo>
                  <a:pt x="0" y="1077889"/>
                  <a:pt x="1075619" y="0"/>
                  <a:pt x="2402463" y="0"/>
                </a:cubicBezTo>
                <a:close/>
              </a:path>
            </a:pathLst>
          </a:custGeom>
          <a:solidFill>
            <a:schemeClr val="accent5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/>
          <p:nvPr>
            <p:custDataLst>
              <p:tags r:id="rId2"/>
            </p:custDataLst>
          </p:nvPr>
        </p:nvSpPr>
        <p:spPr bwMode="auto">
          <a:xfrm flipH="1" flipV="1">
            <a:off x="-1" y="-1"/>
            <a:ext cx="3581400" cy="3588958"/>
          </a:xfrm>
          <a:custGeom>
            <a:avLst/>
            <a:gdLst>
              <a:gd name="connsiteX0" fmla="*/ 2402463 w 2402463"/>
              <a:gd name="connsiteY0" fmla="*/ 0 h 2407533"/>
              <a:gd name="connsiteX1" fmla="*/ 2402463 w 2402463"/>
              <a:gd name="connsiteY1" fmla="*/ 2407533 h 2407533"/>
              <a:gd name="connsiteX2" fmla="*/ 0 w 2402463"/>
              <a:gd name="connsiteY2" fmla="*/ 2407533 h 2407533"/>
              <a:gd name="connsiteX3" fmla="*/ 2402463 w 2402463"/>
              <a:gd name="connsiteY3" fmla="*/ 0 h 240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2463" h="2407533">
                <a:moveTo>
                  <a:pt x="2402463" y="0"/>
                </a:moveTo>
                <a:lnTo>
                  <a:pt x="2402463" y="2407533"/>
                </a:lnTo>
                <a:lnTo>
                  <a:pt x="0" y="2407533"/>
                </a:lnTo>
                <a:cubicBezTo>
                  <a:pt x="0" y="1077889"/>
                  <a:pt x="1075619" y="0"/>
                  <a:pt x="2402463" y="0"/>
                </a:cubicBezTo>
                <a:close/>
              </a:path>
            </a:pathLst>
          </a:custGeom>
          <a:solidFill>
            <a:schemeClr val="accent5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>
            <p:custDataLst>
              <p:tags r:id="rId4"/>
            </p:custDataLst>
          </p:nvPr>
        </p:nvSpPr>
        <p:spPr bwMode="auto">
          <a:xfrm>
            <a:off x="9789538" y="4450468"/>
            <a:ext cx="2402463" cy="2407533"/>
          </a:xfrm>
          <a:custGeom>
            <a:avLst/>
            <a:gdLst>
              <a:gd name="connsiteX0" fmla="*/ 2402463 w 2402463"/>
              <a:gd name="connsiteY0" fmla="*/ 0 h 2407533"/>
              <a:gd name="connsiteX1" fmla="*/ 2402463 w 2402463"/>
              <a:gd name="connsiteY1" fmla="*/ 2407533 h 2407533"/>
              <a:gd name="connsiteX2" fmla="*/ 0 w 2402463"/>
              <a:gd name="connsiteY2" fmla="*/ 2407533 h 2407533"/>
              <a:gd name="connsiteX3" fmla="*/ 2402463 w 2402463"/>
              <a:gd name="connsiteY3" fmla="*/ 0 h 240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2463" h="2407533">
                <a:moveTo>
                  <a:pt x="2402463" y="0"/>
                </a:moveTo>
                <a:lnTo>
                  <a:pt x="2402463" y="2407533"/>
                </a:lnTo>
                <a:lnTo>
                  <a:pt x="0" y="2407533"/>
                </a:lnTo>
                <a:cubicBezTo>
                  <a:pt x="0" y="1077889"/>
                  <a:pt x="1075619" y="0"/>
                  <a:pt x="2402463" y="0"/>
                </a:cubicBezTo>
                <a:close/>
              </a:path>
            </a:pathLst>
          </a:custGeom>
          <a:solidFill>
            <a:schemeClr val="accent2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/>
          <p:nvPr>
            <p:custDataLst>
              <p:tags r:id="rId2"/>
            </p:custDataLst>
          </p:nvPr>
        </p:nvSpPr>
        <p:spPr bwMode="auto">
          <a:xfrm>
            <a:off x="9568636" y="4229100"/>
            <a:ext cx="2623364" cy="2628900"/>
          </a:xfrm>
          <a:custGeom>
            <a:avLst/>
            <a:gdLst>
              <a:gd name="connsiteX0" fmla="*/ 2402463 w 2402463"/>
              <a:gd name="connsiteY0" fmla="*/ 0 h 2407533"/>
              <a:gd name="connsiteX1" fmla="*/ 2402463 w 2402463"/>
              <a:gd name="connsiteY1" fmla="*/ 2407533 h 2407533"/>
              <a:gd name="connsiteX2" fmla="*/ 0 w 2402463"/>
              <a:gd name="connsiteY2" fmla="*/ 2407533 h 2407533"/>
              <a:gd name="connsiteX3" fmla="*/ 2402463 w 2402463"/>
              <a:gd name="connsiteY3" fmla="*/ 0 h 240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2463" h="2407533">
                <a:moveTo>
                  <a:pt x="2402463" y="0"/>
                </a:moveTo>
                <a:lnTo>
                  <a:pt x="2402463" y="2407533"/>
                </a:lnTo>
                <a:lnTo>
                  <a:pt x="0" y="2407533"/>
                </a:lnTo>
                <a:cubicBezTo>
                  <a:pt x="0" y="1077889"/>
                  <a:pt x="1075619" y="0"/>
                  <a:pt x="2402463" y="0"/>
                </a:cubicBezTo>
                <a:close/>
              </a:path>
            </a:pathLst>
          </a:custGeom>
          <a:solidFill>
            <a:schemeClr val="accent5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11" name="任意多边形: 形状 10"/>
          <p:cNvSpPr/>
          <p:nvPr>
            <p:custDataLst>
              <p:tags r:id="rId3"/>
            </p:custDataLst>
          </p:nvPr>
        </p:nvSpPr>
        <p:spPr bwMode="auto">
          <a:xfrm>
            <a:off x="9533610" y="4194000"/>
            <a:ext cx="2658390" cy="2664000"/>
          </a:xfrm>
          <a:custGeom>
            <a:avLst/>
            <a:gdLst>
              <a:gd name="connsiteX0" fmla="*/ 2402463 w 2402463"/>
              <a:gd name="connsiteY0" fmla="*/ 0 h 2407533"/>
              <a:gd name="connsiteX1" fmla="*/ 2402463 w 2402463"/>
              <a:gd name="connsiteY1" fmla="*/ 2407533 h 2407533"/>
              <a:gd name="connsiteX2" fmla="*/ 0 w 2402463"/>
              <a:gd name="connsiteY2" fmla="*/ 2407533 h 2407533"/>
              <a:gd name="connsiteX3" fmla="*/ 2402463 w 2402463"/>
              <a:gd name="connsiteY3" fmla="*/ 0 h 240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2463" h="2407533">
                <a:moveTo>
                  <a:pt x="2402463" y="0"/>
                </a:moveTo>
                <a:lnTo>
                  <a:pt x="2402463" y="2407533"/>
                </a:lnTo>
                <a:lnTo>
                  <a:pt x="0" y="2407533"/>
                </a:lnTo>
                <a:cubicBezTo>
                  <a:pt x="0" y="1077889"/>
                  <a:pt x="1075619" y="0"/>
                  <a:pt x="2402463" y="0"/>
                </a:cubicBezTo>
                <a:close/>
              </a:path>
            </a:pathLst>
          </a:custGeom>
          <a:solidFill>
            <a:schemeClr val="accent2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2" name="任意多边形: 形状 11"/>
          <p:cNvSpPr/>
          <p:nvPr>
            <p:custDataLst>
              <p:tags r:id="rId4"/>
            </p:custDataLst>
          </p:nvPr>
        </p:nvSpPr>
        <p:spPr bwMode="auto">
          <a:xfrm flipH="1" flipV="1">
            <a:off x="0" y="235"/>
            <a:ext cx="1689100" cy="1692665"/>
          </a:xfrm>
          <a:custGeom>
            <a:avLst/>
            <a:gdLst>
              <a:gd name="connsiteX0" fmla="*/ 2402463 w 2402463"/>
              <a:gd name="connsiteY0" fmla="*/ 0 h 2407533"/>
              <a:gd name="connsiteX1" fmla="*/ 2402463 w 2402463"/>
              <a:gd name="connsiteY1" fmla="*/ 2407533 h 2407533"/>
              <a:gd name="connsiteX2" fmla="*/ 0 w 2402463"/>
              <a:gd name="connsiteY2" fmla="*/ 2407533 h 2407533"/>
              <a:gd name="connsiteX3" fmla="*/ 2402463 w 2402463"/>
              <a:gd name="connsiteY3" fmla="*/ 0 h 240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2463" h="2407533">
                <a:moveTo>
                  <a:pt x="2402463" y="0"/>
                </a:moveTo>
                <a:lnTo>
                  <a:pt x="2402463" y="2407533"/>
                </a:lnTo>
                <a:lnTo>
                  <a:pt x="0" y="2407533"/>
                </a:lnTo>
                <a:cubicBezTo>
                  <a:pt x="0" y="1077889"/>
                  <a:pt x="1075619" y="0"/>
                  <a:pt x="2402463" y="0"/>
                </a:cubicBezTo>
                <a:close/>
              </a:path>
            </a:pathLst>
          </a:custGeom>
          <a:solidFill>
            <a:schemeClr val="accent3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10" name="任意多边形: 形状 9"/>
          <p:cNvSpPr/>
          <p:nvPr>
            <p:custDataLst>
              <p:tags r:id="rId3"/>
            </p:custDataLst>
          </p:nvPr>
        </p:nvSpPr>
        <p:spPr bwMode="auto">
          <a:xfrm flipH="1" flipV="1">
            <a:off x="0" y="235"/>
            <a:ext cx="1689100" cy="1692665"/>
          </a:xfrm>
          <a:custGeom>
            <a:avLst/>
            <a:gdLst>
              <a:gd name="connsiteX0" fmla="*/ 2402463 w 2402463"/>
              <a:gd name="connsiteY0" fmla="*/ 0 h 2407533"/>
              <a:gd name="connsiteX1" fmla="*/ 2402463 w 2402463"/>
              <a:gd name="connsiteY1" fmla="*/ 2407533 h 2407533"/>
              <a:gd name="connsiteX2" fmla="*/ 0 w 2402463"/>
              <a:gd name="connsiteY2" fmla="*/ 2407533 h 2407533"/>
              <a:gd name="connsiteX3" fmla="*/ 2402463 w 2402463"/>
              <a:gd name="connsiteY3" fmla="*/ 0 h 240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2463" h="2407533">
                <a:moveTo>
                  <a:pt x="2402463" y="0"/>
                </a:moveTo>
                <a:lnTo>
                  <a:pt x="2402463" y="2407533"/>
                </a:lnTo>
                <a:lnTo>
                  <a:pt x="0" y="2407533"/>
                </a:lnTo>
                <a:cubicBezTo>
                  <a:pt x="0" y="1077889"/>
                  <a:pt x="1075619" y="0"/>
                  <a:pt x="2402463" y="0"/>
                </a:cubicBezTo>
                <a:close/>
              </a:path>
            </a:pathLst>
          </a:custGeom>
          <a:solidFill>
            <a:schemeClr val="accent3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任意多边形: 形状 10"/>
          <p:cNvSpPr/>
          <p:nvPr>
            <p:custDataLst>
              <p:tags r:id="rId4"/>
            </p:custDataLst>
          </p:nvPr>
        </p:nvSpPr>
        <p:spPr bwMode="auto">
          <a:xfrm>
            <a:off x="10490700" y="5165335"/>
            <a:ext cx="1689100" cy="1692665"/>
          </a:xfrm>
          <a:custGeom>
            <a:avLst/>
            <a:gdLst>
              <a:gd name="connsiteX0" fmla="*/ 2402463 w 2402463"/>
              <a:gd name="connsiteY0" fmla="*/ 0 h 2407533"/>
              <a:gd name="connsiteX1" fmla="*/ 2402463 w 2402463"/>
              <a:gd name="connsiteY1" fmla="*/ 2407533 h 2407533"/>
              <a:gd name="connsiteX2" fmla="*/ 0 w 2402463"/>
              <a:gd name="connsiteY2" fmla="*/ 2407533 h 2407533"/>
              <a:gd name="connsiteX3" fmla="*/ 2402463 w 2402463"/>
              <a:gd name="connsiteY3" fmla="*/ 0 h 240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2463" h="2407533">
                <a:moveTo>
                  <a:pt x="2402463" y="0"/>
                </a:moveTo>
                <a:lnTo>
                  <a:pt x="2402463" y="2407533"/>
                </a:lnTo>
                <a:lnTo>
                  <a:pt x="0" y="2407533"/>
                </a:lnTo>
                <a:cubicBezTo>
                  <a:pt x="0" y="1077889"/>
                  <a:pt x="1075619" y="0"/>
                  <a:pt x="2402463" y="0"/>
                </a:cubicBezTo>
                <a:close/>
              </a:path>
            </a:pathLst>
          </a:custGeom>
          <a:solidFill>
            <a:schemeClr val="accent3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/>
          <p:nvPr>
            <p:custDataLst>
              <p:tags r:id="rId2"/>
            </p:custDataLst>
          </p:nvPr>
        </p:nvSpPr>
        <p:spPr bwMode="auto">
          <a:xfrm flipH="1">
            <a:off x="0" y="4229100"/>
            <a:ext cx="2623364" cy="2628900"/>
          </a:xfrm>
          <a:custGeom>
            <a:avLst/>
            <a:gdLst>
              <a:gd name="connsiteX0" fmla="*/ 2402463 w 2402463"/>
              <a:gd name="connsiteY0" fmla="*/ 0 h 2407533"/>
              <a:gd name="connsiteX1" fmla="*/ 2402463 w 2402463"/>
              <a:gd name="connsiteY1" fmla="*/ 2407533 h 2407533"/>
              <a:gd name="connsiteX2" fmla="*/ 0 w 2402463"/>
              <a:gd name="connsiteY2" fmla="*/ 2407533 h 2407533"/>
              <a:gd name="connsiteX3" fmla="*/ 2402463 w 2402463"/>
              <a:gd name="connsiteY3" fmla="*/ 0 h 240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2463" h="2407533">
                <a:moveTo>
                  <a:pt x="2402463" y="0"/>
                </a:moveTo>
                <a:lnTo>
                  <a:pt x="2402463" y="2407533"/>
                </a:lnTo>
                <a:lnTo>
                  <a:pt x="0" y="2407533"/>
                </a:lnTo>
                <a:cubicBezTo>
                  <a:pt x="0" y="1077889"/>
                  <a:pt x="1075619" y="0"/>
                  <a:pt x="2402463" y="0"/>
                </a:cubicBezTo>
                <a:close/>
              </a:path>
            </a:pathLst>
          </a:custGeom>
          <a:solidFill>
            <a:schemeClr val="accent5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0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1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/>
          <p:nvPr>
            <p:custDataLst>
              <p:tags r:id="rId2"/>
            </p:custDataLst>
          </p:nvPr>
        </p:nvSpPr>
        <p:spPr bwMode="auto">
          <a:xfrm>
            <a:off x="9789538" y="4450468"/>
            <a:ext cx="2402463" cy="2407533"/>
          </a:xfrm>
          <a:custGeom>
            <a:avLst/>
            <a:gdLst>
              <a:gd name="connsiteX0" fmla="*/ 2402463 w 2402463"/>
              <a:gd name="connsiteY0" fmla="*/ 0 h 2407533"/>
              <a:gd name="connsiteX1" fmla="*/ 2402463 w 2402463"/>
              <a:gd name="connsiteY1" fmla="*/ 2407533 h 2407533"/>
              <a:gd name="connsiteX2" fmla="*/ 0 w 2402463"/>
              <a:gd name="connsiteY2" fmla="*/ 2407533 h 2407533"/>
              <a:gd name="connsiteX3" fmla="*/ 2402463 w 2402463"/>
              <a:gd name="connsiteY3" fmla="*/ 0 h 240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2463" h="2407533">
                <a:moveTo>
                  <a:pt x="2402463" y="0"/>
                </a:moveTo>
                <a:lnTo>
                  <a:pt x="2402463" y="2407533"/>
                </a:lnTo>
                <a:lnTo>
                  <a:pt x="0" y="2407533"/>
                </a:lnTo>
                <a:cubicBezTo>
                  <a:pt x="0" y="1077889"/>
                  <a:pt x="1075619" y="0"/>
                  <a:pt x="2402463" y="0"/>
                </a:cubicBezTo>
                <a:close/>
              </a:path>
            </a:pathLst>
          </a:custGeom>
          <a:solidFill>
            <a:schemeClr val="accent2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9" name="任意多边形: 形状 8"/>
          <p:cNvSpPr/>
          <p:nvPr>
            <p:custDataLst>
              <p:tags r:id="rId4"/>
            </p:custDataLst>
          </p:nvPr>
        </p:nvSpPr>
        <p:spPr bwMode="auto">
          <a:xfrm flipH="1" flipV="1">
            <a:off x="-1" y="-1"/>
            <a:ext cx="3581400" cy="3588958"/>
          </a:xfrm>
          <a:custGeom>
            <a:avLst/>
            <a:gdLst>
              <a:gd name="connsiteX0" fmla="*/ 2402463 w 2402463"/>
              <a:gd name="connsiteY0" fmla="*/ 0 h 2407533"/>
              <a:gd name="connsiteX1" fmla="*/ 2402463 w 2402463"/>
              <a:gd name="connsiteY1" fmla="*/ 2407533 h 2407533"/>
              <a:gd name="connsiteX2" fmla="*/ 0 w 2402463"/>
              <a:gd name="connsiteY2" fmla="*/ 2407533 h 2407533"/>
              <a:gd name="connsiteX3" fmla="*/ 2402463 w 2402463"/>
              <a:gd name="connsiteY3" fmla="*/ 0 h 240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2463" h="2407533">
                <a:moveTo>
                  <a:pt x="2402463" y="0"/>
                </a:moveTo>
                <a:lnTo>
                  <a:pt x="2402463" y="2407533"/>
                </a:lnTo>
                <a:lnTo>
                  <a:pt x="0" y="2407533"/>
                </a:lnTo>
                <a:cubicBezTo>
                  <a:pt x="0" y="1077889"/>
                  <a:pt x="1075619" y="0"/>
                  <a:pt x="2402463" y="0"/>
                </a:cubicBezTo>
                <a:close/>
              </a:path>
            </a:pathLst>
          </a:custGeom>
          <a:solidFill>
            <a:schemeClr val="accent5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3739784" y="2948400"/>
            <a:ext cx="4712432" cy="518700"/>
          </a:xfrm>
          <a:solidFill>
            <a:schemeClr val="bg1"/>
          </a:solidFill>
        </p:spPr>
        <p:txBody>
          <a:bodyPr anchor="t" anchorCtr="0">
            <a:normAutofit/>
          </a:bodyPr>
          <a:lstStyle>
            <a:lvl1pPr algn="ctr">
              <a:lnSpc>
                <a:spcPct val="120000"/>
              </a:lnSpc>
              <a:spcBef>
                <a:spcPts val="600"/>
              </a:spcBef>
              <a:defRPr sz="18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zh-CN" altLang="en-US" dirty="0"/>
              <a:t>此处添加您的标题</a:t>
            </a:r>
            <a:endParaRPr lang="en-US" dirty="0"/>
          </a:p>
        </p:txBody>
      </p:sp>
      <p:sp>
        <p:nvSpPr>
          <p:cNvPr id="10" name="KSO_CT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4570350" y="4424400"/>
            <a:ext cx="3051300" cy="1864800"/>
          </a:xfrm>
          <a:noFill/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800" baseline="0">
                <a:solidFill>
                  <a:srgbClr val="9DA0A3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单击此处添加您的副标题</a:t>
            </a:r>
            <a:endParaRPr lang="zh-CN" altLang="en-US" dirty="0"/>
          </a:p>
        </p:txBody>
      </p:sp>
      <p:grpSp>
        <p:nvGrpSpPr>
          <p:cNvPr id="3" name="组合 2"/>
          <p:cNvGrpSpPr/>
          <p:nvPr>
            <p:custDataLst>
              <p:tags r:id="rId4"/>
            </p:custDataLst>
          </p:nvPr>
        </p:nvGrpSpPr>
        <p:grpSpPr>
          <a:xfrm>
            <a:off x="5138702" y="820266"/>
            <a:ext cx="1914597" cy="6037734"/>
            <a:chOff x="3780070" y="820266"/>
            <a:chExt cx="1914597" cy="6037734"/>
          </a:xfrm>
        </p:grpSpPr>
        <p:sp>
          <p:nvSpPr>
            <p:cNvPr id="11" name="矩形 10"/>
            <p:cNvSpPr/>
            <p:nvPr>
              <p:custDataLst>
                <p:tags r:id="rId5"/>
              </p:custDataLst>
            </p:nvPr>
          </p:nvSpPr>
          <p:spPr>
            <a:xfrm>
              <a:off x="3780070" y="820266"/>
              <a:ext cx="1914597" cy="3218334"/>
            </a:xfrm>
            <a:prstGeom prst="rect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6"/>
              </p:custDataLst>
            </p:nvPr>
          </p:nvSpPr>
          <p:spPr>
            <a:xfrm>
              <a:off x="3885535" y="925730"/>
              <a:ext cx="1703666" cy="1930823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7"/>
              </p:custDataLst>
            </p:nvPr>
          </p:nvSpPr>
          <p:spPr>
            <a:xfrm>
              <a:off x="3780070" y="6626004"/>
              <a:ext cx="1914597" cy="231996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fontScale="62500" lnSpcReduction="20000"/>
            </a:bodyPr>
            <a:lstStyle/>
            <a:p>
              <a:pPr marL="0" marR="0" lvl="0" indent="0" algn="ctr" defTabSz="91440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581150"/>
            <a:ext cx="5181600" cy="45958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581150"/>
            <a:ext cx="5181600" cy="45958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827519" y="1432560"/>
            <a:ext cx="4114801" cy="770312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3"/>
            </p:custDataLst>
          </p:nvPr>
        </p:nvSpPr>
        <p:spPr>
          <a:xfrm rot="21031586">
            <a:off x="2460478" y="1555739"/>
            <a:ext cx="3511052" cy="38463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dirty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827518" y="2202872"/>
            <a:ext cx="4114801" cy="2595891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tags" Target="../tags/tag126.xml"/><Relationship Id="rId25" Type="http://schemas.openxmlformats.org/officeDocument/2006/relationships/tags" Target="../tags/tag125.xml"/><Relationship Id="rId24" Type="http://schemas.openxmlformats.org/officeDocument/2006/relationships/tags" Target="../tags/tag124.xml"/><Relationship Id="rId23" Type="http://schemas.openxmlformats.org/officeDocument/2006/relationships/tags" Target="../tags/tag123.xml"/><Relationship Id="rId22" Type="http://schemas.openxmlformats.org/officeDocument/2006/relationships/tags" Target="../tags/tag122.xml"/><Relationship Id="rId21" Type="http://schemas.openxmlformats.org/officeDocument/2006/relationships/tags" Target="../tags/tag121.xml"/><Relationship Id="rId20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20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5542"/>
            <a:ext cx="12192000" cy="536246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838200" y="365126"/>
            <a:ext cx="10515600" cy="951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838200" y="1495542"/>
            <a:ext cx="10515600" cy="4681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</a:fld>
            <a:endParaRPr lang="en-US" dirty="0"/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7.xml"/><Relationship Id="rId1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0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1.xml"/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2.xml"/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41.jpeg"/><Relationship Id="rId1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6.xml"/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8.xml"/><Relationship Id="rId1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9.xml"/><Relationship Id="rId1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0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1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2.xml"/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3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5.xml"/><Relationship Id="rId1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6.xml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8.xml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tags" Target="../tags/tag15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3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15.jpe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image" Target="../media/image22.png"/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1821815" y="1325880"/>
            <a:ext cx="8244840" cy="2104390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p>
            <a:r>
              <a:rPr lang="zh-CN" altLang="en-US" sz="6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</a:rPr>
              <a:t>悦读勤思，养德润心</a:t>
            </a:r>
            <a:endParaRPr lang="zh-CN" altLang="en-US" sz="6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003040" y="2832735"/>
            <a:ext cx="776732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 algn="ctr"/>
            <a:r>
              <a:rPr lang="zh-CN" sz="5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宋体" panose="02010600030101010101" pitchFamily="2" charset="-122"/>
                <a:cs typeface="Helvetica" charset="0"/>
              </a:rPr>
              <a:t>——个性化班级文化建设</a:t>
            </a:r>
            <a:endParaRPr lang="zh-CN" altLang="en-US" sz="54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" charset="0"/>
              <a:ea typeface="宋体" panose="02010600030101010101" pitchFamily="2" charset="-122"/>
              <a:cs typeface="Helvetica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宿舍氛围的布置</a:t>
            </a:r>
            <a:br>
              <a:rPr lang="zh-CN" altLang="en-US"/>
            </a:br>
            <a:r>
              <a:rPr lang="zh-CN" altLang="en-US"/>
              <a:t> 通过给宿舍命名、创建文化标识，形成良好的舍风。</a:t>
            </a:r>
            <a:endParaRPr lang="zh-CN" altLang="en-US"/>
          </a:p>
        </p:txBody>
      </p:sp>
      <p:pic>
        <p:nvPicPr>
          <p:cNvPr id="8" name="图片 8" descr="墙上贴着许多广告&#10;&#10;描述已自动生成"/>
          <p:cNvPicPr>
            <a:picLocks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4455" y="1521460"/>
            <a:ext cx="7858125" cy="442087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通过黑板板深化宣传班级文化，促进班集体文化活动的深化。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02145" y="1315720"/>
            <a:ext cx="5153025" cy="53898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" y="1316355"/>
            <a:ext cx="7185025" cy="53892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4" name="图片 24" descr="图片包含 日历&#10;&#10;描述已自动生成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042" r="3288" b="41290"/>
          <a:stretch>
            <a:fillRect/>
          </a:stretch>
        </p:blipFill>
        <p:spPr>
          <a:xfrm>
            <a:off x="838200" y="1262380"/>
            <a:ext cx="4700270" cy="5069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图片 28" descr="背景图案&#10;&#10;描述已自动生成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64835" y="1080770"/>
            <a:ext cx="4108450" cy="547687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61340"/>
            <a:ext cx="10515600" cy="1442720"/>
          </a:xfrm>
        </p:spPr>
        <p:txBody>
          <a:bodyPr>
            <a:noAutofit/>
          </a:bodyPr>
          <a:p>
            <a:r>
              <a:rPr lang="zh-CN" altLang="en-US" sz="3600" b="1">
                <a:sym typeface="+mn-ea"/>
              </a:rPr>
              <a:t>三、搞好班级活动，营造团结、和谐、有智慧的人文环境。</a:t>
            </a:r>
            <a:br>
              <a:rPr lang="zh-CN" altLang="en-US" sz="3600" b="1"/>
            </a:br>
            <a:endParaRPr lang="zh-CN" altLang="en-US" sz="3600" b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74307"/>
            <a:ext cx="10515600" cy="4681421"/>
          </a:xfrm>
        </p:spPr>
        <p:txBody>
          <a:bodyPr/>
          <a:p>
            <a:r>
              <a:rPr lang="zh-CN" altLang="en-US"/>
              <a:t>   </a:t>
            </a:r>
            <a:r>
              <a:rPr lang="zh-CN" altLang="en-US" sz="3600"/>
              <a:t>班主任以班级文化为核心，定期开展一系列的班级活动，在活动中营造团结协作、健康向上的班级风貌，例如组织班级演讲比赛、一对一师徒结对活动、写心愿树、爱心捐助、节日庆祝、颁奖、作品展示、小组竞赛、主题班会等。这些活动能增进学生间的相互了解与信任，产生集体荣誉感，增强班级凝聚力。</a:t>
            </a:r>
            <a:endParaRPr lang="zh-CN" altLang="en-US" sz="3600"/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1350" y="365125"/>
            <a:ext cx="10712450" cy="1212850"/>
          </a:xfrm>
        </p:spPr>
        <p:txBody>
          <a:bodyPr>
            <a:noAutofit/>
          </a:bodyPr>
          <a:p>
            <a:r>
              <a:rPr lang="zh-CN" altLang="en-US"/>
              <a:t>（一）爱读、悦读</a:t>
            </a:r>
            <a:br>
              <a:rPr lang="zh-CN" altLang="en-US"/>
            </a:br>
            <a:r>
              <a:rPr lang="en-US" altLang="zh-CN"/>
              <a:t>1</a:t>
            </a:r>
            <a:r>
              <a:rPr lang="zh-CN" altLang="en-US"/>
              <a:t>、</a:t>
            </a:r>
            <a:r>
              <a:rPr lang="zh-CN" altLang="en-US">
                <a:sym typeface="+mn-ea"/>
              </a:rPr>
              <a:t>如何让学生愿意读，积极读、喜欢读？</a:t>
            </a:r>
            <a:br>
              <a:rPr lang="zh-CN" altLang="en-US"/>
            </a:br>
            <a:r>
              <a:rPr lang="zh-CN" altLang="en-US"/>
              <a:t>  早读的示范引领、榜样宣传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786245" y="1986915"/>
            <a:ext cx="5346065" cy="42297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27896"/>
          <a:stretch>
            <a:fillRect/>
          </a:stretch>
        </p:blipFill>
        <p:spPr>
          <a:xfrm>
            <a:off x="641350" y="1986915"/>
            <a:ext cx="4067175" cy="4231005"/>
          </a:xfrm>
          <a:prstGeom prst="rect">
            <a:avLst/>
          </a:prstGeom>
        </p:spPr>
      </p:pic>
      <p:pic>
        <p:nvPicPr>
          <p:cNvPr id="6" name="图片 5" descr="IMG_4420"/>
          <p:cNvPicPr>
            <a:picLocks noChangeAspect="1"/>
          </p:cNvPicPr>
          <p:nvPr/>
        </p:nvPicPr>
        <p:blipFill>
          <a:blip r:embed="rId3"/>
          <a:srcRect r="12260"/>
          <a:stretch>
            <a:fillRect/>
          </a:stretch>
        </p:blipFill>
        <p:spPr>
          <a:xfrm>
            <a:off x="3420745" y="1983105"/>
            <a:ext cx="4694555" cy="42341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0200" y="185420"/>
            <a:ext cx="6258560" cy="2556510"/>
          </a:xfrm>
        </p:spPr>
        <p:txBody>
          <a:bodyPr>
            <a:normAutofit/>
          </a:bodyPr>
          <a:p>
            <a:r>
              <a:rPr lang="zh-CN" altLang="en-US" sz="3600"/>
              <a:t>朗读比赛：</a:t>
            </a:r>
            <a:br>
              <a:rPr lang="zh-CN" altLang="en-US" sz="3600"/>
            </a:br>
            <a:r>
              <a:rPr lang="zh-CN" altLang="en-US" sz="3600"/>
              <a:t>   从班级示范朗读、班级朗读比赛到年级比赛、榜样引领</a:t>
            </a:r>
            <a:br>
              <a:rPr lang="zh-CN" altLang="en-US" sz="3600"/>
            </a:br>
            <a:endParaRPr lang="zh-CN" altLang="en-US" sz="3600"/>
          </a:p>
        </p:txBody>
      </p:sp>
      <p:pic>
        <p:nvPicPr>
          <p:cNvPr id="4" name="图片 3" descr="IMG_41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89395" y="365125"/>
            <a:ext cx="5426710" cy="4070350"/>
          </a:xfrm>
          <a:prstGeom prst="rect">
            <a:avLst/>
          </a:prstGeom>
        </p:spPr>
      </p:pic>
      <p:pic>
        <p:nvPicPr>
          <p:cNvPr id="6" name="内容占位符 5" descr="IMG_4420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6265" y="2857500"/>
            <a:ext cx="5069840" cy="3803015"/>
          </a:xfrm>
          <a:prstGeom prst="rect">
            <a:avLst/>
          </a:prstGeom>
        </p:spPr>
      </p:pic>
      <p:pic>
        <p:nvPicPr>
          <p:cNvPr id="3" name="图片 2" descr="IMG_4647"/>
          <p:cNvPicPr>
            <a:picLocks noChangeAspect="1"/>
          </p:cNvPicPr>
          <p:nvPr/>
        </p:nvPicPr>
        <p:blipFill>
          <a:blip r:embed="rId3"/>
          <a:srcRect t="10345" r="638" b="31279"/>
          <a:stretch>
            <a:fillRect/>
          </a:stretch>
        </p:blipFill>
        <p:spPr>
          <a:xfrm>
            <a:off x="231140" y="2503170"/>
            <a:ext cx="8027035" cy="41573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IMG_7606"/>
          <p:cNvPicPr>
            <a:picLocks noChangeAspect="1"/>
          </p:cNvPicPr>
          <p:nvPr/>
        </p:nvPicPr>
        <p:blipFill>
          <a:blip r:embed="rId1"/>
          <a:srcRect t="35497" r="7001" b="21902"/>
          <a:stretch>
            <a:fillRect/>
          </a:stretch>
        </p:blipFill>
        <p:spPr>
          <a:xfrm>
            <a:off x="108585" y="1495425"/>
            <a:ext cx="11974830" cy="4114800"/>
          </a:xfrm>
          <a:prstGeom prst="rect">
            <a:avLst/>
          </a:prstGeom>
        </p:spPr>
      </p:pic>
      <p:pic>
        <p:nvPicPr>
          <p:cNvPr id="4" name="图片 3" descr="{[%J3)5R5MW9LVXGLUT8ZL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895" y="1689100"/>
            <a:ext cx="4946650" cy="43764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35890"/>
            <a:ext cx="10515600" cy="1180465"/>
          </a:xfrm>
        </p:spPr>
        <p:txBody>
          <a:bodyPr>
            <a:normAutofit/>
          </a:bodyPr>
          <a:p>
            <a:r>
              <a:rPr lang="zh-CN" altLang="en-US">
                <a:sym typeface="+mn-ea"/>
              </a:rPr>
              <a:t>悦读：</a:t>
            </a:r>
            <a:br>
              <a:rPr lang="zh-CN" altLang="en-US">
                <a:sym typeface="+mn-ea"/>
              </a:rPr>
            </a:br>
            <a:r>
              <a:rPr lang="zh-CN" altLang="en-US">
                <a:sym typeface="+mn-ea"/>
              </a:rPr>
              <a:t>从校刊征文到作文大赛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21360" y="1502410"/>
            <a:ext cx="3454400" cy="4841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225" y="1482090"/>
            <a:ext cx="4166235" cy="48818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10515600" cy="1982470"/>
          </a:xfrm>
        </p:spPr>
        <p:txBody>
          <a:bodyPr/>
          <a:p>
            <a:r>
              <a:rPr lang="zh-CN" altLang="en-US" sz="4000"/>
              <a:t>演讲比赛：</a:t>
            </a:r>
            <a:br>
              <a:rPr lang="zh-CN" altLang="en-US" sz="4000"/>
            </a:br>
            <a:r>
              <a:rPr lang="zh-CN" altLang="en-US" sz="4000"/>
              <a:t>从班级演讲比赛到校、区、市比赛。</a:t>
            </a:r>
            <a:endParaRPr lang="zh-CN" altLang="en-US" sz="4000"/>
          </a:p>
        </p:txBody>
      </p:sp>
      <p:pic>
        <p:nvPicPr>
          <p:cNvPr id="11" name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895" y="1907540"/>
            <a:ext cx="6873240" cy="3879850"/>
          </a:xfrm>
          <a:prstGeom prst="rect">
            <a:avLst/>
          </a:prstGeom>
        </p:spPr>
      </p:pic>
      <p:pic>
        <p:nvPicPr>
          <p:cNvPr id="12" name="图片 11" descr="IMG_39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365" y="1907540"/>
            <a:ext cx="5172710" cy="38798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2275" y="217805"/>
            <a:ext cx="6943090" cy="2458720"/>
          </a:xfrm>
        </p:spPr>
        <p:txBody>
          <a:bodyPr>
            <a:normAutofit/>
          </a:bodyPr>
          <a:p>
            <a:r>
              <a:rPr lang="zh-CN" altLang="en-US" sz="4400"/>
              <a:t>剧本赛</a:t>
            </a:r>
            <a:br>
              <a:rPr lang="zh-CN" altLang="en-US" sz="4400"/>
            </a:br>
            <a:r>
              <a:rPr lang="zh-CN" altLang="en-US" sz="4400"/>
              <a:t>   </a:t>
            </a:r>
            <a:r>
              <a:rPr lang="zh-CN" altLang="en-US" sz="2800"/>
              <a:t>增加学生的参与感，提升学生沟通能力、活动策划能力、对学科文本的思考能力、爱上学习。</a:t>
            </a:r>
            <a:endParaRPr lang="zh-CN" altLang="en-US" sz="2800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72770" y="2403475"/>
            <a:ext cx="6641465" cy="3748405"/>
          </a:xfrm>
          <a:prstGeom prst="rect">
            <a:avLst/>
          </a:prstGeom>
        </p:spPr>
      </p:pic>
      <p:pic>
        <p:nvPicPr>
          <p:cNvPr id="5" name="图片 4" descr="IMG_8129(20240324-232146)"/>
          <p:cNvPicPr>
            <a:picLocks noChangeAspect="1"/>
          </p:cNvPicPr>
          <p:nvPr/>
        </p:nvPicPr>
        <p:blipFill>
          <a:blip r:embed="rId2"/>
          <a:srcRect l="33045" t="24235"/>
          <a:stretch>
            <a:fillRect/>
          </a:stretch>
        </p:blipFill>
        <p:spPr>
          <a:xfrm>
            <a:off x="7722235" y="808990"/>
            <a:ext cx="3340100" cy="28352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0" y="3644265"/>
            <a:ext cx="3340735" cy="25076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5400" b="1"/>
              <a:t>班级建设宗旨</a:t>
            </a:r>
            <a:endParaRPr lang="zh-CN" altLang="en-US" sz="5400" b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70000"/>
          </a:bodyPr>
          <a:p>
            <a:pPr marL="0" indent="0">
              <a:buNone/>
            </a:pPr>
            <a:r>
              <a:rPr lang="en-US" altLang="zh-CN" sz="6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</a:rPr>
              <a:t>     </a:t>
            </a:r>
            <a:r>
              <a:rPr lang="zh-CN" altLang="en-US" sz="6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</a:rPr>
              <a:t>围绕着促进学生的全面发展、个性化成长以及班级文化的建设，结合班级特色和班主任学科特点，我的班级文化建设目标是通过一系列的班级文化建设活动，建立一个团结和谐、充满人性关怀、充满理性思辨，积极进取的班级文化环境，促进学生个性化生命成长的过程、</a:t>
            </a:r>
            <a:r>
              <a:rPr lang="zh-CN" altLang="en-US" sz="6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sym typeface="+mn-ea"/>
              </a:rPr>
              <a:t>实现人的全面发展。</a:t>
            </a:r>
            <a:endParaRPr lang="zh-CN" altLang="en-US" sz="6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悦读创意：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sz="3200"/>
              <a:t>引进评比与激励机制：通过开展好书推介评比、人均图书拥有量、借阅量，创作量的评比，以此来激励学生积极参与阅读活动。</a:t>
            </a:r>
            <a:endParaRPr lang="zh-CN" altLang="en-US" sz="3200"/>
          </a:p>
          <a:p>
            <a:r>
              <a:rPr lang="zh-CN" altLang="en-US" sz="3200"/>
              <a:t>强调家庭与学校的合作：鼓励家长参与到孩子的阅读活动中来，比如布置寒假读书书目，要求学生完成读书心得，进行书签制作比赛、小报比赛，这样可以增强家庭与学校在培养学生阅读习惯方面的合力。</a:t>
            </a:r>
            <a:endParaRPr lang="zh-CN" altLang="en-US" sz="3200"/>
          </a:p>
          <a:p>
            <a:r>
              <a:rPr lang="zh-CN" altLang="en-US" sz="3200"/>
              <a:t>班级阅读活动，如猜书名、视频分享等，使阅读成为一种生活方式，丰富学生精神世界</a:t>
            </a:r>
            <a:endParaRPr lang="zh-CN" altLang="en-US" sz="3200"/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48435"/>
          </a:xfrm>
        </p:spPr>
        <p:txBody>
          <a:bodyPr>
            <a:normAutofit/>
          </a:bodyPr>
          <a:p>
            <a:r>
              <a:rPr lang="en-US" altLang="zh-CN"/>
              <a:t>2</a:t>
            </a:r>
            <a:r>
              <a:rPr lang="zh-CN" altLang="en-US"/>
              <a:t>、勤思启智</a:t>
            </a:r>
            <a:br>
              <a:rPr lang="zh-CN" altLang="en-US"/>
            </a:br>
            <a:r>
              <a:rPr lang="zh-CN" altLang="en-US"/>
              <a:t>辩论赛：碰撞思维，思辨人生，启迪智慧。</a:t>
            </a:r>
            <a:endParaRPr lang="zh-CN" altLang="en-US"/>
          </a:p>
        </p:txBody>
      </p:sp>
      <p:pic>
        <p:nvPicPr>
          <p:cNvPr id="8" name="内容占位符 7" descr="IMG_594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44930" y="1602740"/>
            <a:ext cx="5748655" cy="43116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472045" y="1814195"/>
            <a:ext cx="380174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第一次：顺境成就人</a:t>
            </a:r>
            <a:r>
              <a:rPr lang="en-US" altLang="zh-CN" sz="2800"/>
              <a:t>VS</a:t>
            </a:r>
            <a:r>
              <a:rPr lang="zh-CN" altLang="en-US" sz="2800"/>
              <a:t>逆境成就人</a:t>
            </a:r>
            <a:endParaRPr lang="zh-CN" altLang="en-US" sz="2800"/>
          </a:p>
          <a:p>
            <a:endParaRPr lang="zh-CN" altLang="en-US" sz="2800"/>
          </a:p>
          <a:p>
            <a:r>
              <a:rPr lang="zh-CN" altLang="en-US" sz="2800"/>
              <a:t>第二次：独自学习效果好</a:t>
            </a:r>
            <a:r>
              <a:rPr lang="en-US" altLang="zh-CN" sz="2800"/>
              <a:t>VS</a:t>
            </a:r>
            <a:r>
              <a:rPr lang="zh-CN" altLang="en-US" sz="2800"/>
              <a:t>小组学习效果好</a:t>
            </a:r>
            <a:endParaRPr lang="zh-CN" altLang="en-US" sz="2800"/>
          </a:p>
        </p:txBody>
      </p:sp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 sz="4000"/>
              <a:t>3</a:t>
            </a:r>
            <a:r>
              <a:rPr lang="zh-CN" altLang="en-US" sz="4000"/>
              <a:t>、各类班会</a:t>
            </a:r>
            <a:r>
              <a:rPr lang="zh-CN" altLang="en-US" sz="5400"/>
              <a:t>  </a:t>
            </a:r>
            <a:r>
              <a:rPr lang="zh-CN" altLang="en-US" sz="2800"/>
              <a:t>方法指导、信心激励</a:t>
            </a:r>
            <a:endParaRPr lang="zh-CN" altLang="en-US" sz="28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73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483360"/>
            <a:ext cx="10632440" cy="46932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职业规划及目标规划</a:t>
            </a:r>
            <a:r>
              <a:rPr lang="en-US" altLang="zh-CN"/>
              <a:t>——</a:t>
            </a:r>
            <a:r>
              <a:rPr lang="zh-CN" altLang="en-US"/>
              <a:t>激发目标意识</a:t>
            </a:r>
            <a:endParaRPr lang="zh-CN" altLang="en-US"/>
          </a:p>
        </p:txBody>
      </p:sp>
      <p:pic>
        <p:nvPicPr>
          <p:cNvPr id="4" name="图片 3" descr="VX(4D5D1U7)8(7RNACVMT~S"/>
          <p:cNvPicPr>
            <a:picLocks noChangeAspect="1"/>
          </p:cNvPicPr>
          <p:nvPr/>
        </p:nvPicPr>
        <p:blipFill>
          <a:blip r:embed="rId1"/>
          <a:srcRect r="890"/>
          <a:stretch>
            <a:fillRect/>
          </a:stretch>
        </p:blipFill>
        <p:spPr>
          <a:xfrm>
            <a:off x="5887085" y="1340485"/>
            <a:ext cx="5515610" cy="3175000"/>
          </a:xfrm>
          <a:prstGeom prst="rect">
            <a:avLst/>
          </a:prstGeom>
        </p:spPr>
      </p:pic>
      <p:pic>
        <p:nvPicPr>
          <p:cNvPr id="5" name="图片 4" descr="MM934NP7ZV7SIHB@94(HW]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" y="1340485"/>
            <a:ext cx="5236845" cy="39300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b="13921"/>
          <a:stretch>
            <a:fillRect/>
          </a:stretch>
        </p:blipFill>
        <p:spPr>
          <a:xfrm>
            <a:off x="1898015" y="3428365"/>
            <a:ext cx="7086600" cy="34436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榜样引领、总结反思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7621"/>
          <p:cNvPicPr>
            <a:picLocks noChangeAspect="1"/>
          </p:cNvPicPr>
          <p:nvPr/>
        </p:nvPicPr>
        <p:blipFill>
          <a:blip r:embed="rId1"/>
          <a:srcRect l="6631" t="5099" r="5167" b="13723"/>
          <a:stretch>
            <a:fillRect/>
          </a:stretch>
        </p:blipFill>
        <p:spPr>
          <a:xfrm>
            <a:off x="6029960" y="1495425"/>
            <a:ext cx="5900420" cy="4217035"/>
          </a:xfrm>
          <a:prstGeom prst="rect">
            <a:avLst/>
          </a:prstGeom>
        </p:spPr>
      </p:pic>
      <p:pic>
        <p:nvPicPr>
          <p:cNvPr id="5" name="图片 4" descr="IMG_7612"/>
          <p:cNvPicPr>
            <a:picLocks noChangeAspect="1"/>
          </p:cNvPicPr>
          <p:nvPr/>
        </p:nvPicPr>
        <p:blipFill>
          <a:blip r:embed="rId2"/>
          <a:srcRect l="20023" t="6532" r="9915" b="24526"/>
          <a:stretch>
            <a:fillRect/>
          </a:stretch>
        </p:blipFill>
        <p:spPr>
          <a:xfrm>
            <a:off x="480695" y="1495425"/>
            <a:ext cx="5713095" cy="42170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颁奖活动，激励学生奋进向上。</a:t>
            </a:r>
            <a:r>
              <a:rPr lang="en-US" altLang="zh-CN"/>
              <a:t>“</a:t>
            </a:r>
            <a:r>
              <a:rPr lang="zh-CN" altLang="en-US"/>
              <a:t>竞</a:t>
            </a:r>
            <a:r>
              <a:rPr lang="en-US" altLang="zh-CN"/>
              <a:t>”</a:t>
            </a:r>
            <a:endParaRPr lang="en-US" altLang="zh-CN"/>
          </a:p>
        </p:txBody>
      </p:sp>
      <p:pic>
        <p:nvPicPr>
          <p:cNvPr id="5" name="图片 4" descr="IMG_567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78400" y="1807210"/>
            <a:ext cx="3037840" cy="4050030"/>
          </a:xfrm>
          <a:prstGeom prst="rect">
            <a:avLst/>
          </a:prstGeom>
        </p:spPr>
      </p:pic>
      <p:pic>
        <p:nvPicPr>
          <p:cNvPr id="9" name="内容占位符 8" descr="IMG_7302"/>
          <p:cNvPicPr>
            <a:picLocks noChangeAspect="1"/>
          </p:cNvPicPr>
          <p:nvPr>
            <p:ph idx="1"/>
          </p:nvPr>
        </p:nvPicPr>
        <p:blipFill>
          <a:blip r:embed="rId2"/>
          <a:srcRect l="6127" t="6067" r="-6127" b="12394"/>
          <a:stretch>
            <a:fillRect/>
          </a:stretch>
        </p:blipFill>
        <p:spPr>
          <a:xfrm>
            <a:off x="8752840" y="546100"/>
            <a:ext cx="3472180" cy="5948680"/>
          </a:xfrm>
          <a:prstGeom prst="rect">
            <a:avLst/>
          </a:prstGeom>
        </p:spPr>
      </p:pic>
      <p:pic>
        <p:nvPicPr>
          <p:cNvPr id="6" name="图片 5" descr="BAFC592F21F877C979B217E033BC5E9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07210"/>
            <a:ext cx="3858260" cy="34264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4170" y="365125"/>
            <a:ext cx="11009630" cy="1130935"/>
          </a:xfrm>
        </p:spPr>
        <p:txBody>
          <a:bodyPr/>
          <a:p>
            <a:r>
              <a:rPr lang="zh-CN" altLang="en-US"/>
              <a:t>协调人际关系</a:t>
            </a:r>
            <a:br>
              <a:rPr lang="zh-CN" altLang="en-US"/>
            </a:br>
            <a:r>
              <a:rPr lang="zh-CN" altLang="en-US"/>
              <a:t> 针对群体及个体心理问题，做班级群体指导和个体疏导。</a:t>
            </a:r>
            <a:endParaRPr lang="zh-CN" altLang="en-US"/>
          </a:p>
        </p:txBody>
      </p:sp>
      <p:pic>
        <p:nvPicPr>
          <p:cNvPr id="4" name="图片 3" descr="{1`_}`{SM7L}F6BJQ8`4GM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4170" y="1717040"/>
            <a:ext cx="5466080" cy="3771900"/>
          </a:xfrm>
          <a:prstGeom prst="rect">
            <a:avLst/>
          </a:prstGeom>
        </p:spPr>
      </p:pic>
      <p:pic>
        <p:nvPicPr>
          <p:cNvPr id="5" name="图片 4" descr="3FG{_KB{TH_(@}IF]@OKTW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0" y="1717040"/>
            <a:ext cx="5875655" cy="37725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233805"/>
            <a:ext cx="10515600" cy="4391660"/>
          </a:xfrm>
        </p:spPr>
        <p:txBody>
          <a:bodyPr>
            <a:normAutofit/>
          </a:bodyPr>
          <a:p>
            <a:r>
              <a:rPr lang="zh-CN" altLang="en-US"/>
              <a:t>结合中学生成长的各个阶段，开展立人教育、感恩教育系列活动、成人礼系列活动。</a:t>
            </a:r>
            <a:br>
              <a:rPr lang="zh-CN" altLang="en-US"/>
            </a:br>
            <a:r>
              <a:rPr lang="zh-CN" altLang="en-US"/>
              <a:t>结合学校阶段要求，开展法治教育、五四青年节等系列班会活动；</a:t>
            </a:r>
            <a:br>
              <a:rPr lang="zh-CN" altLang="en-US"/>
            </a:br>
            <a:r>
              <a:rPr lang="zh-CN" altLang="en-US"/>
              <a:t>结合重要节日开展清明节、母亲节、元旦等主题班会；结合班级情况，开展有关心理健康、中学生交往、期中期末冲刺等主题班会。</a:t>
            </a:r>
            <a:br>
              <a:rPr lang="zh-CN" altLang="en-US"/>
            </a:br>
            <a:r>
              <a:rPr lang="zh-CN" altLang="en-US"/>
              <a:t>结合班主任特色开展研究性学习，弘扬民族文化。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1" name="图片 11" descr="许多人在房间里&#10;&#10;中度可信度描述已自动生成"/>
          <p:cNvPicPr>
            <a:picLocks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915" y="497205"/>
            <a:ext cx="10824845" cy="607441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96975"/>
          </a:xfrm>
        </p:spPr>
        <p:txBody>
          <a:bodyPr>
            <a:normAutofit/>
          </a:bodyPr>
          <a:p>
            <a:r>
              <a:rPr lang="en-US" altLang="zh-CN">
                <a:sym typeface="+mn-ea"/>
              </a:rPr>
              <a:t>4</a:t>
            </a:r>
            <a:r>
              <a:rPr lang="zh-CN" altLang="en-US">
                <a:sym typeface="+mn-ea"/>
              </a:rPr>
              <a:t>、学科活动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67765"/>
            <a:ext cx="10515600" cy="5008880"/>
          </a:xfrm>
        </p:spPr>
        <p:txBody>
          <a:bodyPr/>
          <a:p>
            <a:endParaRPr lang="zh-CN" altLang="en-US"/>
          </a:p>
          <a:p>
            <a:r>
              <a:rPr lang="zh-CN" altLang="en-US"/>
              <a:t>一对一师徒结对</a:t>
            </a:r>
            <a:endParaRPr lang="zh-CN" altLang="en-US"/>
          </a:p>
          <a:p>
            <a:r>
              <a:rPr lang="zh-CN" altLang="en-US"/>
              <a:t>21天好习惯养成计划</a:t>
            </a:r>
            <a:endParaRPr lang="zh-CN" altLang="en-US"/>
          </a:p>
          <a:p>
            <a:r>
              <a:rPr lang="zh-CN" altLang="en-US"/>
              <a:t>学习打卡活动</a:t>
            </a:r>
            <a:endParaRPr lang="zh-CN" altLang="en-US"/>
          </a:p>
          <a:p>
            <a:r>
              <a:rPr lang="zh-CN" altLang="en-US"/>
              <a:t>十月革命</a:t>
            </a:r>
            <a:r>
              <a:rPr lang="en-US" altLang="zh-CN"/>
              <a:t>……</a:t>
            </a:r>
            <a:endParaRPr lang="en-US" altLang="zh-CN"/>
          </a:p>
        </p:txBody>
      </p:sp>
      <p:pic>
        <p:nvPicPr>
          <p:cNvPr id="20" name="图片 20" descr="一群人坐在桌子前&#10;&#10;描述已自动生成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2710" y="3589655"/>
            <a:ext cx="1789430" cy="2383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 descr="IMG_45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155" y="1729740"/>
            <a:ext cx="6137275" cy="46043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10515600" cy="1475105"/>
          </a:xfrm>
        </p:spPr>
        <p:txBody>
          <a:bodyPr>
            <a:normAutofit/>
          </a:bodyPr>
          <a:p>
            <a:r>
              <a:rPr lang="zh-CN" altLang="en-US">
                <a:sym typeface="+mn-ea"/>
              </a:rPr>
              <a:t>一、班级文化的确定</a:t>
            </a:r>
            <a:br>
              <a:rPr lang="zh-CN" altLang="en-US">
                <a:sym typeface="+mn-ea"/>
              </a:rPr>
            </a:br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、班徽设计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66637"/>
            <a:ext cx="10515600" cy="4681421"/>
          </a:xfrm>
        </p:spPr>
        <p:txBody>
          <a:bodyPr/>
          <a:p>
            <a:endParaRPr lang="zh-CN" altLang="en-US"/>
          </a:p>
          <a:p>
            <a:r>
              <a:rPr lang="zh-CN" altLang="en-US"/>
              <a:t> 每成立一个班级，我都会设计班徽和班训，形成班级独特的文化。2023届高一（1）班的音乐和美术、体育的混合班。班徽为艺术之星之意，并沿用至今。班级文化为“yi”文化，其内涵为：“一、意，毅，奕、艺、懿”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 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13" name="图片 1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9850" y="3106420"/>
            <a:ext cx="2997200" cy="2663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2285" y="3046095"/>
            <a:ext cx="2886710" cy="288671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3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0430" y="381000"/>
            <a:ext cx="12005945" cy="1524635"/>
          </a:xfrm>
        </p:spPr>
        <p:txBody>
          <a:bodyPr>
            <a:normAutofit/>
          </a:bodyPr>
          <a:p>
            <a:r>
              <a:rPr lang="zh-CN" altLang="en-US"/>
              <a:t>总结</a:t>
            </a:r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900430" y="1621155"/>
            <a:ext cx="1076642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en-US" altLang="zh-CN" sz="3600" b="0">
                <a:ea typeface="宋体" panose="02010600030101010101" pitchFamily="2" charset="-122"/>
              </a:rPr>
              <a:t>  </a:t>
            </a:r>
            <a:r>
              <a:rPr lang="zh-CN" sz="3600" b="0">
                <a:ea typeface="宋体" panose="02010600030101010101" pitchFamily="2" charset="-122"/>
              </a:rPr>
              <a:t>“悦读勤思，养德润心”个性化班级文化的建设是一个系统工程。结合结合学科、专业特色，引导学生在多样化的阅读中，引入思辨能力培养、利用项目式学习方法，调动同学参与积极性，正确引导学生</a:t>
            </a:r>
            <a:r>
              <a:rPr lang="zh-CN" sz="3600">
                <a:ea typeface="宋体" panose="02010600030101010101" pitchFamily="2" charset="-122"/>
                <a:sym typeface="+mn-ea"/>
              </a:rPr>
              <a:t>，引导学生形成</a:t>
            </a:r>
            <a:r>
              <a:rPr lang="zh-CN" sz="3600">
                <a:ea typeface="宋体" panose="02010600030101010101" pitchFamily="2" charset="-122"/>
                <a:sym typeface="+mn-ea"/>
              </a:rPr>
              <a:t>正确的三观</a:t>
            </a:r>
            <a:r>
              <a:rPr lang="zh-CN" sz="3600" b="0">
                <a:ea typeface="宋体" panose="02010600030101010101" pitchFamily="2" charset="-122"/>
              </a:rPr>
              <a:t>，从而形成团结勤奋、积极向上的班风，达到养德润心的目标</a:t>
            </a:r>
            <a:r>
              <a:rPr lang="zh-CN" sz="3600" b="0">
                <a:ea typeface="宋体" panose="02010600030101010101" pitchFamily="2" charset="-122"/>
              </a:rPr>
              <a:t>。</a:t>
            </a:r>
            <a:endParaRPr lang="zh-CN" altLang="en-US" sz="3600" b="0"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969135" y="1111885"/>
            <a:ext cx="8340725" cy="27997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266700"/>
            <a:r>
              <a:rPr lang="zh-CN" sz="4400" b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宋体" panose="02010600030101010101" pitchFamily="2" charset="-122"/>
              </a:rPr>
              <a:t>用爱心滋润学生的爱心</a:t>
            </a:r>
            <a:endParaRPr lang="zh-CN" sz="4400" b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ea typeface="宋体" panose="02010600030101010101" pitchFamily="2" charset="-122"/>
            </a:endParaRPr>
          </a:p>
          <a:p>
            <a:pPr indent="266700"/>
            <a:r>
              <a:rPr lang="zh-CN" sz="4400" b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宋体" panose="02010600030101010101" pitchFamily="2" charset="-122"/>
              </a:rPr>
              <a:t>用智慧启迪学生的智慧</a:t>
            </a:r>
            <a:endParaRPr lang="zh-CN" sz="4400" b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ea typeface="宋体" panose="02010600030101010101" pitchFamily="2" charset="-122"/>
            </a:endParaRPr>
          </a:p>
          <a:p>
            <a:pPr indent="266700"/>
            <a:r>
              <a:rPr lang="zh-CN" sz="4400" b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宋体" panose="02010600030101010101" pitchFamily="2" charset="-122"/>
              </a:rPr>
              <a:t>用信念激励学生的信念</a:t>
            </a:r>
            <a:endParaRPr lang="zh-CN" sz="4400" b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ea typeface="宋体" panose="02010600030101010101" pitchFamily="2" charset="-122"/>
            </a:endParaRPr>
          </a:p>
          <a:p>
            <a:pPr indent="266700"/>
            <a:r>
              <a:rPr lang="en-US" altLang="zh-CN" sz="4400" b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宋体" panose="02010600030101010101" pitchFamily="2" charset="-122"/>
              </a:rPr>
              <a:t>               ——</a:t>
            </a:r>
            <a:r>
              <a:rPr lang="zh-CN" altLang="en-US" sz="4400" b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宋体" panose="02010600030101010101" pitchFamily="2" charset="-122"/>
              </a:rPr>
              <a:t>助力学生成长</a:t>
            </a:r>
            <a:endParaRPr lang="zh-CN" altLang="en-US" sz="4400" b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THANKS</a:t>
            </a:r>
            <a:endParaRPr lang="en-US" altLang="zh-CN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591050" y="2171700"/>
            <a:ext cx="914400" cy="819150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ctr"/>
            <a:r>
              <a:rPr lang="zh-CN" altLang="en-US" sz="3600" dirty="0">
                <a:solidFill>
                  <a:schemeClr val="bg1"/>
                </a:solidFill>
              </a:rPr>
              <a:t>谢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717722" y="2171700"/>
            <a:ext cx="914400" cy="819150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ctr"/>
            <a:r>
              <a:rPr lang="zh-CN" altLang="en-US" sz="3600" dirty="0">
                <a:solidFill>
                  <a:schemeClr val="bg1"/>
                </a:solidFill>
              </a:rPr>
              <a:t>谢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591050" y="4381500"/>
            <a:ext cx="914400" cy="819150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ctr"/>
            <a:r>
              <a:rPr lang="zh-CN" altLang="en-US" sz="3600" dirty="0">
                <a:solidFill>
                  <a:schemeClr val="bg1"/>
                </a:solidFill>
              </a:rPr>
              <a:t>聆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6715990" y="4381500"/>
            <a:ext cx="914400" cy="819150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ctr"/>
            <a:r>
              <a:rPr lang="zh-CN" altLang="en-US" sz="3600" dirty="0">
                <a:solidFill>
                  <a:schemeClr val="bg1"/>
                </a:solidFill>
              </a:rPr>
              <a:t>听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 descr="IMG_24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3775075"/>
            <a:ext cx="2029460" cy="3037205"/>
          </a:xfrm>
          <a:prstGeom prst="rect">
            <a:avLst/>
          </a:prstGeom>
        </p:spPr>
      </p:pic>
      <p:pic>
        <p:nvPicPr>
          <p:cNvPr id="7" name="图片 6" descr="IMG_24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70" y="287655"/>
            <a:ext cx="2686685" cy="3487420"/>
          </a:xfrm>
          <a:prstGeom prst="rect">
            <a:avLst/>
          </a:prstGeom>
        </p:spPr>
      </p:pic>
      <p:pic>
        <p:nvPicPr>
          <p:cNvPr id="8" name="图片 7" descr="IMG_24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460" y="3522980"/>
            <a:ext cx="2802255" cy="3368040"/>
          </a:xfrm>
          <a:prstGeom prst="rect">
            <a:avLst/>
          </a:prstGeom>
        </p:spPr>
      </p:pic>
      <p:pic>
        <p:nvPicPr>
          <p:cNvPr id="9" name="图片 8" descr="IMG_2438"/>
          <p:cNvPicPr>
            <a:picLocks noChangeAspect="1"/>
          </p:cNvPicPr>
          <p:nvPr/>
        </p:nvPicPr>
        <p:blipFill>
          <a:blip r:embed="rId4">
            <a:clrChange>
              <a:clrFrom>
                <a:srgbClr val="BEBEBC">
                  <a:alpha val="100000"/>
                </a:srgbClr>
              </a:clrFrom>
              <a:clrTo>
                <a:srgbClr val="BEBEB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775" y="287655"/>
            <a:ext cx="2856230" cy="3370580"/>
          </a:xfrm>
          <a:prstGeom prst="rect">
            <a:avLst/>
          </a:prstGeom>
        </p:spPr>
      </p:pic>
      <p:pic>
        <p:nvPicPr>
          <p:cNvPr id="10" name="图片 9" descr="IMG_24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460" y="274955"/>
            <a:ext cx="2916555" cy="3369945"/>
          </a:xfrm>
          <a:prstGeom prst="rect">
            <a:avLst/>
          </a:prstGeom>
        </p:spPr>
      </p:pic>
      <p:pic>
        <p:nvPicPr>
          <p:cNvPr id="12" name="图片 11" descr="IMG_24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274955"/>
            <a:ext cx="2740660" cy="3382645"/>
          </a:xfrm>
          <a:prstGeom prst="rect">
            <a:avLst/>
          </a:prstGeom>
        </p:spPr>
      </p:pic>
      <p:pic>
        <p:nvPicPr>
          <p:cNvPr id="13" name="图片 12" descr="IMG_24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2005" y="3658235"/>
            <a:ext cx="2683510" cy="3058160"/>
          </a:xfrm>
          <a:prstGeom prst="rect">
            <a:avLst/>
          </a:prstGeom>
        </p:spPr>
      </p:pic>
      <p:pic>
        <p:nvPicPr>
          <p:cNvPr id="14" name="图片 13" descr="IMG_24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2475" y="3577590"/>
            <a:ext cx="2322830" cy="325882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33495" y="154940"/>
            <a:ext cx="7334250" cy="4095750"/>
          </a:xfrm>
          <a:prstGeom prst="rect">
            <a:avLst/>
          </a:prstGeom>
        </p:spPr>
      </p:pic>
      <p:pic>
        <p:nvPicPr>
          <p:cNvPr id="8" name="图片 7" descr="IMG_758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470" y="154940"/>
            <a:ext cx="3756025" cy="5448935"/>
          </a:xfrm>
          <a:prstGeom prst="rect">
            <a:avLst/>
          </a:prstGeom>
        </p:spPr>
      </p:pic>
      <p:pic>
        <p:nvPicPr>
          <p:cNvPr id="9" name="图片 8" descr="IMG_2682(20230919-005353)"/>
          <p:cNvPicPr>
            <a:picLocks noChangeAspect="1"/>
          </p:cNvPicPr>
          <p:nvPr/>
        </p:nvPicPr>
        <p:blipFill>
          <a:blip r:embed="rId3">
            <a:clrChange>
              <a:clrFrom>
                <a:srgbClr val="F9FAFE">
                  <a:alpha val="100000"/>
                </a:srgbClr>
              </a:clrFrom>
              <a:clrTo>
                <a:srgbClr val="F9FA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0045" y="3709670"/>
            <a:ext cx="3690620" cy="27692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l="36077" t="21161" r="42924" b="55033"/>
          <a:stretch>
            <a:fillRect/>
          </a:stretch>
        </p:blipFill>
        <p:spPr>
          <a:xfrm>
            <a:off x="541020" y="1316355"/>
            <a:ext cx="5734050" cy="48755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73825" y="1453515"/>
            <a:ext cx="537400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班级文化：石榴文化</a:t>
            </a:r>
            <a:endParaRPr lang="zh-CN" altLang="en-US" sz="2400"/>
          </a:p>
          <a:p>
            <a:r>
              <a:rPr lang="zh-CN" altLang="en-US" sz="2400"/>
              <a:t>“团结、热爱、向上”</a:t>
            </a:r>
            <a:endParaRPr lang="zh-CN" altLang="en-US" sz="2400"/>
          </a:p>
          <a:p>
            <a:r>
              <a:rPr lang="zh-CN" altLang="en-US" sz="2400"/>
              <a:t>团结合作：石榴籽紧密排列，团结协作，自律勤奋；</a:t>
            </a:r>
            <a:endParaRPr lang="zh-CN" altLang="en-US" sz="2400"/>
          </a:p>
          <a:p>
            <a:r>
              <a:rPr lang="zh-CN" altLang="en-US" sz="2400"/>
              <a:t>整洁纯净：班级整洁干净、学生心理健康纯净；</a:t>
            </a:r>
            <a:endParaRPr lang="zh-CN" altLang="en-US" sz="2400"/>
          </a:p>
          <a:p>
            <a:r>
              <a:rPr lang="zh-CN" altLang="en-US" sz="2400"/>
              <a:t>爱班爱学：红色代表热情，保有对学习、生活的热情，努力上进。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班训：团结自律、</a:t>
            </a:r>
            <a:r>
              <a:rPr lang="zh-CN" altLang="en-US" sz="2400">
                <a:sym typeface="+mn-ea"/>
              </a:rPr>
              <a:t>勤奋</a:t>
            </a:r>
            <a:r>
              <a:rPr lang="zh-CN" altLang="en-US" sz="2400"/>
              <a:t>惜时、努力上进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石榴文化融入校园文化建设，润德育人。</a:t>
            </a:r>
            <a:endParaRPr lang="zh-CN" altLang="en-US" sz="2400"/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541020" y="365126"/>
            <a:ext cx="10515600" cy="951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zh-CN" altLang="en-US"/>
              <a:t>2、协商制定班训、班级口号、班歌、班服、班级公约等。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" name="图片 15" descr="文本&#10;&#10;描述已自动生成"/>
          <p:cNvPicPr>
            <a:picLocks noChangeAspect="1" noChangeArrowheads="1"/>
          </p:cNvPicPr>
          <p:nvPr>
            <p:ph idx="1"/>
          </p:nvPr>
        </p:nvPicPr>
        <p:blipFill>
          <a:blip r:embed="rId1">
            <a:clrChange>
              <a:clrFrom>
                <a:srgbClr val="679BD3">
                  <a:alpha val="100000"/>
                </a:srgbClr>
              </a:clrFrom>
              <a:clrTo>
                <a:srgbClr val="679BD3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825" y="1150620"/>
            <a:ext cx="3980180" cy="54425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标题 4"/>
          <p:cNvSpPr/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560" y="1316355"/>
            <a:ext cx="6727190" cy="5046345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3621405" y="1195705"/>
            <a:ext cx="999490" cy="80327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 descr="IMG_2682(20230919-005353)"/>
          <p:cNvPicPr>
            <a:picLocks noChangeAspect="1"/>
          </p:cNvPicPr>
          <p:nvPr/>
        </p:nvPicPr>
        <p:blipFill>
          <a:blip r:embed="rId3">
            <a:clrChange>
              <a:clrFrom>
                <a:srgbClr val="F5F7F6">
                  <a:alpha val="100000"/>
                </a:srgbClr>
              </a:clrFrom>
              <a:clrTo>
                <a:srgbClr val="F5F7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3770" y="1195705"/>
            <a:ext cx="1118235" cy="8401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二、班级环境干净整洁美观</a:t>
            </a:r>
            <a:br>
              <a:rPr lang="zh-CN" altLang="en-US"/>
            </a:b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088507"/>
            <a:ext cx="10515600" cy="4681421"/>
          </a:xfrm>
        </p:spPr>
        <p:txBody>
          <a:bodyPr/>
          <a:p>
            <a:r>
              <a:rPr lang="zh-CN" altLang="en-US">
                <a:sym typeface="+mn-ea"/>
              </a:rPr>
              <a:t>班级环境优雅、美观。充分展示班级特色，用学生的书法作品、绿植、标语等美化环境，充分利用好班级黑板报的阵地，布置班级文化氛围。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4" name="图片 1" descr="图形用户界面, 日历&#10;&#10;描述已自动生成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2" t="18295" r="34788" b="14252"/>
          <a:stretch>
            <a:fillRect/>
          </a:stretch>
        </p:blipFill>
        <p:spPr>
          <a:xfrm>
            <a:off x="363855" y="1913890"/>
            <a:ext cx="1913255" cy="439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41320" y="1913890"/>
            <a:ext cx="3718560" cy="1988185"/>
          </a:xfrm>
          <a:prstGeom prst="rect">
            <a:avLst/>
          </a:prstGeom>
        </p:spPr>
      </p:pic>
      <p:pic>
        <p:nvPicPr>
          <p:cNvPr id="10" name="图片 10" descr="许多人在餐厅里&#10;&#10;中度可信度描述已自动生成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43140" y="2052320"/>
            <a:ext cx="3785235" cy="4261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内容占位符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490" y="3773805"/>
            <a:ext cx="3882390" cy="29121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作品展，展示才华，激发学生内驱力</a:t>
            </a:r>
            <a:endParaRPr lang="zh-CN" altLang="en-US"/>
          </a:p>
        </p:txBody>
      </p:sp>
      <p:pic>
        <p:nvPicPr>
          <p:cNvPr id="18" name="图片 18" descr="图片包含 图示&#10;&#10;描述已自动生成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7" r="62" b="54958"/>
          <a:stretch>
            <a:fillRect/>
          </a:stretch>
        </p:blipFill>
        <p:spPr>
          <a:xfrm>
            <a:off x="899160" y="1923415"/>
            <a:ext cx="5019040" cy="382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3" descr="卡通人物&#10;&#10;低可信度描述已自动生成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8200" y="1972945"/>
            <a:ext cx="2868295" cy="382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 descr="IMG_7584"/>
          <p:cNvPicPr>
            <a:picLocks noChangeAspect="1"/>
          </p:cNvPicPr>
          <p:nvPr/>
        </p:nvPicPr>
        <p:blipFill>
          <a:blip r:embed="rId3"/>
          <a:srcRect l="12361" t="21423" r="10088" b="24823"/>
          <a:stretch>
            <a:fillRect/>
          </a:stretch>
        </p:blipFill>
        <p:spPr>
          <a:xfrm rot="16200000">
            <a:off x="7844155" y="2865120"/>
            <a:ext cx="3923665" cy="20396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TAG_VERSION" val="1.0"/>
  <p:tag name="KSO_WM_BEAUTIFY_FLAG" val="#wm#"/>
  <p:tag name="KSO_WM_UNIT_TYPE" val="m_i"/>
  <p:tag name="KSO_WM_UNIT_INDEX" val="1_13"/>
  <p:tag name="KSO_WM_UNIT_ID" val="_12*m_i*1_13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general"/>
</p:tagLst>
</file>

<file path=ppt/tags/tag10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0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TAG_VERSION" val="1.0"/>
  <p:tag name="KSO_WM_BEAUTIFY_FLAG" val="#wm#"/>
  <p:tag name="KSO_WM_UNIT_TYPE" val="m_i"/>
  <p:tag name="KSO_WM_UNIT_INDEX" val="1_13"/>
  <p:tag name="KSO_WM_UNIT_ID" val="_12*m_i*1_13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general"/>
</p:tagLst>
</file>

<file path=ppt/tags/tag11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14.xml><?xml version="1.0" encoding="utf-8"?>
<p:tagLst xmlns:p="http://schemas.openxmlformats.org/presentationml/2006/main">
  <p:tag name="KSO_WM_TAG_VERSION" val="1.0"/>
  <p:tag name="KSO_WM_BEAUTIFY_FLAG" val="#wm#"/>
  <p:tag name="KSO_WM_UNIT_TYPE" val="m_i"/>
  <p:tag name="KSO_WM_UNIT_INDEX" val="1_13"/>
  <p:tag name="KSO_WM_UNIT_ID" val="_12*m_i*1_13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general"/>
</p:tagLst>
</file>

<file path=ppt/tags/tag11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160409"/>
</p:tagLst>
</file>

<file path=ppt/tags/tag122.xml><?xml version="1.0" encoding="utf-8"?>
<p:tagLst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160409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TEMPLATE_THUMBS_INDEX" val="1、10、12、17、19、20、25、27"/>
  <p:tag name="KSO_WM_TEMPLATE_CATEGORY" val="custom"/>
  <p:tag name="KSO_WM_TEMPLATE_INDEX" val="160409"/>
  <p:tag name="KSO_WM_TAG_VERSION" val="1.0"/>
  <p:tag name="KSO_WM_BEAUTIFY_FLAG" val="#wm#"/>
  <p:tag name="KSO_WM_TEMPLATE_SUBCATEGORY" val="0"/>
  <p:tag name="KSO_WM_TEMPLATE_MASTER_TYPE" val="1"/>
  <p:tag name="KSO_WM_TEMPLATE_COLOR_TYPE" val="0"/>
</p:tagLst>
</file>

<file path=ppt/tags/tag12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409"/>
  <p:tag name="KSO_WM_UNIT_TYPE" val="b"/>
  <p:tag name="KSO_WM_UNIT_INDEX" val="1"/>
  <p:tag name="KSO_WM_UNIT_ID" val="custom160409_1*b*1"/>
  <p:tag name="KSO_WM_UNIT_LAYERLEVEL" val="1"/>
  <p:tag name="KSO_WM_UNIT_VALUE" val="29"/>
  <p:tag name="KSO_WM_UNIT_ISCONTENTSTITLE" val="0"/>
  <p:tag name="KSO_WM_UNIT_HIGHLIGHT" val="0"/>
  <p:tag name="KSO_WM_UNIT_COMPATIBLE" val="0"/>
  <p:tag name="KSO_WM_UNIT_PRESET_TEXT_INDEX" val="3"/>
  <p:tag name="KSO_WM_UNIT_PRESET_TEXT_LEN" val="17"/>
  <p:tag name="KSO_WM_UNIT_ISNUMDGMTITLE" val="0"/>
  <p:tag name="KSO_WM_UNIT_NOCLEAR" val="0"/>
  <p:tag name="KSO_WM_UNIT_DIAGRAM_ISNUMVISUAL" val="0"/>
  <p:tag name="KSO_WM_UNIT_DIAGRAM_ISREFERUNIT" val="0"/>
</p:tagLst>
</file>

<file path=ppt/tags/tag128.xml><?xml version="1.0" encoding="utf-8"?>
<p:tagLst xmlns:p="http://schemas.openxmlformats.org/presentationml/2006/main">
  <p:tag name="KSO_WM_TEMPLATE_CATEGORY" val="custom"/>
  <p:tag name="KSO_WM_TEMPLATE_INDEX" val="160409"/>
  <p:tag name="KSO_WM_TEMPLATE_THUMBS_INDEX" val="1、10、12、17、19、20、25、27"/>
  <p:tag name="KSO_WM_TAG_VERSION" val="1.0"/>
  <p:tag name="KSO_WM_SLIDE_ID" val="custom160409_1"/>
  <p:tag name="KSO_WM_SLIDE_INDEX" val="1"/>
  <p:tag name="KSO_WM_SLIDE_ITEM_CNT" val="0"/>
  <p:tag name="KSO_WM_SLIDE_LAYOUT" val="a_b"/>
  <p:tag name="KSO_WM_SLIDE_LAYOUT_CNT" val="1_1"/>
  <p:tag name="KSO_WM_SLIDE_TYPE" val="title"/>
  <p:tag name="KSO_WM_BEAUTIFY_FLAG" val="#wm#"/>
  <p:tag name="KSO_WM_TEMPLATE_SUBCATEGORY" val="0"/>
  <p:tag name="KSO_WM_TEMPLATE_MASTER_TYPE" val="1"/>
  <p:tag name="KSO_WM_TEMPLATE_COLOR_TYPE" val="0"/>
</p:tagLst>
</file>

<file path=ppt/tags/tag129.xml><?xml version="1.0" encoding="utf-8"?>
<p:tagLst xmlns:p="http://schemas.openxmlformats.org/presentationml/2006/main">
  <p:tag name="KSO_WM_TEMPLATE_CATEGORY" val="custom"/>
  <p:tag name="KSO_WM_TEMPLATE_INDEX" val="160409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160409"/>
</p:tagLst>
</file>

<file path=ppt/tags/tag131.xml><?xml version="1.0" encoding="utf-8"?>
<p:tagLst xmlns:p="http://schemas.openxmlformats.org/presentationml/2006/main">
  <p:tag name="KSO_WM_TEMPLATE_CATEGORY" val="custom"/>
  <p:tag name="KSO_WM_TEMPLATE_INDEX" val="160409"/>
</p:tagLst>
</file>

<file path=ppt/tags/tag132.xml><?xml version="1.0" encoding="utf-8"?>
<p:tagLst xmlns:p="http://schemas.openxmlformats.org/presentationml/2006/main">
  <p:tag name="KSO_WM_TEMPLATE_CATEGORY" val="custom"/>
  <p:tag name="KSO_WM_TEMPLATE_INDEX" val="160409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160409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160409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160409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160409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160409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160409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160409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160409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160409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160409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160409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160409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160409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160409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160409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160409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160409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160409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160409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160409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160409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160409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160409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160409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160409"/>
</p:tagLst>
</file>

<file path=ppt/tags/tag158.xml><?xml version="1.0" encoding="utf-8"?>
<p:tagLst xmlns:p="http://schemas.openxmlformats.org/presentationml/2006/main">
  <p:tag name="KSO_WM_BEAUTIFY_FLAG" val="#wm#"/>
  <p:tag name="KSO_WM_TEMPLATE_CATEGORY" val="custom"/>
  <p:tag name="KSO_WM_TEMPLATE_INDEX" val="160409"/>
</p:tagLst>
</file>

<file path=ppt/tags/tag159.xml><?xml version="1.0" encoding="utf-8"?>
<p:tagLst xmlns:p="http://schemas.openxmlformats.org/presentationml/2006/main">
  <p:tag name="KSO_WM_UNIT_ISCONTENTSTITLE" val="0"/>
  <p:tag name="KSO_WM_UNIT_ISNUMDGMTITLE" val="0"/>
  <p:tag name="KSO_WM_UNIT_PRESET_TEXT" val="THANKS"/>
  <p:tag name="KSO_WM_UNIT_NOCLEAR" val="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160409_27*a*1"/>
  <p:tag name="KSO_WM_TEMPLATE_CATEGORY" val="custom"/>
  <p:tag name="KSO_WM_TEMPLATE_INDEX" val="160409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409_27*i*1"/>
  <p:tag name="KSO_WM_TEMPLATE_CATEGORY" val="custom"/>
  <p:tag name="KSO_WM_TEMPLATE_INDEX" val="160409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PRESET_TEXT" val="谢"/>
</p:tagLst>
</file>

<file path=ppt/tags/tag16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409_27*i*2"/>
  <p:tag name="KSO_WM_TEMPLATE_CATEGORY" val="custom"/>
  <p:tag name="KSO_WM_TEMPLATE_INDEX" val="160409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PRESET_TEXT" val="谢"/>
</p:tagLst>
</file>

<file path=ppt/tags/tag16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409_27*i*3"/>
  <p:tag name="KSO_WM_TEMPLATE_CATEGORY" val="custom"/>
  <p:tag name="KSO_WM_TEMPLATE_INDEX" val="160409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PRESET_TEXT" val="聆"/>
</p:tagLst>
</file>

<file path=ppt/tags/tag16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409_27*i*4"/>
  <p:tag name="KSO_WM_TEMPLATE_CATEGORY" val="custom"/>
  <p:tag name="KSO_WM_TEMPLATE_INDEX" val="160409"/>
  <p:tag name="KSO_WM_UNIT_INDEX" val="4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PRESET_TEXT" val="听"/>
</p:tagLst>
</file>

<file path=ppt/tags/tag164.xml><?xml version="1.0" encoding="utf-8"?>
<p:tagLst xmlns:p="http://schemas.openxmlformats.org/presentationml/2006/main">
  <p:tag name="KSO_WM_SLIDE_ID" val="custom160409_27"/>
  <p:tag name="KSO_WM_TEMPLATE_SUBCATEGORY" val="0"/>
  <p:tag name="KSO_WM_TEMPLATE_MASTER_TYPE" val="1"/>
  <p:tag name="KSO_WM_TEMPLATE_COLOR_TYPE" val="0"/>
  <p:tag name="KSO_WM_SLIDE_TYPE" val="endPage"/>
  <p:tag name="KSO_WM_SLIDE_SUBTYPE" val="pureTxt"/>
  <p:tag name="KSO_WM_SLIDE_ITEM_CNT" val="0"/>
  <p:tag name="KSO_WM_SLIDE_INDEX" val="27"/>
  <p:tag name="KSO_WM_TAG_VERSION" val="1.0"/>
  <p:tag name="KSO_WM_BEAUTIFY_FLAG" val="#wm#"/>
  <p:tag name="KSO_WM_TEMPLATE_CATEGORY" val="custom"/>
  <p:tag name="KSO_WM_TEMPLATE_INDEX" val="160409"/>
  <p:tag name="KSO_WM_SLIDE_LAYOUT" val="a"/>
  <p:tag name="KSO_WM_SLIDE_LAYOUT_CNT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AG_VERSION" val="1.0"/>
  <p:tag name="KSO_WM_BEAUTIFY_FLAG" val="#wm#"/>
  <p:tag name="KSO_WM_UNIT_TYPE" val="m_i"/>
  <p:tag name="KSO_WM_UNIT_INDEX" val="1_13"/>
  <p:tag name="KSO_WM_UNIT_ID" val="_12*m_i*1_13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general"/>
</p:tagLst>
</file>

<file path=ppt/tags/tag63.xml><?xml version="1.0" encoding="utf-8"?>
<p:tagLst xmlns:p="http://schemas.openxmlformats.org/presentationml/2006/main">
  <p:tag name="KSO_WM_TAG_VERSION" val="1.0"/>
  <p:tag name="KSO_WM_BEAUTIFY_FLAG" val="#wm#"/>
  <p:tag name="KSO_WM_UNIT_TYPE" val="m_i"/>
  <p:tag name="KSO_WM_UNIT_INDEX" val="1_13"/>
  <p:tag name="KSO_WM_UNIT_ID" val="_12*m_i*1_13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general"/>
</p:tagLst>
</file>

<file path=ppt/tags/tag6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68.xml><?xml version="1.0" encoding="utf-8"?>
<p:tagLst xmlns:p="http://schemas.openxmlformats.org/presentationml/2006/main">
  <p:tag name="KSO_WM_TAG_VERSION" val="1.0"/>
  <p:tag name="KSO_WM_BEAUTIFY_FLAG" val="#wm#"/>
  <p:tag name="KSO_WM_UNIT_TYPE" val="m_i"/>
  <p:tag name="KSO_WM_UNIT_INDEX" val="1_13"/>
  <p:tag name="KSO_WM_UNIT_ID" val="_12*m_i*1_13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general"/>
</p:tagLst>
</file>

<file path=ppt/tags/tag6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TAG_VERSION" val="1.0"/>
  <p:tag name="KSO_WM_BEAUTIFY_FLAG" val="#wm#"/>
  <p:tag name="KSO_WM_UNIT_TYPE" val="m_i"/>
  <p:tag name="KSO_WM_UNIT_INDEX" val="1_13"/>
  <p:tag name="KSO_WM_UNIT_ID" val="_12*m_i*1_13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general"/>
</p:tagLst>
</file>

<file path=ppt/tags/tag7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TAG_VERSION" val="1.0"/>
  <p:tag name="KSO_WM_BEAUTIFY_FLAG" val="#wm#"/>
  <p:tag name="KSO_WM_UNIT_TYPE" val="m_i"/>
  <p:tag name="KSO_WM_UNIT_INDEX" val="1_13"/>
  <p:tag name="KSO_WM_UNIT_ID" val="_12*m_i*1_13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general"/>
</p:tagLst>
</file>

<file path=ppt/tags/tag7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7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85.xml><?xml version="1.0" encoding="utf-8"?>
<p:tagLst xmlns:p="http://schemas.openxmlformats.org/presentationml/2006/main">
  <p:tag name="KSO_WM_TAG_VERSION" val="1.0"/>
  <p:tag name="KSO_WM_BEAUTIFY_FLAG" val="#wm#"/>
  <p:tag name="KSO_WM_UNIT_TYPE" val="m_i"/>
  <p:tag name="KSO_WM_UNIT_INDEX" val="1_13"/>
  <p:tag name="KSO_WM_UNIT_ID" val="_12*m_i*1_13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topBottom"/>
</p:tagLst>
</file>

<file path=ppt/tags/tag86.xml><?xml version="1.0" encoding="utf-8"?>
<p:tagLst xmlns:p="http://schemas.openxmlformats.org/presentationml/2006/main">
  <p:tag name="KSO_WM_TAG_VERSION" val="1.0"/>
  <p:tag name="KSO_WM_BEAUTIFY_FLAG" val="#wm#"/>
  <p:tag name="KSO_WM_UNIT_TYPE" val="m_i"/>
  <p:tag name="KSO_WM_UNIT_INDEX" val="1_13"/>
  <p:tag name="KSO_WM_UNIT_ID" val="_12*m_i*1_13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topBottom"/>
</p:tagLst>
</file>

<file path=ppt/tags/tag8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94.xml><?xml version="1.0" encoding="utf-8"?>
<p:tagLst xmlns:p="http://schemas.openxmlformats.org/presentationml/2006/main">
  <p:tag name="KSO_WM_TAG_VERSION" val="1.0"/>
  <p:tag name="KSO_WM_BEAUTIFY_FLAG" val="#wm#"/>
  <p:tag name="KSO_WM_UNIT_TYPE" val="m_i"/>
  <p:tag name="KSO_WM_UNIT_INDEX" val="1_13"/>
  <p:tag name="KSO_WM_UNIT_ID" val="_12*m_i*1_13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bottomTop"/>
</p:tagLst>
</file>

<file path=ppt/tags/tag95.xml><?xml version="1.0" encoding="utf-8"?>
<p:tagLst xmlns:p="http://schemas.openxmlformats.org/presentationml/2006/main">
  <p:tag name="KSO_WM_TAG_VERSION" val="1.0"/>
  <p:tag name="KSO_WM_BEAUTIFY_FLAG" val="#wm#"/>
  <p:tag name="KSO_WM_UNIT_TYPE" val="m_i"/>
  <p:tag name="KSO_WM_UNIT_INDEX" val="1_13"/>
  <p:tag name="KSO_WM_UNIT_ID" val="_12*m_i*1_13"/>
  <p:tag name="KSO_WM_UNIT_LAYERLEVEL" val="1_1"/>
  <p:tag name="KSO_WM_UNIT_HIGHLIGHT" val="0"/>
  <p:tag name="KSO_WM_UNIT_COMPATIBLE" val="0"/>
  <p:tag name="KSO_WM_UNIT_DIAGRAM_ISNUMVISUAL" val="0"/>
  <p:tag name="KSO_WM_UNIT_DIAGRAM_ISREFERUNIT" val="0"/>
  <p:tag name="KSO_WM_SLIDE_BACKGROUND_TYPE" val="bottomTop"/>
</p:tagLst>
</file>

<file path=ppt/tags/tag9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160409">
      <a:dk1>
        <a:srgbClr val="000000"/>
      </a:dk1>
      <a:lt1>
        <a:srgbClr val="FFFFFF"/>
      </a:lt1>
      <a:dk2>
        <a:srgbClr val="F2F6E2"/>
      </a:dk2>
      <a:lt2>
        <a:srgbClr val="FFFFFF"/>
      </a:lt2>
      <a:accent1>
        <a:srgbClr val="83B40D"/>
      </a:accent1>
      <a:accent2>
        <a:srgbClr val="9FC219"/>
      </a:accent2>
      <a:accent3>
        <a:srgbClr val="B9CD27"/>
      </a:accent3>
      <a:accent4>
        <a:srgbClr val="D2D73C"/>
      </a:accent4>
      <a:accent5>
        <a:srgbClr val="E1DA58"/>
      </a:accent5>
      <a:accent6>
        <a:srgbClr val="EADA76"/>
      </a:accent6>
      <a:hlink>
        <a:srgbClr val="00B0F0"/>
      </a:hlink>
      <a:folHlink>
        <a:srgbClr val="AFB2B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1634</Words>
  <Application>WPS 演示</Application>
  <PresentationFormat>宽屏</PresentationFormat>
  <Paragraphs>104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4" baseType="lpstr">
      <vt:lpstr>Arial</vt:lpstr>
      <vt:lpstr>宋体</vt:lpstr>
      <vt:lpstr>Wingdings</vt:lpstr>
      <vt:lpstr>黑体</vt:lpstr>
      <vt:lpstr>微软雅黑</vt:lpstr>
      <vt:lpstr>Helvetica</vt:lpstr>
      <vt:lpstr>Arial Unicode MS</vt:lpstr>
      <vt:lpstr>Calibri</vt:lpstr>
      <vt:lpstr>汉仪乐喵体W</vt:lpstr>
      <vt:lpstr>幼圆</vt:lpstr>
      <vt:lpstr>Arial Narrow</vt:lpstr>
      <vt:lpstr>Office 主题​​</vt:lpstr>
      <vt:lpstr>PowerPoint 演示文稿</vt:lpstr>
      <vt:lpstr>班级建设宗旨</vt:lpstr>
      <vt:lpstr>一、班级文化的确定 1、班徽设计</vt:lpstr>
      <vt:lpstr>PowerPoint 演示文稿</vt:lpstr>
      <vt:lpstr>PowerPoint 演示文稿</vt:lpstr>
      <vt:lpstr>PowerPoint 演示文稿</vt:lpstr>
      <vt:lpstr>PowerPoint 演示文稿</vt:lpstr>
      <vt:lpstr>二、班级环境干净整洁美观 </vt:lpstr>
      <vt:lpstr>作品展，展示才华，激发学生内驱力</vt:lpstr>
      <vt:lpstr>宿舍氛围的布置  通过给宿舍命名、创建文化标识，形成良好的舍风。</vt:lpstr>
      <vt:lpstr>通过黑板板深化宣传班级文化，促进班集体文化活动的深化。</vt:lpstr>
      <vt:lpstr>PowerPoint 演示文稿</vt:lpstr>
      <vt:lpstr>三、搞好班级活动，营造团结、和谐、有智慧的人文环境。 </vt:lpstr>
      <vt:lpstr>（一）爱读、悦读 1、如何让学生愿意读，积极读、喜欢读？   早读的示范引领、榜样宣传</vt:lpstr>
      <vt:lpstr>朗读比赛：    从班级示范朗读、班级朗读比赛到年级比赛、榜样引领 </vt:lpstr>
      <vt:lpstr>PowerPoint 演示文稿</vt:lpstr>
      <vt:lpstr>悦读： 从校刊征文到作文大赛</vt:lpstr>
      <vt:lpstr>演讲比赛： 从班级演讲比赛到校、区、市比赛。</vt:lpstr>
      <vt:lpstr>剧本赛    增加学生的参与感，提升学生沟通能力、活动策划能力、对学科文本的思考能力、爱上学习。</vt:lpstr>
      <vt:lpstr>悦读创意：</vt:lpstr>
      <vt:lpstr>2、勤思启智 辩论赛：碰撞思维，思辨人生，启迪智慧。</vt:lpstr>
      <vt:lpstr>各类班会  方法指导、信心激励</vt:lpstr>
      <vt:lpstr>职业规划及目标规划——激发目标意识</vt:lpstr>
      <vt:lpstr>榜样引领、总结反思</vt:lpstr>
      <vt:lpstr>颁奖活动，激励学生奋进向上。“竞”</vt:lpstr>
      <vt:lpstr>协调人际关系  针对群体及个体心理问题，做班级群体疏导和学习</vt:lpstr>
      <vt:lpstr>结合中学生成长的各个阶段，开展立人教育、感恩教育系列活动、成人礼、百日誓师系列活动。 结合学校阶段要求，开展法治教育、五四青年节等系列班会活动； 结合重要节日开展清明节、母亲节、元旦等主题班会；结合班级情况，开展有关心理健康、中学生交往、期中期末冲刺等主题班会。 结合班主任特色开展研究性学习，弘扬民族文化。</vt:lpstr>
      <vt:lpstr>PowerPoint 演示文稿</vt:lpstr>
      <vt:lpstr>PowerPoint 演示文稿</vt:lpstr>
      <vt:lpstr>学科活动 一对一师徒结对，课后学习互助悄然展开，形成浓厚的学习氛围。（精）</vt:lpstr>
      <vt:lpstr>PowerPoint 演示文稿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菁彩²⁰⁸¹</cp:lastModifiedBy>
  <cp:revision>14</cp:revision>
  <dcterms:created xsi:type="dcterms:W3CDTF">2024-03-23T06:09:00Z</dcterms:created>
  <dcterms:modified xsi:type="dcterms:W3CDTF">2024-03-25T15:22:36Z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2052-11.8.2.8053</vt:lpwstr>
  </property>
</Properties>
</file>