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1"/>
  </p:handoutMasterIdLst>
  <p:sldIdLst>
    <p:sldId id="377" r:id="rId3"/>
    <p:sldId id="419" r:id="rId5"/>
    <p:sldId id="504" r:id="rId6"/>
    <p:sldId id="410" r:id="rId7"/>
    <p:sldId id="359" r:id="rId8"/>
    <p:sldId id="412" r:id="rId9"/>
    <p:sldId id="420" r:id="rId10"/>
    <p:sldId id="363" r:id="rId11"/>
    <p:sldId id="364" r:id="rId12"/>
    <p:sldId id="378" r:id="rId13"/>
    <p:sldId id="426" r:id="rId14"/>
    <p:sldId id="416" r:id="rId15"/>
    <p:sldId id="367" r:id="rId16"/>
    <p:sldId id="479" r:id="rId17"/>
    <p:sldId id="505" r:id="rId18"/>
    <p:sldId id="415" r:id="rId19"/>
    <p:sldId id="267" r:id="rId20"/>
    <p:sldId id="269" r:id="rId21"/>
    <p:sldId id="538" r:id="rId22"/>
    <p:sldId id="271" r:id="rId23"/>
    <p:sldId id="278" r:id="rId24"/>
    <p:sldId id="421" r:id="rId25"/>
    <p:sldId id="281" r:id="rId26"/>
    <p:sldId id="298" r:id="rId27"/>
    <p:sldId id="340" r:id="rId28"/>
    <p:sldId id="374" r:id="rId29"/>
    <p:sldId id="356" r:id="rId30"/>
    <p:sldId id="427" r:id="rId31"/>
    <p:sldId id="325" r:id="rId32"/>
    <p:sldId id="375" r:id="rId33"/>
    <p:sldId id="324" r:id="rId34"/>
    <p:sldId id="452" r:id="rId35"/>
    <p:sldId id="303" r:id="rId36"/>
    <p:sldId id="506" r:id="rId37"/>
    <p:sldId id="328" r:id="rId38"/>
    <p:sldId id="422" r:id="rId39"/>
    <p:sldId id="411" r:id="rId40"/>
  </p:sldIdLst>
  <p:sldSz cx="12192000" cy="6858000"/>
  <p:notesSz cx="6889750" cy="1002157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gs" Target="tags/tag3.xml"/><Relationship Id="rId45" Type="http://schemas.openxmlformats.org/officeDocument/2006/relationships/commentAuthors" Target="commentAuthors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handoutMaster" Target="handoutMasters/handoutMaster1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558" cy="502835"/>
          </a:xfrm>
          <a:prstGeom prst="rect">
            <a:avLst/>
          </a:prstGeom>
        </p:spPr>
        <p:txBody>
          <a:bodyPr vert="horz" lIns="96629" tIns="48315" rIns="96629" bIns="48315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902597" y="1"/>
            <a:ext cx="2985558" cy="502835"/>
          </a:xfrm>
          <a:prstGeom prst="rect">
            <a:avLst/>
          </a:prstGeom>
        </p:spPr>
        <p:txBody>
          <a:bodyPr vert="horz" lIns="96629" tIns="48315" rIns="96629" bIns="48315" rtlCol="0"/>
          <a:lstStyle>
            <a:lvl1pPr algn="r">
              <a:defRPr sz="1300"/>
            </a:lvl1pPr>
          </a:lstStyle>
          <a:p>
            <a:fld id="{9031945D-2547-4D99-8F8F-8D469E53DD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519056"/>
            <a:ext cx="2985558" cy="502834"/>
          </a:xfrm>
          <a:prstGeom prst="rect">
            <a:avLst/>
          </a:prstGeom>
        </p:spPr>
        <p:txBody>
          <a:bodyPr vert="horz" lIns="96629" tIns="48315" rIns="96629" bIns="48315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902597" y="9519056"/>
            <a:ext cx="2985558" cy="502834"/>
          </a:xfrm>
          <a:prstGeom prst="rect">
            <a:avLst/>
          </a:prstGeom>
        </p:spPr>
        <p:txBody>
          <a:bodyPr vert="horz" lIns="96629" tIns="48315" rIns="96629" bIns="48315" rtlCol="0" anchor="b"/>
          <a:lstStyle>
            <a:lvl1pPr algn="r">
              <a:defRPr sz="1300"/>
            </a:lvl1pPr>
          </a:lstStyle>
          <a:p>
            <a:fld id="{392714F6-14B0-4494-AA33-5A84F9C5A6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558" cy="502835"/>
          </a:xfrm>
          <a:prstGeom prst="rect">
            <a:avLst/>
          </a:prstGeom>
        </p:spPr>
        <p:txBody>
          <a:bodyPr vert="horz" lIns="96629" tIns="48315" rIns="96629" bIns="48315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02597" y="1"/>
            <a:ext cx="2985558" cy="502835"/>
          </a:xfrm>
          <a:prstGeom prst="rect">
            <a:avLst/>
          </a:prstGeom>
        </p:spPr>
        <p:txBody>
          <a:bodyPr vert="horz" lIns="96629" tIns="48315" rIns="96629" bIns="48315" rtlCol="0"/>
          <a:lstStyle>
            <a:lvl1pPr algn="r">
              <a:defRPr sz="13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9" tIns="48315" rIns="96629" bIns="48315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29" tIns="48315" rIns="96629" bIns="48315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519056"/>
            <a:ext cx="2985558" cy="502834"/>
          </a:xfrm>
          <a:prstGeom prst="rect">
            <a:avLst/>
          </a:prstGeom>
        </p:spPr>
        <p:txBody>
          <a:bodyPr vert="horz" lIns="96629" tIns="48315" rIns="96629" bIns="48315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02597" y="9519056"/>
            <a:ext cx="2985558" cy="502834"/>
          </a:xfrm>
          <a:prstGeom prst="rect">
            <a:avLst/>
          </a:prstGeom>
        </p:spPr>
        <p:txBody>
          <a:bodyPr vert="horz" lIns="96629" tIns="48315" rIns="96629" bIns="48315" rtlCol="0" anchor="b"/>
          <a:lstStyle>
            <a:lvl1pPr algn="r">
              <a:defRPr sz="13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/>
              <a:t>无论是表白还是不表白，我们要记住的是，我们最终的目的是让彼此收获幸福和快乐，我们在做出选择前需要更深入周全的思考，为自己的选择负责，为爱的人负责。</a:t>
            </a:r>
            <a:endParaRPr 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/>
              <a:t>无论是表白还是不表白，我们要记住的是，我们最终的目的是让彼此收获幸福和快乐，我们在做出选择前需要更深入周全的思考，为自己的选择负责，为爱的人负责。</a:t>
            </a:r>
            <a:endParaRPr 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/>
              <a:t>无论是表白还是不表白，我们要记住的是，我们最终的目的是让彼此收获幸福和快乐，我们在做出选择前需要更深入周全的思考，为自己的选择负责，为爱的人负责。</a:t>
            </a:r>
            <a:endParaRPr 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/>
              <a:t>无论是表白还是不表白，我们要记住的是，我们最终的目的是让彼此收获幸福和快乐，我们在做出选择前需要更深入周全的思考，为自己的选择负责，为爱的人负责。</a:t>
            </a:r>
            <a:endParaRPr 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CN" altLang="en-US" dirty="0"/>
              <a:t>男生要有担当，能轻易说出口的爱都不叫真爱，真正的爱不轻易表白。男生要保护女生，保护爱，因为爱需要责任、担当、保护、成全，要能让对方和自己更秀。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CN" altLang="en-US" dirty="0"/>
              <a:t>男生要有担当，能轻易说出口的爱都不叫真爱，真正的爱不轻易表白。男生要保护女生，保护爱，因为爱需要责任、担当、保护、成全，要能让对方和自己更秀。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/>
              <a:t>无论是表白还是不表白，我们要记住的是，我们最终的目的是让彼此收获幸福和快乐，我们在做出选择前需要更深入周全的思考，为自己的选择负责，为爱的人负责。</a:t>
            </a:r>
            <a:endParaRPr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/>
              <a:t>无论是表白还是不表白，我们要记住的是，我们最终的目的是让彼此收获幸福和快乐，我们在做出选择前需要更深入周全的思考，为自己的选择负责，为爱的人负责。</a:t>
            </a:r>
            <a:endParaRPr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0958-8093-4677-B24F-6148C87027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/>
              <a:t>无论是表白还是不表白，我们要记住的是，我们最终的目的是让彼此收获幸福和快乐，我们在做出选择前需要更深入周全的思考，为自己的选择负责，为爱的人负责。</a:t>
            </a:r>
            <a:endParaRPr 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/>
              <a:t>无论是表白还是不表白，我们要记住的是，我们最终的目的是让彼此收获幸福和快乐，我们在做出选择前需要更深入周全的思考，为自己的选择负责，为爱的人负责。</a:t>
            </a:r>
            <a:endParaRPr 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/>
              <a:t>无论是表白还是不表白，我们要记住的是，我们最终的目的是让彼此收获幸福和快乐，我们在做出选择前需要更深入周全的思考，为自己的选择负责，为爱的人负责。</a:t>
            </a:r>
            <a:endParaRPr 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/>
              <a:t>无论是表白还是不表白，我们要记住的是，我们最终的目的是让彼此收获幸福和快乐，我们在做出选择前需要更深入周全的思考，为自己的选择负责，为爱的人负责。</a:t>
            </a:r>
            <a:endParaRPr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50496" y="914400"/>
            <a:ext cx="11691009" cy="581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tags" Target="../tags/tag2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5.png"/><Relationship Id="rId1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111760" y="0"/>
            <a:ext cx="12303760" cy="5118100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ctrTitle"/>
          </p:nvPr>
        </p:nvSpPr>
        <p:spPr>
          <a:xfrm>
            <a:off x="1356037" y="796939"/>
            <a:ext cx="9144000" cy="3267969"/>
          </a:xfrm>
        </p:spPr>
        <p:txBody>
          <a:bodyPr/>
          <a:lstStyle/>
          <a:p>
            <a:r>
              <a:rPr lang="zh-CN" altLang="en-US" sz="6600" dirty="0">
                <a:solidFill>
                  <a:srgbClr val="FF0000"/>
                </a:solidFill>
                <a:latin typeface="+mj-ea"/>
              </a:rPr>
              <a:t>春风有信，花开有</a:t>
            </a:r>
            <a:r>
              <a:rPr lang="zh-CN" altLang="en-US" sz="6600" dirty="0">
                <a:solidFill>
                  <a:srgbClr val="FF0000"/>
                </a:solidFill>
                <a:latin typeface="+mj-ea"/>
              </a:rPr>
              <a:t>期</a:t>
            </a:r>
            <a:endParaRPr lang="zh-CN" altLang="en-US" sz="6600" dirty="0">
              <a:solidFill>
                <a:srgbClr val="FF0000"/>
              </a:solidFill>
              <a:latin typeface="+mj-ea"/>
            </a:endParaRPr>
          </a:p>
        </p:txBody>
      </p:sp>
      <p:sp>
        <p:nvSpPr>
          <p:cNvPr id="9" name="副标题 2"/>
          <p:cNvSpPr>
            <a:spLocks noGrp="1"/>
          </p:cNvSpPr>
          <p:nvPr>
            <p:ph type="subTitle" idx="1"/>
          </p:nvPr>
        </p:nvSpPr>
        <p:spPr>
          <a:xfrm>
            <a:off x="715010" y="5398770"/>
            <a:ext cx="10551795" cy="1655445"/>
          </a:xfrm>
        </p:spPr>
        <p:txBody>
          <a:bodyPr>
            <a:normAutofit/>
          </a:bodyPr>
          <a:lstStyle/>
          <a:p>
            <a:r>
              <a:rPr lang="en-US" altLang="zh-CN" sz="5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七</a:t>
            </a:r>
            <a:r>
              <a:rPr lang="en-US" altLang="zh-CN" sz="5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14</a:t>
            </a: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班青春期系列</a:t>
            </a:r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主题班会</a:t>
            </a:r>
            <a:endParaRPr lang="zh-CN" altLang="en-US" sz="5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9090" y="268898"/>
            <a:ext cx="10348147" cy="623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grpSp>
        <p:nvGrpSpPr>
          <p:cNvPr id="4" name="气球"/>
          <p:cNvGrpSpPr/>
          <p:nvPr/>
        </p:nvGrpSpPr>
        <p:grpSpPr>
          <a:xfrm>
            <a:off x="339090" y="154940"/>
            <a:ext cx="3887470" cy="1665632"/>
            <a:chOff x="6827" y="3699"/>
            <a:chExt cx="6022" cy="2904"/>
          </a:xfrm>
        </p:grpSpPr>
        <p:pic>
          <p:nvPicPr>
            <p:cNvPr id="8" name="图片 7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827" y="3699"/>
              <a:ext cx="6022" cy="290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8314" y="4428"/>
              <a:ext cx="4132" cy="144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问</a:t>
              </a:r>
              <a:r>
                <a:rPr lang="en-US" alt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 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题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834817" y="2106130"/>
            <a:ext cx="8954126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4400" b="1" dirty="0">
                <a:latin typeface="华文新魏"/>
                <a:ea typeface="华文新魏"/>
              </a:rPr>
              <a:t>如果你是</a:t>
            </a:r>
            <a:r>
              <a:rPr lang="zh-CN" altLang="en-US" sz="4400" b="1" dirty="0">
                <a:latin typeface="华文新魏"/>
                <a:ea typeface="华文新魏"/>
              </a:rPr>
              <a:t>小张</a:t>
            </a:r>
            <a:r>
              <a:rPr lang="zh-CN" altLang="zh-CN" sz="4400" b="1" dirty="0">
                <a:latin typeface="华文新魏"/>
                <a:ea typeface="华文新魏"/>
              </a:rPr>
              <a:t>，你会做出什么选择</a:t>
            </a:r>
            <a:r>
              <a:rPr lang="en-US" altLang="zh-CN" sz="4800" b="1" dirty="0">
                <a:latin typeface="华文新魏"/>
                <a:ea typeface="华文新魏"/>
              </a:rPr>
              <a:t>?</a:t>
            </a:r>
            <a:endParaRPr lang="en-US" altLang="zh-CN" sz="4800" b="1" dirty="0">
              <a:latin typeface="华文新魏"/>
              <a:ea typeface="华文新魏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834690" y="3405680"/>
            <a:ext cx="9108049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4400" b="1" spc="300" dirty="0" smtClean="0">
                <a:latin typeface="华文新魏"/>
                <a:ea typeface="华文新魏"/>
              </a:rPr>
              <a:t>你</a:t>
            </a:r>
            <a:r>
              <a:rPr lang="zh-CN" altLang="zh-CN" sz="4400" b="1" spc="300" dirty="0">
                <a:latin typeface="华文新魏"/>
                <a:ea typeface="华文新魏"/>
              </a:rPr>
              <a:t>觉得</a:t>
            </a:r>
            <a:r>
              <a:rPr lang="zh-CN" altLang="en-US" sz="4400" b="1" spc="300" dirty="0">
                <a:latin typeface="华文新魏"/>
                <a:ea typeface="华文新魏"/>
              </a:rPr>
              <a:t>小张</a:t>
            </a:r>
            <a:r>
              <a:rPr lang="zh-CN" altLang="zh-CN" sz="4400" b="1" spc="300" dirty="0">
                <a:latin typeface="华文新魏"/>
                <a:ea typeface="华文新魏"/>
              </a:rPr>
              <a:t>如何回应小</a:t>
            </a:r>
            <a:r>
              <a:rPr lang="zh-CN" altLang="zh-CN" sz="4400" b="1" spc="300" dirty="0">
                <a:latin typeface="华文新魏"/>
                <a:ea typeface="华文新魏"/>
              </a:rPr>
              <a:t>王，</a:t>
            </a:r>
            <a:endParaRPr lang="zh-CN" altLang="zh-CN" sz="4400" b="1" spc="300" dirty="0">
              <a:latin typeface="华文新魏"/>
              <a:ea typeface="华文新魏"/>
            </a:endParaRPr>
          </a:p>
          <a:p>
            <a:r>
              <a:rPr lang="zh-CN" altLang="zh-CN" sz="4400" b="1" spc="300" dirty="0">
                <a:latin typeface="华文新魏"/>
                <a:ea typeface="华文新魏"/>
              </a:rPr>
              <a:t>才更有利于双方的</a:t>
            </a:r>
            <a:r>
              <a:rPr lang="zh-CN" altLang="zh-CN" sz="4400" b="1" spc="300" dirty="0" smtClean="0">
                <a:latin typeface="华文新魏"/>
                <a:ea typeface="华文新魏"/>
              </a:rPr>
              <a:t>成长</a:t>
            </a:r>
            <a:r>
              <a:rPr lang="zh-CN" altLang="en-US" sz="4400" b="1" spc="300" dirty="0" smtClean="0">
                <a:latin typeface="华文新魏"/>
                <a:ea typeface="华文新魏"/>
              </a:rPr>
              <a:t>？</a:t>
            </a:r>
            <a:endParaRPr lang="zh-CN" sz="44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4325961" y="622560"/>
            <a:ext cx="6205807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6000" b="1" dirty="0">
                <a:solidFill>
                  <a:srgbClr val="FF765F"/>
                </a:solidFill>
                <a:latin typeface="华文新魏"/>
                <a:ea typeface="华文新魏"/>
              </a:rPr>
              <a:t>接受</a:t>
            </a:r>
            <a:r>
              <a:rPr lang="zh-CN" altLang="en-US" sz="6000" b="1" dirty="0">
                <a:solidFill>
                  <a:srgbClr val="FF765F"/>
                </a:solidFill>
                <a:latin typeface="华文新魏"/>
                <a:ea typeface="华文新魏"/>
              </a:rPr>
              <a:t>？</a:t>
            </a:r>
            <a:r>
              <a:rPr lang="zh-CN" sz="6000" b="1" dirty="0">
                <a:solidFill>
                  <a:srgbClr val="FF765F"/>
                </a:solidFill>
                <a:latin typeface="华文新魏"/>
                <a:ea typeface="华文新魏"/>
              </a:rPr>
              <a:t>拒绝</a:t>
            </a:r>
            <a:r>
              <a:rPr lang="zh-CN" altLang="en-US" sz="6000" b="1" dirty="0">
                <a:solidFill>
                  <a:srgbClr val="FF765F"/>
                </a:solidFill>
                <a:latin typeface="华文新魏"/>
                <a:ea typeface="华文新魏"/>
              </a:rPr>
              <a:t>？</a:t>
            </a:r>
            <a:endParaRPr lang="zh-CN" sz="6000" b="1" dirty="0">
              <a:solidFill>
                <a:srgbClr val="FF765F"/>
              </a:solidFill>
              <a:latin typeface="华文新魏"/>
              <a:ea typeface="华文新魏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9090" y="268898"/>
            <a:ext cx="10348147" cy="623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grpSp>
        <p:nvGrpSpPr>
          <p:cNvPr id="3" name="气球"/>
          <p:cNvGrpSpPr/>
          <p:nvPr/>
        </p:nvGrpSpPr>
        <p:grpSpPr>
          <a:xfrm>
            <a:off x="250190" y="0"/>
            <a:ext cx="5433695" cy="1887855"/>
            <a:chOff x="6827" y="3699"/>
            <a:chExt cx="9222" cy="3402"/>
          </a:xfrm>
        </p:grpSpPr>
        <p:pic>
          <p:nvPicPr>
            <p:cNvPr id="5" name="图片 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827" y="3699"/>
              <a:ext cx="9222" cy="340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9056" y="4746"/>
              <a:ext cx="4835" cy="149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续编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交流</a:t>
              </a:r>
              <a:endParaRPr lang="zh-CN" altLang="en-US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9898380" y="147320"/>
            <a:ext cx="1348740" cy="13474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7853045" y="842645"/>
            <a:ext cx="1046480" cy="10458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538162" y="2116322"/>
            <a:ext cx="10537859" cy="23069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zh-CN" sz="4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为</a:t>
            </a:r>
            <a:r>
              <a:rPr lang="zh-CN" altLang="en-US" sz="4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小张</a:t>
            </a:r>
            <a:r>
              <a:rPr lang="zh-CN" altLang="zh-CN" sz="4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和</a:t>
            </a:r>
            <a:r>
              <a:rPr lang="zh-CN" altLang="en-US" sz="4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小王</a:t>
            </a:r>
            <a:r>
              <a:rPr lang="zh-CN" altLang="zh-CN" sz="4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的故事</a:t>
            </a:r>
            <a:endParaRPr lang="zh-CN" altLang="zh-CN" sz="4800" b="1" spc="3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  <a:p>
            <a:endParaRPr lang="zh-CN" altLang="zh-CN" sz="4800" b="1" spc="3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zh-CN" altLang="zh-CN" sz="4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编一个续集</a:t>
            </a:r>
            <a:r>
              <a:rPr lang="en-US" altLang="zh-CN" sz="4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……</a:t>
            </a:r>
            <a:endParaRPr lang="en-US" altLang="zh-CN" sz="4800" b="1" spc="3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5297805"/>
            <a:ext cx="12192000" cy="1560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71930" y="1355090"/>
            <a:ext cx="9590405" cy="61150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l" fontAlgn="auto">
              <a:lnSpc>
                <a:spcPts val="4060"/>
              </a:lnSpc>
            </a:pPr>
            <a:r>
              <a:rPr lang="zh-CN" sz="2800" b="1" dirty="0">
                <a:solidFill>
                  <a:schemeClr val="tx1"/>
                </a:solidFill>
                <a:latin typeface="限量十八岁"/>
                <a:ea typeface="限量十八岁"/>
              </a:rPr>
              <a:t>容易陷入早恋的</a:t>
            </a:r>
            <a:r>
              <a:rPr lang="zh-CN" sz="2800" b="1" dirty="0">
                <a:solidFill>
                  <a:schemeClr val="tx1"/>
                </a:solidFill>
                <a:latin typeface="限量十八岁"/>
                <a:ea typeface="限量十八岁"/>
              </a:rPr>
              <a:t>心理误区</a:t>
            </a:r>
            <a:endParaRPr lang="zh-CN" sz="2800" b="1" dirty="0">
              <a:solidFill>
                <a:schemeClr val="tx1"/>
              </a:solidFill>
              <a:latin typeface="限量十八岁"/>
              <a:ea typeface="限量十八岁"/>
            </a:endParaRPr>
          </a:p>
        </p:txBody>
      </p:sp>
      <p:grpSp>
        <p:nvGrpSpPr>
          <p:cNvPr id="5" name="气球"/>
          <p:cNvGrpSpPr/>
          <p:nvPr/>
        </p:nvGrpSpPr>
        <p:grpSpPr>
          <a:xfrm>
            <a:off x="459740" y="-8207"/>
            <a:ext cx="7372350" cy="1454055"/>
            <a:chOff x="6827" y="3555"/>
            <a:chExt cx="6022" cy="3402"/>
          </a:xfrm>
        </p:grpSpPr>
        <p:pic>
          <p:nvPicPr>
            <p:cNvPr id="8" name="图片 7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827" y="3555"/>
              <a:ext cx="6022" cy="340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772" y="4323"/>
              <a:ext cx="4132" cy="1942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活动</a:t>
              </a:r>
              <a:r>
                <a:rPr lang="en-US" alt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2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宋体" panose="02010600030101010101" pitchFamily="2" charset="-122"/>
                </a:rPr>
                <a:t>：探究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宋体" panose="02010600030101010101" pitchFamily="2" charset="-122"/>
                </a:rPr>
                <a:t>心理</a:t>
              </a:r>
              <a:endParaRPr lang="zh-CN" altLang="en-US" sz="4800" b="1" dirty="0">
                <a:solidFill>
                  <a:schemeClr val="tx1"/>
                </a:solidFill>
                <a:latin typeface="限量十八岁"/>
                <a:ea typeface="宋体" panose="02010600030101010101" pitchFamily="2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10260330" y="160020"/>
            <a:ext cx="1348740" cy="1347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8740140" y="815340"/>
            <a:ext cx="1152525" cy="11512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439" t="44908" r="3149" b="40165"/>
          <a:stretch>
            <a:fillRect/>
          </a:stretch>
        </p:blipFill>
        <p:spPr>
          <a:xfrm>
            <a:off x="647065" y="1965960"/>
            <a:ext cx="10995660" cy="488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5675" y="1844675"/>
            <a:ext cx="10791825" cy="1974215"/>
          </a:xfrm>
        </p:spPr>
        <p:txBody>
          <a:bodyPr>
            <a:normAutofit fontScale="90000"/>
          </a:bodyPr>
          <a:lstStyle/>
          <a:p>
            <a:pPr fontAlgn="auto">
              <a:lnSpc>
                <a:spcPts val="5020"/>
              </a:lnSpc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后续：小王还未向小张表白，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小凯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同学就在班级到处传播小王喜欢小张的消息，结果小张再也不敢像以前那样给小王讲题，而小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王也对小凯怀恨于心。</a:t>
            </a:r>
            <a:endParaRPr lang="zh-CN" altLang="en-US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54611" y="4046230"/>
            <a:ext cx="103632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你有什么想对三位同学说的吗</a:t>
            </a:r>
            <a:r>
              <a:rPr lang="en-US" altLang="zh-CN" sz="4400" b="1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en-US" altLang="zh-CN" sz="4400" b="1" dirty="0">
              <a:solidFill>
                <a:schemeClr val="accent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请从利弊角度好言相劝。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5491480"/>
            <a:ext cx="12192000" cy="1366520"/>
          </a:xfrm>
          <a:prstGeom prst="rect">
            <a:avLst/>
          </a:prstGeom>
        </p:spPr>
      </p:pic>
      <p:grpSp>
        <p:nvGrpSpPr>
          <p:cNvPr id="3" name="气球"/>
          <p:cNvGrpSpPr/>
          <p:nvPr/>
        </p:nvGrpSpPr>
        <p:grpSpPr>
          <a:xfrm>
            <a:off x="204470" y="0"/>
            <a:ext cx="7348855" cy="1737995"/>
            <a:chOff x="6827" y="3699"/>
            <a:chExt cx="9222" cy="3402"/>
          </a:xfrm>
        </p:grpSpPr>
        <p:pic>
          <p:nvPicPr>
            <p:cNvPr id="5" name="图片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827" y="3699"/>
              <a:ext cx="9222" cy="340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8696" y="4652"/>
              <a:ext cx="6292" cy="1625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活动</a:t>
              </a:r>
              <a:r>
                <a:rPr lang="en-US" alt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3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宋体" panose="02010600030101010101" pitchFamily="2" charset="-122"/>
                </a:rPr>
                <a:t>：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好言相劝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9898380" y="147320"/>
            <a:ext cx="1348740" cy="13474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8063230" y="615950"/>
            <a:ext cx="1002030" cy="1001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7960" y="1051560"/>
            <a:ext cx="10347960" cy="549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grpSp>
        <p:nvGrpSpPr>
          <p:cNvPr id="4" name="气球"/>
          <p:cNvGrpSpPr/>
          <p:nvPr/>
        </p:nvGrpSpPr>
        <p:grpSpPr>
          <a:xfrm>
            <a:off x="2104617" y="74520"/>
            <a:ext cx="7447915" cy="1184459"/>
            <a:chOff x="6929" y="3860"/>
            <a:chExt cx="6318" cy="2559"/>
          </a:xfrm>
        </p:grpSpPr>
        <p:pic>
          <p:nvPicPr>
            <p:cNvPr id="8" name="图片 7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929" y="3860"/>
              <a:ext cx="6318" cy="2559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8041" y="4310"/>
              <a:ext cx="4402" cy="16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sz="44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活动</a:t>
              </a:r>
              <a:r>
                <a:rPr lang="en-US" altLang="zh-CN" sz="44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4</a:t>
              </a:r>
              <a:r>
                <a:rPr lang="zh-CN" altLang="en-US" sz="4400" b="1" dirty="0">
                  <a:solidFill>
                    <a:schemeClr val="tx1"/>
                  </a:solidFill>
                  <a:latin typeface="限量十八岁"/>
                  <a:ea typeface="宋体" panose="02010600030101010101" pitchFamily="2" charset="-122"/>
                </a:rPr>
                <a:t>：</a:t>
              </a:r>
              <a:r>
                <a:rPr lang="zh-CN" sz="44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明确利弊</a:t>
              </a:r>
              <a:endParaRPr lang="zh-CN" sz="44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pic>
        <p:nvPicPr>
          <p:cNvPr id="5" name="图片 4" descr="Screenshot_20240523_191811"/>
          <p:cNvPicPr>
            <a:picLocks noChangeAspect="1"/>
          </p:cNvPicPr>
          <p:nvPr/>
        </p:nvPicPr>
        <p:blipFill>
          <a:blip r:embed="rId2"/>
          <a:srcRect t="43602" b="35574"/>
          <a:stretch>
            <a:fillRect/>
          </a:stretch>
        </p:blipFill>
        <p:spPr>
          <a:xfrm>
            <a:off x="187960" y="1151255"/>
            <a:ext cx="11789410" cy="5706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气球"/>
          <p:cNvGrpSpPr/>
          <p:nvPr/>
        </p:nvGrpSpPr>
        <p:grpSpPr>
          <a:xfrm>
            <a:off x="1205865" y="-23495"/>
            <a:ext cx="9178290" cy="1454150"/>
            <a:chOff x="6827" y="3519"/>
            <a:chExt cx="6193" cy="3402"/>
          </a:xfrm>
        </p:grpSpPr>
        <p:pic>
          <p:nvPicPr>
            <p:cNvPr id="8" name="图片 7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827" y="3519"/>
              <a:ext cx="6022" cy="340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772" y="4214"/>
              <a:ext cx="5248" cy="1942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活动</a:t>
              </a:r>
              <a:r>
                <a:rPr lang="en-US" alt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5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宋体" panose="02010600030101010101" pitchFamily="2" charset="-122"/>
                </a:rPr>
                <a:t>：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如何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正确处理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pic>
        <p:nvPicPr>
          <p:cNvPr id="2" name="图片 1" descr="Screenshot_20240523_191855"/>
          <p:cNvPicPr>
            <a:picLocks noChangeAspect="1"/>
          </p:cNvPicPr>
          <p:nvPr/>
        </p:nvPicPr>
        <p:blipFill>
          <a:blip r:embed="rId2"/>
          <a:srcRect t="44175" r="23446" b="37775"/>
          <a:stretch>
            <a:fillRect/>
          </a:stretch>
        </p:blipFill>
        <p:spPr>
          <a:xfrm>
            <a:off x="803910" y="1414780"/>
            <a:ext cx="10666095" cy="5268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3200" y="444158"/>
            <a:ext cx="10348147" cy="623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grpSp>
        <p:nvGrpSpPr>
          <p:cNvPr id="4" name="气球"/>
          <p:cNvGrpSpPr/>
          <p:nvPr/>
        </p:nvGrpSpPr>
        <p:grpSpPr>
          <a:xfrm>
            <a:off x="332105" y="443865"/>
            <a:ext cx="10965180" cy="2846705"/>
            <a:chOff x="6827" y="3699"/>
            <a:chExt cx="10487" cy="3402"/>
          </a:xfrm>
        </p:grpSpPr>
        <p:pic>
          <p:nvPicPr>
            <p:cNvPr id="8" name="图片 7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827" y="3699"/>
              <a:ext cx="10487" cy="34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7773" y="4700"/>
              <a:ext cx="9172" cy="992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en-US" alt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     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三、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美好自己，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守护初恋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949825"/>
            <a:ext cx="12192000" cy="190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1231" y="2704234"/>
            <a:ext cx="11192054" cy="1448992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dirty="0"/>
              <a:t>         </a:t>
            </a:r>
            <a:r>
              <a:rPr lang="zh-CN" altLang="en-US" dirty="0"/>
              <a:t>你心中的</a:t>
            </a:r>
            <a:r>
              <a:rPr lang="zh-CN" altLang="en-US" dirty="0">
                <a:solidFill>
                  <a:srgbClr val="FF0000"/>
                </a:solidFill>
              </a:rPr>
              <a:t>初</a:t>
            </a:r>
            <a:r>
              <a:rPr lang="zh-CN" altLang="en-US" dirty="0"/>
              <a:t>恋是什么颜色呢？</a:t>
            </a:r>
            <a:br>
              <a:rPr lang="zh-CN" altLang="en-US" dirty="0"/>
            </a:br>
            <a:r>
              <a:rPr lang="en-US" altLang="zh-CN" dirty="0"/>
              <a:t>         </a:t>
            </a:r>
            <a:r>
              <a:rPr lang="zh-CN" altLang="en-US" dirty="0"/>
              <a:t>请先思考</a:t>
            </a:r>
            <a:r>
              <a:rPr lang="en-US" altLang="zh-CN" dirty="0"/>
              <a:t>1</a:t>
            </a:r>
            <a:r>
              <a:rPr lang="zh-CN" altLang="en-US" dirty="0"/>
              <a:t>分钟，</a:t>
            </a:r>
            <a:br>
              <a:rPr lang="zh-CN" altLang="en-US" dirty="0"/>
            </a:br>
            <a:r>
              <a:rPr lang="en-US" altLang="zh-CN" dirty="0"/>
              <a:t>         </a:t>
            </a:r>
            <a:r>
              <a:rPr lang="zh-CN" altLang="en-US" dirty="0" smtClean="0"/>
              <a:t>然后用颜料调制</a:t>
            </a:r>
            <a:r>
              <a:rPr lang="zh-CN" altLang="en-US" dirty="0"/>
              <a:t>出你认为</a:t>
            </a:r>
            <a:r>
              <a:rPr lang="zh-CN" altLang="en-US" dirty="0"/>
              <a:t>的初恋的</a:t>
            </a:r>
            <a:r>
              <a:rPr lang="zh-CN" altLang="en-US" dirty="0"/>
              <a:t>颜色。</a:t>
            </a:r>
            <a:endParaRPr lang="zh-CN" altLang="zh-CN" dirty="0"/>
          </a:p>
        </p:txBody>
      </p:sp>
      <p:grpSp>
        <p:nvGrpSpPr>
          <p:cNvPr id="4" name="气球"/>
          <p:cNvGrpSpPr/>
          <p:nvPr/>
        </p:nvGrpSpPr>
        <p:grpSpPr>
          <a:xfrm>
            <a:off x="265430" y="0"/>
            <a:ext cx="9781247" cy="1965325"/>
            <a:chOff x="6827" y="3699"/>
            <a:chExt cx="11157" cy="3402"/>
          </a:xfrm>
        </p:grpSpPr>
        <p:pic>
          <p:nvPicPr>
            <p:cNvPr id="5" name="图片 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827" y="3699"/>
              <a:ext cx="10144" cy="340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8536" y="4695"/>
              <a:ext cx="9448" cy="143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活动</a:t>
              </a:r>
              <a:r>
                <a:rPr lang="en-US" altLang="zh-CN" sz="4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r>
                <a:rPr lang="zh-CN" altLang="en-US" sz="4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：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调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出初恋颜色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5363210"/>
            <a:ext cx="12192000" cy="14947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10139680" y="316865"/>
            <a:ext cx="1348740" cy="1347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9257665" y="2177415"/>
            <a:ext cx="1138555" cy="1137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14760" t="9275" r="18427" b="8137"/>
          <a:stretch>
            <a:fillRect/>
          </a:stretch>
        </p:blipFill>
        <p:spPr>
          <a:xfrm>
            <a:off x="216535" y="0"/>
            <a:ext cx="3354070" cy="352933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6820" y="0"/>
            <a:ext cx="8425180" cy="66655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5900" y="5423535"/>
            <a:ext cx="35509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说一说：我选择</a:t>
            </a:r>
            <a:r>
              <a:rPr lang="en-US" altLang="zh-CN" sz="2800" dirty="0"/>
              <a:t>XX</a:t>
            </a:r>
            <a:r>
              <a:rPr lang="zh-CN" altLang="en-US" sz="2800" dirty="0"/>
              <a:t>色，因为，它代表着</a:t>
            </a:r>
            <a:r>
              <a:rPr lang="en-US" altLang="zh-CN" sz="2800" dirty="0"/>
              <a:t>……</a:t>
            </a:r>
            <a:endParaRPr lang="en-US" altLang="zh-CN" sz="2800" dirty="0"/>
          </a:p>
        </p:txBody>
      </p:sp>
      <p:grpSp>
        <p:nvGrpSpPr>
          <p:cNvPr id="8" name="气球"/>
          <p:cNvGrpSpPr/>
          <p:nvPr/>
        </p:nvGrpSpPr>
        <p:grpSpPr>
          <a:xfrm>
            <a:off x="-121920" y="3529330"/>
            <a:ext cx="4030980" cy="2054860"/>
            <a:chOff x="5830" y="9131"/>
            <a:chExt cx="10144" cy="3402"/>
          </a:xfrm>
        </p:grpSpPr>
        <p:pic>
          <p:nvPicPr>
            <p:cNvPr id="9" name="图片 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830" y="9131"/>
              <a:ext cx="10144" cy="340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8114" y="9988"/>
              <a:ext cx="4255" cy="137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分享：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09030" y="1769110"/>
            <a:ext cx="5982970" cy="47332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625715" y="313055"/>
            <a:ext cx="35509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说一说：我选择</a:t>
            </a:r>
            <a:r>
              <a:rPr lang="en-US" altLang="zh-CN" sz="2800" dirty="0"/>
              <a:t>XX</a:t>
            </a:r>
            <a:r>
              <a:rPr lang="zh-CN" altLang="en-US" sz="2800" dirty="0"/>
              <a:t>色，因为，它代表着</a:t>
            </a:r>
            <a:r>
              <a:rPr lang="en-US" altLang="zh-CN" sz="2800" dirty="0"/>
              <a:t>……</a:t>
            </a:r>
            <a:endParaRPr lang="en-US" altLang="zh-CN" sz="2800" dirty="0"/>
          </a:p>
        </p:txBody>
      </p:sp>
      <p:grpSp>
        <p:nvGrpSpPr>
          <p:cNvPr id="8" name="气球"/>
          <p:cNvGrpSpPr/>
          <p:nvPr/>
        </p:nvGrpSpPr>
        <p:grpSpPr>
          <a:xfrm>
            <a:off x="3463273" y="-224818"/>
            <a:ext cx="4030980" cy="2054860"/>
            <a:chOff x="2944" y="8804"/>
            <a:chExt cx="10144" cy="3402"/>
          </a:xfrm>
        </p:grpSpPr>
        <p:pic>
          <p:nvPicPr>
            <p:cNvPr id="9" name="图片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944" y="8804"/>
              <a:ext cx="10144" cy="340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231" y="9898"/>
              <a:ext cx="4255" cy="137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分享：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327660" y="1830070"/>
            <a:ext cx="5735320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400" b="1">
                <a:solidFill>
                  <a:srgbClr val="FF0000"/>
                </a:solidFill>
                <a:ea typeface="宋体" panose="02010600030101010101" pitchFamily="2" charset="-122"/>
              </a:rPr>
              <a:t>红色；热情活泼张扬</a:t>
            </a:r>
            <a:endParaRPr lang="zh-CN" sz="4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4400" b="1">
                <a:solidFill>
                  <a:schemeClr val="accent2"/>
                </a:solidFill>
                <a:ea typeface="宋体" panose="02010600030101010101" pitchFamily="2" charset="-122"/>
              </a:rPr>
              <a:t>橙色：欢快活泼温暖</a:t>
            </a:r>
            <a:endParaRPr lang="zh-CN" sz="4400" b="1">
              <a:solidFill>
                <a:schemeClr val="accent2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4400" b="1">
                <a:solidFill>
                  <a:srgbClr val="FFFF00"/>
                </a:solidFill>
                <a:ea typeface="宋体" panose="02010600030101010101" pitchFamily="2" charset="-122"/>
              </a:rPr>
              <a:t>黄色：阳光希望活力</a:t>
            </a:r>
            <a:r>
              <a:rPr lang="en-US" sz="4400" b="1">
                <a:solidFill>
                  <a:srgbClr val="FFFF00"/>
                </a:solidFill>
                <a:latin typeface="宋体" panose="02010600030101010101" pitchFamily="2" charset="-122"/>
              </a:rPr>
              <a:t></a:t>
            </a:r>
            <a:r>
              <a:rPr lang="zh-CN" sz="4400" b="1">
                <a:solidFill>
                  <a:schemeClr val="accent6"/>
                </a:solidFill>
                <a:ea typeface="宋体" panose="02010600030101010101" pitchFamily="2" charset="-122"/>
              </a:rPr>
              <a:t>绿色:</a:t>
            </a:r>
            <a:r>
              <a:rPr lang="en-US" altLang="zh-CN" sz="4400" b="1">
                <a:solidFill>
                  <a:schemeClr val="accent6"/>
                </a:solidFill>
                <a:ea typeface="宋体" panose="02010600030101010101" pitchFamily="2" charset="-122"/>
              </a:rPr>
              <a:t>   </a:t>
            </a:r>
            <a:r>
              <a:rPr lang="zh-CN" sz="4400" b="1">
                <a:solidFill>
                  <a:schemeClr val="accent6"/>
                </a:solidFill>
                <a:ea typeface="宋体" panose="02010600030101010101" pitchFamily="2" charset="-122"/>
              </a:rPr>
              <a:t>清新自然青春</a:t>
            </a:r>
            <a:endParaRPr lang="zh-CN" sz="4400" b="1">
              <a:solidFill>
                <a:schemeClr val="accent6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44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蓝色：清新宁静沉稳</a:t>
            </a:r>
            <a:endParaRPr lang="zh-CN" sz="44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4400" b="1">
                <a:solidFill>
                  <a:srgbClr val="7030A0"/>
                </a:solidFill>
                <a:ea typeface="宋体" panose="02010600030101010101" pitchFamily="2" charset="-122"/>
              </a:rPr>
              <a:t>紫色：神秘可爱优雅</a:t>
            </a:r>
            <a:endParaRPr lang="zh-CN" altLang="en-US" sz="4400" b="1">
              <a:solidFill>
                <a:srgbClr val="7030A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7960" y="309538"/>
            <a:ext cx="10348147" cy="623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grpSp>
        <p:nvGrpSpPr>
          <p:cNvPr id="4" name="气球"/>
          <p:cNvGrpSpPr/>
          <p:nvPr/>
        </p:nvGrpSpPr>
        <p:grpSpPr>
          <a:xfrm>
            <a:off x="332105" y="443865"/>
            <a:ext cx="10965180" cy="3222625"/>
            <a:chOff x="6827" y="3699"/>
            <a:chExt cx="10487" cy="3402"/>
          </a:xfrm>
        </p:grpSpPr>
        <p:pic>
          <p:nvPicPr>
            <p:cNvPr id="8" name="图片 7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827" y="3699"/>
              <a:ext cx="10487" cy="34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7754" y="4962"/>
              <a:ext cx="9172" cy="87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en-US" alt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     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一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、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观看视频，引出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话题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949825"/>
            <a:ext cx="12192000" cy="190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9355" y="1767840"/>
            <a:ext cx="10515600" cy="4351338"/>
          </a:xfrm>
        </p:spPr>
        <p:txBody>
          <a:bodyPr/>
          <a:lstStyle/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3200" dirty="0" smtClean="0"/>
              <a:t>活动规则：</a:t>
            </a:r>
            <a:endParaRPr lang="en-US" altLang="zh-CN" sz="3200" dirty="0" smtClean="0"/>
          </a:p>
          <a:p>
            <a:pPr marL="514350" indent="0" fontAlgn="auto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3200" dirty="0" smtClean="0"/>
              <a:t>每个人都把自己喜欢的颜色和别人交换，混合在一起；</a:t>
            </a:r>
            <a:endParaRPr lang="zh-CN" altLang="en-US" sz="3200" dirty="0" smtClean="0"/>
          </a:p>
          <a:p>
            <a:pPr marL="514350" indent="0" fontAlgn="auto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3200" dirty="0" smtClean="0"/>
              <a:t>如果对方愿意，可以交换多次；</a:t>
            </a:r>
            <a:endParaRPr lang="zh-CN" altLang="en-US" sz="3200" dirty="0" smtClean="0"/>
          </a:p>
          <a:p>
            <a:pPr marL="514350" indent="0" fontAlgn="auto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3200" dirty="0" smtClean="0"/>
              <a:t>全程不允许嬉皮笑脸，请严肃对待。</a:t>
            </a:r>
            <a:endParaRPr lang="en-US" altLang="zh-CN" sz="3200" dirty="0"/>
          </a:p>
        </p:txBody>
      </p:sp>
      <p:grpSp>
        <p:nvGrpSpPr>
          <p:cNvPr id="4" name="气球"/>
          <p:cNvGrpSpPr/>
          <p:nvPr/>
        </p:nvGrpSpPr>
        <p:grpSpPr>
          <a:xfrm>
            <a:off x="250190" y="0"/>
            <a:ext cx="7768590" cy="1863578"/>
            <a:chOff x="6827" y="3699"/>
            <a:chExt cx="10144" cy="3402"/>
          </a:xfrm>
        </p:grpSpPr>
        <p:pic>
          <p:nvPicPr>
            <p:cNvPr id="5" name="图片 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827" y="3699"/>
              <a:ext cx="10144" cy="340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019" y="4643"/>
              <a:ext cx="6586" cy="1515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altLang="en-US" sz="4800" b="1" dirty="0" smtClean="0">
                  <a:solidFill>
                    <a:schemeClr val="tx1"/>
                  </a:solidFill>
                  <a:latin typeface="限量十八岁"/>
                  <a:ea typeface="限量十八岁"/>
                </a:rPr>
                <a:t>活动</a:t>
              </a:r>
              <a:r>
                <a:rPr lang="en-US" altLang="zh-CN" sz="4800" b="1" dirty="0" smtClean="0">
                  <a:solidFill>
                    <a:schemeClr val="tx1"/>
                  </a:solidFill>
                  <a:latin typeface="限量十八岁"/>
                  <a:ea typeface="限量十八岁"/>
                </a:rPr>
                <a:t>2</a:t>
              </a:r>
              <a:r>
                <a:rPr lang="zh-CN" altLang="en-US" sz="4800" b="1" dirty="0" smtClean="0">
                  <a:solidFill>
                    <a:schemeClr val="tx1"/>
                  </a:solidFill>
                  <a:latin typeface="限量十八岁"/>
                  <a:ea typeface="宋体" panose="02010600030101010101" pitchFamily="2" charset="-122"/>
                </a:rPr>
                <a:t>：</a:t>
              </a:r>
              <a:r>
                <a:rPr lang="zh-CN" altLang="en-US" sz="4800" b="1" dirty="0" smtClean="0">
                  <a:solidFill>
                    <a:schemeClr val="tx1"/>
                  </a:solidFill>
                  <a:latin typeface="限量十八岁"/>
                  <a:ea typeface="限量十八岁"/>
                </a:rPr>
                <a:t>互换色彩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5402580"/>
            <a:ext cx="12192000" cy="14554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10090785" y="88265"/>
            <a:ext cx="1703070" cy="17754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8019415" y="1002665"/>
            <a:ext cx="1227455" cy="117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55608" y="1571289"/>
            <a:ext cx="9462592" cy="13030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4000" dirty="0" smtClean="0"/>
              <a:t>现在手里的颜色</a:t>
            </a:r>
            <a:r>
              <a:rPr lang="zh-CN" altLang="en-US" sz="4000" dirty="0" smtClean="0"/>
              <a:t>还是不是你们喜欢的颜色？</a:t>
            </a:r>
            <a:endParaRPr lang="zh-CN" altLang="en-US" sz="4000" dirty="0" smtClean="0"/>
          </a:p>
          <a:p>
            <a:pPr algn="ctr"/>
            <a:endParaRPr lang="zh-CN" altLang="en-US" sz="4000" dirty="0"/>
          </a:p>
        </p:txBody>
      </p:sp>
      <p:sp>
        <p:nvSpPr>
          <p:cNvPr id="6" name="文本框 5"/>
          <p:cNvSpPr txBox="1"/>
          <p:nvPr/>
        </p:nvSpPr>
        <p:spPr>
          <a:xfrm>
            <a:off x="1220658" y="2429847"/>
            <a:ext cx="10192832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5040"/>
              </a:lnSpc>
            </a:pPr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我们最先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调制的</a:t>
            </a:r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颜色代表我们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向往的爱情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。那样的颜色是美好的，是自己喜欢的。</a:t>
            </a:r>
            <a:r>
              <a:rPr lang="zh-CN" altLang="en-US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可当把自己的颜色和别人的交换，自己喜欢的颜色发生变化，随着交换次数的增多，就变成了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不是自己喜欢的颜色，也没有了以前的美好</a:t>
            </a:r>
            <a:r>
              <a:rPr lang="zh-CN" altLang="en-US" sz="32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！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16205"/>
            <a:ext cx="3630930" cy="16871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999" y="265233"/>
            <a:ext cx="2684929" cy="1215560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观察思考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5116195"/>
            <a:ext cx="12192000" cy="17418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10195560" y="265430"/>
            <a:ext cx="1399540" cy="1236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9120" y="2085340"/>
            <a:ext cx="11251565" cy="4351655"/>
          </a:xfrm>
        </p:spPr>
        <p:txBody>
          <a:bodyPr/>
          <a:lstStyle/>
          <a:p>
            <a:pPr marL="0" indent="0" fontAlgn="auto">
              <a:lnSpc>
                <a:spcPts val="3360"/>
              </a:lnSpc>
              <a:buNone/>
            </a:pPr>
            <a:r>
              <a:rPr lang="en-US" altLang="zh-CN" sz="3200" dirty="0">
                <a:solidFill>
                  <a:srgbClr val="FF0000"/>
                </a:solidFill>
                <a:sym typeface="+mn-ea"/>
              </a:rPr>
              <a:t>   </a:t>
            </a:r>
            <a:r>
              <a:rPr lang="zh-CN" altLang="en-US" sz="3200" dirty="0">
                <a:solidFill>
                  <a:srgbClr val="FF0000"/>
                </a:solidFill>
                <a:sym typeface="+mn-ea"/>
              </a:rPr>
              <a:t>初恋其实就是这样一杯水</a:t>
            </a:r>
            <a:endParaRPr lang="zh-CN" altLang="en-US" sz="3200" dirty="0">
              <a:solidFill>
                <a:srgbClr val="FF0000"/>
              </a:solidFill>
            </a:endParaRPr>
          </a:p>
          <a:p>
            <a:pPr indent="0" fontAlgn="auto">
              <a:lnSpc>
                <a:spcPts val="3360"/>
              </a:lnSpc>
            </a:pPr>
            <a:r>
              <a:rPr lang="zh-CN" altLang="en-US" sz="3200" dirty="0">
                <a:sym typeface="+mn-ea"/>
              </a:rPr>
              <a:t>如果你还没有做好思想准备，</a:t>
            </a:r>
            <a:r>
              <a:rPr lang="zh-CN" altLang="en-US" sz="3200" dirty="0">
                <a:sym typeface="+mn-ea"/>
              </a:rPr>
              <a:t>就去盲目尝试恋爱，变换颜色，</a:t>
            </a:r>
            <a:endParaRPr lang="zh-CN" altLang="en-US" sz="3200" dirty="0">
              <a:sym typeface="+mn-ea"/>
            </a:endParaRPr>
          </a:p>
          <a:p>
            <a:pPr indent="0" fontAlgn="auto">
              <a:lnSpc>
                <a:spcPts val="3360"/>
              </a:lnSpc>
            </a:pPr>
            <a:r>
              <a:rPr lang="zh-CN" altLang="en-US" sz="3200" dirty="0">
                <a:sym typeface="+mn-ea"/>
              </a:rPr>
              <a:t>最终只会让它变得</a:t>
            </a:r>
            <a:r>
              <a:rPr lang="zh-CN" altLang="en-US" sz="3200" dirty="0">
                <a:solidFill>
                  <a:srgbClr val="FF0000"/>
                </a:solidFill>
                <a:sym typeface="+mn-ea"/>
              </a:rPr>
              <a:t>浑浊不堪</a:t>
            </a:r>
            <a:r>
              <a:rPr lang="zh-CN" altLang="en-US" sz="3200" dirty="0">
                <a:sym typeface="+mn-ea"/>
              </a:rPr>
              <a:t>。</a:t>
            </a:r>
            <a:endParaRPr lang="en-US" altLang="zh-CN" sz="3200" dirty="0"/>
          </a:p>
          <a:p>
            <a:pPr indent="0" fontAlgn="auto">
              <a:lnSpc>
                <a:spcPts val="3360"/>
              </a:lnSpc>
            </a:pPr>
            <a:r>
              <a:rPr lang="zh-CN" altLang="en-US" sz="3200" dirty="0">
                <a:sym typeface="+mn-ea"/>
              </a:rPr>
              <a:t>等到有一天，</a:t>
            </a:r>
            <a:endParaRPr lang="zh-CN" altLang="en-US" sz="3200" dirty="0">
              <a:sym typeface="+mn-ea"/>
            </a:endParaRPr>
          </a:p>
          <a:p>
            <a:pPr indent="0" fontAlgn="auto">
              <a:lnSpc>
                <a:spcPts val="3360"/>
              </a:lnSpc>
            </a:pPr>
            <a:r>
              <a:rPr lang="zh-CN" altLang="en-US" sz="3200" b="1" dirty="0">
                <a:solidFill>
                  <a:srgbClr val="FF0000"/>
                </a:solidFill>
                <a:sym typeface="+mn-ea"/>
              </a:rPr>
              <a:t>你知道自己真正喜欢的颜色时，你已经无法再回到当初。</a:t>
            </a:r>
            <a:endParaRPr lang="zh-CN" altLang="en-US" sz="3200" b="1" dirty="0">
              <a:solidFill>
                <a:srgbClr val="FF0000"/>
              </a:solidFill>
            </a:endParaRPr>
          </a:p>
          <a:p>
            <a:pPr marL="0" indent="0" fontAlgn="auto">
              <a:lnSpc>
                <a:spcPts val="3360"/>
              </a:lnSpc>
              <a:buNone/>
            </a:pPr>
            <a:endParaRPr lang="en-US" altLang="zh-CN" dirty="0" smtClean="0"/>
          </a:p>
          <a:p>
            <a:pPr marL="514350" indent="0" fontAlgn="auto">
              <a:lnSpc>
                <a:spcPct val="150000"/>
              </a:lnSpc>
              <a:buFont typeface="+mj-ea"/>
              <a:buNone/>
            </a:pPr>
            <a:endParaRPr lang="en-US" altLang="zh-CN" dirty="0"/>
          </a:p>
        </p:txBody>
      </p:sp>
      <p:grpSp>
        <p:nvGrpSpPr>
          <p:cNvPr id="4" name="气球"/>
          <p:cNvGrpSpPr/>
          <p:nvPr/>
        </p:nvGrpSpPr>
        <p:grpSpPr>
          <a:xfrm>
            <a:off x="250190" y="-91440"/>
            <a:ext cx="6064250" cy="2160270"/>
            <a:chOff x="6827" y="3699"/>
            <a:chExt cx="10144" cy="3402"/>
          </a:xfrm>
        </p:grpSpPr>
        <p:pic>
          <p:nvPicPr>
            <p:cNvPr id="5" name="图片 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827" y="3699"/>
              <a:ext cx="10144" cy="340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827" y="4746"/>
              <a:ext cx="4597" cy="130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感悟初恋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5121910"/>
            <a:ext cx="12192000" cy="1736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10454640" y="167640"/>
            <a:ext cx="1089025" cy="11360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8304530" y="588645"/>
            <a:ext cx="941705" cy="98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76400" y="838835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zh-CN" altLang="en-US" sz="32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dirty="0"/>
              <a:t>亲爱的同学们，</a:t>
            </a:r>
            <a:r>
              <a:rPr lang="zh-CN" altLang="en-US" sz="3200" dirty="0">
                <a:solidFill>
                  <a:srgbClr val="FF0000"/>
                </a:solidFill>
              </a:rPr>
              <a:t>不要轻易去尝试；</a:t>
            </a:r>
            <a:endParaRPr lang="zh-CN" altLang="en-US" sz="3200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dirty="0"/>
              <a:t>而是</a:t>
            </a:r>
            <a:r>
              <a:rPr lang="zh-CN" altLang="en-US" sz="3200" dirty="0" smtClean="0"/>
              <a:t>去了解自己，</a:t>
            </a:r>
            <a:r>
              <a:rPr lang="zh-CN" altLang="en-US" sz="3200" dirty="0">
                <a:solidFill>
                  <a:srgbClr val="FF0000"/>
                </a:solidFill>
              </a:rPr>
              <a:t>充实自己</a:t>
            </a:r>
            <a:r>
              <a:rPr lang="zh-CN" altLang="en-US" sz="3200" dirty="0"/>
              <a:t>，</a:t>
            </a:r>
            <a:endParaRPr lang="zh-CN" altLang="en-US" sz="32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dirty="0"/>
              <a:t>将自己这杯水</a:t>
            </a:r>
            <a:r>
              <a:rPr lang="zh-CN" altLang="en-US" sz="3200" dirty="0">
                <a:solidFill>
                  <a:srgbClr val="FF0000"/>
                </a:solidFill>
              </a:rPr>
              <a:t>装满</a:t>
            </a:r>
            <a:r>
              <a:rPr lang="zh-CN" altLang="en-US" sz="3200" dirty="0"/>
              <a:t>，让这杯水更</a:t>
            </a:r>
            <a:r>
              <a:rPr lang="zh-CN" altLang="en-US" sz="3200" dirty="0">
                <a:solidFill>
                  <a:srgbClr val="FF0000"/>
                </a:solidFill>
              </a:rPr>
              <a:t>清亮美好</a:t>
            </a:r>
            <a:r>
              <a:rPr lang="zh-CN" altLang="en-US" sz="3200" dirty="0"/>
              <a:t>，</a:t>
            </a:r>
            <a:endParaRPr lang="zh-CN" altLang="en-US" sz="32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dirty="0"/>
              <a:t>这样再去与另一杯水交换，才有</a:t>
            </a:r>
            <a:r>
              <a:rPr lang="zh-CN" altLang="en-US" sz="3200" dirty="0">
                <a:solidFill>
                  <a:srgbClr val="FF0000"/>
                </a:solidFill>
              </a:rPr>
              <a:t>最美好的颜色</a:t>
            </a:r>
            <a:r>
              <a:rPr lang="zh-CN" altLang="en-US" sz="3200" dirty="0"/>
              <a:t>。</a:t>
            </a:r>
            <a:endParaRPr lang="zh-CN" altLang="en-US" sz="32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5190490"/>
            <a:ext cx="12192000" cy="16675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10171430" y="287020"/>
            <a:ext cx="1393190" cy="14522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9350375" y="2233295"/>
            <a:ext cx="1092200" cy="1138555"/>
          </a:xfrm>
          <a:prstGeom prst="rect">
            <a:avLst/>
          </a:prstGeom>
        </p:spPr>
      </p:pic>
      <p:grpSp>
        <p:nvGrpSpPr>
          <p:cNvPr id="4" name="气球"/>
          <p:cNvGrpSpPr/>
          <p:nvPr/>
        </p:nvGrpSpPr>
        <p:grpSpPr>
          <a:xfrm>
            <a:off x="250190" y="0"/>
            <a:ext cx="10086340" cy="1739265"/>
            <a:chOff x="6827" y="3699"/>
            <a:chExt cx="10144" cy="3402"/>
          </a:xfrm>
        </p:grpSpPr>
        <p:pic>
          <p:nvPicPr>
            <p:cNvPr id="5" name="图片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827" y="3699"/>
              <a:ext cx="10144" cy="340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8511" y="4553"/>
              <a:ext cx="7752" cy="1503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sz="44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活动</a:t>
              </a:r>
              <a:r>
                <a:rPr lang="en-US" altLang="zh-CN" sz="44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3</a:t>
              </a:r>
              <a:r>
                <a:rPr lang="zh-CN" altLang="en-US" sz="4400" b="1" dirty="0">
                  <a:solidFill>
                    <a:schemeClr val="tx1"/>
                  </a:solidFill>
                  <a:latin typeface="限量十八岁"/>
                  <a:ea typeface="宋体" panose="02010600030101010101" pitchFamily="2" charset="-122"/>
                </a:rPr>
                <a:t>：美好自己</a:t>
              </a:r>
              <a:r>
                <a:rPr lang="zh-CN" sz="44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，守护</a:t>
              </a:r>
              <a:r>
                <a:rPr lang="zh-CN" sz="44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初恋</a:t>
              </a:r>
              <a:endParaRPr lang="zh-CN" sz="44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15558" y="2260488"/>
            <a:ext cx="5781675" cy="132588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4890" dirty="0">
                <a:latin typeface="黑体" panose="02010609060101010101" pitchFamily="49" charset="-122"/>
                <a:ea typeface="黑体" panose="02010609060101010101" pitchFamily="49" charset="-122"/>
                <a:cs typeface="华文行楷" panose="02010800040101010101" charset="-122"/>
              </a:rPr>
              <a:t>女生们：</a:t>
            </a:r>
            <a:br>
              <a:rPr lang="zh-CN" altLang="en-US" sz="4890" dirty="0">
                <a:latin typeface="黑体" panose="02010609060101010101" pitchFamily="49" charset="-122"/>
                <a:ea typeface="黑体" panose="02010609060101010101" pitchFamily="49" charset="-122"/>
                <a:cs typeface="华文行楷" panose="02010800040101010101" charset="-122"/>
              </a:rPr>
            </a:br>
            <a:r>
              <a:rPr lang="zh-CN" altLang="en-US" sz="4890" dirty="0">
                <a:latin typeface="黑体" panose="02010609060101010101" pitchFamily="49" charset="-122"/>
                <a:ea typeface="黑体" panose="02010609060101010101" pitchFamily="49" charset="-122"/>
                <a:cs typeface="华文行楷" panose="02010800040101010101" charset="-122"/>
              </a:rPr>
              <a:t>给你们讲个故事</a:t>
            </a:r>
            <a:endParaRPr lang="en-US" altLang="zh-CN" sz="4890" dirty="0">
              <a:latin typeface="黑体" panose="02010609060101010101" pitchFamily="49" charset="-122"/>
              <a:ea typeface="黑体" panose="02010609060101010101" pitchFamily="49" charset="-122"/>
              <a:cs typeface="华文行楷" panose="02010800040101010101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16317"/>
            <a:ext cx="3630706" cy="2160270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600636" y="412375"/>
            <a:ext cx="2559571" cy="1150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/>
              <a:t>致</a:t>
            </a:r>
            <a:r>
              <a:rPr lang="zh-CN" altLang="en-US" dirty="0" smtClean="0"/>
              <a:t>女生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10186035" y="412115"/>
            <a:ext cx="1453515" cy="15151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4949825"/>
            <a:ext cx="12192000" cy="19081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7566660" y="1028065"/>
            <a:ext cx="1182370" cy="1232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9825" y="1128262"/>
            <a:ext cx="9144000" cy="2387600"/>
          </a:xfrm>
        </p:spPr>
        <p:txBody>
          <a:bodyPr>
            <a:noAutofit/>
          </a:bodyPr>
          <a:lstStyle/>
          <a:p>
            <a:r>
              <a:rPr lang="zh-CN" altLang="en-US" sz="96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一个瓶子的故事</a:t>
            </a:r>
            <a:endParaRPr lang="zh-CN" altLang="en-US" sz="9600" b="1" dirty="0"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4949825"/>
            <a:ext cx="12192000" cy="1908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9959975" y="588645"/>
            <a:ext cx="1453515" cy="15151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520065" y="685800"/>
            <a:ext cx="1453515" cy="1515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10408_15213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09367" y="1304689"/>
            <a:ext cx="9631004" cy="5418948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2579646" y="-33758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一个瓶子的故事</a:t>
            </a:r>
            <a:endParaRPr lang="zh-CN" altLang="en-US" sz="6000" b="1" dirty="0"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7345" y="2668270"/>
            <a:ext cx="11180445" cy="1325880"/>
          </a:xfrm>
        </p:spPr>
        <p:txBody>
          <a:bodyPr>
            <a:noAutofit/>
          </a:bodyPr>
          <a:lstStyle/>
          <a:p>
            <a:pPr algn="l" fontAlgn="auto">
              <a:lnSpc>
                <a:spcPts val="4040"/>
              </a:lnSpc>
            </a:pPr>
            <a:r>
              <a:rPr lang="zh-CN" altLang="en-US" sz="32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我救了小金鱼，给了他感情，可是，他不记得我了；</a:t>
            </a:r>
            <a:br>
              <a:rPr lang="zh-CN" altLang="en-US" sz="3200" b="1" dirty="0">
                <a:latin typeface="方正舒体" panose="02010601030101010101" pitchFamily="2" charset="-122"/>
                <a:ea typeface="方正舒体" panose="02010601030101010101" pitchFamily="2" charset="-122"/>
              </a:rPr>
            </a:br>
            <a:r>
              <a:rPr lang="zh-CN" altLang="en-US" sz="32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我遇见小海绵，给了他感情，可是，他只知一味索取；</a:t>
            </a:r>
            <a:br>
              <a:rPr lang="zh-CN" altLang="en-US" sz="3200" b="1" dirty="0">
                <a:latin typeface="方正舒体" panose="02010601030101010101" pitchFamily="2" charset="-122"/>
                <a:ea typeface="方正舒体" panose="02010601030101010101" pitchFamily="2" charset="-122"/>
              </a:rPr>
            </a:br>
            <a:r>
              <a:rPr lang="zh-CN" altLang="en-US" sz="32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我跟着仙人掌去了沙漠，</a:t>
            </a:r>
            <a:br>
              <a:rPr lang="zh-CN" altLang="en-US" sz="3200" b="1" dirty="0">
                <a:latin typeface="方正舒体" panose="02010601030101010101" pitchFamily="2" charset="-122"/>
                <a:ea typeface="方正舒体" panose="02010601030101010101" pitchFamily="2" charset="-122"/>
              </a:rPr>
            </a:br>
            <a:r>
              <a:rPr lang="zh-CN" altLang="en-US" sz="32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可是，我发现对他来说，我并不重要；</a:t>
            </a:r>
            <a:br>
              <a:rPr lang="zh-CN" altLang="en-US" sz="3200" b="1" dirty="0">
                <a:latin typeface="方正舒体" panose="02010601030101010101" pitchFamily="2" charset="-122"/>
                <a:ea typeface="方正舒体" panose="02010601030101010101" pitchFamily="2" charset="-122"/>
              </a:rPr>
            </a:br>
            <a:r>
              <a:rPr lang="zh-CN" altLang="en-US" sz="32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最后，我遇到了冰糖先生，想跟他一起过甜蜜日子，</a:t>
            </a:r>
            <a:br>
              <a:rPr lang="zh-CN" altLang="en-US" sz="3200" b="1" dirty="0">
                <a:latin typeface="方正舒体" panose="02010601030101010101" pitchFamily="2" charset="-122"/>
                <a:ea typeface="方正舒体" panose="02010601030101010101" pitchFamily="2" charset="-122"/>
              </a:rPr>
            </a:br>
            <a:r>
              <a:rPr lang="zh-CN" altLang="en-US" sz="32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可是，我发现最好的自己，</a:t>
            </a:r>
            <a:r>
              <a:rPr lang="zh-CN" altLang="en-US" sz="32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已经用完了。</a:t>
            </a:r>
            <a:endParaRPr lang="zh-CN" altLang="en-US" sz="3200" b="1" dirty="0"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5523230"/>
            <a:ext cx="12192000" cy="13347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614680" y="157480"/>
            <a:ext cx="1108075" cy="1155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10675620" y="255905"/>
            <a:ext cx="1156970" cy="1206500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3274336" y="-9628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   </a:t>
            </a:r>
            <a:r>
              <a:rPr lang="zh-CN" altLang="en-US" sz="48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瓶子的</a:t>
            </a:r>
            <a:r>
              <a:rPr lang="zh-CN" altLang="en-US" sz="48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诉说</a:t>
            </a:r>
            <a:endParaRPr lang="zh-CN" altLang="en-US" sz="4800" b="1" dirty="0"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92715" y="2178563"/>
            <a:ext cx="10515600" cy="1325563"/>
          </a:xfrm>
        </p:spPr>
        <p:txBody>
          <a:bodyPr>
            <a:noAutofit/>
          </a:bodyPr>
          <a:lstStyle/>
          <a:p>
            <a:pPr algn="l" fontAlgn="auto">
              <a:lnSpc>
                <a:spcPts val="4480"/>
              </a:lnSpc>
            </a:pPr>
            <a:r>
              <a:rPr lang="zh-CN" altLang="en-US" sz="54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女生们</a:t>
            </a:r>
            <a:br>
              <a:rPr lang="zh-CN" altLang="en-US" sz="5400" b="1" dirty="0">
                <a:latin typeface="方正舒体" panose="02010601030101010101" pitchFamily="2" charset="-122"/>
                <a:ea typeface="方正舒体" panose="02010601030101010101" pitchFamily="2" charset="-122"/>
              </a:rPr>
            </a:br>
            <a:br>
              <a:rPr lang="zh-CN" altLang="en-US" sz="5400" b="1" dirty="0">
                <a:latin typeface="方正舒体" panose="02010601030101010101" pitchFamily="2" charset="-122"/>
                <a:ea typeface="方正舒体" panose="02010601030101010101" pitchFamily="2" charset="-122"/>
              </a:rPr>
            </a:br>
            <a:r>
              <a:rPr lang="zh-CN" altLang="en-US" sz="48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感情是易耗品</a:t>
            </a:r>
            <a:br>
              <a:rPr lang="en-US" altLang="zh-CN" sz="4800" b="1" dirty="0">
                <a:latin typeface="方正舒体" panose="02010601030101010101" pitchFamily="2" charset="-122"/>
                <a:ea typeface="方正舒体" panose="02010601030101010101" pitchFamily="2" charset="-122"/>
              </a:rPr>
            </a:br>
            <a:br>
              <a:rPr lang="en-US" altLang="zh-CN" sz="4800" b="1" dirty="0">
                <a:latin typeface="方正舒体" panose="02010601030101010101" pitchFamily="2" charset="-122"/>
                <a:ea typeface="方正舒体" panose="02010601030101010101" pitchFamily="2" charset="-122"/>
              </a:rPr>
            </a:br>
            <a:r>
              <a:rPr lang="zh-CN" altLang="en-US" sz="48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只愿你，让自己美好，</a:t>
            </a:r>
            <a:br>
              <a:rPr lang="zh-CN" altLang="en-US" sz="4800" b="1" dirty="0">
                <a:latin typeface="方正舒体" panose="02010601030101010101" pitchFamily="2" charset="-122"/>
                <a:ea typeface="方正舒体" panose="02010601030101010101" pitchFamily="2" charset="-122"/>
              </a:rPr>
            </a:br>
            <a:br>
              <a:rPr lang="zh-CN" altLang="en-US" sz="4800" b="1" dirty="0">
                <a:latin typeface="方正舒体" panose="02010601030101010101" pitchFamily="2" charset="-122"/>
                <a:ea typeface="方正舒体" panose="02010601030101010101" pitchFamily="2" charset="-122"/>
              </a:rPr>
            </a:br>
            <a:r>
              <a:rPr lang="zh-CN" altLang="en-US" sz="48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把</a:t>
            </a:r>
            <a:r>
              <a:rPr lang="zh-CN" altLang="en-US" sz="4800" b="1" dirty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最好</a:t>
            </a:r>
            <a:r>
              <a:rPr lang="zh-CN" altLang="en-US" sz="48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的自己，留给对的人</a:t>
            </a:r>
            <a:r>
              <a:rPr lang="en-US" altLang="zh-CN" sz="4800" b="1" dirty="0">
                <a:latin typeface="方正舒体" panose="02010601030101010101" pitchFamily="2" charset="-122"/>
                <a:ea typeface="方正舒体" panose="02010601030101010101" pitchFamily="2" charset="-122"/>
              </a:rPr>
              <a:t>……</a:t>
            </a:r>
            <a:endParaRPr lang="zh-CN" altLang="en-US" sz="4800" b="1" dirty="0"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5356860"/>
            <a:ext cx="12192000" cy="15011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474980" y="308610"/>
            <a:ext cx="1237615" cy="1290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10022205" y="308610"/>
            <a:ext cx="1237615" cy="129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24250" y="1043305"/>
            <a:ext cx="943673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4400" dirty="0" smtClean="0"/>
              <a:t>那么女生们，</a:t>
            </a:r>
            <a:endParaRPr lang="zh-CN" altLang="en-US" sz="4400" dirty="0" smtClean="0"/>
          </a:p>
          <a:p>
            <a:pPr fontAlgn="auto">
              <a:lnSpc>
                <a:spcPct val="150000"/>
              </a:lnSpc>
            </a:pPr>
            <a:r>
              <a:rPr lang="zh-CN" altLang="en-US" sz="4400" dirty="0" smtClean="0"/>
              <a:t>为了以后</a:t>
            </a:r>
            <a:r>
              <a:rPr lang="zh-CN" altLang="en-US" sz="4400" dirty="0" smtClean="0"/>
              <a:t>遇到优秀的他，</a:t>
            </a:r>
            <a:endParaRPr lang="zh-CN" altLang="en-US" sz="4400" dirty="0" smtClean="0"/>
          </a:p>
          <a:p>
            <a:pPr fontAlgn="auto">
              <a:lnSpc>
                <a:spcPct val="150000"/>
              </a:lnSpc>
            </a:pPr>
            <a:r>
              <a:rPr lang="zh-CN" altLang="en-US" sz="4400" dirty="0" smtClean="0"/>
              <a:t>你想成为什么样的</a:t>
            </a:r>
            <a:r>
              <a:rPr lang="zh-CN" altLang="en-US" sz="4400" dirty="0" smtClean="0"/>
              <a:t>人，</a:t>
            </a:r>
            <a:endParaRPr lang="zh-CN" altLang="en-US" sz="4400" dirty="0" smtClean="0"/>
          </a:p>
          <a:p>
            <a:pPr fontAlgn="auto">
              <a:lnSpc>
                <a:spcPct val="150000"/>
              </a:lnSpc>
            </a:pPr>
            <a:r>
              <a:rPr lang="zh-CN" altLang="en-US" sz="4400" dirty="0" smtClean="0"/>
              <a:t>你必须具备什么品质呢</a:t>
            </a:r>
            <a:r>
              <a:rPr lang="en-US" altLang="zh-CN" sz="4400" dirty="0" smtClean="0"/>
              <a:t>?</a:t>
            </a:r>
            <a:endParaRPr lang="zh-CN" altLang="en-US" sz="4400" dirty="0"/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16317"/>
            <a:ext cx="3630706" cy="216027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82854" y="356038"/>
            <a:ext cx="2684929" cy="1215560"/>
          </a:xfrm>
        </p:spPr>
        <p:txBody>
          <a:bodyPr/>
          <a:lstStyle/>
          <a:p>
            <a:pPr algn="ctr"/>
            <a:r>
              <a:rPr lang="zh-CN" altLang="en-US" dirty="0"/>
              <a:t>思考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5198110"/>
            <a:ext cx="12192000" cy="1659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9644380" y="382905"/>
            <a:ext cx="1388110" cy="1447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7960" y="309538"/>
            <a:ext cx="10348147" cy="623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5" name="钱学森蒋英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93565" y="0"/>
            <a:ext cx="614235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86815" y="156845"/>
            <a:ext cx="2029460" cy="67011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世</a:t>
            </a:r>
            <a:r>
              <a:rPr lang="en-US" altLang="zh-CN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lang="zh-CN" altLang="en-US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纪</a:t>
            </a:r>
            <a:r>
              <a:rPr lang="en-US" altLang="zh-CN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lang="zh-CN" altLang="en-US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最</a:t>
            </a:r>
            <a:r>
              <a:rPr lang="en-US" altLang="zh-CN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lang="zh-CN" altLang="en-US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美</a:t>
            </a:r>
            <a:r>
              <a:rPr lang="en-US" altLang="zh-CN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lang="zh-CN" altLang="en-US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爱</a:t>
            </a:r>
            <a:r>
              <a:rPr lang="en-US" altLang="zh-CN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lang="zh-CN" altLang="en-US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情</a:t>
            </a:r>
            <a:endParaRPr lang="zh-CN" altLang="en-US" sz="6000">
              <a:latin typeface="Microsoft YaHei UI" panose="020B0503020204020204" charset="-122"/>
              <a:ea typeface="Microsoft YaHei UI" panose="020B0503020204020204" charset="-122"/>
              <a:cs typeface="Microsoft YaHei UI" panose="020B0503020204020204" charset="-122"/>
            </a:endParaRPr>
          </a:p>
          <a:p>
            <a:r>
              <a:rPr lang="zh-CN" altLang="en-US" sz="6000">
                <a:solidFill>
                  <a:srgbClr val="FF0000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钱</a:t>
            </a:r>
            <a:r>
              <a:rPr lang="en-US" altLang="zh-CN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lang="zh-CN" altLang="en-US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归</a:t>
            </a:r>
            <a:r>
              <a:rPr lang="en-US" altLang="zh-CN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lang="zh-CN" altLang="en-US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你</a:t>
            </a:r>
            <a:r>
              <a:rPr lang="en-US" altLang="zh-CN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lang="zh-CN" altLang="en-US" sz="6000">
                <a:solidFill>
                  <a:srgbClr val="FF0000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奖</a:t>
            </a:r>
            <a:r>
              <a:rPr lang="en-US" altLang="zh-CN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lang="zh-CN" altLang="en-US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归</a:t>
            </a:r>
            <a:r>
              <a:rPr lang="en-US" altLang="zh-CN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 </a:t>
            </a:r>
            <a:r>
              <a:rPr lang="zh-CN" altLang="en-US" sz="6000"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rPr>
              <a:t>我</a:t>
            </a:r>
            <a:endParaRPr lang="zh-CN" altLang="en-US" sz="6000">
              <a:latin typeface="Microsoft YaHei UI" panose="020B0503020204020204" charset="-122"/>
              <a:ea typeface="Microsoft YaHei UI" panose="020B0503020204020204" charset="-122"/>
              <a:cs typeface="Microsoft YaHei UI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6"/>
          <p:cNvSpPr txBox="1"/>
          <p:nvPr/>
        </p:nvSpPr>
        <p:spPr>
          <a:xfrm>
            <a:off x="3440917" y="162543"/>
            <a:ext cx="8208962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女生优秀品质</a:t>
            </a:r>
            <a:endParaRPr lang="zh-CN" altLang="en-US" sz="60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497840" y="262255"/>
            <a:ext cx="1343660" cy="14008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10595610" y="262255"/>
            <a:ext cx="1228725" cy="1281430"/>
          </a:xfrm>
          <a:prstGeom prst="rect">
            <a:avLst/>
          </a:prstGeom>
        </p:spPr>
      </p:pic>
      <p:pic>
        <p:nvPicPr>
          <p:cNvPr id="4" name="图片 3" descr="优秀男生女生"/>
          <p:cNvPicPr>
            <a:picLocks noChangeAspect="1"/>
          </p:cNvPicPr>
          <p:nvPr/>
        </p:nvPicPr>
        <p:blipFill>
          <a:blip r:embed="rId2"/>
          <a:srcRect t="45632" r="52182" b="35403"/>
          <a:stretch>
            <a:fillRect/>
          </a:stretch>
        </p:blipFill>
        <p:spPr>
          <a:xfrm>
            <a:off x="1859280" y="1177290"/>
            <a:ext cx="8666480" cy="568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1"/>
          <p:cNvSpPr txBox="1"/>
          <p:nvPr/>
        </p:nvSpPr>
        <p:spPr>
          <a:xfrm>
            <a:off x="1970405" y="1660525"/>
            <a:ext cx="7090410" cy="2953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ts val="5580"/>
              </a:lnSpc>
            </a:pPr>
            <a:r>
              <a:rPr lang="zh-CN" sz="4400" dirty="0"/>
              <a:t>男生们，</a:t>
            </a:r>
            <a:endParaRPr lang="zh-CN" sz="4400" dirty="0"/>
          </a:p>
          <a:p>
            <a:pPr algn="l" fontAlgn="auto">
              <a:lnSpc>
                <a:spcPts val="5580"/>
              </a:lnSpc>
            </a:pPr>
            <a:r>
              <a:rPr lang="zh-CN" sz="4400" dirty="0"/>
              <a:t>看到一束很美的花，</a:t>
            </a:r>
            <a:endParaRPr lang="zh-CN" sz="4400" dirty="0"/>
          </a:p>
          <a:p>
            <a:pPr algn="l" fontAlgn="auto">
              <a:lnSpc>
                <a:spcPts val="5580"/>
              </a:lnSpc>
            </a:pPr>
            <a:r>
              <a:rPr lang="zh-CN" sz="4400" dirty="0"/>
              <a:t>你会摘下</a:t>
            </a:r>
            <a:r>
              <a:rPr lang="zh-CN" sz="4400" dirty="0" smtClean="0"/>
              <a:t>它</a:t>
            </a:r>
            <a:r>
              <a:rPr lang="zh-CN" altLang="en-US" sz="4400" dirty="0" smtClean="0"/>
              <a:t>吗</a:t>
            </a:r>
            <a:r>
              <a:rPr lang="zh-CN" sz="4400" dirty="0" smtClean="0"/>
              <a:t>？</a:t>
            </a:r>
            <a:endParaRPr lang="zh-CN" sz="4400" dirty="0" smtClean="0"/>
          </a:p>
          <a:p>
            <a:pPr algn="l" fontAlgn="auto">
              <a:lnSpc>
                <a:spcPts val="5580"/>
              </a:lnSpc>
            </a:pPr>
            <a:r>
              <a:rPr lang="zh-CN" altLang="en-US" sz="4400" dirty="0"/>
              <a:t>为什么？</a:t>
            </a:r>
            <a:endParaRPr lang="zh-CN" altLang="en-US" sz="4400" dirty="0"/>
          </a:p>
        </p:txBody>
      </p:sp>
      <p:pic>
        <p:nvPicPr>
          <p:cNvPr id="22" name="图片 21"/>
          <p:cNvPicPr/>
          <p:nvPr/>
        </p:nvPicPr>
        <p:blipFill>
          <a:blip r:embed="rId1"/>
          <a:stretch>
            <a:fillRect/>
          </a:stretch>
        </p:blipFill>
        <p:spPr>
          <a:xfrm>
            <a:off x="7715250" y="405130"/>
            <a:ext cx="3940810" cy="3689350"/>
          </a:xfrm>
          <a:prstGeom prst="round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07315"/>
            <a:ext cx="4170045" cy="17678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64857" y="360471"/>
            <a:ext cx="2040943" cy="830997"/>
          </a:xfrm>
          <a:prstGeom prst="rect">
            <a:avLst/>
          </a:prstGeom>
          <a:noFill/>
        </p:spPr>
        <p:txBody>
          <a:bodyPr wrap="none" anchor="t">
            <a:spAutoFit/>
          </a:bodyPr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限量十八岁"/>
                <a:ea typeface="限量十八岁"/>
              </a:rPr>
              <a:t>致</a:t>
            </a:r>
            <a:r>
              <a:rPr lang="zh-CN" sz="4800" b="1" dirty="0">
                <a:solidFill>
                  <a:schemeClr val="tx1"/>
                </a:solidFill>
                <a:latin typeface="限量十八岁"/>
                <a:ea typeface="限量十八岁"/>
              </a:rPr>
              <a:t>男生</a:t>
            </a:r>
            <a:endParaRPr lang="en-US" altLang="zh-CN" sz="4800" b="1" dirty="0">
              <a:solidFill>
                <a:schemeClr val="tx1"/>
              </a:solidFill>
              <a:latin typeface="限量十八岁"/>
              <a:ea typeface="限量十八岁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24250" y="1043305"/>
            <a:ext cx="943673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4400" dirty="0" smtClean="0"/>
              <a:t>那么</a:t>
            </a:r>
            <a:r>
              <a:rPr lang="zh-CN" altLang="en-US" sz="4400" dirty="0" smtClean="0"/>
              <a:t>男生们，</a:t>
            </a:r>
            <a:endParaRPr lang="zh-CN" altLang="en-US" sz="4400" dirty="0" smtClean="0"/>
          </a:p>
          <a:p>
            <a:pPr fontAlgn="auto">
              <a:lnSpc>
                <a:spcPct val="150000"/>
              </a:lnSpc>
            </a:pPr>
            <a:r>
              <a:rPr lang="zh-CN" altLang="en-US" sz="4400" dirty="0" smtClean="0"/>
              <a:t>为了以后遇到优秀的她</a:t>
            </a:r>
            <a:r>
              <a:rPr lang="zh-CN" altLang="en-US" sz="4400" dirty="0" smtClean="0"/>
              <a:t>，</a:t>
            </a:r>
            <a:endParaRPr lang="zh-CN" altLang="en-US" sz="4400" dirty="0" smtClean="0"/>
          </a:p>
          <a:p>
            <a:pPr fontAlgn="auto">
              <a:lnSpc>
                <a:spcPct val="150000"/>
              </a:lnSpc>
            </a:pPr>
            <a:r>
              <a:rPr lang="zh-CN" altLang="en-US" sz="4400" dirty="0" smtClean="0"/>
              <a:t>你想成为什么样的</a:t>
            </a:r>
            <a:r>
              <a:rPr lang="zh-CN" altLang="en-US" sz="4400" dirty="0" smtClean="0"/>
              <a:t>人，</a:t>
            </a:r>
            <a:endParaRPr lang="zh-CN" altLang="en-US" sz="4400" dirty="0" smtClean="0"/>
          </a:p>
          <a:p>
            <a:pPr fontAlgn="auto">
              <a:lnSpc>
                <a:spcPct val="150000"/>
              </a:lnSpc>
            </a:pPr>
            <a:r>
              <a:rPr lang="zh-CN" altLang="en-US" sz="4400" dirty="0" smtClean="0"/>
              <a:t>你必须具备什么品质呢</a:t>
            </a:r>
            <a:r>
              <a:rPr lang="en-US" altLang="zh-CN" sz="4400" dirty="0" smtClean="0"/>
              <a:t>?</a:t>
            </a:r>
            <a:endParaRPr lang="zh-CN" altLang="en-US" sz="4400" dirty="0"/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16317"/>
            <a:ext cx="3630706" cy="216027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82854" y="356038"/>
            <a:ext cx="2684929" cy="1215560"/>
          </a:xfrm>
        </p:spPr>
        <p:txBody>
          <a:bodyPr/>
          <a:lstStyle/>
          <a:p>
            <a:pPr algn="ctr"/>
            <a:r>
              <a:rPr lang="zh-CN" altLang="en-US" dirty="0"/>
              <a:t>思考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5198110"/>
            <a:ext cx="12192000" cy="1659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9644380" y="382905"/>
            <a:ext cx="1388110" cy="1447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6"/>
          <p:cNvSpPr txBox="1"/>
          <p:nvPr/>
        </p:nvSpPr>
        <p:spPr>
          <a:xfrm>
            <a:off x="3289495" y="29772"/>
            <a:ext cx="8208962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男生优秀品质</a:t>
            </a:r>
            <a:endParaRPr lang="zh-CN" altLang="en-US" sz="60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49530" y="62865"/>
            <a:ext cx="1263650" cy="13176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10612120" y="199390"/>
            <a:ext cx="1378585" cy="1327150"/>
          </a:xfrm>
          <a:prstGeom prst="rect">
            <a:avLst/>
          </a:prstGeom>
        </p:spPr>
      </p:pic>
      <p:pic>
        <p:nvPicPr>
          <p:cNvPr id="10" name="图片 9" descr="优秀男生女生"/>
          <p:cNvPicPr>
            <a:picLocks noChangeAspect="1"/>
          </p:cNvPicPr>
          <p:nvPr/>
        </p:nvPicPr>
        <p:blipFill>
          <a:blip r:embed="rId2"/>
          <a:srcRect l="47507" t="45632" r="4252" b="35403"/>
          <a:stretch>
            <a:fillRect/>
          </a:stretch>
        </p:blipFill>
        <p:spPr>
          <a:xfrm>
            <a:off x="1212215" y="1044575"/>
            <a:ext cx="9400540" cy="581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6"/>
          <p:cNvSpPr txBox="1"/>
          <p:nvPr/>
        </p:nvSpPr>
        <p:spPr>
          <a:xfrm>
            <a:off x="1246700" y="62792"/>
            <a:ext cx="8208962" cy="65544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校</a:t>
            </a:r>
            <a:endParaRPr lang="zh-CN" altLang="en-US" sz="60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sz="60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长</a:t>
            </a:r>
            <a:endParaRPr lang="zh-CN" altLang="en-US" sz="60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sz="60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劝</a:t>
            </a:r>
            <a:endParaRPr lang="zh-CN" altLang="en-US" sz="60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sz="60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你</a:t>
            </a:r>
            <a:endParaRPr lang="zh-CN" altLang="en-US" sz="60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sz="60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别</a:t>
            </a:r>
            <a:endParaRPr lang="zh-CN" altLang="en-US" sz="60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sz="60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早</a:t>
            </a:r>
            <a:endParaRPr lang="zh-CN" altLang="en-US" sz="60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sz="60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恋</a:t>
            </a:r>
            <a:endParaRPr lang="zh-CN" altLang="en-US" sz="60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2" name="长沙校长劝早恋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30320" y="47625"/>
            <a:ext cx="6866255" cy="6795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728" y="1729086"/>
            <a:ext cx="11580435" cy="4944126"/>
          </a:xfrm>
          <a:prstGeom prst="rect">
            <a:avLst/>
          </a:prstGeom>
        </p:spPr>
      </p:pic>
      <p:sp>
        <p:nvSpPr>
          <p:cNvPr id="38921" name="Rectangle 9"/>
          <p:cNvSpPr/>
          <p:nvPr/>
        </p:nvSpPr>
        <p:spPr>
          <a:xfrm>
            <a:off x="5477716" y="3753583"/>
            <a:ext cx="6294607" cy="26765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altLang="zh-CN" sz="28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 </a:t>
            </a:r>
            <a:r>
              <a:rPr lang="zh-CN" altLang="en-US" sz="28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亲爱的</a:t>
            </a:r>
            <a:r>
              <a:rPr lang="en-US" altLang="zh-CN" sz="28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XXX</a:t>
            </a:r>
            <a:r>
              <a:rPr lang="zh-CN" altLang="en-US" sz="28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：</a:t>
            </a:r>
            <a:endParaRPr lang="en-US" altLang="zh-CN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marL="342900" indent="-342900"/>
            <a:r>
              <a:rPr lang="zh-CN" altLang="en-US" sz="28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     在你未来的成长道路上，你可能会遇到心仪的人或者心仪你的人。请你记住今天这堂课，在面对不成熟的感情时，要慎重！作为女生</a:t>
            </a:r>
            <a:r>
              <a:rPr lang="en-US" altLang="zh-CN" sz="28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/</a:t>
            </a:r>
            <a:r>
              <a:rPr lang="zh-CN" altLang="en-US" sz="28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男生，我要做到</a:t>
            </a:r>
            <a:r>
              <a:rPr lang="en-US" altLang="zh-CN" sz="28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……</a:t>
            </a:r>
            <a:r>
              <a:rPr lang="zh-CN" altLang="en-US" sz="28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迎接我最美的初恋！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-112395" y="149225"/>
            <a:ext cx="7125335" cy="1579880"/>
          </a:xfrm>
          <a:prstGeom prst="rect">
            <a:avLst/>
          </a:prstGeom>
        </p:spPr>
      </p:pic>
      <p:sp>
        <p:nvSpPr>
          <p:cNvPr id="38920" name="Rectangle 8"/>
          <p:cNvSpPr/>
          <p:nvPr/>
        </p:nvSpPr>
        <p:spPr>
          <a:xfrm>
            <a:off x="1289050" y="587375"/>
            <a:ext cx="546290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/>
            <a:r>
              <a:rPr lang="zh-CN" altLang="en-US" sz="4000" b="1" dirty="0">
                <a:latin typeface="Arial Black" panose="020B0A04020102020204" pitchFamily="34" charset="0"/>
                <a:ea typeface="楷体_GB2312" panose="02010609030101010101" pitchFamily="49" charset="-122"/>
              </a:rPr>
              <a:t>写给未来的自己</a:t>
            </a:r>
            <a:endParaRPr lang="zh-CN" altLang="en-US" sz="4000" b="1" dirty="0">
              <a:latin typeface="Arial Black" panose="020B0A04020102020204" pitchFamily="34" charset="0"/>
              <a:ea typeface="楷体_GB2312" panose="02010609030101010101" pitchFamily="49" charset="-122"/>
            </a:endParaRPr>
          </a:p>
          <a:p>
            <a:pPr marL="342900" indent="-342900"/>
            <a:endParaRPr lang="en-US" altLang="zh-CN" sz="4000" b="1" dirty="0">
              <a:latin typeface="Arial Black" panose="020B0A04020102020204" pitchFamily="34" charset="0"/>
              <a:ea typeface="楷体_GB2312" panose="02010609030101010101" pitchFamily="49" charset="-122"/>
            </a:endParaRPr>
          </a:p>
        </p:txBody>
      </p:sp>
      <p:pic>
        <p:nvPicPr>
          <p:cNvPr id="2" name="纯音乐 - 不懂BGM-0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8716" y="374255"/>
            <a:ext cx="609600" cy="609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9683115" y="374015"/>
            <a:ext cx="1227455" cy="1149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9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534535" cy="14351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924560" y="298450"/>
            <a:ext cx="2684780" cy="838835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老师</a:t>
            </a:r>
            <a:r>
              <a:rPr lang="zh-CN" altLang="en-US" dirty="0"/>
              <a:t>寄语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5085080"/>
            <a:ext cx="12192000" cy="17729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10288905" y="240665"/>
            <a:ext cx="1257300" cy="13112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2365" y="1435100"/>
            <a:ext cx="10059670" cy="3446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436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同学们，憧憬美好的爱情并没有错，</a:t>
            </a:r>
            <a:endParaRPr lang="zh-CN" altLang="en-US" sz="32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36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俗话说：“什么季节开什么花；不成熟的果实是酸的。”</a:t>
            </a:r>
            <a:endParaRPr lang="zh-CN" altLang="en-US" sz="32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36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春风有信，恋爱就如同花朵，花开有时，我亦有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度，</a:t>
            </a:r>
            <a:endParaRPr lang="zh-CN" altLang="en-US" sz="32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36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年少不更事的我们，应该把握好这妙龄时光，</a:t>
            </a:r>
            <a:endParaRPr lang="zh-CN" altLang="en-US" sz="32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36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去做我们这个年龄该做的事，</a:t>
            </a:r>
            <a:endParaRPr lang="zh-CN" altLang="en-US" sz="32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36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去守住那份青春的纯真，这才无悔青春。</a:t>
            </a:r>
            <a:endParaRPr lang="zh-CN" altLang="en-US" sz="32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969885" y="-14605"/>
            <a:ext cx="4222115" cy="68726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7247445">
            <a:off x="125095" y="4215765"/>
            <a:ext cx="2559685" cy="2867660"/>
          </a:xfrm>
          <a:prstGeom prst="rect">
            <a:avLst/>
          </a:prstGeom>
        </p:spPr>
      </p:pic>
      <p:pic>
        <p:nvPicPr>
          <p:cNvPr id="3" name="July - My Soul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375" y="5153660"/>
            <a:ext cx="619125" cy="619125"/>
          </a:xfrm>
          <a:prstGeom prst="rect">
            <a:avLst/>
          </a:prstGeom>
        </p:spPr>
      </p:pic>
      <p:sp>
        <p:nvSpPr>
          <p:cNvPr id="38920" name="Rectangle 8"/>
          <p:cNvSpPr/>
          <p:nvPr/>
        </p:nvSpPr>
        <p:spPr>
          <a:xfrm>
            <a:off x="3912235" y="1344295"/>
            <a:ext cx="546290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/>
            <a:r>
              <a:rPr lang="zh-CN" altLang="en-US" sz="7200" b="1" dirty="0">
                <a:solidFill>
                  <a:srgbClr val="92D050"/>
                </a:solidFill>
                <a:latin typeface="Arial Black" panose="020B0A04020102020204" pitchFamily="34" charset="0"/>
                <a:ea typeface="楷体_GB2312" panose="02010609030101010101" pitchFamily="49" charset="-122"/>
              </a:rPr>
              <a:t>春风有信</a:t>
            </a:r>
            <a:endParaRPr lang="zh-CN" altLang="en-US" sz="7200" b="1" dirty="0">
              <a:solidFill>
                <a:srgbClr val="92D050"/>
              </a:solidFill>
              <a:latin typeface="Arial Black" panose="020B0A04020102020204" pitchFamily="34" charset="0"/>
              <a:ea typeface="楷体_GB2312" panose="02010609030101010101" pitchFamily="49" charset="-122"/>
            </a:endParaRPr>
          </a:p>
          <a:p>
            <a:pPr marL="342900" indent="-342900"/>
            <a:r>
              <a:rPr lang="zh-CN" altLang="en-US" sz="7200" b="1" dirty="0">
                <a:solidFill>
                  <a:srgbClr val="92D050"/>
                </a:solidFill>
                <a:latin typeface="Arial Black" panose="020B0A04020102020204" pitchFamily="34" charset="0"/>
                <a:ea typeface="楷体_GB2312" panose="02010609030101010101" pitchFamily="49" charset="-122"/>
              </a:rPr>
              <a:t>花开有期</a:t>
            </a:r>
            <a:endParaRPr lang="zh-CN" altLang="en-US" sz="7200" b="1" dirty="0">
              <a:solidFill>
                <a:srgbClr val="92D050"/>
              </a:solidFill>
              <a:latin typeface="Arial Black" panose="020B0A04020102020204" pitchFamily="34" charset="0"/>
              <a:ea typeface="楷体_GB2312" panose="02010609030101010101" pitchFamily="49" charset="-122"/>
            </a:endParaRPr>
          </a:p>
          <a:p>
            <a:pPr marL="342900" indent="-342900"/>
            <a:r>
              <a:rPr lang="zh-CN" altLang="en-US" sz="7200" b="1" dirty="0">
                <a:solidFill>
                  <a:srgbClr val="92D050"/>
                </a:solidFill>
                <a:latin typeface="Arial Black" panose="020B0A04020102020204" pitchFamily="34" charset="0"/>
                <a:ea typeface="楷体_GB2312" panose="02010609030101010101" pitchFamily="49" charset="-122"/>
              </a:rPr>
              <a:t>我亦有度</a:t>
            </a:r>
            <a:endParaRPr lang="zh-CN" altLang="en-US" sz="7200" b="1" dirty="0">
              <a:solidFill>
                <a:srgbClr val="92D050"/>
              </a:solidFill>
              <a:latin typeface="Arial Black" panose="020B0A04020102020204" pitchFamily="34" charset="0"/>
              <a:ea typeface="楷体_GB2312" panose="02010609030101010101" pitchFamily="49" charset="-122"/>
            </a:endParaRPr>
          </a:p>
          <a:p>
            <a:pPr marL="342900" indent="-342900"/>
            <a:endParaRPr lang="zh-CN" altLang="en-US" sz="7200" b="1" dirty="0">
              <a:solidFill>
                <a:srgbClr val="92D050"/>
              </a:solidFill>
              <a:latin typeface="Arial Black" panose="020B0A04020102020204" pitchFamily="34" charset="0"/>
              <a:ea typeface="楷体_GB2312" panose="0201060903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2467445">
            <a:off x="30480" y="-172085"/>
            <a:ext cx="2518410" cy="2820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 showWhenStopped="1">
                <p:cTn id="21" repeatCount="indefinite" fill="remove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9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grpSp>
        <p:nvGrpSpPr>
          <p:cNvPr id="10" name="气球"/>
          <p:cNvGrpSpPr/>
          <p:nvPr/>
        </p:nvGrpSpPr>
        <p:grpSpPr>
          <a:xfrm>
            <a:off x="539115" y="295275"/>
            <a:ext cx="7203440" cy="2160270"/>
            <a:chOff x="6827" y="3699"/>
            <a:chExt cx="6022" cy="3402"/>
          </a:xfrm>
        </p:grpSpPr>
        <p:pic>
          <p:nvPicPr>
            <p:cNvPr id="3" name="图片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827" y="3699"/>
              <a:ext cx="6022" cy="340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828" y="4746"/>
              <a:ext cx="4522" cy="121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sz="44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活动</a:t>
              </a:r>
              <a:r>
                <a:rPr lang="en-US" altLang="zh-CN" sz="44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r>
                <a:rPr lang="zh-CN" altLang="en-US" sz="44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：</a:t>
              </a:r>
              <a:r>
                <a:rPr lang="zh-CN" sz="44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焦点访谈</a:t>
              </a:r>
              <a:r>
                <a:rPr lang="en-US" altLang="zh-CN" sz="44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 </a:t>
              </a:r>
              <a:endParaRPr lang="zh-CN" altLang="en-US" sz="44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536190" y="2671445"/>
            <a:ext cx="7330440" cy="70675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/>
            <a:r>
              <a:rPr lang="zh-CN" sz="4000" b="1" dirty="0">
                <a:solidFill>
                  <a:schemeClr val="tx1"/>
                </a:solidFill>
                <a:latin typeface="华文新魏"/>
                <a:ea typeface="华文新魏"/>
              </a:rPr>
              <a:t>你们觉得中学生</a:t>
            </a:r>
            <a:r>
              <a:rPr lang="zh-CN" sz="4000" b="1" dirty="0">
                <a:solidFill>
                  <a:schemeClr val="tx1"/>
                </a:solidFill>
                <a:latin typeface="华文新魏"/>
                <a:ea typeface="华文新魏"/>
              </a:rPr>
              <a:t>能否谈恋爱呢？</a:t>
            </a:r>
            <a:endParaRPr lang="zh-CN" sz="4000" b="1" dirty="0">
              <a:solidFill>
                <a:schemeClr val="tx1"/>
              </a:solidFill>
              <a:latin typeface="华文新魏"/>
              <a:ea typeface="华文新魏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57008" y="2143125"/>
            <a:ext cx="387798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dist"/>
            <a:r>
              <a:rPr lang="zh-CN" sz="7200">
                <a:solidFill>
                  <a:srgbClr val="F82D3A"/>
                </a:solidFill>
                <a:latin typeface="字魂50号-白鸽天行体"/>
                <a:ea typeface="字魂50号-白鸽天行体"/>
              </a:rPr>
              <a:t>输入标题</a:t>
            </a:r>
            <a:endParaRPr lang="zh-CN" sz="7200">
              <a:solidFill>
                <a:srgbClr val="F82D3A"/>
              </a:solidFill>
              <a:latin typeface="字魂50号-白鸽天行体"/>
              <a:ea typeface="字魂50号-白鸽天行体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3096" y="3234140"/>
            <a:ext cx="6205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82D3A"/>
                </a:solidFill>
                <a:latin typeface="字魂50号-白鸽天行体"/>
                <a:ea typeface="字魂50号-白鸽天行体"/>
              </a:rPr>
              <a:t>BUSINESS REPORT SUMMARIZES TEMPLATE</a:t>
            </a:r>
            <a:endParaRPr lang="zh-CN" sz="2400">
              <a:solidFill>
                <a:srgbClr val="F82D3A"/>
              </a:solidFill>
              <a:latin typeface="字魂50号-白鸽天行体"/>
              <a:ea typeface="字魂50号-白鸽天行体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83596" y="3624225"/>
            <a:ext cx="5824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F82D3A"/>
                </a:solidFill>
                <a:latin typeface="Century Gothic"/>
              </a:rPr>
              <a:t>Be always as merry as ever you can, for no-one delights in an sorrowful man. for no-one delights in an sorrowful man. </a:t>
            </a:r>
            <a:endParaRPr lang="zh-CN" sz="1200">
              <a:solidFill>
                <a:srgbClr val="F82D3A"/>
              </a:solidFill>
              <a:latin typeface="Century Gothic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2425" y="295275"/>
            <a:ext cx="11496675" cy="623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9915" y="2143259"/>
            <a:ext cx="7485380" cy="41541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sz="4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你目前的感情状态是（  </a:t>
            </a:r>
            <a:r>
              <a:rPr lang="en-US" altLang="zh-CN" sz="4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sz="4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sz="4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A.</a:t>
            </a:r>
            <a:r>
              <a:rPr lang="zh-CN" sz="4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有一个或几个固定异性朋友</a:t>
            </a:r>
            <a:endParaRPr lang="zh-CN" sz="4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B.</a:t>
            </a:r>
            <a:r>
              <a:rPr lang="zh-CN" sz="4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对某位异性有好感</a:t>
            </a:r>
            <a:endParaRPr lang="zh-CN" sz="4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C.</a:t>
            </a:r>
            <a:r>
              <a:rPr lang="zh-CN" sz="4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有暗中喜欢的异性</a:t>
            </a:r>
            <a:endParaRPr lang="zh-CN" sz="4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D.</a:t>
            </a:r>
            <a:r>
              <a:rPr lang="zh-CN" sz="4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与某位异性同学正在交往</a:t>
            </a:r>
            <a:endParaRPr lang="zh-CN" sz="4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sz="4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E.</a:t>
            </a:r>
            <a:r>
              <a:rPr lang="zh-CN" sz="4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以上几种情况都没有</a:t>
            </a:r>
            <a:endParaRPr lang="zh-CN" sz="4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8035290" y="3234055"/>
            <a:ext cx="4069080" cy="3506470"/>
          </a:xfrm>
          <a:prstGeom prst="round2DiagRect">
            <a:avLst/>
          </a:prstGeom>
        </p:spPr>
      </p:pic>
      <p:grpSp>
        <p:nvGrpSpPr>
          <p:cNvPr id="12" name="气球"/>
          <p:cNvGrpSpPr/>
          <p:nvPr/>
        </p:nvGrpSpPr>
        <p:grpSpPr>
          <a:xfrm>
            <a:off x="156210" y="0"/>
            <a:ext cx="7197725" cy="1958975"/>
            <a:chOff x="6272" y="3699"/>
            <a:chExt cx="11335" cy="3085"/>
          </a:xfrm>
        </p:grpSpPr>
        <p:pic>
          <p:nvPicPr>
            <p:cNvPr id="13" name="图片 1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272" y="3699"/>
              <a:ext cx="11335" cy="308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843" y="4588"/>
              <a:ext cx="9755" cy="130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活动</a:t>
              </a:r>
              <a:r>
                <a:rPr lang="en-US" alt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2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宋体" panose="02010600030101010101" pitchFamily="2" charset="-122"/>
                </a:rPr>
                <a:t>：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小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小调查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9198610" y="208280"/>
            <a:ext cx="1936750" cy="1934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气球"/>
          <p:cNvGrpSpPr/>
          <p:nvPr/>
        </p:nvGrpSpPr>
        <p:grpSpPr>
          <a:xfrm>
            <a:off x="2556510" y="-45085"/>
            <a:ext cx="7468870" cy="1231900"/>
            <a:chOff x="8042" y="3338"/>
            <a:chExt cx="11762" cy="1940"/>
          </a:xfrm>
        </p:grpSpPr>
        <p:pic>
          <p:nvPicPr>
            <p:cNvPr id="13" name="图片 12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8042" y="3338"/>
              <a:ext cx="11335" cy="19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0049" y="3784"/>
              <a:ext cx="9755" cy="130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活动</a:t>
              </a:r>
              <a:r>
                <a:rPr lang="en-US" alt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3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宋体" panose="02010600030101010101" pitchFamily="2" charset="-122"/>
                </a:rPr>
                <a:t>：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宋体" panose="02010600030101010101" pitchFamily="2" charset="-122"/>
                </a:rPr>
                <a:t>认识早恋</a:t>
              </a:r>
              <a:endParaRPr lang="zh-CN" altLang="en-US" sz="4800" b="1" dirty="0">
                <a:solidFill>
                  <a:schemeClr val="tx1"/>
                </a:solidFill>
                <a:latin typeface="限量十八岁"/>
                <a:ea typeface="宋体" panose="02010600030101010101" pitchFamily="2" charset="-122"/>
              </a:endParaRPr>
            </a:p>
          </p:txBody>
        </p:sp>
      </p:grpSp>
      <p:pic>
        <p:nvPicPr>
          <p:cNvPr id="2" name="图片 1" descr="Screenshot_20240523_191745"/>
          <p:cNvPicPr>
            <a:picLocks noChangeAspect="1"/>
          </p:cNvPicPr>
          <p:nvPr/>
        </p:nvPicPr>
        <p:blipFill>
          <a:blip r:embed="rId2"/>
          <a:srcRect t="40107" b="36269"/>
          <a:stretch>
            <a:fillRect/>
          </a:stretch>
        </p:blipFill>
        <p:spPr>
          <a:xfrm>
            <a:off x="314960" y="1068070"/>
            <a:ext cx="11515725" cy="5790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7960" y="309538"/>
            <a:ext cx="10348147" cy="623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grpSp>
        <p:nvGrpSpPr>
          <p:cNvPr id="4" name="气球"/>
          <p:cNvGrpSpPr/>
          <p:nvPr/>
        </p:nvGrpSpPr>
        <p:grpSpPr>
          <a:xfrm>
            <a:off x="332105" y="443865"/>
            <a:ext cx="10965180" cy="3222625"/>
            <a:chOff x="6827" y="3699"/>
            <a:chExt cx="10487" cy="3402"/>
          </a:xfrm>
        </p:grpSpPr>
        <p:pic>
          <p:nvPicPr>
            <p:cNvPr id="8" name="图片 7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827" y="3699"/>
              <a:ext cx="10487" cy="34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7484" y="4962"/>
              <a:ext cx="9172" cy="87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en-US" alt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     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二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、故事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续编，明确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利弊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949825"/>
            <a:ext cx="12192000" cy="190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24582" y="1616710"/>
            <a:ext cx="11036968" cy="3969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spc="300" dirty="0">
                <a:latin typeface="+mj-ea"/>
                <a:ea typeface="+mj-ea"/>
              </a:rPr>
              <a:t>      </a:t>
            </a:r>
            <a:r>
              <a:rPr lang="zh-CN" altLang="en-US" sz="2800" spc="300" dirty="0">
                <a:latin typeface="+mj-ea"/>
                <a:ea typeface="+mj-ea"/>
              </a:rPr>
              <a:t>小张是个</a:t>
            </a:r>
            <a:r>
              <a:rPr lang="zh-CN" altLang="en-US" sz="2800" spc="300" dirty="0">
                <a:solidFill>
                  <a:srgbClr val="FF0000"/>
                </a:solidFill>
                <a:latin typeface="+mj-ea"/>
                <a:ea typeface="+mj-ea"/>
              </a:rPr>
              <a:t>温柔招人喜爱</a:t>
            </a:r>
            <a:r>
              <a:rPr lang="zh-CN" altLang="en-US" sz="2800" spc="300" dirty="0">
                <a:latin typeface="+mj-ea"/>
                <a:ea typeface="+mj-ea"/>
              </a:rPr>
              <a:t>的女孩子，她的</a:t>
            </a:r>
            <a:r>
              <a:rPr lang="zh-CN" altLang="en-US" sz="2800" spc="300" dirty="0">
                <a:solidFill>
                  <a:srgbClr val="FF0000"/>
                </a:solidFill>
                <a:latin typeface="+mj-ea"/>
                <a:ea typeface="+mj-ea"/>
              </a:rPr>
              <a:t>成绩很好</a:t>
            </a:r>
            <a:r>
              <a:rPr lang="zh-CN" altLang="en-US" sz="2800" spc="300" dirty="0">
                <a:latin typeface="+mj-ea"/>
                <a:ea typeface="+mj-ea"/>
              </a:rPr>
              <a:t>，总是很</a:t>
            </a:r>
            <a:r>
              <a:rPr lang="zh-CN" altLang="en-US" sz="2800" spc="300" dirty="0">
                <a:solidFill>
                  <a:srgbClr val="FF0000"/>
                </a:solidFill>
                <a:latin typeface="+mj-ea"/>
                <a:ea typeface="+mj-ea"/>
              </a:rPr>
              <a:t>耐心</a:t>
            </a:r>
            <a:r>
              <a:rPr lang="zh-CN" altLang="en-US" sz="2800" spc="300" dirty="0">
                <a:latin typeface="+mj-ea"/>
                <a:ea typeface="+mj-ea"/>
              </a:rPr>
              <a:t>的给同学</a:t>
            </a:r>
            <a:r>
              <a:rPr lang="zh-CN" altLang="en-US" sz="2800" spc="300" dirty="0">
                <a:solidFill>
                  <a:srgbClr val="FF0000"/>
                </a:solidFill>
                <a:latin typeface="+mj-ea"/>
                <a:ea typeface="+mj-ea"/>
              </a:rPr>
              <a:t>答疑解惑</a:t>
            </a:r>
            <a:r>
              <a:rPr lang="zh-CN" altLang="en-US" sz="2800" spc="300" dirty="0">
                <a:latin typeface="+mj-ea"/>
                <a:ea typeface="+mj-ea"/>
              </a:rPr>
              <a:t>。小王是个</a:t>
            </a:r>
            <a:r>
              <a:rPr lang="zh-CN" altLang="en-US" sz="2800" spc="300" dirty="0">
                <a:solidFill>
                  <a:srgbClr val="FF0000"/>
                </a:solidFill>
                <a:latin typeface="+mj-ea"/>
                <a:ea typeface="+mj-ea"/>
              </a:rPr>
              <a:t>幽默风趣</a:t>
            </a:r>
            <a:r>
              <a:rPr lang="zh-CN" altLang="en-US" sz="2800" spc="300" dirty="0">
                <a:latin typeface="+mj-ea"/>
                <a:ea typeface="+mj-ea"/>
              </a:rPr>
              <a:t>的男孩子，经常会逗大家开心，在学习上经常会问小张问题，但不知何时开始，小王发现自己</a:t>
            </a:r>
            <a:r>
              <a:rPr lang="zh-CN" altLang="en-US" sz="2800" spc="300" dirty="0">
                <a:solidFill>
                  <a:srgbClr val="FF0000"/>
                </a:solidFill>
                <a:latin typeface="+mj-ea"/>
                <a:ea typeface="+mj-ea"/>
              </a:rPr>
              <a:t>每天都想</a:t>
            </a:r>
            <a:r>
              <a:rPr lang="zh-CN" altLang="en-US" sz="2800" spc="300" dirty="0">
                <a:latin typeface="+mj-ea"/>
                <a:ea typeface="+mj-ea"/>
              </a:rPr>
              <a:t>看到小张，会留意她的一举一动，一言一行，后来有意的为她</a:t>
            </a:r>
            <a:r>
              <a:rPr lang="zh-CN" altLang="en-US" sz="2800" spc="300" dirty="0">
                <a:solidFill>
                  <a:srgbClr val="FF0000"/>
                </a:solidFill>
                <a:latin typeface="+mj-ea"/>
                <a:ea typeface="+mj-ea"/>
              </a:rPr>
              <a:t>做了一些浪漫的事</a:t>
            </a:r>
            <a:r>
              <a:rPr lang="zh-CN" altLang="en-US" sz="2800" spc="300" dirty="0">
                <a:latin typeface="+mj-ea"/>
                <a:ea typeface="+mj-ea"/>
              </a:rPr>
              <a:t>并</a:t>
            </a:r>
            <a:r>
              <a:rPr lang="zh-CN" altLang="en-US" sz="2800" spc="300" dirty="0">
                <a:solidFill>
                  <a:srgbClr val="FF0000"/>
                </a:solidFill>
                <a:latin typeface="+mj-ea"/>
                <a:ea typeface="+mj-ea"/>
              </a:rPr>
              <a:t>打算向她表白</a:t>
            </a:r>
            <a:r>
              <a:rPr lang="zh-CN" altLang="en-US" sz="2800" spc="300" dirty="0">
                <a:latin typeface="+mj-ea"/>
                <a:ea typeface="+mj-ea"/>
              </a:rPr>
              <a:t>，而小张其实也对小</a:t>
            </a:r>
            <a:r>
              <a:rPr lang="zh-CN" altLang="en-US" sz="2800" spc="300" dirty="0">
                <a:latin typeface="+mj-ea"/>
                <a:ea typeface="+mj-ea"/>
              </a:rPr>
              <a:t>王有一些好感。</a:t>
            </a:r>
            <a:endParaRPr lang="zh-CN" altLang="en-US" sz="2800" spc="300" dirty="0">
              <a:latin typeface="+mj-ea"/>
              <a:ea typeface="+mj-ea"/>
            </a:endParaRPr>
          </a:p>
        </p:txBody>
      </p:sp>
      <p:grpSp>
        <p:nvGrpSpPr>
          <p:cNvPr id="4" name="气球"/>
          <p:cNvGrpSpPr/>
          <p:nvPr/>
        </p:nvGrpSpPr>
        <p:grpSpPr>
          <a:xfrm>
            <a:off x="250190" y="0"/>
            <a:ext cx="7892415" cy="1616539"/>
            <a:chOff x="6827" y="3699"/>
            <a:chExt cx="9222" cy="3402"/>
          </a:xfrm>
        </p:grpSpPr>
        <p:pic>
          <p:nvPicPr>
            <p:cNvPr id="5" name="图片 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827" y="3699"/>
              <a:ext cx="9222" cy="340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8758" y="4527"/>
              <a:ext cx="6404" cy="174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altLang="en-US" sz="4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活动</a:t>
              </a:r>
              <a:r>
                <a:rPr lang="en-US" altLang="zh-CN" sz="4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1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宋体" panose="02010600030101010101" pitchFamily="2" charset="-122"/>
                </a:rPr>
                <a:t>：</a:t>
              </a:r>
              <a:r>
                <a:rPr lang="zh-CN" altLang="en-US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故事续编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534352" y="5480552"/>
            <a:ext cx="10537859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请以</a:t>
            </a:r>
            <a:r>
              <a:rPr lang="zh-CN" altLang="zh-CN" sz="2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小组为单位，围绕以下几个</a:t>
            </a:r>
            <a:r>
              <a:rPr lang="zh-CN" altLang="zh-CN" sz="2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问题，</a:t>
            </a:r>
            <a:endParaRPr lang="zh-CN" altLang="zh-CN" sz="2800" b="1" spc="3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zh-CN" altLang="zh-CN" sz="2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为</a:t>
            </a:r>
            <a:r>
              <a:rPr lang="zh-CN" altLang="en-US" sz="2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小张</a:t>
            </a:r>
            <a:r>
              <a:rPr lang="zh-CN" altLang="zh-CN" sz="2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和</a:t>
            </a:r>
            <a:r>
              <a:rPr lang="zh-CN" altLang="en-US" sz="2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小王</a:t>
            </a:r>
            <a:r>
              <a:rPr lang="zh-CN" altLang="zh-CN" sz="2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的故事编一个续集</a:t>
            </a:r>
            <a:r>
              <a:rPr lang="en-US" altLang="zh-CN" sz="28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……</a:t>
            </a:r>
            <a:endParaRPr lang="en-US" altLang="zh-CN" sz="2800" b="1" spc="3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10306685" y="164465"/>
            <a:ext cx="1453515" cy="14522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8329930" y="586105"/>
            <a:ext cx="1031240" cy="1030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9793" y="295275"/>
            <a:ext cx="11496675" cy="623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grpSp>
        <p:nvGrpSpPr>
          <p:cNvPr id="4" name="气球"/>
          <p:cNvGrpSpPr/>
          <p:nvPr/>
        </p:nvGrpSpPr>
        <p:grpSpPr>
          <a:xfrm>
            <a:off x="197716" y="154940"/>
            <a:ext cx="3887470" cy="1744784"/>
            <a:chOff x="6608" y="3699"/>
            <a:chExt cx="6022" cy="3042"/>
          </a:xfrm>
        </p:grpSpPr>
        <p:pic>
          <p:nvPicPr>
            <p:cNvPr id="8" name="图片 7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608" y="3699"/>
              <a:ext cx="6022" cy="304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8118" y="4498"/>
              <a:ext cx="4132" cy="144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lvl="0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457200" lvl="1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914400" lvl="2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371600" lvl="3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1828800" lvl="4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286000" lvl="5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743200" lvl="6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200400" lvl="7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657600" lvl="8" algn="l" defTabSz="914400"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l"/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问</a:t>
              </a:r>
              <a:r>
                <a:rPr lang="en-US" alt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 </a:t>
              </a:r>
              <a:r>
                <a:rPr lang="zh-CN" sz="4800" b="1" dirty="0">
                  <a:solidFill>
                    <a:schemeClr val="tx1"/>
                  </a:solidFill>
                  <a:latin typeface="限量十八岁"/>
                  <a:ea typeface="限量十八岁"/>
                </a:rPr>
                <a:t>题</a:t>
              </a:r>
              <a:endParaRPr lang="zh-CN" sz="4800" b="1" dirty="0">
                <a:solidFill>
                  <a:schemeClr val="tx1"/>
                </a:solidFill>
                <a:latin typeface="限量十八岁"/>
                <a:ea typeface="限量十八岁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522638" y="1210899"/>
            <a:ext cx="8106410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4400" dirty="0"/>
              <a:t>如果你是小王，</a:t>
            </a:r>
            <a:endParaRPr lang="zh-CN" sz="4400" dirty="0"/>
          </a:p>
          <a:p>
            <a:r>
              <a:rPr lang="zh-CN" sz="4400" dirty="0"/>
              <a:t>你会选择跟</a:t>
            </a:r>
            <a:r>
              <a:rPr lang="zh-CN" altLang="en-US" sz="4400" dirty="0"/>
              <a:t>小张</a:t>
            </a:r>
            <a:r>
              <a:rPr lang="zh-CN" sz="4400" dirty="0"/>
              <a:t>表白</a:t>
            </a:r>
            <a:r>
              <a:rPr lang="en-US" sz="4400" dirty="0"/>
              <a:t>/</a:t>
            </a:r>
            <a:r>
              <a:rPr lang="zh-CN" sz="4400" dirty="0"/>
              <a:t>不表白？原因是什么？</a:t>
            </a:r>
            <a:endParaRPr lang="zh-CN" sz="4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4235791" y="154940"/>
            <a:ext cx="6205807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6000" b="1" dirty="0">
                <a:solidFill>
                  <a:srgbClr val="FF765F"/>
                </a:solidFill>
                <a:latin typeface="华文新魏"/>
                <a:ea typeface="华文新魏"/>
              </a:rPr>
              <a:t>表白</a:t>
            </a:r>
            <a:r>
              <a:rPr lang="zh-CN" altLang="en-US" sz="6000" b="1" dirty="0">
                <a:solidFill>
                  <a:srgbClr val="FF765F"/>
                </a:solidFill>
                <a:latin typeface="华文新魏"/>
                <a:ea typeface="华文新魏"/>
              </a:rPr>
              <a:t>？</a:t>
            </a:r>
            <a:r>
              <a:rPr lang="zh-CN" sz="6000" b="1" dirty="0">
                <a:solidFill>
                  <a:srgbClr val="FF765F"/>
                </a:solidFill>
                <a:latin typeface="华文新魏"/>
                <a:ea typeface="华文新魏"/>
              </a:rPr>
              <a:t>不表白</a:t>
            </a:r>
            <a:r>
              <a:rPr lang="zh-CN" altLang="en-US" sz="6000" b="1" dirty="0">
                <a:solidFill>
                  <a:srgbClr val="FF765F"/>
                </a:solidFill>
                <a:latin typeface="华文新魏"/>
                <a:ea typeface="华文新魏"/>
              </a:rPr>
              <a:t>？</a:t>
            </a:r>
            <a:endParaRPr lang="zh-CN" sz="6000" b="1" dirty="0">
              <a:solidFill>
                <a:srgbClr val="FF765F"/>
              </a:solidFill>
              <a:latin typeface="华文新魏"/>
              <a:ea typeface="华文新魏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13113" y="3572487"/>
            <a:ext cx="8655050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4400" dirty="0"/>
              <a:t>如果被拒绝了，</a:t>
            </a:r>
            <a:endParaRPr lang="zh-CN" sz="4400" dirty="0"/>
          </a:p>
          <a:p>
            <a:r>
              <a:rPr lang="zh-CN" sz="4400" dirty="0"/>
              <a:t>你觉得小</a:t>
            </a:r>
            <a:r>
              <a:rPr lang="zh-CN" sz="4400" dirty="0"/>
              <a:t>王会有什么样的感受？</a:t>
            </a:r>
            <a:endParaRPr lang="zh-CN" sz="4400" dirty="0"/>
          </a:p>
          <a:p>
            <a:r>
              <a:rPr lang="zh-CN" sz="4400" dirty="0"/>
              <a:t>接下来他该怎么办？</a:t>
            </a:r>
            <a:endParaRPr lang="zh-CN" sz="44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5695950"/>
            <a:ext cx="12192000" cy="116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.xml><?xml version="1.0" encoding="utf-8"?>
<p:tagLst xmlns:p="http://schemas.openxmlformats.org/presentationml/2006/main">
  <p:tag name="commondata" val="eyJoZGlkIjoiYTgyOWRiZjU3MTVmN2U3Y2RiMzkyM2JhNDU0NTdmNGI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1920</Words>
  <Application>WPS 演示</Application>
  <PresentationFormat>宽屏</PresentationFormat>
  <Paragraphs>199</Paragraphs>
  <Slides>37</Slides>
  <Notes>5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8" baseType="lpstr">
      <vt:lpstr>Arial</vt:lpstr>
      <vt:lpstr>宋体</vt:lpstr>
      <vt:lpstr>Wingdings</vt:lpstr>
      <vt:lpstr>楷体</vt:lpstr>
      <vt:lpstr>等线</vt:lpstr>
      <vt:lpstr>限量十八岁</vt:lpstr>
      <vt:lpstr>Segoe Print</vt:lpstr>
      <vt:lpstr>Microsoft YaHei UI</vt:lpstr>
      <vt:lpstr>华文新魏</vt:lpstr>
      <vt:lpstr>字魂50号-白鸽天行体</vt:lpstr>
      <vt:lpstr>Century Gothic</vt:lpstr>
      <vt:lpstr>微软雅黑</vt:lpstr>
      <vt:lpstr>Arial Unicode MS</vt:lpstr>
      <vt:lpstr>Calibri</vt:lpstr>
      <vt:lpstr>黑体</vt:lpstr>
      <vt:lpstr>华文行楷</vt:lpstr>
      <vt:lpstr>方正舒体</vt:lpstr>
      <vt:lpstr>楷体_GB2312</vt:lpstr>
      <vt:lpstr>新宋体</vt:lpstr>
      <vt:lpstr>Arial Black</vt:lpstr>
      <vt:lpstr>Office 主题</vt:lpstr>
      <vt:lpstr>春风有信，花开有期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后续：小王还未向小张表白，小凯同学就在班级到处传播小王喜欢小张的消息，结果小张再也不敢像以前那样给小王讲题，而小王也对小凯怀恨于心。</vt:lpstr>
      <vt:lpstr>PowerPoint 演示文稿</vt:lpstr>
      <vt:lpstr>PowerPoint 演示文稿</vt:lpstr>
      <vt:lpstr>PowerPoint 演示文稿</vt:lpstr>
      <vt:lpstr>         你心中的初恋是什么颜色呢？          请先思考1分钟，          然后用颜料调制出你认为的初恋的颜色。</vt:lpstr>
      <vt:lpstr>PowerPoint 演示文稿</vt:lpstr>
      <vt:lpstr>PowerPoint 演示文稿</vt:lpstr>
      <vt:lpstr>PowerPoint 演示文稿</vt:lpstr>
      <vt:lpstr>观察思考</vt:lpstr>
      <vt:lpstr>PowerPoint 演示文稿</vt:lpstr>
      <vt:lpstr>PowerPoint 演示文稿</vt:lpstr>
      <vt:lpstr>女生们： 给你们讲个故事</vt:lpstr>
      <vt:lpstr>一个瓶子的故事</vt:lpstr>
      <vt:lpstr>PowerPoint 演示文稿</vt:lpstr>
      <vt:lpstr>我救了小金鱼，给了他感情，可是，他不记得我了； 我遇见小海绵，给了他感情，可是，他只知一味索取； 我跟着仙人掌去了沙漠， 可是，我发现对他来说，我并不重要； 最后，我遇到了冰糖先生，想跟他一起过甜蜜日子， 可是，我发现最好的自己，已经用完了。</vt:lpstr>
      <vt:lpstr>女生们  感情是易耗品  只愿你，让自己美好，  把最好的自己，留给对的人……</vt:lpstr>
      <vt:lpstr>思考</vt:lpstr>
      <vt:lpstr>PowerPoint 演示文稿</vt:lpstr>
      <vt:lpstr>PowerPoint 演示文稿</vt:lpstr>
      <vt:lpstr>思考</vt:lpstr>
      <vt:lpstr>PowerPoint 演示文稿</vt:lpstr>
      <vt:lpstr>PowerPoint 演示文稿</vt:lpstr>
      <vt:lpstr>PowerPoint 演示文稿</vt:lpstr>
      <vt:lpstr>老师寄语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琴声悠扬</cp:lastModifiedBy>
  <cp:revision>86</cp:revision>
  <cp:lastPrinted>2021-04-11T11:30:00Z</cp:lastPrinted>
  <dcterms:created xsi:type="dcterms:W3CDTF">2021-03-24T15:03:00Z</dcterms:created>
  <dcterms:modified xsi:type="dcterms:W3CDTF">2024-05-24T01:33:13Z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E26B58181E6442B580D0E42741EF0798</vt:lpwstr>
  </property>
  <property fmtid="{D5CDD505-2E9C-101B-9397-08002B2CF9AE}" pid="3" name="KSOProductBuildVer">
    <vt:lpwstr>2052-12.1.0.16929</vt:lpwstr>
  </property>
  <property fmtid="{D5CDD505-2E9C-101B-9397-08002B2CF9AE}" pid="4" name="KSOSaveFontToCloudKey">
    <vt:lpwstr>251027545_btnclosed</vt:lpwstr>
  </property>
</Properties>
</file>