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</p:sldMasterIdLst>
  <p:sldIdLst>
    <p:sldId id="261" r:id="rId5"/>
    <p:sldId id="279" r:id="rId6"/>
    <p:sldId id="270" r:id="rId7"/>
    <p:sldId id="413" r:id="rId8"/>
    <p:sldId id="281" r:id="rId9"/>
    <p:sldId id="427" r:id="rId10"/>
    <p:sldId id="392" r:id="rId11"/>
    <p:sldId id="421" r:id="rId12"/>
    <p:sldId id="341" r:id="rId13"/>
    <p:sldId id="380" r:id="rId14"/>
    <p:sldId id="342" r:id="rId15"/>
    <p:sldId id="426" r:id="rId16"/>
  </p:sldIdLst>
  <p:sldSz cx="12192000" cy="6858000"/>
  <p:notesSz cx="6858000" cy="9144000"/>
  <p:custDataLst>
    <p:tags r:id="rId20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0" userDrawn="1">
          <p15:clr>
            <a:srgbClr val="A4A3A4"/>
          </p15:clr>
        </p15:guide>
        <p15:guide id="2" pos="39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8000"/>
    <a:srgbClr val="00CC00"/>
    <a:srgbClr val="3333CC"/>
    <a:srgbClr val="FFFF99"/>
    <a:srgbClr val="FFCC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 showGuides="1">
      <p:cViewPr varScale="1">
        <p:scale>
          <a:sx n="69" d="100"/>
          <a:sy n="69" d="100"/>
        </p:scale>
        <p:origin x="-138" y="-102"/>
      </p:cViewPr>
      <p:guideLst>
        <p:guide orient="horz" pos="2260"/>
        <p:guide pos="3901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gs" Target="tags/tag3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050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>
    <p:fade thruBlk="1"/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6" Type="http://schemas.openxmlformats.org/officeDocument/2006/relationships/tags" Target="../tags/tag2.xml"/><Relationship Id="rId5" Type="http://schemas.microsoft.com/office/2007/relationships/media" Target="../media/media2.mp4"/><Relationship Id="rId4" Type="http://schemas.openxmlformats.org/officeDocument/2006/relationships/video" Target="../media/media2.mp4"/><Relationship Id="rId3" Type="http://schemas.openxmlformats.org/officeDocument/2006/relationships/image" Target="../media/image8.jpeg"/><Relationship Id="rId2" Type="http://schemas.openxmlformats.org/officeDocument/2006/relationships/tags" Target="../tags/tag1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文本框 4097"/>
          <p:cNvSpPr txBox="1"/>
          <p:nvPr/>
        </p:nvSpPr>
        <p:spPr>
          <a:xfrm>
            <a:off x="1586865" y="188278"/>
            <a:ext cx="9022080" cy="23069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dirty="0">
                <a:solidFill>
                  <a:srgbClr val="66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我们是一家人 之“沟通无极限”</a:t>
            </a:r>
            <a:endParaRPr lang="zh-CN" altLang="en-US" sz="4800" dirty="0">
              <a:solidFill>
                <a:srgbClr val="66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4800" dirty="0">
                <a:solidFill>
                  <a:srgbClr val="66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——七（5）班主题班会</a:t>
            </a:r>
            <a:endParaRPr lang="zh-CN" altLang="en-US" sz="4800" dirty="0">
              <a:solidFill>
                <a:srgbClr val="66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7321550" y="6165850"/>
            <a:ext cx="30988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endParaRPr lang="zh-CN" altLang="en-US" sz="3600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2784475"/>
            <a:ext cx="12193905" cy="411480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991360" y="2348865"/>
            <a:ext cx="5080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600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女生矛盾之传话筒</a:t>
            </a:r>
            <a:endParaRPr lang="zh-CN" altLang="en-US" sz="3600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9605" y="3789045"/>
            <a:ext cx="59423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600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男生矛盾之球场之争</a:t>
            </a:r>
            <a:endParaRPr lang="zh-CN" altLang="en-US" sz="3600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605" y="4940935"/>
            <a:ext cx="72644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如果你是其中的同学，你会怎么处理？</a:t>
            </a:r>
            <a:endParaRPr lang="zh-CN" altLang="en-US" sz="3200" b="1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5362" name="内容占位符 15361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075738" y="58738"/>
            <a:ext cx="1473200" cy="1358900"/>
          </a:xfrm>
        </p:spPr>
      </p:pic>
      <p:pic>
        <p:nvPicPr>
          <p:cNvPr id="15368" name="内容占位符 15367" descr="360截图20121123211643796_副本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-13740000" flipH="1">
            <a:off x="6831013" y="3594100"/>
            <a:ext cx="3544887" cy="2711450"/>
          </a:xfrm>
        </p:spPr>
      </p:pic>
      <p:sp>
        <p:nvSpPr>
          <p:cNvPr id="2" name="文本框 1"/>
          <p:cNvSpPr txBox="1"/>
          <p:nvPr/>
        </p:nvSpPr>
        <p:spPr>
          <a:xfrm>
            <a:off x="2567940" y="908685"/>
            <a:ext cx="718248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60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认真倾听；敞开心扉交谈；宽容大度的心态；文明礼貌用语和肢体语言。</a:t>
            </a:r>
            <a:endParaRPr lang="zh-CN" altLang="en-US" sz="360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838325" y="2348865"/>
            <a:ext cx="61252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《</a:t>
            </a:r>
            <a:r>
              <a:rPr lang="en-US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B</a:t>
            </a:r>
            <a:r>
              <a:rPr lang="zh-CN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剧之女生矛盾结局篇》</a:t>
            </a:r>
            <a:endParaRPr lang="zh-CN" sz="3200" b="1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《</a:t>
            </a:r>
            <a:r>
              <a:rPr lang="en-US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B</a:t>
            </a:r>
            <a:r>
              <a:rPr lang="zh-CN" sz="3200" b="1">
                <a:solidFill>
                  <a:srgbClr val="00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剧之男生矛盾结局篇》</a:t>
            </a:r>
            <a:endParaRPr lang="zh-CN" altLang="en-US" sz="3200" b="1">
              <a:solidFill>
                <a:srgbClr val="00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5419725" y="32464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79" name="矩形 24578"/>
          <p:cNvSpPr>
            <a:spLocks noGrp="1"/>
          </p:cNvSpPr>
          <p:nvPr/>
        </p:nvSpPr>
        <p:spPr>
          <a:xfrm>
            <a:off x="1554163" y="1271588"/>
            <a:ext cx="83534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>
              <a:buNone/>
            </a:pPr>
            <a:r>
              <a:rPr lang="en-US" altLang="zh-CN" sz="3600" b="1"/>
              <a:t>         </a:t>
            </a:r>
            <a:endParaRPr lang="en-US" altLang="zh-CN" sz="3200" b="1"/>
          </a:p>
        </p:txBody>
      </p:sp>
      <p:sp>
        <p:nvSpPr>
          <p:cNvPr id="100" name="文本框 99"/>
          <p:cNvSpPr txBox="1"/>
          <p:nvPr/>
        </p:nvSpPr>
        <p:spPr>
          <a:xfrm>
            <a:off x="2423795" y="2637155"/>
            <a:ext cx="5080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400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朗诵《学会沟通》</a:t>
            </a:r>
            <a:endParaRPr lang="zh-CN" altLang="en-US" sz="400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  <p:pic>
        <p:nvPicPr>
          <p:cNvPr id="2" name="背景音乐3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31765" y="4725035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876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5419725" y="32464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79" name="矩形 24578"/>
          <p:cNvSpPr>
            <a:spLocks noGrp="1"/>
          </p:cNvSpPr>
          <p:nvPr/>
        </p:nvSpPr>
        <p:spPr>
          <a:xfrm>
            <a:off x="1554163" y="1271588"/>
            <a:ext cx="83534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>
              <a:buNone/>
            </a:pPr>
            <a:r>
              <a:rPr lang="en-US" altLang="zh-CN" sz="3600" b="1"/>
              <a:t>         </a:t>
            </a:r>
            <a:endParaRPr lang="en-US" altLang="zh-CN" sz="3200" b="1"/>
          </a:p>
        </p:txBody>
      </p:sp>
      <p:sp>
        <p:nvSpPr>
          <p:cNvPr id="100" name="文本框 99"/>
          <p:cNvSpPr txBox="1"/>
          <p:nvPr/>
        </p:nvSpPr>
        <p:spPr>
          <a:xfrm>
            <a:off x="2423795" y="2637155"/>
            <a:ext cx="5080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400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朗诵《学会沟通》</a:t>
            </a:r>
            <a:endParaRPr lang="zh-CN" altLang="en-US" sz="400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0" name="图片 99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-52705" y="-17145"/>
            <a:ext cx="12244070" cy="6884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 descr="7b0a2020202022776f7264617274223a2022220a7d0a"/>
          <p:cNvSpPr/>
          <p:nvPr/>
        </p:nvSpPr>
        <p:spPr>
          <a:xfrm>
            <a:off x="5087620" y="1052830"/>
            <a:ext cx="6529070" cy="2807970"/>
          </a:xfrm>
          <a:prstGeom prst="rect">
            <a:avLst/>
          </a:prstGeom>
          <a:noFill/>
        </p:spPr>
        <p:txBody>
          <a:bodyPr wrap="none" lIns="90170" tIns="46990" rIns="90170" bIns="46990" rtlCol="0" anchor="t">
            <a:normAutofit/>
            <a:scene3d>
              <a:camera prst="obliqueTopRight"/>
              <a:lightRig rig="flat" dir="t"/>
            </a:scene3d>
            <a:sp3d prstMaterial="matte">
              <a:extrusionClr>
                <a:schemeClr val="tx2">
                  <a:lumMod val="90000"/>
                  <a:lumOff val="10000"/>
                </a:schemeClr>
              </a:extrusionClr>
              <a:contourClr>
                <a:schemeClr val="bg1"/>
              </a:contourClr>
            </a:sp3d>
          </a:bodyPr>
          <a:p>
            <a:pPr algn="ctr"/>
            <a:r>
              <a:rPr lang="zh-CN" altLang="en-US" sz="8000" b="1">
                <a:ln w="41275" cap="rnd" cmpd="sng">
                  <a:solidFill>
                    <a:srgbClr val="F6DE00"/>
                  </a:solidFill>
                  <a:prstDash val="solid"/>
                </a:ln>
                <a:solidFill>
                  <a:srgbClr val="ED6145"/>
                </a:solidFill>
                <a:effectLst>
                  <a:reflection blurRad="50800" stA="30000" endA="900" endPos="60000" dist="88900" dir="5400000" sy="-100000" algn="bl" rotWithShape="0"/>
                </a:effectLst>
                <a:latin typeface="汉仪超粗宋简" panose="02010600000101010101" charset="-122"/>
                <a:ea typeface="汉仪超粗宋简" panose="02010600000101010101" charset="-122"/>
              </a:rPr>
              <a:t>《稻香》</a:t>
            </a:r>
            <a:endParaRPr lang="zh-CN" altLang="en-US" sz="8000" b="1">
              <a:ln w="41275" cap="rnd" cmpd="sng">
                <a:solidFill>
                  <a:srgbClr val="F6DE00"/>
                </a:solidFill>
                <a:prstDash val="solid"/>
              </a:ln>
              <a:solidFill>
                <a:srgbClr val="ED6145"/>
              </a:solidFill>
              <a:effectLst>
                <a:reflection blurRad="50800" stA="30000" endA="900" endPos="60000" dist="88900" dir="5400000" sy="-100000" algn="bl" rotWithShape="0"/>
              </a:effectLst>
              <a:latin typeface="汉仪超粗宋简" panose="02010600000101010101" charset="-122"/>
              <a:ea typeface="汉仪超粗宋简" panose="02010600000101010101" charset="-122"/>
            </a:endParaRPr>
          </a:p>
        </p:txBody>
      </p:sp>
      <p:pic>
        <p:nvPicPr>
          <p:cNvPr id="3" name="《稻香》那淡淡的香味，仿佛让我回到了童年时光。">
            <a:hlinkClick r:id="" action="ppaction://media"/>
          </p:cNvPr>
          <p:cNvPicPr/>
          <p:nvPr>
            <a:vide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511030" y="5796280"/>
            <a:ext cx="376555" cy="375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5419725" y="32464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79" name="矩形 24578"/>
          <p:cNvSpPr>
            <a:spLocks noGrp="1"/>
          </p:cNvSpPr>
          <p:nvPr/>
        </p:nvSpPr>
        <p:spPr>
          <a:xfrm>
            <a:off x="1554163" y="1271588"/>
            <a:ext cx="83534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/>
            <a:endParaRPr lang="en-US" altLang="zh-CN" sz="3600" b="1"/>
          </a:p>
          <a:p>
            <a:pPr lvl="0">
              <a:buNone/>
            </a:pPr>
            <a:r>
              <a:rPr lang="en-US" altLang="zh-CN" sz="3600" b="1"/>
              <a:t>         </a:t>
            </a:r>
            <a:endParaRPr lang="en-US" altLang="zh-CN" sz="3200" b="1"/>
          </a:p>
        </p:txBody>
      </p:sp>
      <p:sp>
        <p:nvSpPr>
          <p:cNvPr id="100" name="文本框 99"/>
          <p:cNvSpPr txBox="1"/>
          <p:nvPr/>
        </p:nvSpPr>
        <p:spPr>
          <a:xfrm>
            <a:off x="1847850" y="2289810"/>
            <a:ext cx="575564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>
                <a:solidFill>
                  <a:srgbClr val="FF0000"/>
                </a:solidFill>
                <a:latin typeface="Calibri" panose="020F0502020204030204" pitchFamily="2" charset="0"/>
                <a:ea typeface="宋体" panose="02010600030101010101" pitchFamily="2" charset="-122"/>
              </a:rPr>
              <a:t>通过刚才的学习，你有什么收获？</a:t>
            </a:r>
            <a:endParaRPr lang="zh-CN" altLang="en-US" sz="4000">
              <a:solidFill>
                <a:srgbClr val="FF0000"/>
              </a:solidFill>
              <a:latin typeface="Calibri" panose="020F050202020403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文本框 41985"/>
          <p:cNvSpPr txBox="1"/>
          <p:nvPr/>
        </p:nvSpPr>
        <p:spPr>
          <a:xfrm>
            <a:off x="2428875" y="1989138"/>
            <a:ext cx="71247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41987" name="图片 41986" descr="dc54564e9258d109e036cef4d158ccbf6d814d9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953" y="404813"/>
            <a:ext cx="4254500" cy="5672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8" name="文本框 41987"/>
          <p:cNvSpPr txBox="1"/>
          <p:nvPr/>
        </p:nvSpPr>
        <p:spPr>
          <a:xfrm>
            <a:off x="7535863" y="2508250"/>
            <a:ext cx="31686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endParaRPr lang="zh-CN" altLang="en-US" b="1" dirty="0">
              <a:latin typeface="Arial" panose="020B0604020202020204" pitchFamily="34" charset="0"/>
            </a:endParaRPr>
          </a:p>
          <a:p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41989" name="文本框 41988"/>
          <p:cNvSpPr txBox="1"/>
          <p:nvPr/>
        </p:nvSpPr>
        <p:spPr>
          <a:xfrm>
            <a:off x="6602730" y="1564005"/>
            <a:ext cx="39325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远处，是什么人呢？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1990" name="文本框 41989"/>
          <p:cNvSpPr txBox="1"/>
          <p:nvPr/>
        </p:nvSpPr>
        <p:spPr>
          <a:xfrm>
            <a:off x="6858000" y="3494088"/>
            <a:ext cx="24066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Arial" panose="020B0604020202020204" pitchFamily="34" charset="0"/>
              </a:rPr>
              <a:t>一个长发飘飘，身材苗条的姐姐。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3010" name="文本框 43009"/>
          <p:cNvSpPr txBox="1"/>
          <p:nvPr/>
        </p:nvSpPr>
        <p:spPr>
          <a:xfrm>
            <a:off x="2159000" y="342900"/>
            <a:ext cx="67452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再走近点..........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43011" name="图片 43010" descr="f603918fa0ec08fa8c7a75e159ee3d6d55fbda7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860425"/>
            <a:ext cx="4143375" cy="5524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2" name="图片 43011" descr="mtsc210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038" y="4510088"/>
            <a:ext cx="1781175" cy="1692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5058" name="图片 45057" descr="mtsc2016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088" y="4222750"/>
            <a:ext cx="2782887" cy="2493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文本框 45058"/>
          <p:cNvSpPr txBox="1"/>
          <p:nvPr/>
        </p:nvSpPr>
        <p:spPr>
          <a:xfrm>
            <a:off x="2428875" y="1989138"/>
            <a:ext cx="71247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sz="2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2428875" y="1989138"/>
            <a:ext cx="59721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62" name="文本框 45061"/>
          <p:cNvSpPr txBox="1"/>
          <p:nvPr/>
        </p:nvSpPr>
        <p:spPr>
          <a:xfrm>
            <a:off x="2207895" y="404178"/>
            <a:ext cx="7124700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有时，事情并不是你所想象的那样，也不是你所理解，所认为的那样。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所以，永远不要想当然，不要自以为是。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24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当与同学，朋友发生矛盾时......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多理解，多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沟通</a:t>
            </a:r>
            <a:r>
              <a:rPr lang="zh-CN" altLang="en-US" sz="2400" dirty="0">
                <a:latin typeface="Arial" panose="020B0604020202020204" pitchFamily="34" charset="0"/>
              </a:rPr>
              <a:t>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45063" name="文本框 45062"/>
          <p:cNvSpPr txBox="1"/>
          <p:nvPr/>
        </p:nvSpPr>
        <p:spPr>
          <a:xfrm>
            <a:off x="7201535" y="1341438"/>
            <a:ext cx="459740" cy="2184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文本框 4097"/>
          <p:cNvSpPr txBox="1"/>
          <p:nvPr/>
        </p:nvSpPr>
        <p:spPr>
          <a:xfrm>
            <a:off x="1586865" y="188278"/>
            <a:ext cx="9022080" cy="23069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dirty="0">
                <a:solidFill>
                  <a:srgbClr val="66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我们是一家人 之“沟通无极限”</a:t>
            </a:r>
            <a:endParaRPr lang="zh-CN" altLang="en-US" sz="4800" dirty="0">
              <a:solidFill>
                <a:srgbClr val="66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4800" dirty="0">
                <a:solidFill>
                  <a:srgbClr val="66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  ——七（5）班主题班会</a:t>
            </a:r>
            <a:endParaRPr lang="zh-CN" altLang="en-US" sz="4800" dirty="0">
              <a:solidFill>
                <a:srgbClr val="66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7321550" y="6165850"/>
            <a:ext cx="30988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dirty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endParaRPr lang="zh-CN" altLang="en-US" sz="3600" dirty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2784475"/>
            <a:ext cx="12193905" cy="411480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66*66*459*459"/>
  <p:tag name="KSO_WM_UNIT_MEDIACOVER_STYLEID" val="1"/>
  <p:tag name="KSO_WM_UNIT_MEDIACOVER_TEXTSTATE" val="0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.xml><?xml version="1.0" encoding="utf-8"?>
<p:tagLst xmlns:p="http://schemas.openxmlformats.org/presentationml/2006/main">
  <p:tag name="commondata" val="eyJoZGlkIjoiOThiN2I4ZDdkNWU5NWU1ZjE4MTA4MDc1Njg0NzEyNDI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335</Words>
  <Application>WPS 演示</Application>
  <PresentationFormat>在屏幕上显示</PresentationFormat>
  <Paragraphs>58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宋体</vt:lpstr>
      <vt:lpstr>Wingdings</vt:lpstr>
      <vt:lpstr>黑体</vt:lpstr>
      <vt:lpstr>Calibri</vt:lpstr>
      <vt:lpstr>汉仪超粗宋简</vt:lpstr>
      <vt:lpstr>微软雅黑</vt:lpstr>
      <vt:lpstr>Arial Unicode MS</vt:lpstr>
      <vt:lpstr>默认设计模板</vt:lpstr>
      <vt:lpstr>默认设计模板_2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haier</dc:creator>
  <cp:lastModifiedBy>残雪</cp:lastModifiedBy>
  <cp:revision>18</cp:revision>
  <dcterms:created xsi:type="dcterms:W3CDTF">2012-07-19T10:30:00Z</dcterms:created>
  <dcterms:modified xsi:type="dcterms:W3CDTF">2023-12-26T06:52:35Z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ICV">
    <vt:lpwstr>F4413DFF0A484D35887BB5D7CB1405C7_12</vt:lpwstr>
  </property>
</Properties>
</file>