
<file path=[Content_Types].xml><?xml version="1.0" encoding="utf-8"?>
<Types xmlns="http://schemas.openxmlformats.org/package/2006/content-types"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1" r:id="rId3"/>
    <p:sldId id="257" r:id="rId4"/>
    <p:sldId id="258" r:id="rId5"/>
    <p:sldId id="266" r:id="rId6"/>
    <p:sldId id="279" r:id="rId7"/>
    <p:sldId id="259" r:id="rId8"/>
    <p:sldId id="262" r:id="rId9"/>
    <p:sldId id="284" r:id="rId10"/>
    <p:sldId id="264" r:id="rId11"/>
  </p:sldIdLst>
  <p:sldSz cx="12192000" cy="6858000"/>
  <p:notesSz cx="6858000" cy="9144000"/>
  <p:custDataLst>
    <p:tags r:id="rId15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2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3826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gs" Target="tags/tag20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.png"/><Relationship Id="rId3" Type="http://schemas.openxmlformats.org/officeDocument/2006/relationships/tags" Target="../tags/tag3.xml"/><Relationship Id="rId2" Type="http://schemas.openxmlformats.org/officeDocument/2006/relationships/image" Target="../media/image1.png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image" Target="../media/image5.png"/><Relationship Id="rId7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tags" Target="../tags/tag6.xml"/><Relationship Id="rId4" Type="http://schemas.openxmlformats.org/officeDocument/2006/relationships/image" Target="../media/image3.png"/><Relationship Id="rId3" Type="http://schemas.openxmlformats.org/officeDocument/2006/relationships/tags" Target="../tags/tag5.xml"/><Relationship Id="rId2" Type="http://schemas.openxmlformats.org/officeDocument/2006/relationships/image" Target="../media/image1.pn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6.png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8.png"/><Relationship Id="rId7" Type="http://schemas.openxmlformats.org/officeDocument/2006/relationships/tags" Target="../tags/tag10.xml"/><Relationship Id="rId6" Type="http://schemas.microsoft.com/office/2007/relationships/media" Target="../media/media2.mp4"/><Relationship Id="rId5" Type="http://schemas.openxmlformats.org/officeDocument/2006/relationships/video" Target="../media/media2.mp4"/><Relationship Id="rId4" Type="http://schemas.openxmlformats.org/officeDocument/2006/relationships/image" Target="../media/image7.png"/><Relationship Id="rId3" Type="http://schemas.openxmlformats.org/officeDocument/2006/relationships/tags" Target="../tags/tag9.xml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image" Target="../media/image5.png"/><Relationship Id="rId7" Type="http://schemas.openxmlformats.org/officeDocument/2006/relationships/tags" Target="../tags/tag14.xml"/><Relationship Id="rId6" Type="http://schemas.openxmlformats.org/officeDocument/2006/relationships/image" Target="../media/image4.png"/><Relationship Id="rId5" Type="http://schemas.openxmlformats.org/officeDocument/2006/relationships/tags" Target="../tags/tag13.xml"/><Relationship Id="rId4" Type="http://schemas.openxmlformats.org/officeDocument/2006/relationships/image" Target="../media/image3.png"/><Relationship Id="rId3" Type="http://schemas.openxmlformats.org/officeDocument/2006/relationships/tags" Target="../tags/tag12.xml"/><Relationship Id="rId2" Type="http://schemas.openxmlformats.org/officeDocument/2006/relationships/image" Target="../media/image1.pn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6.png"/><Relationship Id="rId1" Type="http://schemas.openxmlformats.org/officeDocument/2006/relationships/tags" Target="../tags/tag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1" Type="http://schemas.openxmlformats.org/officeDocument/2006/relationships/tags" Target="../tags/tag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1" Type="http://schemas.openxmlformats.org/officeDocument/2006/relationships/tags" Target="../tags/tag1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tags" Target="../tags/tag19.xml"/><Relationship Id="rId4" Type="http://schemas.microsoft.com/office/2007/relationships/media" Target="../media/media3.mp4"/><Relationship Id="rId3" Type="http://schemas.openxmlformats.org/officeDocument/2006/relationships/video" Target="../media/media3.mp4"/><Relationship Id="rId2" Type="http://schemas.openxmlformats.org/officeDocument/2006/relationships/image" Target="../media/image1.png"/><Relationship Id="rId1" Type="http://schemas.openxmlformats.org/officeDocument/2006/relationships/tags" Target="../tags/tag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240665" y="635"/>
            <a:ext cx="12433300" cy="6858000"/>
          </a:xfrm>
          <a:prstGeom prst="rect">
            <a:avLst/>
          </a:prstGeom>
        </p:spPr>
      </p:pic>
      <p:sp>
        <p:nvSpPr>
          <p:cNvPr id="3" name="矩形 2" descr="7b0a2020202022776f7264617274223a2022220a7d0a"/>
          <p:cNvSpPr/>
          <p:nvPr/>
        </p:nvSpPr>
        <p:spPr>
          <a:xfrm>
            <a:off x="3503930" y="1268730"/>
            <a:ext cx="5035550" cy="110680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6600" b="1">
                <a:ln w="22225">
                  <a:solidFill>
                    <a:srgbClr val="FFFFFF"/>
                  </a:solidFill>
                </a:ln>
                <a:gradFill>
                  <a:gsLst>
                    <a:gs pos="100000">
                      <a:srgbClr val="FDA2C6"/>
                    </a:gs>
                    <a:gs pos="48000">
                      <a:srgbClr val="F8508B"/>
                    </a:gs>
                  </a:gsLst>
                  <a:lin ang="5400000" scaled="0"/>
                </a:gradFill>
                <a:effectLst>
                  <a:glow rad="50800">
                    <a:srgbClr val="FFADC2">
                      <a:alpha val="54000"/>
                    </a:srgbClr>
                  </a:glow>
                  <a:innerShdw blurRad="63500" dist="50800" dir="13500000">
                    <a:srgbClr val="FFFEFF">
                      <a:alpha val="50000"/>
                    </a:srgbClr>
                  </a:innerShdw>
                  <a:reflection blurRad="63500" stA="30000" endA="300" endPos="31000" dist="63500" dir="5400000" sy="-100000" algn="bl" rotWithShape="0"/>
                </a:effectLst>
                <a:latin typeface="汉仪超粗宋简" panose="02010600000101010101" charset="-122"/>
                <a:ea typeface="汉仪超粗宋简" panose="02010600000101010101" charset="-122"/>
              </a:rPr>
              <a:t>和情绪相遇</a:t>
            </a:r>
            <a:endParaRPr lang="zh-CN" altLang="en-US" sz="6600" b="1">
              <a:ln w="22225">
                <a:solidFill>
                  <a:srgbClr val="FFFFFF"/>
                </a:solidFill>
              </a:ln>
              <a:gradFill>
                <a:gsLst>
                  <a:gs pos="100000">
                    <a:srgbClr val="FDA2C6"/>
                  </a:gs>
                  <a:gs pos="48000">
                    <a:srgbClr val="F8508B"/>
                  </a:gs>
                </a:gsLst>
                <a:lin ang="5400000" scaled="0"/>
              </a:gradFill>
              <a:effectLst>
                <a:glow rad="50800">
                  <a:srgbClr val="FFADC2">
                    <a:alpha val="54000"/>
                  </a:srgbClr>
                </a:glow>
                <a:innerShdw blurRad="63500" dist="50800" dir="13500000">
                  <a:srgbClr val="FFFEFF">
                    <a:alpha val="50000"/>
                  </a:srgbClr>
                </a:innerShdw>
                <a:reflection blurRad="63500" stA="30000" endA="300" endPos="31000" dist="63500" dir="5400000" sy="-100000" algn="bl" rotWithShape="0"/>
              </a:effectLst>
              <a:latin typeface="汉仪超粗宋简" panose="02010600000101010101" charset="-122"/>
              <a:ea typeface="汉仪超粗宋简" panose="0201060000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79875" y="2853055"/>
            <a:ext cx="46767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七（</a:t>
            </a:r>
            <a:r>
              <a:rPr lang="en-US" altLang="zh-CN" sz="3200" b="1"/>
              <a:t>5</a:t>
            </a:r>
            <a:r>
              <a:rPr lang="zh-CN" altLang="en-US" sz="3200" b="1"/>
              <a:t>）凌云班主题班会</a:t>
            </a:r>
            <a:endParaRPr lang="zh-CN" altLang="en-US" sz="32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35" y="635"/>
            <a:ext cx="12182475" cy="68999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6045" y="635"/>
            <a:ext cx="5590540" cy="4746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5906770" y="260350"/>
            <a:ext cx="621792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这些情绪中你最喜欢哪种情绪？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其他情绪呢？为什么？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08345" y="2132965"/>
            <a:ext cx="605599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怒哀惧这些情绪有没有积极作用呢？</a:t>
            </a:r>
            <a:endParaRPr lang="zh-CN" sz="28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endParaRPr lang="zh-CN" sz="28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请以小组为单位举实例来分析，推荐</a:t>
            </a:r>
            <a:r>
              <a:rPr lang="en-US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1</a:t>
            </a:r>
            <a:r>
              <a:rPr lang="zh-CN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人回答。</a:t>
            </a:r>
            <a:endParaRPr lang="zh-CN" altLang="en-US" sz="2800" b="1">
              <a:solidFill>
                <a:srgbClr val="FF0000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635"/>
            <a:ext cx="12191365" cy="685800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4007485" y="635"/>
            <a:ext cx="50800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4000">
                <a:latin typeface="Calibri" panose="020F0502020204030204" charset="0"/>
                <a:ea typeface="宋体" panose="02010600030101010101" pitchFamily="2" charset="-122"/>
              </a:rPr>
              <a:t>谁是情绪管理高手？</a:t>
            </a:r>
            <a:endParaRPr lang="zh-CN" altLang="en-US" sz="4000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3" name="图片 -214748262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207895" y="694055"/>
            <a:ext cx="3411855" cy="24949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-214748261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801360" y="694055"/>
            <a:ext cx="3244215" cy="2495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-214748261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2223770" y="3347085"/>
            <a:ext cx="3356610" cy="30302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-2147482616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801360" y="3312160"/>
            <a:ext cx="3286125" cy="30778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文本框 7"/>
          <p:cNvSpPr txBox="1"/>
          <p:nvPr/>
        </p:nvSpPr>
        <p:spPr>
          <a:xfrm>
            <a:off x="1487170" y="332740"/>
            <a:ext cx="855472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①关羽看不起马超，诸葛亮就私下写信安抚关羽，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化解敌意。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②关羽又看不起黄忠，诸葛亮曾提醒刘备注意此事，刘备果然派遣费诗去摆平关羽。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③杨仪和魏延一文一武，都是蜀国当时不可多得的奇才，可惜两人常大吵大闹，有赖诸葛亮不断居间协调。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4" name="五虎上将 憨憨 张飞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97560" y="30480"/>
            <a:ext cx="8552180" cy="6036945"/>
          </a:xfrm>
          <a:prstGeom prst="rect">
            <a:avLst/>
          </a:prstGeom>
        </p:spPr>
      </p:pic>
      <p:pic>
        <p:nvPicPr>
          <p:cNvPr id="5" name="【红楼梦】林黛玉落泪">
            <a:hlinkClick r:id="" action="ppaction://media"/>
          </p:cNvPr>
          <p:cNvPicPr/>
          <p:nvPr>
            <a:vide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409700" y="30480"/>
            <a:ext cx="9617710" cy="6007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>
                <p:cTn id="18" fill="hold" display="1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video fullScrn="0">
              <p:cMediaNode>
                <p:cTn id="19" fill="hold" display="1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8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635"/>
            <a:ext cx="12191365" cy="685800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4007485" y="635"/>
            <a:ext cx="50800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4000">
                <a:latin typeface="Calibri" panose="020F0502020204030204" charset="0"/>
                <a:ea typeface="宋体" panose="02010600030101010101" pitchFamily="2" charset="-122"/>
              </a:rPr>
              <a:t>谁是情绪管理高手？</a:t>
            </a:r>
            <a:endParaRPr lang="zh-CN" altLang="en-US" sz="4000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3" name="图片 -214748262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207895" y="694055"/>
            <a:ext cx="3411855" cy="24949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-214748261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801360" y="694055"/>
            <a:ext cx="3244215" cy="2495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-214748261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2223770" y="3347085"/>
            <a:ext cx="3356610" cy="30302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-2147482616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801360" y="3312160"/>
            <a:ext cx="3286125" cy="30778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95325" y="549275"/>
            <a:ext cx="795655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第一梯队：管得好自己，管得了别人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第二梯队：基本管得好自己，管不了别人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第三梯队：管不好自己，管不了别人</a:t>
            </a:r>
            <a:endParaRPr lang="zh-CN" altLang="en-US" sz="3200" b="1"/>
          </a:p>
        </p:txBody>
      </p:sp>
      <p:sp>
        <p:nvSpPr>
          <p:cNvPr id="5" name="文本框 4"/>
          <p:cNvSpPr txBox="1"/>
          <p:nvPr/>
        </p:nvSpPr>
        <p:spPr>
          <a:xfrm>
            <a:off x="8731885" y="404495"/>
            <a:ext cx="16122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诸葛亮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172575" y="1431290"/>
            <a:ext cx="14598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沙僧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96225" y="2458085"/>
            <a:ext cx="29718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张飞、林黛玉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85090" y="635"/>
            <a:ext cx="12276455" cy="685800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2639695" y="332740"/>
            <a:ext cx="803338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04800">
              <a:lnSpc>
                <a:spcPct val="150000"/>
              </a:lnSpc>
            </a:pPr>
            <a:r>
              <a:rPr lang="en-US" altLang="zh-CN" sz="3600">
                <a:latin typeface="Calibri" panose="020F0502020204030204" charset="0"/>
                <a:ea typeface="宋体" panose="02010600030101010101" pitchFamily="2" charset="-122"/>
              </a:rPr>
              <a:t>      </a:t>
            </a:r>
            <a:r>
              <a:rPr lang="zh-CN" sz="3600" b="1">
                <a:latin typeface="Calibri" panose="020F0502020204030204" charset="0"/>
                <a:ea typeface="宋体" panose="02010600030101010101" pitchFamily="2" charset="-122"/>
              </a:rPr>
              <a:t>以小组为单位，交流我们平时在学校或家庭中解决自己情绪问题的方法，推荐方法好、讲得好的同学来和大家分享如何来管理情绪。</a:t>
            </a:r>
            <a:endParaRPr lang="zh-CN" altLang="en-US" sz="36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635"/>
            <a:ext cx="12192635" cy="685800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2999740" y="116840"/>
            <a:ext cx="821372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04800">
              <a:lnSpc>
                <a:spcPct val="150000"/>
              </a:lnSpc>
            </a:pPr>
            <a:r>
              <a:rPr lang="en-US" altLang="zh-CN" sz="2800">
                <a:ea typeface="宋体" panose="02010600030101010101" pitchFamily="2" charset="-122"/>
              </a:rPr>
              <a:t>   </a:t>
            </a:r>
            <a:r>
              <a:rPr lang="zh-CN" sz="3200" b="1">
                <a:ea typeface="宋体" panose="02010600030101010101" pitchFamily="2" charset="-122"/>
              </a:rPr>
              <a:t>你不能预知明天，但可以把握今天。</a:t>
            </a:r>
            <a:endParaRPr lang="zh-CN" sz="3200" b="1">
              <a:ea typeface="宋体" panose="02010600030101010101" pitchFamily="2" charset="-122"/>
            </a:endParaRPr>
          </a:p>
          <a:p>
            <a:pPr indent="304800">
              <a:lnSpc>
                <a:spcPct val="150000"/>
              </a:lnSpc>
            </a:pPr>
            <a:r>
              <a:rPr lang="en-US" altLang="zh-CN" sz="3200" b="1">
                <a:ea typeface="宋体" panose="02010600030101010101" pitchFamily="2" charset="-122"/>
              </a:rPr>
              <a:t>   </a:t>
            </a:r>
            <a:r>
              <a:rPr lang="zh-CN" sz="3200" b="1">
                <a:ea typeface="宋体" panose="02010600030101010101" pitchFamily="2" charset="-122"/>
              </a:rPr>
              <a:t>你不能样样胜利，但可以事事尽力。</a:t>
            </a:r>
            <a:endParaRPr lang="zh-CN" sz="3200" b="1">
              <a:ea typeface="宋体" panose="02010600030101010101" pitchFamily="2" charset="-122"/>
            </a:endParaRPr>
          </a:p>
          <a:p>
            <a:pPr indent="304800">
              <a:lnSpc>
                <a:spcPct val="150000"/>
              </a:lnSpc>
            </a:pPr>
            <a:r>
              <a:rPr lang="en-US" altLang="zh-CN" sz="3200" b="1">
                <a:ea typeface="宋体" panose="02010600030101010101" pitchFamily="2" charset="-122"/>
              </a:rPr>
              <a:t>   </a:t>
            </a:r>
            <a:r>
              <a:rPr lang="zh-CN" sz="3200" b="1">
                <a:ea typeface="宋体" panose="02010600030101010101" pitchFamily="2" charset="-122"/>
              </a:rPr>
              <a:t>你不能左右天气，但可以改变心情。</a:t>
            </a:r>
            <a:endParaRPr lang="zh-CN" sz="3200" b="1">
              <a:ea typeface="宋体" panose="02010600030101010101" pitchFamily="2" charset="-122"/>
            </a:endParaRPr>
          </a:p>
          <a:p>
            <a:pPr indent="304800">
              <a:lnSpc>
                <a:spcPct val="150000"/>
              </a:lnSpc>
            </a:pPr>
            <a:r>
              <a:rPr lang="en-US" altLang="zh-CN" sz="3200" b="1">
                <a:ea typeface="宋体" panose="02010600030101010101" pitchFamily="2" charset="-122"/>
              </a:rPr>
              <a:t>   </a:t>
            </a:r>
            <a:r>
              <a:rPr lang="zh-CN" sz="3200" b="1">
                <a:ea typeface="宋体" panose="02010600030101010101" pitchFamily="2" charset="-122"/>
              </a:rPr>
              <a:t>你不能控制他人，但可以掌握自己。</a:t>
            </a:r>
            <a:endParaRPr lang="zh-CN" sz="3200" b="1">
              <a:ea typeface="宋体" panose="02010600030101010101" pitchFamily="2" charset="-122"/>
            </a:endParaRPr>
          </a:p>
          <a:p>
            <a:pPr indent="304800">
              <a:lnSpc>
                <a:spcPct val="150000"/>
              </a:lnSpc>
            </a:pPr>
            <a:r>
              <a:rPr lang="en-US" altLang="zh-CN" sz="3200" b="1">
                <a:ea typeface="宋体" panose="02010600030101010101" pitchFamily="2" charset="-122"/>
              </a:rPr>
              <a:t>   </a:t>
            </a:r>
            <a:r>
              <a:rPr lang="zh-CN" sz="3200" b="1">
                <a:ea typeface="宋体" panose="02010600030101010101" pitchFamily="2" charset="-122"/>
              </a:rPr>
              <a:t>你不能选择容貌，但可以展现笑容。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69215" y="635"/>
            <a:ext cx="12256770" cy="6858000"/>
          </a:xfrm>
          <a:prstGeom prst="rect">
            <a:avLst/>
          </a:prstGeom>
        </p:spPr>
      </p:pic>
      <p:pic>
        <p:nvPicPr>
          <p:cNvPr id="3" name="《向快乐出发》，一起向快乐出发！">
            <a:hlinkClick r:id="" action="ppaction://media"/>
          </p:cNvPr>
          <p:cNvPicPr/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-102870" y="0"/>
            <a:ext cx="12295505" cy="6436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</p:tagLst>
</file>

<file path=ppt/tags/tag10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</p:tagLst>
</file>

<file path=ppt/tags/tag20.xml><?xml version="1.0" encoding="utf-8"?>
<p:tagLst xmlns:p="http://schemas.openxmlformats.org/presentationml/2006/main">
  <p:tag name="commondata" val="eyJoZGlkIjoiOThiN2I4ZDdkNWU5NWU1ZjE4MTA4MDc1Njg0NzEyNDI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426</Words>
  <Application>WPS 演示</Application>
  <PresentationFormat/>
  <Paragraphs>41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Arial</vt:lpstr>
      <vt:lpstr>宋体</vt:lpstr>
      <vt:lpstr>Wingdings</vt:lpstr>
      <vt:lpstr>汉仪超粗宋简</vt:lpstr>
      <vt:lpstr>Calibri</vt:lpstr>
      <vt:lpstr>微软雅黑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HUAWEI</dc:creator>
  <cp:lastModifiedBy>残雪</cp:lastModifiedBy>
  <cp:revision>13</cp:revision>
  <dcterms:created xsi:type="dcterms:W3CDTF">2024-04-08T05:20:00Z</dcterms:created>
  <dcterms:modified xsi:type="dcterms:W3CDTF">2024-05-14T06:21:25Z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68A8741FDAD1434A9263FD54403273BD_12</vt:lpwstr>
  </property>
</Properties>
</file>