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617" r:id="rId3"/>
    <p:sldId id="285" r:id="rId4"/>
    <p:sldId id="571" r:id="rId6"/>
    <p:sldId id="572" r:id="rId7"/>
    <p:sldId id="598" r:id="rId8"/>
    <p:sldId id="575" r:id="rId9"/>
    <p:sldId id="611" r:id="rId10"/>
    <p:sldId id="625" r:id="rId11"/>
    <p:sldId id="614" r:id="rId12"/>
  </p:sldIdLst>
  <p:sldSz cx="12192000" cy="6858000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haoqingju" initials="z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A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822" y="-90"/>
      </p:cViewPr>
      <p:guideLst>
        <p:guide orient="horz" pos="211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6" cy="7200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8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733013EF-AA46-41D5-93C2-36F7A5EF5D89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196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97" name="备注占位符 4"/>
          <p:cNvSpPr>
            <a:spLocks noGrp="1"/>
          </p:cNvSpPr>
          <p:nvPr>
            <p:ph type="body" sz="quarter" idx="7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53104242-42E4-462F-B9A6-468AC33D61A2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9A0DB2DC-4C9A-4742-B13C-FB6460FD3503}" type="slidenum">
              <a:rPr lang="zh-CN" altLang="en-US" sz="1200">
                <a:latin typeface="等线" panose="02010600030101010101" charset="-122"/>
                <a:ea typeface="等线" panose="02010600030101010101" charset="-122"/>
              </a:rPr>
            </a:fld>
            <a:endParaRPr lang="zh-CN" altLang="en-US" sz="1200">
              <a:latin typeface="等线" panose="02010600030101010101" charset="-122"/>
              <a:ea typeface="等线" panose="02010600030101010101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1"/>
          <p:cNvPicPr>
            <a:picLocks noChangeAspect="1"/>
          </p:cNvPicPr>
          <p:nvPr userDrawn="1"/>
        </p:nvPicPr>
        <p:blipFill>
          <a:blip r:embed="rId2"/>
          <a:srcRect b="15749"/>
          <a:stretch>
            <a:fillRect/>
          </a:stretch>
        </p:blipFill>
        <p:spPr>
          <a:xfrm>
            <a:off x="4419600" y="939800"/>
            <a:ext cx="7772400" cy="5918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1698623" y="2746373"/>
            <a:ext cx="2187580" cy="2187580"/>
          </a:xfrm>
          <a:custGeom>
            <a:avLst/>
            <a:gdLst>
              <a:gd name="connsiteX0" fmla="*/ 1093790 w 2187580"/>
              <a:gd name="connsiteY0" fmla="*/ 0 h 2187580"/>
              <a:gd name="connsiteX1" fmla="*/ 2187580 w 2187580"/>
              <a:gd name="connsiteY1" fmla="*/ 1093790 h 2187580"/>
              <a:gd name="connsiteX2" fmla="*/ 1093790 w 2187580"/>
              <a:gd name="connsiteY2" fmla="*/ 2187580 h 2187580"/>
              <a:gd name="connsiteX3" fmla="*/ 0 w 2187580"/>
              <a:gd name="connsiteY3" fmla="*/ 1093790 h 2187580"/>
              <a:gd name="connsiteX4" fmla="*/ 1093790 w 2187580"/>
              <a:gd name="connsiteY4" fmla="*/ 0 h 2187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7580" h="2187580">
                <a:moveTo>
                  <a:pt x="1093790" y="0"/>
                </a:moveTo>
                <a:cubicBezTo>
                  <a:pt x="1697874" y="0"/>
                  <a:pt x="2187580" y="489706"/>
                  <a:pt x="2187580" y="1093790"/>
                </a:cubicBezTo>
                <a:cubicBezTo>
                  <a:pt x="2187580" y="1697874"/>
                  <a:pt x="1697874" y="2187580"/>
                  <a:pt x="1093790" y="2187580"/>
                </a:cubicBezTo>
                <a:cubicBezTo>
                  <a:pt x="489706" y="2187580"/>
                  <a:pt x="0" y="1697874"/>
                  <a:pt x="0" y="1093790"/>
                </a:cubicBezTo>
                <a:cubicBezTo>
                  <a:pt x="0" y="489706"/>
                  <a:pt x="489706" y="0"/>
                  <a:pt x="109379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 fontAlgn="auto">
              <a:defRPr/>
            </a:pPr>
            <a:fld id="{DD5C0868-8185-4B82-A310-F2AFEAE762D8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 fontAlgn="auto">
              <a:defRPr/>
            </a:pPr>
            <a:fld id="{2B2014EA-B80C-4399-A66A-C27CCFCF9FCD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0" y="188913"/>
            <a:ext cx="4464050" cy="66690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00" y="757238"/>
            <a:ext cx="6096000" cy="55514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1600201" y="2085976"/>
            <a:ext cx="3971925" cy="2162175"/>
          </a:xfrm>
          <a:custGeom>
            <a:avLst/>
            <a:gdLst>
              <a:gd name="connsiteX0" fmla="*/ 0 w 3971925"/>
              <a:gd name="connsiteY0" fmla="*/ 0 h 2162175"/>
              <a:gd name="connsiteX1" fmla="*/ 3971925 w 3971925"/>
              <a:gd name="connsiteY1" fmla="*/ 0 h 2162175"/>
              <a:gd name="connsiteX2" fmla="*/ 3971925 w 3971925"/>
              <a:gd name="connsiteY2" fmla="*/ 2162175 h 2162175"/>
              <a:gd name="connsiteX3" fmla="*/ 0 w 3971925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1925" h="2162175">
                <a:moveTo>
                  <a:pt x="0" y="0"/>
                </a:moveTo>
                <a:lnTo>
                  <a:pt x="3971925" y="0"/>
                </a:lnTo>
                <a:lnTo>
                  <a:pt x="3971925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>
          <a:xfrm flipH="1">
            <a:off x="0" y="0"/>
            <a:ext cx="0" cy="0"/>
          </a:xfrm>
        </p:spPr>
        <p:txBody>
          <a:bodyPr/>
          <a:lstStyle/>
          <a:p>
            <a:pPr fontAlgn="auto"/>
            <a:fld id="{1F57BEC6-7C2B-4B03-B4DD-37A8D3CA46A8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1"/>
          </p:nvPr>
        </p:nvSpPr>
        <p:spPr>
          <a:xfrm>
            <a:off x="6305550" y="1936268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2"/>
          </p:nvPr>
        </p:nvSpPr>
        <p:spPr>
          <a:xfrm>
            <a:off x="8802126" y="1936268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16" name="图片占位符 15"/>
          <p:cNvSpPr>
            <a:spLocks noGrp="1"/>
          </p:cNvSpPr>
          <p:nvPr>
            <p:ph type="pic" sz="quarter" idx="13"/>
          </p:nvPr>
        </p:nvSpPr>
        <p:spPr>
          <a:xfrm>
            <a:off x="8802126" y="3797182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6305550" y="3797182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>
          <a:xfrm flipH="1">
            <a:off x="0" y="0"/>
            <a:ext cx="0" cy="0"/>
          </a:xfrm>
        </p:spPr>
        <p:txBody>
          <a:bodyPr/>
          <a:lstStyle/>
          <a:p>
            <a:pPr fontAlgn="auto"/>
            <a:fld id="{1F57BEC6-7C2B-4B03-B4DD-37A8D3CA46A8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图片占位符 5"/>
          <p:cNvSpPr>
            <a:spLocks noGrp="1"/>
          </p:cNvSpPr>
          <p:nvPr>
            <p:ph type="pic" sz="quarter" idx="10"/>
          </p:nvPr>
        </p:nvSpPr>
        <p:spPr>
          <a:xfrm>
            <a:off x="4862286" y="2555649"/>
            <a:ext cx="2467428" cy="2467428"/>
          </a:xfrm>
          <a:custGeom>
            <a:avLst/>
            <a:gdLst>
              <a:gd name="connsiteX0" fmla="*/ 1233714 w 2467428"/>
              <a:gd name="connsiteY0" fmla="*/ 0 h 2467428"/>
              <a:gd name="connsiteX1" fmla="*/ 2467428 w 2467428"/>
              <a:gd name="connsiteY1" fmla="*/ 1233714 h 2467428"/>
              <a:gd name="connsiteX2" fmla="*/ 1233714 w 2467428"/>
              <a:gd name="connsiteY2" fmla="*/ 2467428 h 2467428"/>
              <a:gd name="connsiteX3" fmla="*/ 0 w 2467428"/>
              <a:gd name="connsiteY3" fmla="*/ 1233714 h 2467428"/>
              <a:gd name="connsiteX4" fmla="*/ 1233714 w 2467428"/>
              <a:gd name="connsiteY4" fmla="*/ 0 h 2467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7428" h="2467428">
                <a:moveTo>
                  <a:pt x="1233714" y="0"/>
                </a:moveTo>
                <a:cubicBezTo>
                  <a:pt x="1915075" y="0"/>
                  <a:pt x="2467428" y="552353"/>
                  <a:pt x="2467428" y="1233714"/>
                </a:cubicBezTo>
                <a:cubicBezTo>
                  <a:pt x="2467428" y="1915075"/>
                  <a:pt x="1915075" y="2467428"/>
                  <a:pt x="1233714" y="2467428"/>
                </a:cubicBezTo>
                <a:cubicBezTo>
                  <a:pt x="552353" y="2467428"/>
                  <a:pt x="0" y="1915075"/>
                  <a:pt x="0" y="1233714"/>
                </a:cubicBezTo>
                <a:cubicBezTo>
                  <a:pt x="0" y="552353"/>
                  <a:pt x="552353" y="0"/>
                  <a:pt x="123371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/>
          <p:cNvSpPr>
            <a:spLocks noGrp="1"/>
          </p:cNvSpPr>
          <p:nvPr>
            <p:ph type="pic" sz="quarter" idx="10"/>
          </p:nvPr>
        </p:nvSpPr>
        <p:spPr>
          <a:xfrm>
            <a:off x="2352675" y="1908631"/>
            <a:ext cx="3448050" cy="2162175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6629400" y="3727906"/>
            <a:ext cx="3448050" cy="2162175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/>
          <p:cNvSpPr>
            <a:spLocks noGrp="1"/>
          </p:cNvSpPr>
          <p:nvPr>
            <p:ph type="pic" sz="quarter" idx="10"/>
          </p:nvPr>
        </p:nvSpPr>
        <p:spPr>
          <a:xfrm>
            <a:off x="985519" y="1518470"/>
            <a:ext cx="3461834" cy="2221681"/>
          </a:xfrm>
          <a:custGeom>
            <a:avLst/>
            <a:gdLst>
              <a:gd name="connsiteX0" fmla="*/ 0 w 3461834"/>
              <a:gd name="connsiteY0" fmla="*/ 0 h 2221681"/>
              <a:gd name="connsiteX1" fmla="*/ 3461834 w 3461834"/>
              <a:gd name="connsiteY1" fmla="*/ 0 h 2221681"/>
              <a:gd name="connsiteX2" fmla="*/ 3461834 w 3461834"/>
              <a:gd name="connsiteY2" fmla="*/ 2221681 h 2221681"/>
              <a:gd name="connsiteX3" fmla="*/ 0 w 3461834"/>
              <a:gd name="connsiteY3" fmla="*/ 2221681 h 2221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1833" h="2221681">
                <a:moveTo>
                  <a:pt x="0" y="0"/>
                </a:moveTo>
                <a:lnTo>
                  <a:pt x="3461834" y="0"/>
                </a:lnTo>
                <a:lnTo>
                  <a:pt x="3461834" y="2221681"/>
                </a:lnTo>
                <a:lnTo>
                  <a:pt x="0" y="222168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8" name="图片占位符 7"/>
          <p:cNvSpPr>
            <a:spLocks noGrp="1"/>
          </p:cNvSpPr>
          <p:nvPr>
            <p:ph type="pic" sz="quarter" idx="11"/>
          </p:nvPr>
        </p:nvSpPr>
        <p:spPr>
          <a:xfrm>
            <a:off x="985519" y="3822700"/>
            <a:ext cx="3461832" cy="2211614"/>
          </a:xfrm>
          <a:custGeom>
            <a:avLst/>
            <a:gdLst>
              <a:gd name="connsiteX0" fmla="*/ 0 w 3461832"/>
              <a:gd name="connsiteY0" fmla="*/ 0 h 2211614"/>
              <a:gd name="connsiteX1" fmla="*/ 3461832 w 3461832"/>
              <a:gd name="connsiteY1" fmla="*/ 0 h 2211614"/>
              <a:gd name="connsiteX2" fmla="*/ 3461832 w 3461832"/>
              <a:gd name="connsiteY2" fmla="*/ 2211614 h 2211614"/>
              <a:gd name="connsiteX3" fmla="*/ 0 w 3461832"/>
              <a:gd name="connsiteY3" fmla="*/ 2211614 h 2211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1832" h="2211614">
                <a:moveTo>
                  <a:pt x="0" y="0"/>
                </a:moveTo>
                <a:lnTo>
                  <a:pt x="3461832" y="0"/>
                </a:lnTo>
                <a:lnTo>
                  <a:pt x="3461832" y="2211614"/>
                </a:lnTo>
                <a:lnTo>
                  <a:pt x="0" y="22116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fontAlgn="auto"/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4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 flipH="1">
            <a:off x="0" y="133350"/>
            <a:ext cx="1557338" cy="1419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/>
            <a:r>
              <a:rPr lang="zh-CN" altLang="en-US" sz="300" strike="noStrike" noProof="1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感谢您下载包图网平台上提供的</a:t>
            </a:r>
            <a:r>
              <a:rPr lang="en-US" altLang="zh-CN" sz="300" strike="noStrike" noProof="1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PPT</a:t>
            </a:r>
            <a:r>
              <a:rPr lang="zh-CN" altLang="en-US" sz="300" strike="noStrike" noProof="1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strike="noStrike" noProof="1">
              <a:solidFill>
                <a:schemeClr val="bg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fontAlgn="auto"/>
            <a:r>
              <a:rPr lang="en-US" altLang="zh-CN" sz="600" strike="noStrike" noProof="1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ibaotu.com</a:t>
            </a:r>
            <a:endParaRPr lang="en-US" altLang="zh-CN" sz="600" strike="noStrike" noProof="1">
              <a:solidFill>
                <a:schemeClr val="bg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tags" Target="../tags/tag1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Z{V)]2Y@(G2BA]}JTW8X@A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6360" y="671195"/>
            <a:ext cx="1276350" cy="134302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390140" y="4175125"/>
            <a:ext cx="103124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rgbClr val="7030A0"/>
                </a:solidFill>
              </a:rPr>
              <a:t>二又相交。二又，二人也。亦取二人而如左右手也。</a:t>
            </a:r>
            <a:endParaRPr lang="zh-CN" altLang="en-US" sz="3200" b="1">
              <a:solidFill>
                <a:srgbClr val="7030A0"/>
              </a:solidFill>
            </a:endParaRPr>
          </a:p>
        </p:txBody>
      </p:sp>
      <p:pic>
        <p:nvPicPr>
          <p:cNvPr id="6" name="图片 5" descr="HNJ8SF$IZJ[X~Y13R1@WN6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356360" y="2992755"/>
            <a:ext cx="1257300" cy="127635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613660" y="1852930"/>
            <a:ext cx="875982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rgbClr val="7030A0"/>
                </a:solidFill>
              </a:rPr>
              <a:t>表示两串玉系在一起。比喻品行良好的人相结交。</a:t>
            </a:r>
            <a:endParaRPr lang="zh-CN" altLang="en-US" sz="3200" b="1">
              <a:solidFill>
                <a:srgbClr val="7030A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662680" y="2919095"/>
            <a:ext cx="10972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友</a:t>
            </a:r>
            <a:endParaRPr lang="zh-CN" altLang="en-US" sz="72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3662680" y="815340"/>
            <a:ext cx="10972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朋</a:t>
            </a:r>
            <a:endParaRPr lang="zh-CN" altLang="en-US" sz="72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-2126615" y="1995805"/>
            <a:ext cx="12075160" cy="299974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6600" b="1" noProof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朋友，</a:t>
            </a:r>
            <a:r>
              <a:rPr lang="zh-CN" altLang="en-US" sz="6600" b="1" noProof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你好！</a:t>
            </a:r>
            <a:r>
              <a:rPr lang="en-US" altLang="zh-CN" sz="6000" b="1" noProof="1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</a:t>
            </a:r>
            <a:endParaRPr lang="en-US" altLang="zh-CN" sz="6000" b="1" noProof="1" smtClean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ctr" fontAlgn="auto">
              <a:lnSpc>
                <a:spcPct val="150000"/>
              </a:lnSpc>
            </a:pPr>
            <a:r>
              <a:rPr lang="en-US" altLang="zh-CN" sz="6000" b="1" noProof="1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</a:t>
            </a:r>
            <a:r>
              <a:rPr lang="en-US" altLang="zh-CN" sz="4800" b="1" noProof="1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altLang="en-US" sz="4800" b="1" noProof="1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建立良好</a:t>
            </a:r>
            <a:r>
              <a:rPr lang="zh-CN" altLang="en-US" sz="4800" b="1" noProof="1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同学关系</a:t>
            </a:r>
            <a:r>
              <a:rPr lang="zh-CN" altLang="en-US" sz="4800" b="1" noProof="1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策略</a:t>
            </a:r>
            <a:endParaRPr lang="zh-CN" altLang="en-US" sz="4800" b="1" noProof="1" smtClean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13"/>
          <p:cNvSpPr txBox="1"/>
          <p:nvPr/>
        </p:nvSpPr>
        <p:spPr>
          <a:xfrm>
            <a:off x="9676130" y="1200785"/>
            <a:ext cx="6096000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Malgun Gothic" panose="020B0503020000020004" charset="-127"/>
                <a:sym typeface="+mn-ea"/>
              </a:rPr>
              <a:t>匿</a:t>
            </a:r>
            <a:endParaRPr lang="zh-CN" altLang="en-US" sz="8800" b="1">
              <a:ln w="1016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  <a:ea typeface="Malgun Gothic" panose="020B0503020000020004" charset="-127"/>
              <a:sym typeface="+mn-ea"/>
            </a:endParaRPr>
          </a:p>
          <a:p>
            <a:r>
              <a:rPr lang="zh-CN" altLang="en-US" sz="8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Malgun Gothic" panose="020B0503020000020004" charset="-127"/>
                <a:sym typeface="+mn-ea"/>
              </a:rPr>
              <a:t>名</a:t>
            </a:r>
            <a:endParaRPr lang="zh-CN" altLang="en-US" sz="8800" b="1">
              <a:ln w="1016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  <a:ea typeface="Malgun Gothic" panose="020B0503020000020004" charset="-127"/>
              <a:sym typeface="+mn-ea"/>
            </a:endParaRPr>
          </a:p>
          <a:p>
            <a:r>
              <a:rPr lang="zh-CN" altLang="en-US" sz="8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Malgun Gothic" panose="020B0503020000020004" charset="-127"/>
                <a:sym typeface="+mn-ea"/>
              </a:rPr>
              <a:t>信</a:t>
            </a:r>
            <a:endParaRPr lang="zh-CN" altLang="en-US" sz="8800" b="1">
              <a:ln w="1016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  <a:ea typeface="Malgun Gothic" panose="020B0503020000020004" charset="-127"/>
              <a:sym typeface="+mn-ea"/>
            </a:endParaRPr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8809355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云形标注 2"/>
          <p:cNvSpPr/>
          <p:nvPr/>
        </p:nvSpPr>
        <p:spPr>
          <a:xfrm>
            <a:off x="1492250" y="0"/>
            <a:ext cx="10699750" cy="6857365"/>
          </a:xfrm>
          <a:prstGeom prst="cloudCallout">
            <a:avLst/>
          </a:prstGeom>
          <a:solidFill>
            <a:schemeClr val="bg1"/>
          </a:solidFill>
          <a:ln>
            <a:solidFill>
              <a:srgbClr val="FCAD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777490" y="975360"/>
            <a:ext cx="8838565" cy="31603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朋友们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大家好！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刚进入八年级的我就发现烦恼越来越多，学习上我还尚且能应付，跟同学交往反而让我一筹莫展。我和小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邓是好朋友，可我觉得他最近变了很多，经常喜欢从背后偷袭我，掐住我的脖子，攀到我背上；不喜欢吃的直接扔进我的饭盒，好吃的不经过我同意直接拿走；考试无论好坏，他都能说一些不中听的话；他还给我取了个我极其讨厌的绰号，并大肆宣扬┄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┄这样的事情烦不胜烦，我生气了，他却说我怎么连玩笑都开不起。我都不知道该不该继续跟他做朋友，可是我们七年级都挺好的，虽然那时他好像也会这样，可还没有到难以忍受的地步。我希望得到大家的帮助！非常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感谢！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r>
              <a:rPr lang="zh-CN" altLang="en-US" sz="2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焦急等待中┄</a:t>
            </a:r>
            <a:r>
              <a:rPr lang="zh-CN" altLang="en-US" sz="2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┄</a:t>
            </a:r>
            <a:endParaRPr lang="zh-CN" altLang="en-US" sz="2000" b="1">
              <a:solidFill>
                <a:srgbClr val="7030A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                        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常州市新北区新龙实验学校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                          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八年级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r>
              <a:rPr lang="zh-CN" altLang="en-US" sz="2000" b="1">
                <a:solidFill>
                  <a:schemeClr val="accent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一个迷茫的人</a:t>
            </a:r>
            <a:endParaRPr lang="zh-CN" altLang="en-US" sz="2000" b="1">
              <a:solidFill>
                <a:schemeClr val="accent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>
              <a:lnSpc>
                <a:spcPts val="2400"/>
              </a:lnSpc>
            </a:pPr>
            <a:endParaRPr lang="zh-CN" altLang="en-US" sz="2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ts val="2400"/>
              </a:lnSpc>
            </a:pPr>
            <a:endParaRPr lang="zh-CN" altLang="en-US" sz="2000" b="1">
              <a:latin typeface="微软雅黑" panose="020B0503020204020204" pitchFamily="34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283460" y="1712595"/>
            <a:ext cx="8818880" cy="9893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en-US" altLang="zh-CN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、</a:t>
            </a:r>
            <a:r>
              <a:rPr lang="en-US" altLang="zh-CN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zh-CN" altLang="en-US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自我</a:t>
            </a:r>
            <a:r>
              <a:rPr lang="zh-CN" altLang="en-US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开导</a:t>
            </a:r>
            <a:endParaRPr lang="zh-CN" altLang="en-US" sz="6000" b="1">
              <a:solidFill>
                <a:srgbClr val="7030A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72155" y="3298190"/>
            <a:ext cx="8818880" cy="9893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zh-CN" sz="600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en-US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、告知老师或家长</a:t>
            </a:r>
            <a:endParaRPr lang="zh-CN" altLang="en-US" sz="6000" b="1">
              <a:solidFill>
                <a:srgbClr val="7030A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96815" y="4883785"/>
            <a:ext cx="8818880" cy="9893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en-US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lang="zh-CN" altLang="en-US" sz="6000" b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、以暴制暴</a:t>
            </a:r>
            <a:endParaRPr lang="zh-CN" altLang="en-US" sz="6000" b="1">
              <a:solidFill>
                <a:srgbClr val="7030A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09880" y="252095"/>
            <a:ext cx="38404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网络征集</a:t>
            </a:r>
            <a:endParaRPr lang="zh-CN" altLang="en-US" sz="7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2648585" y="2461895"/>
            <a:ext cx="7012940" cy="14452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情</a:t>
            </a:r>
            <a:r>
              <a:rPr lang="en-US" altLang="zh-CN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zh-CN" altLang="en-US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景</a:t>
            </a:r>
            <a:r>
              <a:rPr lang="en-US" altLang="zh-CN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zh-CN" altLang="en-US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演</a:t>
            </a:r>
            <a:r>
              <a:rPr lang="en-US" altLang="zh-CN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zh-CN" altLang="en-US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播</a:t>
            </a:r>
            <a:r>
              <a:rPr lang="en-US" altLang="zh-CN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zh-CN" altLang="en-US" sz="88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室</a:t>
            </a:r>
            <a:endParaRPr lang="zh-CN" altLang="en-US" sz="8800" b="1"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13"/>
          <p:cNvSpPr txBox="1"/>
          <p:nvPr/>
        </p:nvSpPr>
        <p:spPr>
          <a:xfrm>
            <a:off x="1346200" y="447040"/>
            <a:ext cx="6096000" cy="55079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Malgun Gothic" panose="020B0503020000020004" charset="-127"/>
                <a:sym typeface="+mn-ea"/>
              </a:rPr>
              <a:t>朋</a:t>
            </a:r>
            <a:endParaRPr lang="zh-CN" altLang="en-US" sz="8800" b="1">
              <a:ln w="1016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  <a:ea typeface="Malgun Gothic" panose="020B0503020000020004" charset="-127"/>
              <a:sym typeface="+mn-ea"/>
            </a:endParaRPr>
          </a:p>
          <a:p>
            <a:r>
              <a:rPr lang="zh-CN" altLang="en-US" sz="8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Malgun Gothic" panose="020B0503020000020004" charset="-127"/>
                <a:sym typeface="+mn-ea"/>
              </a:rPr>
              <a:t>友</a:t>
            </a:r>
            <a:endParaRPr lang="zh-CN" altLang="en-US" sz="8800" b="1">
              <a:ln w="1016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  <a:ea typeface="Malgun Gothic" panose="020B0503020000020004" charset="-127"/>
              <a:sym typeface="+mn-ea"/>
            </a:endParaRPr>
          </a:p>
          <a:p>
            <a:r>
              <a:rPr lang="zh-CN" altLang="en-US" sz="8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Malgun Gothic" panose="020B0503020000020004" charset="-127"/>
                <a:sym typeface="+mn-ea"/>
              </a:rPr>
              <a:t>在</a:t>
            </a:r>
            <a:endParaRPr lang="zh-CN" altLang="en-US" sz="8800" b="1">
              <a:ln w="1016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  <a:ea typeface="Malgun Gothic" panose="020B0503020000020004" charset="-127"/>
              <a:sym typeface="+mn-ea"/>
            </a:endParaRPr>
          </a:p>
          <a:p>
            <a:r>
              <a:rPr lang="zh-CN" altLang="en-US" sz="8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Malgun Gothic" panose="020B0503020000020004" charset="-127"/>
                <a:sym typeface="+mn-ea"/>
              </a:rPr>
              <a:t>线</a:t>
            </a:r>
            <a:endParaRPr lang="zh-CN" altLang="en-US" sz="8800" b="1">
              <a:ln w="1016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  <a:ea typeface="Malgun Gothic" panose="020B0503020000020004" charset="-127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36950" y="2296160"/>
            <a:ext cx="76847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小小问题当面谈，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换位思考</a:t>
            </a:r>
            <a:r>
              <a:rPr lang="zh-CN" altLang="en-US" sz="3200" b="1">
                <a:solidFill>
                  <a:schemeClr val="tx1"/>
                </a:solidFill>
                <a:sym typeface="+mn-ea"/>
              </a:rPr>
              <a:t>来沟通</a:t>
            </a:r>
            <a:endParaRPr lang="zh-CN" altLang="en-US" sz="3200" b="1">
              <a:solidFill>
                <a:schemeClr val="tx1"/>
              </a:solidFill>
            </a:endParaRPr>
          </a:p>
          <a:p>
            <a:endParaRPr lang="zh-CN" altLang="en-US" sz="3200" b="1">
              <a:solidFill>
                <a:schemeClr val="tx1"/>
              </a:solidFill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3536950" y="3408045"/>
            <a:ext cx="7684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原则问题不退让，</a:t>
            </a:r>
            <a:r>
              <a:rPr lang="zh-CN" altLang="en-US" sz="3200" b="1">
                <a:solidFill>
                  <a:srgbClr val="FF0000"/>
                </a:solidFill>
              </a:rPr>
              <a:t>学会拒绝</a:t>
            </a:r>
            <a:r>
              <a:rPr lang="zh-CN" altLang="en-US" sz="3200" b="1"/>
              <a:t>也需要</a:t>
            </a:r>
            <a:endParaRPr lang="zh-CN" altLang="en-US" sz="3200" b="1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3536950" y="4519930"/>
            <a:ext cx="76847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以暴制暴要不得，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家校合作</a:t>
            </a:r>
            <a:r>
              <a:rPr lang="zh-CN" altLang="en-US" sz="3200" b="1">
                <a:sym typeface="+mn-ea"/>
              </a:rPr>
              <a:t>来护航</a:t>
            </a:r>
            <a:endParaRPr lang="zh-CN" altLang="en-US" sz="3200" b="1"/>
          </a:p>
          <a:p>
            <a:endParaRPr lang="zh-CN" altLang="en-US" sz="3200" b="1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3536950" y="1225550"/>
            <a:ext cx="76847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同学交往互尊重，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禁止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欺凌</a:t>
            </a:r>
            <a:r>
              <a:rPr lang="zh-CN" altLang="en-US" sz="3200" b="1">
                <a:sym typeface="+mn-ea"/>
              </a:rPr>
              <a:t>最重要</a:t>
            </a:r>
            <a:endParaRPr lang="zh-CN" altLang="en-US" sz="3200" b="1"/>
          </a:p>
          <a:p>
            <a:endParaRPr lang="zh-CN" altLang="en-US" sz="3200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87730" y="2280920"/>
            <a:ext cx="11219815" cy="31603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如果你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希望你的朋友对你说或者对你做什么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，请用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印有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en-US" altLang="zh-CN" sz="3200">
                <a:ea typeface="楷体" panose="02010609060101010101" charset="-122"/>
                <a:cs typeface="楷体" panose="02010609060101010101" charset="-122"/>
              </a:rPr>
              <a:t>×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图案的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图片张贴在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志愿者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A身上，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>
                <a:solidFill>
                  <a:srgbClr val="92D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如果你</a:t>
            </a:r>
            <a:r>
              <a:rPr lang="zh-CN" altLang="en-US" sz="3200">
                <a:solidFill>
                  <a:srgbClr val="92D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希望你的朋友对你说或者对你做什么，</a:t>
            </a:r>
            <a:r>
              <a:rPr lang="en-US" altLang="zh-CN" sz="3200">
                <a:solidFill>
                  <a:srgbClr val="92D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请你用</a:t>
            </a:r>
            <a:r>
              <a:rPr lang="zh-CN" altLang="en-US" sz="3200">
                <a:solidFill>
                  <a:srgbClr val="92D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彩色</a:t>
            </a:r>
            <a:r>
              <a:rPr lang="en-US" altLang="zh-CN" sz="3200">
                <a:solidFill>
                  <a:srgbClr val="92D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图片张贴在</a:t>
            </a:r>
            <a:r>
              <a:rPr lang="zh-CN" altLang="en-US" sz="3200">
                <a:solidFill>
                  <a:srgbClr val="92D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志愿者</a:t>
            </a:r>
            <a:r>
              <a:rPr lang="en-US" altLang="zh-CN" sz="3200">
                <a:solidFill>
                  <a:srgbClr val="92D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B身上。</a:t>
            </a:r>
            <a:endParaRPr lang="en-US" altLang="zh-CN" sz="3200" b="1">
              <a:solidFill>
                <a:srgbClr val="92D05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2" name="图片 1" descr="}AV(OWJA]%V6SXET]W$R$I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6520" y="-85090"/>
            <a:ext cx="2486025" cy="229552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486025" y="728980"/>
            <a:ext cx="569214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请大声说出来</a:t>
            </a:r>
            <a:endParaRPr lang="zh-CN" altLang="en-US" sz="72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3555" y="963930"/>
            <a:ext cx="11172190" cy="2722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6000" b="1">
                <a:solidFill>
                  <a:schemeClr val="tx1"/>
                </a:solidFill>
              </a:rPr>
              <a:t>    </a:t>
            </a:r>
            <a:r>
              <a:rPr lang="zh-CN" altLang="en-US" sz="5400" b="1">
                <a:solidFill>
                  <a:schemeClr val="tx1"/>
                </a:solidFill>
              </a:rPr>
              <a:t>真正的友谊总是遇见对方的需要，而不是宣布自己需要什么。</a:t>
            </a:r>
            <a:endParaRPr lang="zh-CN" altLang="en-US" sz="5400" b="1">
              <a:solidFill>
                <a:schemeClr val="tx1"/>
              </a:solidFill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4061460" y="3813810"/>
            <a:ext cx="1117219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6000" b="1">
                <a:solidFill>
                  <a:schemeClr val="tx1"/>
                </a:solidFill>
              </a:rPr>
              <a:t>    </a:t>
            </a:r>
            <a:r>
              <a:rPr lang="en-US" altLang="zh-CN" sz="5400" b="1">
                <a:solidFill>
                  <a:schemeClr val="tx1"/>
                </a:solidFill>
              </a:rPr>
              <a:t>————</a:t>
            </a:r>
            <a:r>
              <a:rPr lang="zh-CN" altLang="en-US" sz="5400" b="1">
                <a:solidFill>
                  <a:schemeClr val="tx1"/>
                </a:solidFill>
              </a:rPr>
              <a:t>安德烈</a:t>
            </a:r>
            <a:r>
              <a:rPr lang="zh-CN" altLang="en-US" sz="5400" b="1">
                <a:solidFill>
                  <a:schemeClr val="tx1"/>
                </a:solidFill>
                <a:cs typeface="Arial" panose="020B0604020202020204" pitchFamily="34" charset="0"/>
              </a:rPr>
              <a:t>·</a:t>
            </a:r>
            <a:r>
              <a:rPr lang="zh-CN" altLang="en-US" sz="5400" b="1">
                <a:solidFill>
                  <a:schemeClr val="tx1"/>
                </a:solidFill>
              </a:rPr>
              <a:t>莫洛亚</a:t>
            </a:r>
            <a:endParaRPr lang="zh-CN" altLang="en-US" sz="54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TEMPLATE_JOB_ID" val="2"/>
  <p:tag name="KSO_WM_TEMPLATE_OUTLINE_ID" val="15"/>
  <p:tag name="KSO_WM_TEMPLATE_SCENE_ID" val="1"/>
  <p:tag name="KSO_WM_TEMPLATE_TOPIC_DEFAULT" val="1"/>
  <p:tag name="KSO_WM_TEMPLATE_TOPIC_ID" val="2869567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PP_MARK_KEY" val="bb00319e-dfb2-4061-b8c3-32268c7f7aca"/>
  <p:tag name="COMMONDATA" val="eyJoZGlkIjoiOGEwYWJiNWViYTY2MDdkNDNkOTM3ZDYxODVmOWIzOWUifQ=="/>
  <p:tag name="commondata" val="eyJoZGlkIjoiZDA4YWE4NTU1ODlkZmJiOGZkNWY0NzgwZTE2ZGJkOWYifQ=="/>
</p:tagLst>
</file>

<file path=ppt/theme/theme1.xml><?xml version="1.0" encoding="utf-8"?>
<a:theme xmlns:a="http://schemas.openxmlformats.org/drawingml/2006/main" name="包图主题2">
  <a:themeElements>
    <a:clrScheme name="自定义 19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F213B"/>
      </a:accent1>
      <a:accent2>
        <a:srgbClr val="595959"/>
      </a:accent2>
      <a:accent3>
        <a:srgbClr val="DF213B"/>
      </a:accent3>
      <a:accent4>
        <a:srgbClr val="595959"/>
      </a:accent4>
      <a:accent5>
        <a:srgbClr val="DF213B"/>
      </a:accent5>
      <a:accent6>
        <a:srgbClr val="595959"/>
      </a:accent6>
      <a:hlink>
        <a:srgbClr val="DF213B"/>
      </a:hlink>
      <a:folHlink>
        <a:srgbClr val="954F72"/>
      </a:folHlink>
    </a:clrScheme>
    <a:fontScheme name="自定义 1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711</Words>
  <Application>WPS 演示</Application>
  <PresentationFormat/>
  <Paragraphs>58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楷体</vt:lpstr>
      <vt:lpstr>等线</vt:lpstr>
      <vt:lpstr>Malgun Gothic</vt:lpstr>
      <vt:lpstr>Arial Unicode MS</vt:lpstr>
      <vt:lpstr>包图主题2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暖色</cp:lastModifiedBy>
  <cp:revision>67</cp:revision>
  <cp:lastPrinted>2021-05-27T08:59:00Z</cp:lastPrinted>
  <dcterms:created xsi:type="dcterms:W3CDTF">2021-05-27T08:59:00Z</dcterms:created>
  <dcterms:modified xsi:type="dcterms:W3CDTF">2024-01-10T08:54:25Z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RubyTemplateID">
    <vt:lpwstr>2</vt:lpwstr>
  </property>
  <property fmtid="{D5CDD505-2E9C-101B-9397-08002B2CF9AE}" pid="7" name="KSOProductBuildVer">
    <vt:lpwstr>2052-12.1.0.16120</vt:lpwstr>
  </property>
  <property fmtid="{D5CDD505-2E9C-101B-9397-08002B2CF9AE}" pid="8" name="ICV">
    <vt:lpwstr>863AA9A2ABE84E8399BADF9C6C22E5F5_13</vt:lpwstr>
  </property>
</Properties>
</file>