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sldIdLst>
    <p:sldId id="470" r:id="rId4"/>
    <p:sldId id="557" r:id="rId6"/>
    <p:sldId id="560" r:id="rId7"/>
    <p:sldId id="601" r:id="rId8"/>
    <p:sldId id="561" r:id="rId9"/>
    <p:sldId id="562" r:id="rId10"/>
    <p:sldId id="563" r:id="rId11"/>
    <p:sldId id="565" r:id="rId12"/>
    <p:sldId id="566" r:id="rId13"/>
    <p:sldId id="564" r:id="rId14"/>
    <p:sldId id="567" r:id="rId15"/>
    <p:sldId id="605" r:id="rId16"/>
    <p:sldId id="606" r:id="rId17"/>
    <p:sldId id="568" r:id="rId18"/>
    <p:sldId id="597" r:id="rId19"/>
    <p:sldId id="599" r:id="rId20"/>
    <p:sldId id="600" r:id="rId21"/>
    <p:sldId id="598" r:id="rId22"/>
    <p:sldId id="619" r:id="rId23"/>
    <p:sldId id="620" r:id="rId24"/>
    <p:sldId id="602" r:id="rId25"/>
    <p:sldId id="621" r:id="rId26"/>
  </p:sldIdLst>
  <p:sldSz cx="12190095" cy="685927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ABE2"/>
    <a:srgbClr val="E4F3F6"/>
    <a:srgbClr val="D3794E"/>
    <a:srgbClr val="3F9CA1"/>
    <a:srgbClr val="60C0BE"/>
    <a:srgbClr val="9EA383"/>
    <a:srgbClr val="EF919E"/>
    <a:srgbClr val="BFCDAB"/>
    <a:srgbClr val="F2A4B0"/>
    <a:srgbClr val="C9D4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68" autoAdjust="0"/>
    <p:restoredTop sz="97778" autoAdjust="0"/>
  </p:normalViewPr>
  <p:slideViewPr>
    <p:cSldViewPr snapToGrid="0" showGuides="1">
      <p:cViewPr varScale="1">
        <p:scale>
          <a:sx n="69" d="100"/>
          <a:sy n="69" d="100"/>
        </p:scale>
        <p:origin x="-834" y="-108"/>
      </p:cViewPr>
      <p:guideLst>
        <p:guide orient="horz" pos="228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1" d="100"/>
        <a:sy n="91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0" Type="http://schemas.openxmlformats.org/officeDocument/2006/relationships/tags" Target="tags/tag10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800" indent="0">
              <a:buNone/>
              <a:defRPr sz="2700"/>
            </a:lvl4pPr>
            <a:lvl5pPr marL="2438400" indent="0">
              <a:buNone/>
              <a:defRPr sz="2700"/>
            </a:lvl5pPr>
            <a:lvl6pPr marL="3048000" indent="0">
              <a:buNone/>
              <a:defRPr sz="2700"/>
            </a:lvl6pPr>
            <a:lvl7pPr marL="3657600" indent="0">
              <a:buNone/>
              <a:defRPr sz="2700"/>
            </a:lvl7pPr>
            <a:lvl8pPr marL="4267200" indent="0">
              <a:buNone/>
              <a:defRPr sz="2700"/>
            </a:lvl8pPr>
            <a:lvl9pPr marL="487680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5" Type="http://schemas.openxmlformats.org/officeDocument/2006/relationships/theme" Target="../theme/theme2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13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20.png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21.png"/><Relationship Id="rId3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22.png"/><Relationship Id="rId3" Type="http://schemas.microsoft.com/office/2007/relationships/media" Target="../media/media5.mp4"/><Relationship Id="rId2" Type="http://schemas.openxmlformats.org/officeDocument/2006/relationships/video" Target="../media/media5.mp4"/><Relationship Id="rId1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1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13.png"/><Relationship Id="rId4" Type="http://schemas.microsoft.com/office/2007/relationships/media" Target="../media/media2.mp3"/><Relationship Id="rId3" Type="http://schemas.openxmlformats.org/officeDocument/2006/relationships/audio" Target="../media/media2.mp3"/><Relationship Id="rId2" Type="http://schemas.openxmlformats.org/officeDocument/2006/relationships/image" Target="../media/image4.png"/><Relationship Id="rId1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4.png"/><Relationship Id="rId1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4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4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4.png"/><Relationship Id="rId4" Type="http://schemas.openxmlformats.org/officeDocument/2006/relationships/tags" Target="../tags/tag4.xml"/><Relationship Id="rId3" Type="http://schemas.openxmlformats.org/officeDocument/2006/relationships/image" Target="../media/image8.png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9.xml"/><Relationship Id="rId7" Type="http://schemas.openxmlformats.org/officeDocument/2006/relationships/image" Target="../media/image4.png"/><Relationship Id="rId6" Type="http://schemas.openxmlformats.org/officeDocument/2006/relationships/image" Target="../media/image9.jpeg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1922780" y="1504315"/>
            <a:ext cx="8623935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zh-CN" altLang="en-US" sz="7200" noProof="1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有话好好</a:t>
            </a:r>
            <a:r>
              <a:rPr lang="zh-CN" altLang="en-US" sz="9600" noProof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说</a:t>
            </a:r>
            <a:endParaRPr lang="zh-CN" altLang="en-US" sz="9600" noProof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29735" y="3046095"/>
            <a:ext cx="72853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---“学会交往”主题班会</a:t>
            </a:r>
            <a:endParaRPr lang="zh-CN" altLang="en-US" sz="4400" dirty="0">
              <a:solidFill>
                <a:srgbClr val="64ABE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12615" y="4664075"/>
            <a:ext cx="61341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龙城初级中学七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7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班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  2024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年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3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月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26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日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t="252" r="-46"/>
          <a:stretch>
            <a:fillRect/>
          </a:stretch>
        </p:blipFill>
        <p:spPr>
          <a:xfrm>
            <a:off x="104140" y="224155"/>
            <a:ext cx="1574800" cy="157035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ED33C9AC45B93C8806B6D4491AB9CE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11950" y="257175"/>
            <a:ext cx="4829175" cy="6344285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图片 4" descr="E7DDA90AF7B14D91A5FA1B272F0BAF8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" y="257175"/>
            <a:ext cx="4734560" cy="6355715"/>
          </a:xfrm>
          <a:prstGeom prst="round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27760" y="1403358"/>
            <a:ext cx="10775950" cy="10341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  <a:r>
              <a:rPr lang="en-US" altLang="zh-CN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6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：心灵</a:t>
            </a:r>
            <a:r>
              <a:rPr lang="zh-CN" altLang="en-US" sz="36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诉说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27760" y="881718"/>
            <a:ext cx="6242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6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、讲究技巧，我</a:t>
            </a:r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会说</a:t>
            </a:r>
            <a:endParaRPr lang="zh-CN" altLang="en-US" sz="3600" b="1" dirty="0">
              <a:solidFill>
                <a:srgbClr val="64ABE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27760" y="2482895"/>
            <a:ext cx="1009678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solidFill>
                  <a:srgbClr val="64ABE2"/>
                </a:solidFill>
              </a:rPr>
              <a:t>        </a:t>
            </a:r>
            <a:r>
              <a:rPr lang="zh-CN" altLang="zh-CN" sz="3600" b="1" dirty="0" smtClean="0">
                <a:solidFill>
                  <a:srgbClr val="64ABE2"/>
                </a:solidFill>
              </a:rPr>
              <a:t>有</a:t>
            </a:r>
            <a:r>
              <a:rPr lang="zh-CN" altLang="zh-CN" sz="3600" b="1" dirty="0">
                <a:solidFill>
                  <a:srgbClr val="64ABE2"/>
                </a:solidFill>
              </a:rPr>
              <a:t>一次，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周六我上完一天的课回到家，结果妈妈一直要我做作业，我一天的累就都爆发了，顶了几句嘴。</a:t>
            </a:r>
            <a:endParaRPr lang="zh-CN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 dirty="0" smtClean="0"/>
              <a:t>        </a:t>
            </a:r>
            <a:r>
              <a:rPr lang="zh-CN" altLang="zh-CN" sz="3600" b="1" dirty="0" smtClean="0">
                <a:solidFill>
                  <a:srgbClr val="64ABE2"/>
                </a:solidFill>
              </a:rPr>
              <a:t>我</a:t>
            </a:r>
            <a:r>
              <a:rPr lang="zh-CN" altLang="zh-CN" sz="3600" b="1" dirty="0">
                <a:solidFill>
                  <a:srgbClr val="64ABE2"/>
                </a:solidFill>
              </a:rPr>
              <a:t>对妈妈说：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我已经上了一天的课，要做你自己去做，我要休息！</a:t>
            </a:r>
            <a:endParaRPr lang="zh-CN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 dirty="0" smtClean="0">
                <a:solidFill>
                  <a:srgbClr val="64ABE2"/>
                </a:solidFill>
              </a:rPr>
              <a:t>         </a:t>
            </a:r>
            <a:r>
              <a:rPr lang="zh-CN" altLang="zh-CN" sz="3600" b="1" dirty="0" smtClean="0">
                <a:solidFill>
                  <a:srgbClr val="64ABE2"/>
                </a:solidFill>
              </a:rPr>
              <a:t>因为</a:t>
            </a:r>
            <a:r>
              <a:rPr lang="zh-CN" altLang="zh-CN" sz="3600" b="1" dirty="0">
                <a:solidFill>
                  <a:srgbClr val="64ABE2"/>
                </a:solidFill>
              </a:rPr>
              <a:t>我觉得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我上了一天的课，很累，比起作业，我更想得到妈妈的关心，我觉得我并没有错。</a:t>
            </a:r>
            <a:endParaRPr lang="zh-CN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27760" y="1209384"/>
            <a:ext cx="10775950" cy="10341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  <a:r>
              <a:rPr lang="en-US" altLang="zh-CN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6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：心灵诉说</a:t>
            </a:r>
            <a:r>
              <a:rPr lang="en-US" altLang="zh-CN" sz="36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27760" y="743168"/>
            <a:ext cx="6242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6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、讲究技巧，我</a:t>
            </a:r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会说</a:t>
            </a:r>
            <a:endParaRPr lang="zh-CN" altLang="en-US" sz="3600" b="1" dirty="0">
              <a:solidFill>
                <a:srgbClr val="64ABE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32712" y="1238631"/>
            <a:ext cx="3416320" cy="10341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一段艺术的表达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五边形 6"/>
          <p:cNvSpPr/>
          <p:nvPr/>
        </p:nvSpPr>
        <p:spPr>
          <a:xfrm>
            <a:off x="365739" y="2327549"/>
            <a:ext cx="2876203" cy="110836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dirty="0" smtClean="0">
                <a:latin typeface="+mn-ea"/>
              </a:rPr>
              <a:t>1</a:t>
            </a:r>
            <a:r>
              <a:rPr lang="zh-CN" altLang="en-US" sz="3600" b="1" dirty="0" smtClean="0">
                <a:latin typeface="+mn-ea"/>
              </a:rPr>
              <a:t>、事实</a:t>
            </a:r>
            <a:endParaRPr lang="zh-CN" altLang="en-US" sz="3600" b="1" dirty="0">
              <a:latin typeface="+mn-ea"/>
            </a:endParaRPr>
          </a:p>
        </p:txBody>
      </p:sp>
      <p:sp>
        <p:nvSpPr>
          <p:cNvPr id="14" name="五边形 13"/>
          <p:cNvSpPr/>
          <p:nvPr/>
        </p:nvSpPr>
        <p:spPr>
          <a:xfrm>
            <a:off x="3241937" y="2355259"/>
            <a:ext cx="2876203" cy="110836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latin typeface="+mn-ea"/>
              </a:rPr>
              <a:t>2</a:t>
            </a:r>
            <a:r>
              <a:rPr lang="zh-CN" altLang="en-US" sz="3600" b="1" dirty="0" smtClean="0">
                <a:latin typeface="+mn-ea"/>
              </a:rPr>
              <a:t>、感受</a:t>
            </a:r>
            <a:endParaRPr lang="zh-CN" altLang="en-US" sz="3600" b="1" dirty="0">
              <a:latin typeface="+mn-ea"/>
            </a:endParaRPr>
          </a:p>
        </p:txBody>
      </p:sp>
      <p:sp>
        <p:nvSpPr>
          <p:cNvPr id="15" name="五边形 14"/>
          <p:cNvSpPr/>
          <p:nvPr/>
        </p:nvSpPr>
        <p:spPr>
          <a:xfrm>
            <a:off x="6145871" y="2355259"/>
            <a:ext cx="2876203" cy="110836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latin typeface="+mn-ea"/>
              </a:rPr>
              <a:t>3</a:t>
            </a:r>
            <a:r>
              <a:rPr lang="zh-CN" altLang="en-US" sz="3600" b="1" dirty="0" smtClean="0">
                <a:latin typeface="+mn-ea"/>
              </a:rPr>
              <a:t>、需求</a:t>
            </a:r>
            <a:endParaRPr lang="zh-CN" altLang="en-US" sz="3600" b="1" dirty="0">
              <a:latin typeface="+mn-ea"/>
            </a:endParaRPr>
          </a:p>
        </p:txBody>
      </p:sp>
      <p:sp>
        <p:nvSpPr>
          <p:cNvPr id="16" name="五边形 15"/>
          <p:cNvSpPr/>
          <p:nvPr/>
        </p:nvSpPr>
        <p:spPr>
          <a:xfrm>
            <a:off x="9077468" y="2355259"/>
            <a:ext cx="2876203" cy="110836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b="1" dirty="0">
                <a:latin typeface="+mn-ea"/>
              </a:rPr>
              <a:t>4</a:t>
            </a:r>
            <a:r>
              <a:rPr lang="zh-CN" altLang="en-US" sz="3600" b="1" dirty="0" smtClean="0">
                <a:latin typeface="+mn-ea"/>
              </a:rPr>
              <a:t>、期待</a:t>
            </a:r>
            <a:endParaRPr lang="zh-CN" altLang="en-US" sz="3600" b="1" dirty="0">
              <a:latin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65739" y="3532908"/>
            <a:ext cx="2751534" cy="1136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tx1"/>
                </a:solidFill>
              </a:rPr>
              <a:t>不带感情地   描述</a:t>
            </a:r>
            <a:endParaRPr lang="zh-CN" altLang="en-US" sz="3200" b="1" dirty="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241937" y="3546751"/>
            <a:ext cx="2751534" cy="1136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tx1"/>
                </a:solidFill>
              </a:rPr>
              <a:t>由事实引发的感受</a:t>
            </a:r>
            <a:endParaRPr lang="zh-CN" altLang="en-US" sz="3200" b="1" dirty="0">
              <a:solidFill>
                <a:schemeClr val="tx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145871" y="3560606"/>
            <a:ext cx="2751534" cy="1136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tx1"/>
                </a:solidFill>
              </a:rPr>
              <a:t>说明需求或  观点</a:t>
            </a:r>
            <a:endParaRPr lang="zh-CN" altLang="en-US" sz="3200" b="1" dirty="0">
              <a:solidFill>
                <a:schemeClr val="tx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077468" y="3560606"/>
            <a:ext cx="2751534" cy="11360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 smtClean="0">
                <a:solidFill>
                  <a:schemeClr val="tx1"/>
                </a:solidFill>
              </a:rPr>
              <a:t>用商量的语气表示希望</a:t>
            </a:r>
            <a:endParaRPr lang="zh-CN" altLang="en-US" sz="3200" b="1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106" y="4804736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当我看到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---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当我听到</a:t>
            </a:r>
            <a:r>
              <a:rPr lang="en-US" altLang="zh-CN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---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20163" y="4995587"/>
            <a:ext cx="2317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我感到</a:t>
            </a:r>
            <a:r>
              <a:rPr lang="en-US" altLang="zh-CN" dirty="0" smtClean="0"/>
              <a:t>---</a:t>
            </a:r>
            <a:endParaRPr lang="zh-CN" alt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145872" y="4850902"/>
            <a:ext cx="29315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因为我需要</a:t>
            </a:r>
            <a:r>
              <a:rPr lang="en-US" altLang="zh-CN" dirty="0" smtClean="0"/>
              <a:t>--</a:t>
            </a:r>
            <a:r>
              <a:rPr lang="zh-CN" altLang="en-US" dirty="0" smtClean="0"/>
              <a:t>因为</a:t>
            </a:r>
            <a:r>
              <a:rPr lang="zh-CN" altLang="en-US" dirty="0"/>
              <a:t>这会让我认为</a:t>
            </a:r>
            <a:r>
              <a:rPr lang="en-US" altLang="zh-CN" dirty="0" smtClean="0"/>
              <a:t>---</a:t>
            </a:r>
            <a:endParaRPr lang="zh-CN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9077468" y="4861737"/>
            <a:ext cx="29898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所以能不能</a:t>
            </a:r>
            <a:r>
              <a:rPr lang="en-US" altLang="zh-CN" dirty="0" smtClean="0"/>
              <a:t>---</a:t>
            </a:r>
            <a:r>
              <a:rPr lang="zh-CN" altLang="en-US" dirty="0" smtClean="0"/>
              <a:t>所以</a:t>
            </a:r>
            <a:r>
              <a:rPr lang="zh-CN" altLang="en-US" dirty="0"/>
              <a:t>希望</a:t>
            </a:r>
            <a:r>
              <a:rPr lang="en-US" altLang="zh-CN" dirty="0" smtClean="0"/>
              <a:t>---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252" r="-46"/>
          <a:stretch>
            <a:fillRect/>
          </a:stretch>
        </p:blipFill>
        <p:spPr>
          <a:xfrm>
            <a:off x="10480040" y="121285"/>
            <a:ext cx="1574800" cy="157035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/>
      <p:bldP spid="18" grpId="1"/>
      <p:bldP spid="14" grpId="0" animBg="1"/>
      <p:bldP spid="14" grpId="1" animBg="1"/>
      <p:bldP spid="19" grpId="0" animBg="1"/>
      <p:bldP spid="19" grpId="1" animBg="1"/>
      <p:bldP spid="22" grpId="0"/>
      <p:bldP spid="22" grpId="1"/>
      <p:bldP spid="15" grpId="0" animBg="1"/>
      <p:bldP spid="15" grpId="1" animBg="1"/>
      <p:bldP spid="20" grpId="0" animBg="1"/>
      <p:bldP spid="20" grpId="1" animBg="1"/>
      <p:bldP spid="23" grpId="0"/>
      <p:bldP spid="23" grpId="1"/>
      <p:bldP spid="16" grpId="0" animBg="1"/>
      <p:bldP spid="16" grpId="1" animBg="1"/>
      <p:bldP spid="21" grpId="0" animBg="1"/>
      <p:bldP spid="21" grpId="1" animBg="1"/>
      <p:bldP spid="24" grpId="0"/>
      <p:bldP spid="2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27760" y="1403358"/>
            <a:ext cx="10775950" cy="10341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  <a:r>
              <a:rPr lang="en-US" altLang="zh-CN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6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：心灵</a:t>
            </a:r>
            <a:r>
              <a:rPr lang="zh-CN" altLang="en-US" sz="36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诉说</a:t>
            </a:r>
            <a:r>
              <a:rPr lang="en-US" altLang="zh-CN" sz="36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27760" y="881718"/>
            <a:ext cx="6242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6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、讲究技巧，我</a:t>
            </a:r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会说</a:t>
            </a:r>
            <a:endParaRPr lang="zh-CN" altLang="en-US" sz="3600" b="1" dirty="0">
              <a:solidFill>
                <a:srgbClr val="64ABE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27760" y="2482895"/>
            <a:ext cx="1009678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 smtClean="0">
                <a:solidFill>
                  <a:srgbClr val="64ABE2"/>
                </a:solidFill>
              </a:rPr>
              <a:t>        </a:t>
            </a:r>
            <a:r>
              <a:rPr lang="zh-CN" altLang="zh-CN" sz="3600" b="1" dirty="0" smtClean="0">
                <a:solidFill>
                  <a:srgbClr val="64ABE2"/>
                </a:solidFill>
              </a:rPr>
              <a:t>有</a:t>
            </a:r>
            <a:r>
              <a:rPr lang="zh-CN" altLang="zh-CN" sz="3600" b="1" dirty="0">
                <a:solidFill>
                  <a:srgbClr val="64ABE2"/>
                </a:solidFill>
              </a:rPr>
              <a:t>一次，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周六我上完一天的课回到家，结果妈妈一直要我做作业，我一天的累就都爆发了，顶了几句嘴。</a:t>
            </a:r>
            <a:endParaRPr lang="zh-CN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 dirty="0" smtClean="0"/>
              <a:t>        </a:t>
            </a:r>
            <a:r>
              <a:rPr lang="zh-CN" altLang="zh-CN" sz="3600" b="1" dirty="0" smtClean="0">
                <a:solidFill>
                  <a:srgbClr val="64ABE2"/>
                </a:solidFill>
              </a:rPr>
              <a:t>我</a:t>
            </a:r>
            <a:r>
              <a:rPr lang="zh-CN" altLang="zh-CN" sz="3600" b="1" dirty="0">
                <a:solidFill>
                  <a:srgbClr val="64ABE2"/>
                </a:solidFill>
              </a:rPr>
              <a:t>对妈妈说：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我已经上了一天的课，要做你自己去做，我要休息！</a:t>
            </a:r>
            <a:endParaRPr lang="zh-CN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 dirty="0" smtClean="0">
                <a:solidFill>
                  <a:srgbClr val="64ABE2"/>
                </a:solidFill>
              </a:rPr>
              <a:t>         </a:t>
            </a:r>
            <a:r>
              <a:rPr lang="zh-CN" altLang="zh-CN" sz="3600" b="1" dirty="0" smtClean="0">
                <a:solidFill>
                  <a:srgbClr val="64ABE2"/>
                </a:solidFill>
              </a:rPr>
              <a:t>因为</a:t>
            </a:r>
            <a:r>
              <a:rPr lang="zh-CN" altLang="zh-CN" sz="3600" b="1" dirty="0">
                <a:solidFill>
                  <a:srgbClr val="64ABE2"/>
                </a:solidFill>
              </a:rPr>
              <a:t>我觉得</a:t>
            </a: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我上了一天的课，很累，比起作业，我更想得到妈妈的关心，我觉得我并没有错。</a:t>
            </a:r>
            <a:endParaRPr lang="zh-CN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332712" y="1401445"/>
            <a:ext cx="3416320" cy="10341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一段艺术的表达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252" r="-46"/>
          <a:stretch>
            <a:fillRect/>
          </a:stretch>
        </p:blipFill>
        <p:spPr>
          <a:xfrm>
            <a:off x="10480040" y="121285"/>
            <a:ext cx="1574800" cy="157035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{72DD5006-758D-40aa-9DEF-075CA4C650BB}"/>
          <p:cNvPicPr>
            <a:picLocks noChangeAspect="1"/>
          </p:cNvPicPr>
          <p:nvPr/>
        </p:nvPicPr>
        <p:blipFill>
          <a:blip r:embed="rId1"/>
          <a:srcRect l="44" t="-1460" r="2036" b="-397"/>
          <a:stretch>
            <a:fillRect/>
          </a:stretch>
        </p:blipFill>
        <p:spPr>
          <a:xfrm>
            <a:off x="3078423" y="0"/>
            <a:ext cx="7772400" cy="6774815"/>
          </a:xfrm>
          <a:prstGeom prst="round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1648690" y="1125249"/>
            <a:ext cx="5957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  <a:endParaRPr lang="en-US" altLang="zh-CN" sz="3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：其实很爱你</a:t>
            </a:r>
            <a:endParaRPr lang="zh-CN" altLang="en-US" sz="3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雨的印记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60" y="6055360"/>
            <a:ext cx="339090" cy="4064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52450" y="1280160"/>
            <a:ext cx="736600" cy="43694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</a:t>
            </a:r>
            <a:r>
              <a:rPr lang="zh-CN" altLang="en-US" sz="36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、小美好，大声说</a:t>
            </a:r>
            <a:endParaRPr lang="zh-CN" altLang="en-US" sz="3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 numSld="4">
                <p:cTn id="7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V5bCQA5MDY5NTQ4MTizWuplUNOSGw"/>
          <p:cNvPicPr>
            <a:picLocks noChangeAspect="1"/>
          </p:cNvPicPr>
          <p:nvPr/>
        </p:nvPicPr>
        <p:blipFill>
          <a:blip r:embed="rId1"/>
          <a:srcRect l="5646" t="3675" r="3528" b="14150"/>
          <a:stretch>
            <a:fillRect/>
          </a:stretch>
        </p:blipFill>
        <p:spPr>
          <a:xfrm>
            <a:off x="47625" y="970857"/>
            <a:ext cx="7322820" cy="5379085"/>
          </a:xfrm>
          <a:prstGeom prst="round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" name="图片 2" descr="{4AF268E9-A4A7-447c-8B7F-FD1AA1302CF6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5065" y="248285"/>
            <a:ext cx="4589780" cy="6439535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CA9AC3C57466F0C99AAC916369BF256"/>
          <p:cNvPicPr>
            <a:picLocks noChangeAspect="1"/>
          </p:cNvPicPr>
          <p:nvPr/>
        </p:nvPicPr>
        <p:blipFill>
          <a:blip r:embed="rId1"/>
          <a:srcRect l="-1801" t="8092" b="10953"/>
          <a:stretch>
            <a:fillRect/>
          </a:stretch>
        </p:blipFill>
        <p:spPr>
          <a:xfrm>
            <a:off x="8722360" y="715645"/>
            <a:ext cx="3086735" cy="55524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图片 5" descr="D94090B0126C28466D7ED2A25888AEA1"/>
          <p:cNvPicPr>
            <a:picLocks noChangeAspect="1"/>
          </p:cNvPicPr>
          <p:nvPr/>
        </p:nvPicPr>
        <p:blipFill>
          <a:blip r:embed="rId2"/>
          <a:srcRect l="10864" t="12152" r="11974"/>
          <a:stretch>
            <a:fillRect/>
          </a:stretch>
        </p:blipFill>
        <p:spPr>
          <a:xfrm>
            <a:off x="164465" y="715645"/>
            <a:ext cx="4138930" cy="54749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图片 6" descr="AC0D41A8C9EDE6FB19A387142D2399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320" y="486410"/>
            <a:ext cx="4095115" cy="600392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{72DD5006-758D-40aa-9DEF-075CA4C650BB}"/>
          <p:cNvPicPr>
            <a:picLocks noChangeAspect="1"/>
          </p:cNvPicPr>
          <p:nvPr/>
        </p:nvPicPr>
        <p:blipFill>
          <a:blip r:embed="rId1"/>
          <a:srcRect l="44" t="-1460" r="2036" b="-397"/>
          <a:stretch>
            <a:fillRect/>
          </a:stretch>
        </p:blipFill>
        <p:spPr>
          <a:xfrm>
            <a:off x="2219440" y="0"/>
            <a:ext cx="7772400" cy="6774815"/>
          </a:xfrm>
          <a:prstGeom prst="round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57855" y="90805"/>
            <a:ext cx="681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</a:t>
            </a:r>
            <a:r>
              <a:rPr lang="zh-CN" altLang="en-US" sz="36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、小美好，大声说</a:t>
            </a:r>
            <a:endParaRPr lang="zh-CN" altLang="en-US" sz="3600" b="1" dirty="0">
              <a:solidFill>
                <a:srgbClr val="64ABE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06" name="图片 105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7273" b="13522"/>
          <a:stretch>
            <a:fillRect/>
          </a:stretch>
        </p:blipFill>
        <p:spPr>
          <a:xfrm>
            <a:off x="8168640" y="2852420"/>
            <a:ext cx="4021455" cy="325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QQ视频20240321210349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160" y="737235"/>
            <a:ext cx="11153140" cy="6122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57855" y="90805"/>
            <a:ext cx="681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</a:t>
            </a:r>
            <a:r>
              <a:rPr lang="zh-CN" altLang="en-US" sz="36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、小美好，大声说</a:t>
            </a:r>
            <a:endParaRPr lang="zh-CN" altLang="en-US" sz="3600" b="1" dirty="0">
              <a:solidFill>
                <a:srgbClr val="64ABE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06" name="图片 105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7273" b="13522"/>
          <a:stretch>
            <a:fillRect/>
          </a:stretch>
        </p:blipFill>
        <p:spPr>
          <a:xfrm>
            <a:off x="8168640" y="2852420"/>
            <a:ext cx="4021455" cy="325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QQ视频2024032015340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150" y="737235"/>
            <a:ext cx="11031220" cy="6122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52525" y="1691640"/>
            <a:ext cx="10775950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zh-CN" altLang="en-US" sz="32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  <a:r>
              <a:rPr lang="en-US" altLang="zh-CN" sz="32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：真实演绎</a:t>
            </a:r>
            <a:r>
              <a:rPr lang="en-US" altLang="zh-CN" sz="32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3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情景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剧《无言的交流》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" name="图片 101"/>
          <p:cNvPicPr/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16654" t="15922" r="14183" b="19116"/>
          <a:stretch>
            <a:fillRect/>
          </a:stretch>
        </p:blipFill>
        <p:spPr>
          <a:xfrm>
            <a:off x="7675245" y="3058160"/>
            <a:ext cx="4514850" cy="4286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152525" y="2865143"/>
            <a:ext cx="75874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表演者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：孔煜鸿、汪慕凡、张涵博、  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宦怡葶、范博文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2525" y="820585"/>
            <a:ext cx="5054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sz="36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遇事不</a:t>
            </a:r>
            <a:r>
              <a:rPr lang="zh-CN" altLang="en-US" sz="36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慌，我</a:t>
            </a:r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要说</a:t>
            </a:r>
            <a:endParaRPr lang="zh-CN" altLang="en-US" sz="3600" b="1" dirty="0">
              <a:solidFill>
                <a:srgbClr val="64ABE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52525" y="4422926"/>
            <a:ext cx="3427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画外音：朱菡熙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252" r="-46"/>
          <a:stretch>
            <a:fillRect/>
          </a:stretch>
        </p:blipFill>
        <p:spPr>
          <a:xfrm>
            <a:off x="10480040" y="121285"/>
            <a:ext cx="1574800" cy="157035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57855" y="90805"/>
            <a:ext cx="681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</a:t>
            </a:r>
            <a:r>
              <a:rPr lang="zh-CN" altLang="en-US" sz="36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、小美好，大声说</a:t>
            </a:r>
            <a:endParaRPr lang="zh-CN" altLang="en-US" sz="3600" b="1" dirty="0">
              <a:solidFill>
                <a:srgbClr val="64ABE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06" name="图片 105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7273" b="13522"/>
          <a:stretch>
            <a:fillRect/>
          </a:stretch>
        </p:blipFill>
        <p:spPr>
          <a:xfrm>
            <a:off x="8168640" y="2852420"/>
            <a:ext cx="4021455" cy="325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D35A0EC7F5B8997E88A03ADE48503F97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2995295" y="-1862455"/>
            <a:ext cx="6122035" cy="113226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90509" y="1213023"/>
            <a:ext cx="681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</a:t>
            </a:r>
            <a:r>
              <a:rPr lang="zh-CN" altLang="en-US" sz="36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、小美好，大声说</a:t>
            </a:r>
            <a:endParaRPr lang="zh-CN" altLang="en-US" sz="3600" b="1" dirty="0">
              <a:solidFill>
                <a:srgbClr val="64ABE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29055" y="2335290"/>
            <a:ext cx="6331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buClrTx/>
              <a:buSzTx/>
              <a:buFontTx/>
              <a:defRPr sz="3600" b="1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</a:rPr>
              <a:t>活动</a:t>
            </a:r>
            <a:r>
              <a:rPr lang="en-US" altLang="zh-CN" dirty="0">
                <a:solidFill>
                  <a:schemeClr val="tx1"/>
                </a:solidFill>
              </a:rPr>
              <a:t>2</a:t>
            </a:r>
            <a:r>
              <a:rPr lang="zh-CN" altLang="en-US" dirty="0">
                <a:solidFill>
                  <a:schemeClr val="tx1"/>
                </a:solidFill>
              </a:rPr>
              <a:t>：我要大声说</a:t>
            </a:r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101" name="图片 100"/>
          <p:cNvPicPr/>
          <p:nvPr/>
        </p:nvPicPr>
        <p:blipFill>
          <a:blip r:embed="rId1"/>
          <a:srcRect t="13324"/>
          <a:stretch>
            <a:fillRect/>
          </a:stretch>
        </p:blipFill>
        <p:spPr>
          <a:xfrm>
            <a:off x="6474460" y="2717800"/>
            <a:ext cx="5912485" cy="4424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252" r="-46"/>
          <a:stretch>
            <a:fillRect/>
          </a:stretch>
        </p:blipFill>
        <p:spPr>
          <a:xfrm>
            <a:off x="10480040" y="121285"/>
            <a:ext cx="1574800" cy="1570355"/>
          </a:xfrm>
          <a:prstGeom prst="ellipse">
            <a:avLst/>
          </a:prstGeom>
        </p:spPr>
      </p:pic>
      <p:pic>
        <p:nvPicPr>
          <p:cNvPr id="4" name="雨的印记">
            <a:hlinkClick r:id="" action="ppaction://media"/>
          </p:cNvPr>
          <p:cNvPicPr/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620" y="5948680"/>
            <a:ext cx="474345" cy="532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000" numSld="2">
                <p:cTn id="7" repeatCount="indefinite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63404" y="123998"/>
            <a:ext cx="6812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Tx/>
              <a:buSzTx/>
              <a:buFontTx/>
            </a:pPr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</a:t>
            </a:r>
            <a:r>
              <a:rPr lang="zh-CN" altLang="en-US" sz="36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、小美好，大声说</a:t>
            </a:r>
            <a:endParaRPr lang="zh-CN" altLang="en-US" sz="3600" b="1" dirty="0">
              <a:solidFill>
                <a:srgbClr val="64ABE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06" name="图片 105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7273" b="13522"/>
          <a:stretch>
            <a:fillRect/>
          </a:stretch>
        </p:blipFill>
        <p:spPr>
          <a:xfrm>
            <a:off x="8168640" y="2893695"/>
            <a:ext cx="4021455" cy="3251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868680" y="861060"/>
            <a:ext cx="8827135" cy="617918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pPr indent="304800" fontAlgn="auto">
              <a:lnSpc>
                <a:spcPts val="3380"/>
              </a:lnSpc>
            </a:pPr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星澜7班的孩子们，</a:t>
            </a:r>
            <a:endParaRPr lang="zh-CN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 fontAlgn="auto">
              <a:lnSpc>
                <a:spcPts val="3380"/>
              </a:lnSpc>
            </a:pPr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我欣赏你们好问、敢问的质疑精神；</a:t>
            </a:r>
            <a:endParaRPr lang="zh-CN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 fontAlgn="auto">
              <a:lnSpc>
                <a:spcPts val="3380"/>
              </a:lnSpc>
            </a:pPr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敬佩你们互相搀扶、共同进步的珍贵友情。</a:t>
            </a:r>
            <a:endParaRPr lang="zh-CN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 fontAlgn="auto">
              <a:lnSpc>
                <a:spcPts val="3380"/>
              </a:lnSpc>
            </a:pPr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更感动于你在我需要帮助时积极举起的手，</a:t>
            </a:r>
            <a:endParaRPr lang="zh-CN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 fontAlgn="auto">
              <a:lnSpc>
                <a:spcPts val="3380"/>
              </a:lnSpc>
            </a:pPr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感动于你那句“张老师，谢谢您帮我改掉了爱讲话的毛病”，</a:t>
            </a:r>
            <a:endParaRPr lang="zh-CN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 fontAlgn="auto">
              <a:lnSpc>
                <a:spcPts val="3380"/>
              </a:lnSpc>
            </a:pPr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感动于你那句“张老师，你放心去医院吧，我们会很乖的”，</a:t>
            </a:r>
            <a:endParaRPr lang="zh-CN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 fontAlgn="auto">
              <a:lnSpc>
                <a:spcPts val="3380"/>
              </a:lnSpc>
            </a:pPr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感动于你那句“张老师，对不起，我错了”，</a:t>
            </a:r>
            <a:endParaRPr lang="zh-CN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 fontAlgn="auto">
              <a:lnSpc>
                <a:spcPts val="3380"/>
              </a:lnSpc>
            </a:pPr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感动于我办公桌上出现的一包龙角散，</a:t>
            </a:r>
            <a:endParaRPr lang="zh-CN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 fontAlgn="auto">
              <a:lnSpc>
                <a:spcPts val="3380"/>
              </a:lnSpc>
            </a:pPr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感动于你为我干裂的手出谋划策，</a:t>
            </a:r>
            <a:endParaRPr lang="zh-CN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 fontAlgn="auto">
              <a:lnSpc>
                <a:spcPts val="3380"/>
              </a:lnSpc>
            </a:pPr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感动于你留给我的一颗糖，</a:t>
            </a:r>
            <a:endParaRPr lang="zh-CN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 fontAlgn="auto">
              <a:lnSpc>
                <a:spcPts val="3380"/>
              </a:lnSpc>
            </a:pPr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感动于你为我画的一幅画……</a:t>
            </a:r>
            <a:endParaRPr lang="zh-CN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 fontAlgn="auto">
              <a:lnSpc>
                <a:spcPts val="3380"/>
              </a:lnSpc>
            </a:pPr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更铭记你们那声温暖且珍贵的“张妈妈”。</a:t>
            </a:r>
            <a:endParaRPr lang="zh-CN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4800" fontAlgn="auto">
              <a:lnSpc>
                <a:spcPts val="3380"/>
              </a:lnSpc>
            </a:pPr>
            <a:r>
              <a:rPr lang="zh-CN" sz="24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我的平凡工作，因为你们而幸福！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252" r="-46"/>
          <a:stretch>
            <a:fillRect/>
          </a:stretch>
        </p:blipFill>
        <p:spPr>
          <a:xfrm>
            <a:off x="10480040" y="121285"/>
            <a:ext cx="1574800" cy="157035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图片 101"/>
          <p:cNvPicPr/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16654" t="15922" r="14183" b="19116"/>
          <a:stretch>
            <a:fillRect/>
          </a:stretch>
        </p:blipFill>
        <p:spPr>
          <a:xfrm>
            <a:off x="7675245" y="3058160"/>
            <a:ext cx="4514850" cy="4286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152524" y="2905627"/>
            <a:ext cx="8157845" cy="250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ts val="7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时间：早自习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0" fontAlgn="auto">
              <a:lnSpc>
                <a:spcPts val="7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地点：七7班教室里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2525" y="834440"/>
            <a:ext cx="571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sz="36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、遇事不慌，我</a:t>
            </a:r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要说</a:t>
            </a:r>
            <a:endParaRPr lang="zh-CN" altLang="en-US" sz="3600" b="1" dirty="0">
              <a:solidFill>
                <a:srgbClr val="64ABE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1152525" y="1691640"/>
            <a:ext cx="10775950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zh-CN" altLang="en-US" sz="32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  <a:r>
              <a:rPr lang="en-US" altLang="zh-CN" sz="32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：真实演绎</a:t>
            </a:r>
            <a:r>
              <a:rPr lang="en-US" altLang="zh-CN" sz="32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3200" b="1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情景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剧《无言的交流》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252" r="-46"/>
          <a:stretch>
            <a:fillRect/>
          </a:stretch>
        </p:blipFill>
        <p:spPr>
          <a:xfrm>
            <a:off x="10530205" y="121285"/>
            <a:ext cx="1574800" cy="157035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图片 101"/>
          <p:cNvPicPr/>
          <p:nvPr/>
        </p:nvPicPr>
        <p:blipFill>
          <a:blip r:embed="rId1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l="16654" t="15922" r="14183" b="19116"/>
          <a:stretch>
            <a:fillRect/>
          </a:stretch>
        </p:blipFill>
        <p:spPr>
          <a:xfrm>
            <a:off x="7675245" y="3058160"/>
            <a:ext cx="4514850" cy="42868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1152525" y="834440"/>
            <a:ext cx="571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sz="36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、遇事不慌，我</a:t>
            </a:r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要说</a:t>
            </a:r>
            <a:endParaRPr lang="zh-CN" altLang="en-US" sz="3600" b="1" dirty="0">
              <a:solidFill>
                <a:srgbClr val="64ABE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1152525" y="1747060"/>
            <a:ext cx="10775950" cy="7093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zh-CN" altLang="en-US" sz="32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  <a:r>
              <a:rPr lang="en-US" altLang="zh-CN" sz="32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：各抒己见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252" r="-46"/>
          <a:stretch>
            <a:fillRect/>
          </a:stretch>
        </p:blipFill>
        <p:spPr>
          <a:xfrm>
            <a:off x="10480040" y="121285"/>
            <a:ext cx="1574800" cy="157035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27760" y="1659255"/>
            <a:ext cx="10775950" cy="8178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32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  <a:r>
              <a:rPr lang="en-US" altLang="zh-CN" sz="32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32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：情景重现</a:t>
            </a:r>
            <a:r>
              <a:rPr lang="en-US" altLang="zh-CN" sz="32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情景</a:t>
            </a: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剧《我要说》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2525" y="848295"/>
            <a:ext cx="5594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r>
              <a:rPr lang="zh-CN" altLang="en-US" sz="36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、遇事不慌，我</a:t>
            </a:r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要说</a:t>
            </a:r>
            <a:endParaRPr lang="zh-CN" altLang="en-US" sz="3600" b="1" dirty="0">
              <a:solidFill>
                <a:srgbClr val="64ABE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26795" y="3058160"/>
            <a:ext cx="69475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表演者：小李同学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小卜同学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7483475" y="3434715"/>
            <a:ext cx="4808220" cy="36182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252" r="-46"/>
          <a:stretch>
            <a:fillRect/>
          </a:stretch>
        </p:blipFill>
        <p:spPr>
          <a:xfrm>
            <a:off x="10480040" y="121285"/>
            <a:ext cx="1574800" cy="157035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27760" y="982290"/>
            <a:ext cx="10775950" cy="9277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32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  <a:r>
              <a:rPr lang="en-US" altLang="zh-CN" sz="32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2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：班级事件</a:t>
            </a:r>
            <a:r>
              <a:rPr lang="en-US" altLang="zh-CN" sz="32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一个真实的故事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2525" y="546100"/>
            <a:ext cx="509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6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、讲究技巧，我</a:t>
            </a:r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会说</a:t>
            </a:r>
            <a:endParaRPr lang="zh-CN" altLang="en-US" sz="3600" b="1" dirty="0">
              <a:solidFill>
                <a:srgbClr val="64ABE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72185" y="1877695"/>
            <a:ext cx="10750550" cy="48310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4800" fontAlgn="auto">
              <a:lnSpc>
                <a:spcPts val="3080"/>
              </a:lnSpc>
            </a:pPr>
            <a:r>
              <a:rPr lang="en-US" altLang="zh-CN" sz="2400" b="0" dirty="0">
                <a:ea typeface="楷体" panose="02010609060101010101" pitchFamily="49" charset="-122"/>
              </a:rPr>
              <a:t>      </a:t>
            </a:r>
            <a:r>
              <a:rPr lang="zh-CN" sz="2800" b="0" dirty="0">
                <a:ea typeface="楷体" panose="02010609060101010101" pitchFamily="49" charset="-122"/>
              </a:rPr>
              <a:t>每天晚自习开始前，小朱和小刘同学都会在黑板上写下当天晚自习作业完成顺序。按照常规，当天是哪个老师看班，就安排哪一科作业第一个写。周二的晚自习是数学老师看班，应该先做数学作业，可是因为一些特殊原因，变成先做英语作业。数学老师走进教室，看到黑板上的作业安排第一个不是数学，感到很疑惑，便询问了几个同学：“你们数学是星期几排第一个？”小A和小B同学异口同声地说“数学从来没有排第一个。”数学老师一听，顿时很愤怒，心想：数学好歹是一门主课，而且很重要，怎么从来不排在第一个。随后数学老师把小朱和小刘同学叫来，严肃地批评了她们，觉得她们做事不动脑子，缺乏科学性。小朱和小刘同学平时尽心尽责地帮同学们合理安排顺序和时间，现在却被老师误解，她们感到很伤心，流下了委屈的泪水。</a:t>
            </a:r>
            <a:endParaRPr lang="zh-CN" altLang="en-US" sz="2800" b="0" dirty="0">
              <a:ea typeface="楷体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252" r="-46"/>
          <a:stretch>
            <a:fillRect/>
          </a:stretch>
        </p:blipFill>
        <p:spPr>
          <a:xfrm>
            <a:off x="10480040" y="121285"/>
            <a:ext cx="1574800" cy="157035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27760" y="1230295"/>
            <a:ext cx="10775950" cy="9294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70000"/>
              </a:lnSpc>
            </a:pPr>
            <a:r>
              <a:rPr lang="zh-CN" altLang="en-US" sz="32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活动</a:t>
            </a:r>
            <a:r>
              <a:rPr lang="en-US" altLang="zh-CN" sz="32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2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：社会现象</a:t>
            </a:r>
            <a:r>
              <a:rPr lang="en-US" altLang="zh-CN" sz="32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一个痛心的视频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52525" y="768650"/>
            <a:ext cx="6924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3600" b="1" dirty="0" smtClean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、讲究技巧，我</a:t>
            </a:r>
            <a:r>
              <a:rPr lang="zh-CN" altLang="en-US" sz="3600" b="1" dirty="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会说</a:t>
            </a:r>
            <a:endParaRPr lang="zh-CN" altLang="en-US" sz="3600" b="1" dirty="0">
              <a:solidFill>
                <a:srgbClr val="64ABE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别让网暴撕裂我们的人生，视频以“女孩获得保研资格却因染了一头红发被网暴力”这一真实新闻事件为原型，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635" y="635"/>
            <a:ext cx="12190730" cy="6859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3510280" y="353695"/>
            <a:ext cx="5149215" cy="1325880"/>
          </a:xfrm>
        </p:spPr>
        <p:txBody>
          <a:bodyPr>
            <a:noAutofit/>
          </a:bodyPr>
          <a:lstStyle/>
          <a:p>
            <a:r>
              <a:rPr lang="zh-CN" altLang="en-US" sz="4400">
                <a:solidFill>
                  <a:srgbClr val="64ABE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你是否在语言暴力？</a:t>
            </a:r>
            <a:endParaRPr lang="zh-CN" altLang="en-US" sz="4400">
              <a:solidFill>
                <a:srgbClr val="64ABE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515" y="2188845"/>
            <a:ext cx="7005320" cy="46704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431800" y="1383030"/>
            <a:ext cx="11461750" cy="1764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en-US" altLang="zh-CN" sz="28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使用谩骂、诋毁、蔑视、嘲笑等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侮辱歧视性的语言</a:t>
            </a:r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，致使他人的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精神上和心理上遭到侵犯和损害</a:t>
            </a:r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，这就是语言暴力。</a:t>
            </a:r>
            <a:endParaRPr lang="zh-CN" altLang="en-US" sz="3200" b="1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rcRect t="252" r="-46"/>
          <a:stretch>
            <a:fillRect/>
          </a:stretch>
        </p:blipFill>
        <p:spPr>
          <a:xfrm>
            <a:off x="10480040" y="121285"/>
            <a:ext cx="1574800" cy="157035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848225" y="1742440"/>
            <a:ext cx="6791325" cy="2287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7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也许我们并不认为，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7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自己的谈话方式是暴力的，</a:t>
            </a:r>
            <a:endParaRPr lang="en-US" altLang="zh-CN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70000"/>
              </a:lnSpc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但语言，确实常常引发自己和他人的痛苦。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821680" y="3959205"/>
            <a:ext cx="5455920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>
              <a:lnSpc>
                <a:spcPct val="150000"/>
              </a:lnSpc>
            </a:pPr>
            <a:r>
              <a:rPr lang="en-US" altLang="zh-CN"/>
              <a:t>Maybe we don‘t think our way of talking is violent</a:t>
            </a:r>
            <a:r>
              <a:rPr lang="zh-CN" altLang="en-US"/>
              <a:t>，</a:t>
            </a:r>
            <a:r>
              <a:rPr lang="en-US" altLang="zh-CN"/>
              <a:t> </a:t>
            </a:r>
            <a:endParaRPr lang="en-US" altLang="zh-CN"/>
          </a:p>
          <a:p>
            <a:pPr algn="dist">
              <a:lnSpc>
                <a:spcPct val="150000"/>
              </a:lnSpc>
            </a:pPr>
            <a:r>
              <a:rPr lang="en-US" altLang="zh-CN"/>
              <a:t>but language often causes pain for ourselves and others.</a:t>
            </a:r>
            <a:endParaRPr lang="en-US" altLang="zh-CN"/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5099050" y="5200650"/>
            <a:ext cx="6179185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000" b="0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 </a:t>
            </a:r>
            <a:r>
              <a:rPr lang="zh-CN" altLang="en-US" sz="2000" b="0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著名心理专家 马歇尔</a:t>
            </a:r>
            <a:r>
              <a:rPr lang="en-US" altLang="zh-CN" sz="2000" b="0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·</a:t>
            </a:r>
            <a:r>
              <a:rPr lang="zh-CN" altLang="en-US" sz="2000" b="0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卢森堡</a:t>
            </a:r>
            <a:endParaRPr lang="en-US" altLang="zh-CN" sz="2000" b="0" i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en-US" altLang="zh-CN" sz="1600" b="0" i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Marshall Rosenberg</a:t>
            </a:r>
            <a:endParaRPr lang="en-US" altLang="zh-CN" sz="1600" b="0" i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4"/>
            </p:custDataLst>
          </p:nvPr>
        </p:nvCxnSpPr>
        <p:spPr>
          <a:xfrm>
            <a:off x="5864010" y="4762515"/>
            <a:ext cx="5330724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0" name="图片 99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10845" y="987425"/>
            <a:ext cx="4084320" cy="5055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rcRect t="252" r="-46"/>
          <a:stretch>
            <a:fillRect/>
          </a:stretch>
        </p:blipFill>
        <p:spPr>
          <a:xfrm>
            <a:off x="10480040" y="121285"/>
            <a:ext cx="1574800" cy="157035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ISPRING_ULTRA_SCORM_TRACKING_SLIDES" val="1"/>
  <p:tag name="GENSWF_OUTPUT_FILE_NAME" val="33"/>
  <p:tag name="KSO_WPP_MARK_KEY" val="278e6456-cf44-4cdb-a112-d4b4fc7190bc"/>
  <p:tag name="COMMONDATA" val="eyJoZGlkIjoiMzEwNTM5NzYwMDRjMzkwZTVkZjY2ODkwMGIxNGU0OTUifQ=="/>
  <p:tag name="commondata" val="eyJoZGlkIjoiYjMxODJlNTRhOGU5YTQ2ZDMwNjkyMTM2ZDlhNDc4YzEifQ==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 www.1ppt.com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1621</Words>
  <Application>WPS 演示</Application>
  <PresentationFormat>自定义</PresentationFormat>
  <Paragraphs>137</Paragraphs>
  <Slides>22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22</vt:i4>
      </vt:variant>
    </vt:vector>
  </HeadingPairs>
  <TitlesOfParts>
    <vt:vector size="35" baseType="lpstr">
      <vt:lpstr>Arial</vt:lpstr>
      <vt:lpstr>宋体</vt:lpstr>
      <vt:lpstr>Wingdings</vt:lpstr>
      <vt:lpstr>Calibri</vt:lpstr>
      <vt:lpstr>ITC Avant Garde Std Bk</vt:lpstr>
      <vt:lpstr>Yu Gothic UI</vt:lpstr>
      <vt:lpstr>微软雅黑</vt:lpstr>
      <vt:lpstr>楷体</vt:lpstr>
      <vt:lpstr>Arial Unicode MS</vt:lpstr>
      <vt:lpstr>等线</vt:lpstr>
      <vt:lpstr>等线 Light</vt:lpstr>
      <vt:lpstr>第一PPT，www.1ppt.com</vt:lpstr>
      <vt:lpstr>第一PPT 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你是否在语言暴力？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蓝色水彩</dc:title>
  <dc:creator>第一PPT</dc:creator>
  <cp:keywords>www.1ppt.com</cp:keywords>
  <dc:description>www.1ppt.com</dc:description>
  <cp:lastModifiedBy>张庆玲</cp:lastModifiedBy>
  <cp:revision>3088</cp:revision>
  <dcterms:created xsi:type="dcterms:W3CDTF">2015-12-01T09:06:00Z</dcterms:created>
  <dcterms:modified xsi:type="dcterms:W3CDTF">2024-03-25T08:21:44Z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EA93807C0BD145F9ACE3003162010FEB_12</vt:lpwstr>
  </property>
  <property fmtid="{D5CDD505-2E9C-101B-9397-08002B2CF9AE}" pid="3" name="KSOProductBuildVer">
    <vt:lpwstr>2052-12.1.0.16412</vt:lpwstr>
  </property>
</Properties>
</file>