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3"/>
    <p:sldId id="317" r:id="rId4"/>
    <p:sldId id="257" r:id="rId5"/>
    <p:sldId id="258" r:id="rId6"/>
    <p:sldId id="259" r:id="rId7"/>
    <p:sldId id="261" r:id="rId8"/>
    <p:sldId id="262" r:id="rId9"/>
    <p:sldId id="263" r:id="rId10"/>
    <p:sldId id="265" r:id="rId11"/>
    <p:sldId id="266" r:id="rId12"/>
    <p:sldId id="268" r:id="rId13"/>
    <p:sldId id="269" r:id="rId14"/>
    <p:sldId id="270" r:id="rId15"/>
    <p:sldId id="271" r:id="rId16"/>
    <p:sldId id="272" r:id="rId18"/>
    <p:sldId id="273" r:id="rId19"/>
    <p:sldId id="316" r:id="rId20"/>
    <p:sldId id="292" r:id="rId21"/>
    <p:sldId id="290" r:id="rId22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80" d="100"/>
          <a:sy n="80" d="100"/>
        </p:scale>
        <p:origin x="-828" y="-90"/>
      </p:cViewPr>
      <p:guideLst>
        <p:guide orient="horz" pos="2160"/>
        <p:guide pos="28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5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file:///D:\qq&#25991;&#20214;\712321467\Image\C2C\Image2\%7b75232B38-A165-1FB7-499C-2E1C792CACB5%7d.png" TargetMode="Externa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2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6" Type="http://schemas.openxmlformats.org/officeDocument/2006/relationships/tags" Target="../tags/tag3.xml"/><Relationship Id="rId5" Type="http://schemas.openxmlformats.org/officeDocument/2006/relationships/image" Target="../media/image17.jpeg"/><Relationship Id="rId4" Type="http://schemas.openxmlformats.org/officeDocument/2006/relationships/tags" Target="../tags/tag2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tags" Target="../tags/tag4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tags" Target="../tags/tag1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57400" y="1828878"/>
            <a:ext cx="9525001" cy="1278812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300" b="1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有心</a:t>
            </a:r>
            <a:r>
              <a:rPr lang="en-US" sz="63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，有爱，有期待</a:t>
            </a:r>
            <a:endParaRPr lang="en-US" sz="63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78147" y="3109993"/>
            <a:ext cx="2809875" cy="457689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en-US" sz="2025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01506" y="3109993"/>
            <a:ext cx="3076575" cy="457689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25" smtClean="0">
                <a:solidFill>
                  <a:schemeClr val="dk1">
                    <a:lumMod val="75000"/>
                    <a:lumOff val="25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</a:t>
            </a:r>
            <a:endParaRPr lang="en-US" sz="2025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3400" y="3810000"/>
            <a:ext cx="2917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罗溪中学</a:t>
            </a:r>
            <a:r>
              <a:rPr lang="en-US" altLang="zh-CN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田霞林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72200" y="3107690"/>
            <a:ext cx="4204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班主任工作分享</a:t>
            </a:r>
            <a:endParaRPr lang="zh-CN" altLang="en-US" sz="28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6363" y="3338766"/>
            <a:ext cx="9439275" cy="1610307"/>
          </a:xfrm>
          <a:prstGeom prst="rect">
            <a:avLst/>
          </a:prstGeom>
        </p:spPr>
        <p:txBody>
          <a:bodyPr vert="horz" wrap="square" lIns="114300" tIns="57150" rIns="114300" bIns="57150" rtlCol="0" anchor="t" anchorCtr="1">
            <a:no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</a:pPr>
            <a:r>
              <a:rPr lang="en-US" sz="4500" b="1">
                <a:solidFill>
                  <a:schemeClr val="dk1">
                    <a:lumMod val="75000"/>
                    <a:lumOff val="25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期待每个学生的成长与进步</a:t>
            </a:r>
            <a:endParaRPr lang="en-US" sz="4500" b="1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32518" y="2021239"/>
            <a:ext cx="3326964" cy="17145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1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sz="8400" b="1">
                <a:solidFill>
                  <a:schemeClr val="dk1">
                    <a:lumMod val="75000"/>
                    <a:lumOff val="25000"/>
                    <a:alpha val="100000"/>
                  </a:schemeClr>
                </a:solidFill>
                <a:latin typeface="PingFang SC"/>
                <a:ea typeface="PingFang SC"/>
                <a:cs typeface="PingFang SC"/>
              </a:rPr>
              <a:t>03</a:t>
            </a:r>
            <a:endParaRPr lang="en-US" sz="8400" b="1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PingFang SC"/>
              <a:ea typeface="PingFang SC"/>
              <a:cs typeface="PingFang SC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54963" y="93878"/>
            <a:ext cx="10641129" cy="914400"/>
            <a:chOff x="454963" y="93878"/>
            <a:chExt cx="10641129" cy="914400"/>
          </a:xfrm>
        </p:grpSpPr>
        <p:sp>
          <p:nvSpPr>
            <p:cNvPr id="4" name="AutoShape 4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5" name="AutoShape 5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6" name="AutoShape 6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7" name="AutoShape 7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8" name="AutoShape 8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9" name="AutoShape 9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0" name="AutoShape 10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1" name="AutoShape 11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12" name="AutoShape 12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13" name="AutoShape 13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14" name="AutoShape 14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5" name="AutoShape 15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6" name="AutoShape 16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17" name="AutoShape 17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18" name="AutoShape 18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19" name="AutoShape 19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0" name="AutoShape 20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1" name="AutoShape 21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2" name="AutoShape 22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3" name="AutoShape 23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4" name="TextBox 24"/>
            <p:cNvSpPr txBox="1"/>
            <p:nvPr/>
          </p:nvSpPr>
          <p:spPr>
            <a:xfrm>
              <a:off x="1094842" y="93878"/>
              <a:ext cx="10001250" cy="914400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30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鼓励学生发挥特长和兴趣</a:t>
              </a:r>
              <a:endParaRPr lang="en-US" sz="3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5" name="AutoShape 25"/>
          <p:cNvSpPr/>
          <p:nvPr/>
        </p:nvSpPr>
        <p:spPr>
          <a:xfrm>
            <a:off x="76200" y="4307205"/>
            <a:ext cx="3886835" cy="1190625"/>
          </a:xfrm>
          <a:prstGeom prst="rect">
            <a:avLst/>
          </a:prstGeom>
          <a:solidFill>
            <a:schemeClr val="accent1">
              <a:lumMod val="75000"/>
              <a:alpha val="76862"/>
            </a:schemeClr>
          </a:solidFill>
        </p:spPr>
        <p:txBody>
          <a:bodyPr/>
          <a:lstStyle/>
          <a:p/>
        </p:txBody>
      </p:sp>
      <p:sp>
        <p:nvSpPr>
          <p:cNvPr id="26" name="AutoShape 26"/>
          <p:cNvSpPr/>
          <p:nvPr/>
        </p:nvSpPr>
        <p:spPr>
          <a:xfrm>
            <a:off x="381000" y="1752600"/>
            <a:ext cx="3441065" cy="209296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ts val="270"/>
              </a:spcBef>
              <a:defRPr/>
            </a:pPr>
            <a:r>
              <a:rPr lang="en-US" sz="20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每个学生都有自己独特的特长和兴趣。作为班主任，我注重培养学生的兴趣爱好，帮助他们发挥自己的特长。</a:t>
            </a:r>
            <a:endParaRPr lang="en-US" sz="20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AutoShape 27"/>
          <p:cNvSpPr/>
          <p:nvPr/>
        </p:nvSpPr>
        <p:spPr>
          <a:xfrm>
            <a:off x="76200" y="4343400"/>
            <a:ext cx="3966210" cy="110680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ts val="270"/>
              </a:spcBef>
              <a:defRPr/>
            </a:pPr>
            <a:r>
              <a:rPr lang="en-US" sz="20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我鼓励学生积极参加各种</a:t>
            </a:r>
            <a:r>
              <a:rPr lang="zh-CN" altLang="en-US" sz="20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比赛</a:t>
            </a:r>
            <a:r>
              <a:rPr lang="en-US" sz="20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和活动，锻炼自己的能力和素质。</a:t>
            </a:r>
            <a:endParaRPr lang="en-US" sz="20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rcRect l="-1752" t="34492" b="3361"/>
          <a:stretch>
            <a:fillRect/>
          </a:stretch>
        </p:blipFill>
        <p:spPr>
          <a:xfrm>
            <a:off x="3977005" y="965835"/>
            <a:ext cx="4252595" cy="3186430"/>
          </a:xfrm>
          <a:prstGeom prst="rect">
            <a:avLst/>
          </a:prstGeom>
        </p:spPr>
      </p:pic>
      <p:pic>
        <p:nvPicPr>
          <p:cNvPr id="29" name="图片 28" descr="QQ图片20240310230352 -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285" y="4102735"/>
            <a:ext cx="3630930" cy="2755265"/>
          </a:xfrm>
          <a:prstGeom prst="rect">
            <a:avLst/>
          </a:prstGeom>
        </p:spPr>
      </p:pic>
      <p:pic>
        <p:nvPicPr>
          <p:cNvPr id="30" name="图片 29" descr="QQ图片202403102303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5910" r="5910"/>
          <a:stretch>
            <a:fillRect/>
          </a:stretch>
        </p:blipFill>
        <p:spPr>
          <a:xfrm>
            <a:off x="8229600" y="255270"/>
            <a:ext cx="3413125" cy="3847465"/>
          </a:xfrm>
          <a:prstGeom prst="rect">
            <a:avLst/>
          </a:prstGeom>
        </p:spPr>
      </p:pic>
      <p:pic>
        <p:nvPicPr>
          <p:cNvPr id="31" name="图片 30" descr="QQ图片2024031023025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-1818" t="21686" r="3902" b="31160"/>
          <a:stretch>
            <a:fillRect/>
          </a:stretch>
        </p:blipFill>
        <p:spPr>
          <a:xfrm>
            <a:off x="3962400" y="4152265"/>
            <a:ext cx="4214495" cy="26517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472404" y="1375400"/>
            <a:ext cx="11247191" cy="469951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/>
        </p:txBody>
      </p:sp>
      <p:sp>
        <p:nvSpPr>
          <p:cNvPr id="5" name="AutoShape 5"/>
          <p:cNvSpPr/>
          <p:nvPr/>
        </p:nvSpPr>
        <p:spPr>
          <a:xfrm>
            <a:off x="2499430" y="6236295"/>
            <a:ext cx="9220165" cy="67345"/>
          </a:xfrm>
          <a:prstGeom prst="rect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6" name="AutoShape 6"/>
          <p:cNvSpPr/>
          <p:nvPr/>
        </p:nvSpPr>
        <p:spPr>
          <a:xfrm>
            <a:off x="483810" y="6236295"/>
            <a:ext cx="740059" cy="67345"/>
          </a:xfrm>
          <a:prstGeom prst="rect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7" name="AutoShape 7"/>
          <p:cNvSpPr/>
          <p:nvPr/>
        </p:nvSpPr>
        <p:spPr>
          <a:xfrm>
            <a:off x="1375876" y="6200641"/>
            <a:ext cx="158719" cy="158719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8" name="AutoShape 8"/>
          <p:cNvSpPr/>
          <p:nvPr/>
        </p:nvSpPr>
        <p:spPr>
          <a:xfrm>
            <a:off x="1607200" y="6207253"/>
            <a:ext cx="147382" cy="147382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/>
        </p:txBody>
      </p:sp>
      <p:sp>
        <p:nvSpPr>
          <p:cNvPr id="9" name="AutoShape 9"/>
          <p:cNvSpPr/>
          <p:nvPr/>
        </p:nvSpPr>
        <p:spPr>
          <a:xfrm>
            <a:off x="1827186" y="6213864"/>
            <a:ext cx="136045" cy="136045"/>
          </a:xfrm>
          <a:prstGeom prst="ellipse">
            <a:avLst/>
          </a:prstGeom>
          <a:solidFill>
            <a:schemeClr val="accent2">
              <a:alpha val="60000"/>
            </a:schemeClr>
          </a:solidFill>
        </p:spPr>
        <p:txBody>
          <a:bodyPr/>
          <a:lstStyle/>
          <a:p/>
        </p:txBody>
      </p:sp>
      <p:sp>
        <p:nvSpPr>
          <p:cNvPr id="10" name="AutoShape 10"/>
          <p:cNvSpPr/>
          <p:nvPr/>
        </p:nvSpPr>
        <p:spPr>
          <a:xfrm>
            <a:off x="2027323" y="6220476"/>
            <a:ext cx="124708" cy="124708"/>
          </a:xfrm>
          <a:prstGeom prst="ellipse">
            <a:avLst/>
          </a:prstGeom>
          <a:solidFill>
            <a:schemeClr val="accent2">
              <a:alpha val="40000"/>
            </a:schemeClr>
          </a:solidFill>
        </p:spPr>
        <p:txBody>
          <a:bodyPr/>
          <a:lstStyle/>
          <a:p/>
        </p:txBody>
      </p:sp>
      <p:sp>
        <p:nvSpPr>
          <p:cNvPr id="11" name="AutoShape 11"/>
          <p:cNvSpPr/>
          <p:nvPr/>
        </p:nvSpPr>
        <p:spPr>
          <a:xfrm>
            <a:off x="2224635" y="6214895"/>
            <a:ext cx="113371" cy="113371"/>
          </a:xfrm>
          <a:prstGeom prst="ellipse">
            <a:avLst/>
          </a:prstGeom>
          <a:solidFill>
            <a:schemeClr val="accent2">
              <a:alpha val="20000"/>
            </a:schemeClr>
          </a:solidFill>
        </p:spPr>
        <p:txBody>
          <a:bodyPr/>
          <a:lstStyle/>
          <a:p/>
        </p:txBody>
      </p:sp>
      <p:sp>
        <p:nvSpPr>
          <p:cNvPr id="12" name="TextBox 12"/>
          <p:cNvSpPr txBox="1"/>
          <p:nvPr/>
        </p:nvSpPr>
        <p:spPr>
          <a:xfrm>
            <a:off x="4528820" y="1375146"/>
            <a:ext cx="6240618" cy="101663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作为班主任，我注重及时反馈学生的表现，无论是学习还是生活方面，都及时给予正面激励和建议。</a:t>
            </a:r>
            <a:endParaRPr lang="en-US" sz="20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267200" y="2209800"/>
            <a:ext cx="7444740" cy="393001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zh-CN" sz="20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我在班级里一贯强调的是淡化分数，看进步。因为每个人基础和学习能力不同，不可能每一个同学都考第一，但是每个同学都应该努力，因为只要努力了，都可以取得进步。无论处在什么名次，都要努力让明天的自己比今天更优秀！这就是我经常给学生说的：人生有两比，一是跟别人比，只有跟别人比，才能知道自己所处的位置，但有时候，你纵然再努力也比不过别人，这时候请不要灰心丧气，你可以和自己比，只要自己每天都有进步，这就是成长。</a:t>
            </a:r>
            <a:endParaRPr lang="en-US" sz="20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454963" y="93878"/>
            <a:ext cx="10641129" cy="914400"/>
            <a:chOff x="454963" y="93878"/>
            <a:chExt cx="10641129" cy="914400"/>
          </a:xfrm>
        </p:grpSpPr>
        <p:sp>
          <p:nvSpPr>
            <p:cNvPr id="15" name="AutoShape 15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6" name="AutoShape 16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7" name="AutoShape 17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18" name="AutoShape 18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19" name="AutoShape 19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0" name="AutoShape 20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1" name="AutoShape 21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2" name="AutoShape 22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3" name="AutoShape 23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4" name="AutoShape 24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5" name="AutoShape 25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6" name="AutoShape 26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7" name="AutoShape 27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8" name="AutoShape 28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9" name="AutoShape 29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30" name="AutoShape 30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31" name="AutoShape 31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32" name="AutoShape 32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33" name="AutoShape 33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34" name="AutoShape 34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35" name="TextBox 35"/>
            <p:cNvSpPr txBox="1"/>
            <p:nvPr/>
          </p:nvSpPr>
          <p:spPr>
            <a:xfrm>
              <a:off x="1094842" y="93878"/>
              <a:ext cx="10001250" cy="914400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30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及时反馈学生的表现，给予正面激励</a:t>
              </a:r>
              <a:endParaRPr lang="en-US" sz="3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rcRect t="32562"/>
          <a:stretch>
            <a:fillRect/>
          </a:stretch>
        </p:blipFill>
        <p:spPr>
          <a:xfrm>
            <a:off x="515620" y="1259840"/>
            <a:ext cx="3719830" cy="4879975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6363" y="3338766"/>
            <a:ext cx="9439275" cy="1610307"/>
          </a:xfrm>
          <a:prstGeom prst="rect">
            <a:avLst/>
          </a:prstGeom>
        </p:spPr>
        <p:txBody>
          <a:bodyPr vert="horz" wrap="square" lIns="114300" tIns="57150" rIns="114300" bIns="57150" rtlCol="0" anchor="t" anchorCtr="1">
            <a:no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</a:pPr>
            <a:r>
              <a:rPr lang="en-US" sz="4500" b="1">
                <a:solidFill>
                  <a:schemeClr val="dk1">
                    <a:lumMod val="75000"/>
                    <a:lumOff val="25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家校合作，共同育人</a:t>
            </a:r>
            <a:endParaRPr lang="en-US" sz="4500" b="1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32518" y="2021239"/>
            <a:ext cx="3326964" cy="17145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1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sz="8400" b="1">
                <a:solidFill>
                  <a:schemeClr val="dk1">
                    <a:lumMod val="75000"/>
                    <a:lumOff val="25000"/>
                    <a:alpha val="100000"/>
                  </a:schemeClr>
                </a:solidFill>
                <a:latin typeface="PingFang SC"/>
                <a:ea typeface="PingFang SC"/>
                <a:cs typeface="PingFang SC"/>
              </a:rPr>
              <a:t>04</a:t>
            </a:r>
            <a:endParaRPr lang="en-US" sz="8400" b="1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PingFang SC"/>
              <a:ea typeface="PingFang SC"/>
              <a:cs typeface="PingFang SC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696700" y="11950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8281295" y="2800971"/>
            <a:ext cx="3317450" cy="3466130"/>
          </a:xfrm>
          <a:prstGeom prst="round2SameRect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3" name="AutoShape 3"/>
          <p:cNvSpPr/>
          <p:nvPr/>
        </p:nvSpPr>
        <p:spPr>
          <a:xfrm flipV="1">
            <a:off x="4438401" y="2800971"/>
            <a:ext cx="3317450" cy="3466130"/>
          </a:xfrm>
          <a:prstGeom prst="round2SameRect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4" name="AutoShape 4"/>
          <p:cNvSpPr/>
          <p:nvPr/>
        </p:nvSpPr>
        <p:spPr>
          <a:xfrm flipV="1">
            <a:off x="539110" y="2800971"/>
            <a:ext cx="3317450" cy="3466130"/>
          </a:xfrm>
          <a:prstGeom prst="round2SameRect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5" name="AutoShape 5"/>
          <p:cNvSpPr/>
          <p:nvPr/>
        </p:nvSpPr>
        <p:spPr>
          <a:xfrm>
            <a:off x="8281295" y="1227848"/>
            <a:ext cx="3317450" cy="3317450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6" name="AutoShape 6"/>
          <p:cNvSpPr/>
          <p:nvPr/>
        </p:nvSpPr>
        <p:spPr>
          <a:xfrm>
            <a:off x="4438401" y="1227848"/>
            <a:ext cx="3317450" cy="3317450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7" name="AutoShape 7"/>
          <p:cNvSpPr/>
          <p:nvPr/>
        </p:nvSpPr>
        <p:spPr>
          <a:xfrm>
            <a:off x="539110" y="1227848"/>
            <a:ext cx="3317450" cy="3317450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8" name="TextBox 8"/>
          <p:cNvSpPr txBox="1"/>
          <p:nvPr/>
        </p:nvSpPr>
        <p:spPr>
          <a:xfrm>
            <a:off x="762048" y="4267042"/>
            <a:ext cx="2968423" cy="196088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通过家长会、家访等方式，我及时向家长反馈学生的学习情况和心理状况，让家长了解学生的表现和发展。</a:t>
            </a:r>
            <a:endParaRPr lang="en-US" sz="20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648257" y="4204177"/>
            <a:ext cx="2979820" cy="196088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我注重与家长的沟通和合作，通过与家长的交流，我能够了解学生在家的学习和生活情况，更好地关注学生的成长。</a:t>
            </a:r>
            <a:endParaRPr lang="en-US" sz="20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34565" y="4305777"/>
            <a:ext cx="2979820" cy="196088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通过反馈学生的学习和心理状况，我能够与家长共同关注学生的成长和发展，更好地促进学生的成长。</a:t>
            </a:r>
            <a:endParaRPr lang="en-US" sz="20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454963" y="93878"/>
            <a:ext cx="10641129" cy="914400"/>
            <a:chOff x="454963" y="93878"/>
            <a:chExt cx="10641129" cy="914400"/>
          </a:xfrm>
        </p:grpSpPr>
        <p:sp>
          <p:nvSpPr>
            <p:cNvPr id="15" name="AutoShape 15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6" name="AutoShape 16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7" name="AutoShape 17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18" name="AutoShape 18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19" name="AutoShape 19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0" name="AutoShape 20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1" name="AutoShape 21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2" name="AutoShape 22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3" name="AutoShape 23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4" name="AutoShape 24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5" name="AutoShape 25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6" name="AutoShape 26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7" name="AutoShape 27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8" name="AutoShape 28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9" name="AutoShape 29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30" name="AutoShape 30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31" name="AutoShape 31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32" name="AutoShape 32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33" name="AutoShape 33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34" name="AutoShape 34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35" name="TextBox 35"/>
            <p:cNvSpPr txBox="1"/>
            <p:nvPr/>
          </p:nvSpPr>
          <p:spPr>
            <a:xfrm>
              <a:off x="1094842" y="93878"/>
              <a:ext cx="10001250" cy="914400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30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及时向家长反馈学生学习和心理状况</a:t>
              </a:r>
              <a:endParaRPr lang="en-US" sz="3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36" name="图片 35" descr="QQ图片202403110021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9419" t="6094" r="6065"/>
          <a:stretch>
            <a:fillRect/>
          </a:stretch>
        </p:blipFill>
        <p:spPr>
          <a:xfrm>
            <a:off x="867410" y="1447800"/>
            <a:ext cx="2754630" cy="2640330"/>
          </a:xfrm>
          <a:prstGeom prst="ellipse">
            <a:avLst/>
          </a:prstGeom>
        </p:spPr>
      </p:pic>
      <p:pic>
        <p:nvPicPr>
          <p:cNvPr id="37" name="图片 36" descr="QQ图片20240311002054"/>
          <p:cNvPicPr>
            <a:picLocks noChangeAspect="1"/>
          </p:cNvPicPr>
          <p:nvPr/>
        </p:nvPicPr>
        <p:blipFill>
          <a:blip r:embed="rId4"/>
          <a:srcRect l="12745" r="13471"/>
          <a:stretch>
            <a:fillRect/>
          </a:stretch>
        </p:blipFill>
        <p:spPr>
          <a:xfrm>
            <a:off x="4820285" y="1433830"/>
            <a:ext cx="2604135" cy="2571750"/>
          </a:xfrm>
          <a:prstGeom prst="ellipse">
            <a:avLst/>
          </a:prstGeom>
        </p:spPr>
      </p:pic>
      <p:pic>
        <p:nvPicPr>
          <p:cNvPr id="38" name="图片 37" descr="QQ图片20240311001857"/>
          <p:cNvPicPr>
            <a:picLocks noChangeAspect="1"/>
          </p:cNvPicPr>
          <p:nvPr/>
        </p:nvPicPr>
        <p:blipFill>
          <a:blip r:embed="rId5"/>
          <a:srcRect l="5466" r="7850"/>
          <a:stretch>
            <a:fillRect/>
          </a:stretch>
        </p:blipFill>
        <p:spPr>
          <a:xfrm>
            <a:off x="8685530" y="1433830"/>
            <a:ext cx="2651125" cy="2727960"/>
          </a:xfrm>
          <a:prstGeom prst="ellipse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81837" y="1604867"/>
            <a:ext cx="3394996" cy="2116741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defRPr/>
            </a:pPr>
            <a:r>
              <a:rPr lang="en-US" sz="2940">
                <a:solidFill>
                  <a:srgbClr val="FFFFF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    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4376738" y="3721608"/>
            <a:ext cx="3394996" cy="2116741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4" name="AutoShape 4"/>
          <p:cNvSpPr/>
          <p:nvPr/>
        </p:nvSpPr>
        <p:spPr>
          <a:xfrm>
            <a:off x="7771733" y="1604867"/>
            <a:ext cx="3394996" cy="2116741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  <p:txBody>
          <a:bodyPr/>
          <a:lstStyle/>
          <a:p/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29687" b="29687"/>
          <a:stretch>
            <a:fillRect/>
          </a:stretch>
        </p:blipFill>
        <p:spPr>
          <a:xfrm>
            <a:off x="7771733" y="3721608"/>
            <a:ext cx="3394942" cy="21438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54963" y="93878"/>
            <a:ext cx="10641129" cy="914400"/>
            <a:chOff x="454963" y="93878"/>
            <a:chExt cx="10641129" cy="914400"/>
          </a:xfrm>
        </p:grpSpPr>
        <p:sp>
          <p:nvSpPr>
            <p:cNvPr id="9" name="AutoShape 9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0" name="AutoShape 10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1" name="AutoShape 11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12" name="AutoShape 12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13" name="AutoShape 13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14" name="AutoShape 14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5" name="AutoShape 15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6" name="AutoShape 16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17" name="AutoShape 17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18" name="AutoShape 18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19" name="AutoShape 19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0" name="AutoShape 20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1" name="AutoShape 21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2" name="AutoShape 22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3" name="AutoShape 23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4" name="AutoShape 24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5" name="AutoShape 25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6" name="AutoShape 26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7" name="AutoShape 27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8" name="AutoShape 28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9" name="TextBox 29"/>
            <p:cNvSpPr txBox="1"/>
            <p:nvPr/>
          </p:nvSpPr>
          <p:spPr>
            <a:xfrm>
              <a:off x="1094842" y="93878"/>
              <a:ext cx="10001250" cy="914400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30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听取家长的意见和建议</a:t>
              </a:r>
              <a:endParaRPr lang="en-US" sz="3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57922" y="1822244"/>
            <a:ext cx="3286271" cy="1654845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Autofit/>
          </a:bodyPr>
          <a:lstStyle/>
          <a:p>
            <a:pPr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FFFD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在家长会、家访等场合，我积极听取家长的意见和建议，了解家长对学生教育的期望和建议。</a:t>
            </a:r>
            <a:endParaRPr lang="en-US" sz="2000">
              <a:solidFill>
                <a:srgbClr val="FFFDF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452917" y="3966127"/>
            <a:ext cx="3286271" cy="1654845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Autofit/>
          </a:bodyPr>
          <a:lstStyle/>
          <a:p>
            <a:pPr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FFFD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我鼓励家长提出宝贵的意见和建议，这有助于我更好地了解学生和更好地开展工作。</a:t>
            </a:r>
            <a:endParaRPr lang="en-US" sz="2000">
              <a:solidFill>
                <a:srgbClr val="FFFDF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847818" y="1822244"/>
            <a:ext cx="3286271" cy="1654845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Autofit/>
          </a:bodyPr>
          <a:lstStyle/>
          <a:p>
            <a:pPr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FFFD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通过听取家长的意见和建议，我能够更好地关注学生的需求和发展，更好地为学生的成长服务。</a:t>
            </a:r>
            <a:endParaRPr lang="en-US" sz="2000">
              <a:solidFill>
                <a:srgbClr val="FFFDF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3" name="图片 32" descr="QQ图片202403110020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65" y="3721735"/>
            <a:ext cx="3450590" cy="2195195"/>
          </a:xfrm>
          <a:prstGeom prst="rect">
            <a:avLst/>
          </a:prstGeom>
        </p:spPr>
      </p:pic>
      <p:pic>
        <p:nvPicPr>
          <p:cNvPr id="34" name="图片 33" descr="QQ图片202403110019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005" y="1604010"/>
            <a:ext cx="3403600" cy="21177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185545"/>
            <a:ext cx="8234680" cy="1732280"/>
          </a:xfrm>
          <a:prstGeom prst="rect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3" name="TextBox 3"/>
          <p:cNvSpPr txBox="1"/>
          <p:nvPr/>
        </p:nvSpPr>
        <p:spPr>
          <a:xfrm>
            <a:off x="424815" y="1536065"/>
            <a:ext cx="7739380" cy="10001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我鼓励家长积极参与班级活动，增强家校之间的联系和互动。</a:t>
            </a:r>
            <a:endParaRPr lang="en-US" sz="24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079664" y="2918085"/>
            <a:ext cx="9112336" cy="1732311"/>
          </a:xfrm>
          <a:prstGeom prst="rect">
            <a:avLst/>
          </a:prstGeom>
          <a:solidFill>
            <a:schemeClr val="accent2">
              <a:lumMod val="50000"/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5" name="AutoShape 5"/>
          <p:cNvSpPr/>
          <p:nvPr/>
        </p:nvSpPr>
        <p:spPr>
          <a:xfrm>
            <a:off x="0" y="4650396"/>
            <a:ext cx="9112336" cy="1732311"/>
          </a:xfrm>
          <a:prstGeom prst="rect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6" name="TextBox 6"/>
          <p:cNvSpPr txBox="1"/>
          <p:nvPr/>
        </p:nvSpPr>
        <p:spPr>
          <a:xfrm>
            <a:off x="3672205" y="3268345"/>
            <a:ext cx="8003540" cy="10001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通过参与班级活动，家长可以更好地了解学生在校的表现和成长情况，更好地关注学生的成长和发展。</a:t>
            </a:r>
            <a:endParaRPr lang="en-US" sz="24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4660" y="5000625"/>
            <a:ext cx="7997825" cy="10001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通过参与班级活动，家长也可以更好地了解我的教学方法和班级管理的理念，从而更好地支持我的工作。</a:t>
            </a:r>
            <a:endParaRPr lang="en-US" sz="24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54963" y="93878"/>
            <a:ext cx="10641129" cy="914400"/>
            <a:chOff x="454963" y="93878"/>
            <a:chExt cx="10641129" cy="914400"/>
          </a:xfrm>
        </p:grpSpPr>
        <p:sp>
          <p:nvSpPr>
            <p:cNvPr id="12" name="AutoShape 12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3" name="AutoShape 13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4" name="AutoShape 14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15" name="AutoShape 15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16" name="AutoShape 16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17" name="AutoShape 17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8" name="AutoShape 18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9" name="AutoShape 19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0" name="AutoShape 20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1" name="AutoShape 21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2" name="AutoShape 22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3" name="AutoShape 23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4" name="AutoShape 24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5" name="AutoShape 25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6" name="AutoShape 26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7" name="AutoShape 27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8" name="AutoShape 28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9" name="AutoShape 29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30" name="AutoShape 30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31" name="AutoShape 31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32" name="TextBox 32"/>
            <p:cNvSpPr txBox="1"/>
            <p:nvPr/>
          </p:nvSpPr>
          <p:spPr>
            <a:xfrm>
              <a:off x="1094842" y="93878"/>
              <a:ext cx="10001250" cy="914400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30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鼓励家长参与班级活动</a:t>
              </a:r>
              <a:endParaRPr lang="en-US" sz="3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33" name="图片 32" descr="QQ图片202403110020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5600"/>
            <a:ext cx="3079115" cy="1718310"/>
          </a:xfrm>
          <a:prstGeom prst="rect">
            <a:avLst/>
          </a:prstGeom>
        </p:spPr>
      </p:pic>
      <p:pic>
        <p:nvPicPr>
          <p:cNvPr id="34" name="图片 33" descr="QQ图片202403110020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680" y="1165860"/>
            <a:ext cx="3956050" cy="1751965"/>
          </a:xfrm>
          <a:prstGeom prst="rect">
            <a:avLst/>
          </a:prstGeom>
        </p:spPr>
      </p:pic>
      <p:pic>
        <p:nvPicPr>
          <p:cNvPr id="36" name="图片 35" descr="QQ图片20240513194844"/>
          <p:cNvPicPr>
            <a:picLocks noChangeAspect="1"/>
          </p:cNvPicPr>
          <p:nvPr/>
        </p:nvPicPr>
        <p:blipFill>
          <a:blip r:embed="rId4"/>
          <a:srcRect r="16207"/>
          <a:stretch>
            <a:fillRect/>
          </a:stretch>
        </p:blipFill>
        <p:spPr>
          <a:xfrm>
            <a:off x="8305800" y="4650105"/>
            <a:ext cx="3783965" cy="18903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7162800" y="914400"/>
            <a:ext cx="2360930" cy="8299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ln w="22225" cmpd="sng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517B56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a柠檬小姐 (非商业使用)" panose="03000502000000000000" pitchFamily="66" charset="-122"/>
                <a:ea typeface="Aa柠檬小姐 (非商业使用)" panose="03000502000000000000" pitchFamily="66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 w="22225" cmpd="sng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solidFill>
                  <a:srgbClr val="517B56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uLnTx/>
                <a:uFillTx/>
                <a:ea typeface="Aa柠檬小姐 (非商业使用)" panose="03000502000000000000" pitchFamily="66" charset="-122"/>
                <a:cs typeface="+mn-cs"/>
              </a:rPr>
              <a:t>结束语</a:t>
            </a:r>
            <a:endParaRPr kumimoji="0" lang="zh-CN" altLang="en-US" sz="4800" b="1" i="0" u="none" strike="noStrike" kern="1200" cap="none" spc="0" normalizeH="0" baseline="0" noProof="0">
              <a:ln w="22225" cmpd="sng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solidFill>
                <a:srgbClr val="517B56"/>
              </a:solidFill>
              <a:effectLst>
                <a:outerShdw blurRad="38100" dist="38100" dir="2700000" algn="tl">
                  <a:prstClr val="white">
                    <a:alpha val="43000"/>
                  </a:prstClr>
                </a:outerShdw>
              </a:effectLst>
              <a:uLnTx/>
              <a:uFillTx/>
              <a:ea typeface="Aa柠檬小姐 (非商业使用)" panose="03000502000000000000" pitchFamily="66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2057400"/>
            <a:ext cx="71462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班主任工作是一项细活累活，需要我们要有高度的责任感，付出辛勤的汗水。班主任工作更是一项智慧活，需要我们有工匠精神，科学地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进行管理。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33400" y="3581400"/>
            <a:ext cx="1142238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思源黑体" panose="020B0500000000000000"/>
              </a:rPr>
              <a:t>今日用爱心浇灌的这些含苞欲放的花蕾，明日一定能盛开出美丽的花朵。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sym typeface="思源黑体" panose="020B050000000000000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71800" y="914400"/>
            <a:ext cx="6479540" cy="2473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800" b="1" i="0" u="none" strike="noStrike" cap="none" spc="0" normalizeH="0" baseline="0">
                <a:ln w="22225" cmpd="sng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solidFill>
                  <a:srgbClr val="517B56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uLnTx/>
                <a:uFillTx/>
                <a:latin typeface="Aa柠檬小姐 (非商业使用)" panose="03000502000000000000" pitchFamily="66" charset="-122"/>
                <a:ea typeface="Aa柠檬小姐 (非商业使用)" panose="03000502000000000000" pitchFamily="66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</a:rPr>
              <a:t>守得云开见月明，</a:t>
            </a:r>
            <a:endParaRPr lang="en-US" altLang="zh-CN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</a:rPr>
              <a:t>静待花开终有时！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25995" y="3741761"/>
            <a:ext cx="4543425" cy="5048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25">
                <a:solidFill>
                  <a:schemeClr val="dk1">
                    <a:lumMod val="75000"/>
                    <a:lumOff val="25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感谢观看</a:t>
            </a:r>
            <a:endParaRPr lang="en-US" sz="2025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967038" y="2134008"/>
            <a:ext cx="6257925" cy="194310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b="1">
                <a:solidFill>
                  <a:schemeClr val="dk1">
                    <a:lumMod val="75000"/>
                    <a:lumOff val="25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THANKS</a:t>
            </a:r>
            <a:endParaRPr lang="en-US" sz="9600" b="1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8147" y="3109993"/>
            <a:ext cx="2809875" cy="457689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en-US" sz="2025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01506" y="3109993"/>
            <a:ext cx="3076575" cy="457689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25" smtClean="0">
                <a:solidFill>
                  <a:schemeClr val="dk1">
                    <a:lumMod val="75000"/>
                    <a:lumOff val="25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</a:t>
            </a:r>
            <a:endParaRPr lang="en-US" sz="2025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2590800" y="914400"/>
            <a:ext cx="3661410" cy="8299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ln w="22225" cmpd="sng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517B56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a柠檬小姐 (非商业使用)" panose="03000502000000000000" pitchFamily="66" charset="-122"/>
                <a:ea typeface="Aa柠檬小姐 (非商业使用)" panose="03000502000000000000" pitchFamily="66" charset="-122"/>
              </a:defRPr>
            </a:lvl1pPr>
          </a:lstStyle>
          <a:p>
            <a:pPr algn="l"/>
            <a:r>
              <a:rPr lang="zh-CN" altLang="en-US" sz="4800"/>
              <a:t>写在前面</a:t>
            </a:r>
            <a:r>
              <a:rPr lang="en-US" altLang="zh-CN" sz="4800"/>
              <a:t>  </a:t>
            </a:r>
            <a:endParaRPr lang="zh-CN" altLang="en-US" sz="4800"/>
          </a:p>
        </p:txBody>
      </p:sp>
      <p:sp>
        <p:nvSpPr>
          <p:cNvPr id="11" name="TextBox 10"/>
          <p:cNvSpPr txBox="1"/>
          <p:nvPr/>
        </p:nvSpPr>
        <p:spPr>
          <a:xfrm>
            <a:off x="2486660" y="1905635"/>
            <a:ext cx="892619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</a:rPr>
              <a:t>“寸烛微光短，匠心诗意长。无声春雨细，润物风光秀”，工作了十几年，当了十多年的班主任！为所带的班级呕心沥血，付出了很大的努力和辛勤的汗水，</a:t>
            </a:r>
            <a:r>
              <a: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</a:rPr>
              <a:t>就此谈谈自己的一些做法。</a:t>
            </a:r>
            <a:endParaRPr lang="zh-CN" altLang="en-US" sz="240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57449" y="2057188"/>
            <a:ext cx="5507355" cy="2992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marL="203200" lvl="0" indent="-203200">
              <a:lnSpc>
                <a:spcPct val="140000"/>
              </a:lnSpc>
              <a:spcBef>
                <a:spcPts val="375"/>
              </a:spcBef>
              <a:buFont typeface="Arial" panose="020B0604020202020204"/>
              <a:buChar char="•"/>
            </a:pPr>
            <a:r>
              <a:rPr lang="en-US" sz="3200">
                <a:solidFill>
                  <a:schemeClr val="accent3">
                    <a:lumMod val="50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用爱温暖每一个孩子</a:t>
            </a:r>
            <a:endParaRPr lang="en-US" sz="3200">
              <a:solidFill>
                <a:schemeClr val="accent3">
                  <a:lumMod val="50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203200" lvl="0" indent="-203200">
              <a:lnSpc>
                <a:spcPct val="140000"/>
              </a:lnSpc>
              <a:spcBef>
                <a:spcPts val="375"/>
              </a:spcBef>
              <a:buFont typeface="Arial" panose="020B0604020202020204"/>
              <a:buChar char="•"/>
            </a:pPr>
            <a:r>
              <a:rPr lang="en-US" sz="3200">
                <a:solidFill>
                  <a:schemeClr val="accent3">
                    <a:lumMod val="50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用心呵护学生心理健康</a:t>
            </a:r>
            <a:endParaRPr lang="en-US" sz="3200">
              <a:solidFill>
                <a:schemeClr val="accent3">
                  <a:lumMod val="50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203200" lvl="0" indent="-203200">
              <a:lnSpc>
                <a:spcPct val="140000"/>
              </a:lnSpc>
              <a:spcBef>
                <a:spcPts val="375"/>
              </a:spcBef>
              <a:buFont typeface="Arial" panose="020B0604020202020204"/>
              <a:buChar char="•"/>
            </a:pPr>
            <a:r>
              <a:rPr lang="en-US" sz="3200">
                <a:solidFill>
                  <a:schemeClr val="accent3">
                    <a:lumMod val="50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期待每个学生的成长与进步</a:t>
            </a:r>
            <a:endParaRPr lang="en-US" sz="3200">
              <a:solidFill>
                <a:schemeClr val="accent3">
                  <a:lumMod val="50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203200" lvl="0" indent="-203200">
              <a:lnSpc>
                <a:spcPct val="140000"/>
              </a:lnSpc>
              <a:spcBef>
                <a:spcPts val="375"/>
              </a:spcBef>
              <a:buFont typeface="Arial" panose="020B0604020202020204"/>
              <a:buChar char="•"/>
            </a:pPr>
            <a:r>
              <a:rPr lang="en-US" sz="3200">
                <a:solidFill>
                  <a:schemeClr val="accent3">
                    <a:lumMod val="50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家校</a:t>
            </a:r>
            <a:r>
              <a:rPr lang="zh-CN" altLang="en-US" sz="3200">
                <a:solidFill>
                  <a:schemeClr val="accent3">
                    <a:lumMod val="50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社携手</a:t>
            </a:r>
            <a:r>
              <a:rPr lang="en-US" sz="3200">
                <a:solidFill>
                  <a:schemeClr val="accent3">
                    <a:lumMod val="50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，共同育人</a:t>
            </a:r>
            <a:endParaRPr lang="en-US" sz="3200">
              <a:solidFill>
                <a:schemeClr val="accent3">
                  <a:lumMod val="50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524000" y="1371600"/>
            <a:ext cx="3085465" cy="9220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ln w="22225" cmpd="sng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517B56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a柠檬小姐 (非商业使用)" panose="03000502000000000000" pitchFamily="66" charset="-122"/>
                <a:ea typeface="Aa柠檬小姐 (非商业使用)" panose="03000502000000000000" pitchFamily="66" charset="-122"/>
              </a:defRPr>
            </a:lvl1pPr>
          </a:lstStyle>
          <a:p>
            <a:pPr algn="l"/>
            <a:r>
              <a:rPr lang="en-US" altLang="zh-CN" sz="5400"/>
              <a:t>  </a:t>
            </a:r>
            <a:r>
              <a:rPr lang="zh-CN" altLang="en-US" sz="5400"/>
              <a:t>目录</a:t>
            </a:r>
            <a:endParaRPr lang="zh-CN" altLang="en-US" sz="540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6363" y="3338766"/>
            <a:ext cx="9439275" cy="1610307"/>
          </a:xfrm>
          <a:prstGeom prst="rect">
            <a:avLst/>
          </a:prstGeom>
        </p:spPr>
        <p:txBody>
          <a:bodyPr vert="horz" wrap="square" lIns="114300" tIns="57150" rIns="114300" bIns="57150" rtlCol="0" anchor="t" anchorCtr="1">
            <a:no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</a:pPr>
            <a:r>
              <a:rPr lang="en-US" sz="4500" b="1">
                <a:solidFill>
                  <a:schemeClr val="dk1">
                    <a:lumMod val="75000"/>
                    <a:lumOff val="25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用爱温暖每一个孩子</a:t>
            </a:r>
            <a:endParaRPr lang="en-US" sz="4500" b="1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32518" y="2021239"/>
            <a:ext cx="3326964" cy="17145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1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sz="8400" b="1">
                <a:solidFill>
                  <a:schemeClr val="dk1">
                    <a:lumMod val="75000"/>
                    <a:lumOff val="25000"/>
                    <a:alpha val="100000"/>
                  </a:schemeClr>
                </a:solidFill>
                <a:latin typeface="PingFang SC"/>
                <a:ea typeface="PingFang SC"/>
                <a:cs typeface="PingFang SC"/>
              </a:rPr>
              <a:t>01</a:t>
            </a:r>
            <a:endParaRPr lang="en-US" sz="8400" b="1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PingFang SC"/>
              <a:ea typeface="PingFang SC"/>
              <a:cs typeface="PingFang SC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429970" y="1598804"/>
            <a:ext cx="3048265" cy="4557583"/>
          </a:xfrm>
          <a:prstGeom prst="roundRect">
            <a:avLst>
              <a:gd name="adj" fmla="val 12098"/>
            </a:avLst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3" name="AutoShape 3"/>
          <p:cNvSpPr/>
          <p:nvPr/>
        </p:nvSpPr>
        <p:spPr>
          <a:xfrm>
            <a:off x="4533906" y="1447444"/>
            <a:ext cx="3048265" cy="4708942"/>
          </a:xfrm>
          <a:prstGeom prst="roundRect">
            <a:avLst>
              <a:gd name="adj" fmla="val 11601"/>
            </a:avLst>
          </a:prstGeom>
          <a:solidFill>
            <a:schemeClr val="accent1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4" name="AutoShape 4"/>
          <p:cNvSpPr/>
          <p:nvPr/>
        </p:nvSpPr>
        <p:spPr>
          <a:xfrm>
            <a:off x="653186" y="1689619"/>
            <a:ext cx="3048265" cy="4466767"/>
          </a:xfrm>
          <a:prstGeom prst="roundRect">
            <a:avLst>
              <a:gd name="adj" fmla="val 12098"/>
            </a:avLst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49" b="49"/>
          <a:stretch>
            <a:fillRect/>
          </a:stretch>
        </p:blipFill>
        <p:spPr>
          <a:xfrm>
            <a:off x="4533906" y="1327357"/>
            <a:ext cx="3079664" cy="3079664"/>
          </a:xfrm>
          <a:prstGeom prst="round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7250" r="17250"/>
          <a:stretch>
            <a:fillRect/>
          </a:stretch>
        </p:blipFill>
        <p:spPr>
          <a:xfrm>
            <a:off x="8429970" y="1327357"/>
            <a:ext cx="3079664" cy="3079664"/>
          </a:xfrm>
          <a:prstGeom prst="round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9054" y="4543292"/>
            <a:ext cx="2822670" cy="122174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要用爱去温暖每一个学生，让他们感受到被关爱的感觉。</a:t>
            </a:r>
            <a:endParaRPr lang="en-US" sz="20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695472" y="4543292"/>
            <a:ext cx="2822670" cy="159131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要用爱去关注学生的每一个细节，发现他们的优点和潜力，并鼓励他们发挥自己的特长。</a:t>
            </a:r>
            <a:endParaRPr lang="en-US" sz="20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18990" y="4543292"/>
            <a:ext cx="2822670" cy="159131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要用爱去包容学生的缺点和不足，并耐心地引导他们改正错误，不断进步。</a:t>
            </a:r>
            <a:endParaRPr lang="en-US" sz="20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54963" y="93878"/>
            <a:ext cx="10641129" cy="914400"/>
            <a:chOff x="454963" y="93878"/>
            <a:chExt cx="10641129" cy="914400"/>
          </a:xfrm>
        </p:grpSpPr>
        <p:sp>
          <p:nvSpPr>
            <p:cNvPr id="12" name="AutoShape 12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3" name="AutoShape 13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4" name="AutoShape 14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15" name="AutoShape 15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16" name="AutoShape 16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17" name="AutoShape 17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8" name="AutoShape 18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9" name="AutoShape 19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0" name="AutoShape 20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1" name="AutoShape 21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2" name="AutoShape 22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3" name="AutoShape 23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4" name="AutoShape 24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5" name="AutoShape 25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6" name="AutoShape 26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7" name="AutoShape 27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8" name="AutoShape 28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9" name="AutoShape 29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30" name="AutoShape 30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31" name="AutoShape 31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32" name="TextBox 32"/>
            <p:cNvSpPr txBox="1"/>
            <p:nvPr/>
          </p:nvSpPr>
          <p:spPr>
            <a:xfrm>
              <a:off x="1094842" y="93878"/>
              <a:ext cx="10001250" cy="914400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30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坚持以爱为底色对待学生</a:t>
              </a:r>
              <a:endParaRPr lang="en-US" sz="3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33" name="图片 32" descr="QQ图片2024031023513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2409" b="12409"/>
          <a:stretch>
            <a:fillRect/>
          </a:stretch>
        </p:blipFill>
        <p:spPr>
          <a:xfrm>
            <a:off x="669925" y="1633220"/>
            <a:ext cx="3047365" cy="2753995"/>
          </a:xfrm>
          <a:prstGeom prst="round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89747" y="1388509"/>
            <a:ext cx="8008040" cy="1267968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3" name="TextBox 3"/>
          <p:cNvSpPr txBox="1"/>
          <p:nvPr/>
        </p:nvSpPr>
        <p:spPr>
          <a:xfrm>
            <a:off x="2895600" y="1447800"/>
            <a:ext cx="7806055" cy="10001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关心学生的学习状况，及时了解他们的学习需求和困难，并给予帮助和支持。</a:t>
            </a:r>
            <a:endParaRPr lang="en-US" sz="24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491031" y="3030193"/>
            <a:ext cx="8008040" cy="1267968"/>
          </a:xfrm>
          <a:prstGeom prst="rect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828648" y="3160709"/>
            <a:ext cx="7220692" cy="10001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关心学生的生活习惯和健康状况，引导他们养成良好的生活习惯和卫生习惯。</a:t>
            </a:r>
            <a:endParaRPr lang="en-US" sz="24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0131" b="30131"/>
          <a:stretch>
            <a:fillRect/>
          </a:stretch>
        </p:blipFill>
        <p:spPr>
          <a:xfrm>
            <a:off x="539110" y="1388509"/>
            <a:ext cx="2256056" cy="12679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7848" b="7848"/>
          <a:stretch>
            <a:fillRect/>
          </a:stretch>
        </p:blipFill>
        <p:spPr>
          <a:xfrm>
            <a:off x="9486879" y="3030193"/>
            <a:ext cx="2256056" cy="1267968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2795409" y="4664094"/>
            <a:ext cx="8008040" cy="1267968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9" name="TextBox 9"/>
          <p:cNvSpPr txBox="1"/>
          <p:nvPr/>
        </p:nvSpPr>
        <p:spPr>
          <a:xfrm>
            <a:off x="2971899" y="4817978"/>
            <a:ext cx="7220692" cy="10001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关心学生的情感状况，及时发现和解决他们的问题，给予情感上的支持和安慰。</a:t>
            </a:r>
            <a:endParaRPr lang="en-US" sz="240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t="7848" b="7848"/>
          <a:stretch>
            <a:fillRect/>
          </a:stretch>
        </p:blipFill>
        <p:spPr>
          <a:xfrm>
            <a:off x="544772" y="4664094"/>
            <a:ext cx="2256056" cy="126796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454963" y="93878"/>
            <a:ext cx="10641129" cy="914400"/>
            <a:chOff x="454963" y="93878"/>
            <a:chExt cx="10641129" cy="914400"/>
          </a:xfrm>
        </p:grpSpPr>
        <p:sp>
          <p:nvSpPr>
            <p:cNvPr id="12" name="AutoShape 12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3" name="AutoShape 13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4" name="AutoShape 14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15" name="AutoShape 15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16" name="AutoShape 16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17" name="AutoShape 17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8" name="AutoShape 18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9" name="AutoShape 19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0" name="AutoShape 20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1" name="AutoShape 21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2" name="AutoShape 22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3" name="AutoShape 23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4" name="AutoShape 24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5" name="AutoShape 25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6" name="AutoShape 26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7" name="AutoShape 27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8" name="AutoShape 28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9" name="AutoShape 29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30" name="AutoShape 30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31" name="AutoShape 31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32" name="TextBox 32"/>
            <p:cNvSpPr txBox="1"/>
            <p:nvPr/>
          </p:nvSpPr>
          <p:spPr>
            <a:xfrm>
              <a:off x="1094842" y="93878"/>
              <a:ext cx="10001250" cy="914400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30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关心学生的学习、生活和情感</a:t>
              </a:r>
              <a:endParaRPr lang="en-US" sz="3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6363" y="3338766"/>
            <a:ext cx="9439275" cy="1610307"/>
          </a:xfrm>
          <a:prstGeom prst="rect">
            <a:avLst/>
          </a:prstGeom>
        </p:spPr>
        <p:txBody>
          <a:bodyPr vert="horz" wrap="square" lIns="114300" tIns="57150" rIns="114300" bIns="57150" rtlCol="0" anchor="t" anchorCtr="1">
            <a:no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</a:pPr>
            <a:r>
              <a:rPr lang="en-US" sz="4500" b="1">
                <a:solidFill>
                  <a:schemeClr val="dk1">
                    <a:lumMod val="75000"/>
                    <a:lumOff val="25000"/>
                    <a:alpha val="10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用心呵护学生心理健康</a:t>
            </a:r>
            <a:endParaRPr lang="en-US" sz="4500" b="1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32518" y="2021239"/>
            <a:ext cx="3326964" cy="17145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1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sz="8400" b="1">
                <a:solidFill>
                  <a:schemeClr val="dk1">
                    <a:lumMod val="75000"/>
                    <a:lumOff val="25000"/>
                    <a:alpha val="100000"/>
                  </a:schemeClr>
                </a:solidFill>
                <a:latin typeface="PingFang SC"/>
                <a:ea typeface="PingFang SC"/>
                <a:cs typeface="PingFang SC"/>
              </a:rPr>
              <a:t>02</a:t>
            </a:r>
            <a:endParaRPr lang="en-US" sz="8400" b="1">
              <a:solidFill>
                <a:schemeClr val="dk1">
                  <a:lumMod val="75000"/>
                  <a:lumOff val="25000"/>
                  <a:alpha val="100000"/>
                </a:schemeClr>
              </a:solidFill>
              <a:latin typeface="PingFang SC"/>
              <a:ea typeface="PingFang SC"/>
              <a:cs typeface="PingFang SC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14400" y="1600200"/>
            <a:ext cx="10219690" cy="10001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学生的情绪是他们心理健康的重要指标。通过观察学生的情绪变化，可以及时了解到他们的心理状态，从而采取相应的措施。</a:t>
            </a:r>
            <a:endParaRPr lang="en-US" sz="24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90600" y="1143000"/>
            <a:ext cx="6544310" cy="39814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观察学生的情绪变化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70280" y="3124200"/>
            <a:ext cx="10219690" cy="10001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学生的行为表现也是他们心理健康的重要反映。留意学生的行为表现，包括他们的学习、生活和社交等方面，可以帮助我们及时发现学生的问题。</a:t>
            </a:r>
            <a:endParaRPr lang="en-US" sz="24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70280" y="2675255"/>
            <a:ext cx="6544310" cy="39814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留意学生的行为表现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0280" y="4800600"/>
            <a:ext cx="10219690" cy="10001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良好的沟通渠道是了解学生心理状况的关键。通过与学生的交流，可以了解他们的想法、感受和困惑，从而及时给予帮助和支持。</a:t>
            </a:r>
            <a:endParaRPr lang="en-US" sz="24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0280" y="4382770"/>
            <a:ext cx="6544310" cy="39814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与学生建立良好的沟通渠道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54963" y="93878"/>
            <a:ext cx="10641129" cy="914400"/>
            <a:chOff x="454963" y="93878"/>
            <a:chExt cx="10641129" cy="914400"/>
          </a:xfrm>
        </p:grpSpPr>
        <p:sp>
          <p:nvSpPr>
            <p:cNvPr id="10" name="AutoShape 10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1" name="AutoShape 11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2" name="AutoShape 12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13" name="AutoShape 13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14" name="AutoShape 14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15" name="AutoShape 15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6" name="AutoShape 16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7" name="AutoShape 17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18" name="AutoShape 18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19" name="AutoShape 19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0" name="AutoShape 20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1" name="AutoShape 21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2" name="AutoShape 22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3" name="AutoShape 23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4" name="AutoShape 24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5" name="AutoShape 25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6" name="AutoShape 26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7" name="AutoShape 27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8" name="AutoShape 28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9" name="AutoShape 29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30" name="TextBox 30"/>
            <p:cNvSpPr txBox="1"/>
            <p:nvPr/>
          </p:nvSpPr>
          <p:spPr>
            <a:xfrm>
              <a:off x="1094842" y="93878"/>
              <a:ext cx="10001250" cy="914400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30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深入了解学生心理状况</a:t>
              </a:r>
              <a:endParaRPr lang="en-US" sz="3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81837" y="1604867"/>
            <a:ext cx="3394996" cy="2116741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defRPr/>
            </a:pPr>
            <a:r>
              <a:rPr lang="en-US" sz="2940">
                <a:solidFill>
                  <a:srgbClr val="FFFFF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    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4376738" y="3721608"/>
            <a:ext cx="3394996" cy="2116741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  <p:txBody>
          <a:bodyPr/>
          <a:lstStyle/>
          <a:p/>
        </p:txBody>
      </p:sp>
      <p:sp>
        <p:nvSpPr>
          <p:cNvPr id="4" name="AutoShape 4"/>
          <p:cNvSpPr/>
          <p:nvPr/>
        </p:nvSpPr>
        <p:spPr>
          <a:xfrm>
            <a:off x="7771733" y="1604867"/>
            <a:ext cx="3394996" cy="2116741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  <p:txBody>
          <a:bodyPr/>
          <a:lstStyle/>
          <a:p/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7139" b="7139"/>
          <a:stretch>
            <a:fillRect/>
          </a:stretch>
        </p:blipFill>
        <p:spPr>
          <a:xfrm>
            <a:off x="981837" y="3694465"/>
            <a:ext cx="3394942" cy="21438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4843" b="4843"/>
          <a:stretch>
            <a:fillRect/>
          </a:stretch>
        </p:blipFill>
        <p:spPr>
          <a:xfrm>
            <a:off x="4376812" y="1577730"/>
            <a:ext cx="3394942" cy="21438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8426" b="18426"/>
          <a:stretch>
            <a:fillRect/>
          </a:stretch>
        </p:blipFill>
        <p:spPr>
          <a:xfrm>
            <a:off x="7771733" y="3721608"/>
            <a:ext cx="3394942" cy="21438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54963" y="93878"/>
            <a:ext cx="10641129" cy="914400"/>
            <a:chOff x="454963" y="93878"/>
            <a:chExt cx="10641129" cy="914400"/>
          </a:xfrm>
        </p:grpSpPr>
        <p:sp>
          <p:nvSpPr>
            <p:cNvPr id="9" name="AutoShape 9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0" name="AutoShape 10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1" name="AutoShape 11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12" name="AutoShape 12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13" name="AutoShape 13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14" name="AutoShape 14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15" name="AutoShape 15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16" name="AutoShape 16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17" name="AutoShape 17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18" name="AutoShape 18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19" name="AutoShape 19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0" name="AutoShape 20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1" name="AutoShape 21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2" name="AutoShape 22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3" name="AutoShape 23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4" name="AutoShape 24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/>
          </p:txBody>
        </p:sp>
        <p:sp>
          <p:nvSpPr>
            <p:cNvPr id="25" name="AutoShape 25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txBody>
            <a:bodyPr/>
            <a:lstStyle/>
            <a:p/>
          </p:txBody>
        </p:sp>
        <p:sp>
          <p:nvSpPr>
            <p:cNvPr id="26" name="AutoShape 26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txBody>
            <a:bodyPr/>
            <a:lstStyle/>
            <a:p/>
          </p:txBody>
        </p:sp>
        <p:sp>
          <p:nvSpPr>
            <p:cNvPr id="27" name="AutoShape 27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txBody>
            <a:bodyPr/>
            <a:lstStyle/>
            <a:p/>
          </p:txBody>
        </p:sp>
        <p:sp>
          <p:nvSpPr>
            <p:cNvPr id="28" name="AutoShape 28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txBody>
            <a:bodyPr/>
            <a:lstStyle/>
            <a:p/>
          </p:txBody>
        </p:sp>
        <p:sp>
          <p:nvSpPr>
            <p:cNvPr id="29" name="TextBox 29"/>
            <p:cNvSpPr txBox="1"/>
            <p:nvPr/>
          </p:nvSpPr>
          <p:spPr>
            <a:xfrm>
              <a:off x="1094842" y="93878"/>
              <a:ext cx="10001250" cy="914400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3000" b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为存在心理问题的学生提供支持</a:t>
              </a:r>
              <a:endParaRPr lang="en-US" sz="3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81837" y="1604867"/>
            <a:ext cx="3394996" cy="49033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FFFD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及时发现学生的心理问题</a:t>
            </a:r>
            <a:endParaRPr lang="en-US" sz="2000" b="1">
              <a:solidFill>
                <a:srgbClr val="FFFDF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90562" y="2039620"/>
            <a:ext cx="3286271" cy="1654845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000">
                <a:solidFill>
                  <a:srgbClr val="FFFD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通过观察学生的情绪变化、行为表现以及与学生的沟通，可以及时发现学生的心理问题。</a:t>
            </a:r>
            <a:endParaRPr lang="en-US" sz="2000">
              <a:solidFill>
                <a:srgbClr val="FFFDF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376833" y="3657311"/>
            <a:ext cx="3394996" cy="49033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FFFD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提供专业的心理咨询</a:t>
            </a:r>
            <a:endParaRPr lang="en-US" sz="2000" b="1">
              <a:solidFill>
                <a:srgbClr val="FFFDF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485558" y="4183504"/>
            <a:ext cx="3286271" cy="1654845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000">
                <a:solidFill>
                  <a:srgbClr val="FFFD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对于存在心理问题的学生，可以提供专业的心理咨询。通过专业的心理咨询，可以帮助学生解决心理问题，并提高心理素质。</a:t>
            </a:r>
            <a:endParaRPr lang="en-US" sz="2000">
              <a:solidFill>
                <a:srgbClr val="FFFDF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7772368" y="1522317"/>
            <a:ext cx="3394996" cy="49033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FFFD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建立互助小组</a:t>
            </a:r>
            <a:endParaRPr lang="en-US" sz="2000" b="1">
              <a:solidFill>
                <a:srgbClr val="FFFDF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7880459" y="2039620"/>
            <a:ext cx="3286271" cy="1654845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000">
                <a:solidFill>
                  <a:srgbClr val="FFFD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建立学生互助小组，可以让学生之间互相帮助和支持。通过互助小组的方式，可以让存在心理问题的学生得到及时的支持和帮助。</a:t>
            </a:r>
            <a:endParaRPr lang="en-US" sz="2000">
              <a:solidFill>
                <a:srgbClr val="FFFDF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PLACING_PICTURE_USER_VIEWPORT" val="{&quot;height&quot;:10242,&quot;width&quot;:7678}"/>
  <p:tag name="KSO_WM_UNIT_PLACING_PICTURE_USER_RELATIVERECTANGLE" val="{&quot;bottom&quot;:0,&quot;left&quot;:0,&quot;right&quot;:0,&quot;top&quot;:0}"/>
  <p:tag name="KSO_WM_UNIT_PLACING_PICTURE_COLLAGE_RELATIVERECTANGLE" val="{&quot;height&quot;:4337.126582412914,&quot;width&quot;:4324.601574803149}"/>
  <p:tag name="KSO_WM_UNIT_PLACING_PICTURE_COLLAGE_VIEWPORT" val="{&quot;height&quot;:2885.333333333333,&quot;width&quot;:2877.0000000000005}"/>
  <p:tag name="KSO_WM_UNIT_PLACING_PICTURE_INFO" val="{&quot;code&quot;:&quot;[2]&quot;,&quot;full_picture&quot;:false,&quot;last_crop_picture&quot;:&quot;[2]&quot;,&quot;scheme&quot;:&quot;8-5&quot;,&quot;spacing&quot;:5}"/>
  <p:tag name="KSO_WM_UNIT_PLACING_PICTURE" val="235320.732"/>
  <p:tag name="KSO_WM_BEAUTIFY_FLAG" val=""/>
  <p:tag name="KSO_WM_UNIT_INDEX" val=""/>
  <p:tag name="KSO_WM_UNIT_ID" val="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8096}"/>
  <p:tag name="KSO_WM_UNIT_PLACING_PICTURE_USER_RELATIVERECTANGLE" val="{&quot;bottom&quot;:0,&quot;left&quot;:0,&quot;right&quot;:0,&quot;top&quot;:0}"/>
  <p:tag name="KSO_WM_UNIT_PLACING_PICTURE_COLLAGE_RELATIVERECTANGLE" val="{&quot;bottom&quot;:0,&quot;left&quot;:0.05910175455509503,&quot;right&quot;:0.05910175455509503,&quot;top&quot;:0}"/>
  <p:tag name="KSO_WM_UNIT_PLACING_PICTURE_COLLAGE_VIEWPORT" val="{&quot;height&quot;:8856,&quot;width&quot;:5853.999999999998}"/>
  <p:tag name="KSO_WM_UNIT_PLACING_PICTURE_INFO" val="{&quot;code&quot;:&quot;a[1]&quot;,&quot;full_picture&quot;:false,&quot;last_crop_picture&quot;:&quot;a[1]&quot;,&quot;scheme&quot;:&quot;2-2&quot;,&quot;spacing&quot;:5}"/>
  <p:tag name="KSO_WM_UNIT_PLACING_PICTURE" val="231030.314"/>
  <p:tag name="KSO_WM_BEAUTIFY_FLAG" val=""/>
  <p:tag name="KSO_WM_UNIT_INDEX" val=""/>
  <p:tag name="KSO_WM_UNIT_ID" val=""/>
</p:tagLst>
</file>

<file path=ppt/tags/tag3.xml><?xml version="1.0" encoding="utf-8"?>
<p:tagLst xmlns:p="http://schemas.openxmlformats.org/presentationml/2006/main">
  <p:tag name="KSO_WM_UNIT_PLACING_PICTURE_USER_VIEWPORT" val="{&quot;height&quot;:10800,&quot;width&quot;:7291}"/>
  <p:tag name="KSO_WM_UNIT_PLACING_PICTURE_USER_RELATIVERECTANGLE" val="{&quot;bottom&quot;:0,&quot;left&quot;:0,&quot;right&quot;:0,&quot;top&quot;:0}"/>
  <p:tag name="KSO_WM_UNIT_PLACING_PICTURE_COLLAGE_RELATIVERECTANGLE" val="{&quot;bottom&quot;:0,&quot;left&quot;:0.010422137550137075,&quot;right&quot;:0.010422137550137075,&quot;top&quot;:0}"/>
  <p:tag name="KSO_WM_UNIT_PLACING_PICTURE_COLLAGE_VIEWPORT" val="{&quot;height&quot;:8856,&quot;width&quot;:5853.999999999998}"/>
  <p:tag name="KSO_WM_UNIT_PLACING_PICTURE_INFO" val="{&quot;code&quot;:&quot;a[1]&quot;,&quot;full_picture&quot;:false,&quot;last_crop_picture&quot;:&quot;a[1]&quot;,&quot;scheme&quot;:&quot;2-2&quot;,&quot;spacing&quot;:5}"/>
  <p:tag name="KSO_WM_UNIT_PLACING_PICTURE" val="231030.314"/>
  <p:tag name="KSO_WM_BEAUTIFY_FLAG" val=""/>
  <p:tag name="KSO_WM_UNIT_INDEX" val=""/>
  <p:tag name="KSO_WM_UNIT_ID" val=""/>
</p:tagLst>
</file>

<file path=ppt/tags/tag4.xml><?xml version="1.0" encoding="utf-8"?>
<p:tagLst xmlns:p="http://schemas.openxmlformats.org/presentationml/2006/main">
  <p:tag name="KSO_WM_UNIT_PLACING_PICTURE_USER_VIEWPORT" val="{&quot;height&quot;:9008,&quot;width&quot;:19200}"/>
</p:tagLst>
</file>

<file path=ppt/tags/tag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Tg0OTI3YTExM2U5ZDYwM2QwZDc4ZmM0NGQwZmFlMGUifQ==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282828"/>
      </a:dk1>
      <a:lt1>
        <a:srgbClr val="E3F0E1"/>
      </a:lt1>
      <a:dk2>
        <a:srgbClr val="094000"/>
      </a:dk2>
      <a:lt2>
        <a:srgbClr val="F4F1D8"/>
      </a:lt2>
      <a:accent1>
        <a:srgbClr val="689E5F"/>
      </a:accent1>
      <a:accent2>
        <a:srgbClr val="59AE93"/>
      </a:accent2>
      <a:accent3>
        <a:srgbClr val="2D7A61"/>
      </a:accent3>
      <a:accent4>
        <a:srgbClr val="87D295"/>
      </a:accent4>
      <a:accent5>
        <a:srgbClr val="9CC86E"/>
      </a:accent5>
      <a:accent6>
        <a:srgbClr val="9BB67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1740</Words>
  <Application>WPS 演示</Application>
  <PresentationFormat/>
  <Paragraphs>134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华文楷体</vt:lpstr>
      <vt:lpstr>Aa柠檬小姐 (非商业使用)</vt:lpstr>
      <vt:lpstr>思源黑体</vt:lpstr>
      <vt:lpstr>黑体</vt:lpstr>
      <vt:lpstr>Arial</vt:lpstr>
      <vt:lpstr>PingFang SC</vt:lpstr>
      <vt:lpstr>Segoe Print</vt:lpstr>
      <vt:lpstr>微软雅黑</vt:lpstr>
      <vt:lpstr>Calibri</vt:lpstr>
      <vt:lpstr>思源黑体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` Esther</cp:lastModifiedBy>
  <cp:revision>9</cp:revision>
  <cp:lastPrinted>2024-03-28T15:56:00Z</cp:lastPrinted>
  <dcterms:created xsi:type="dcterms:W3CDTF">2024-03-28T15:56:00Z</dcterms:created>
  <dcterms:modified xsi:type="dcterms:W3CDTF">2024-05-13T12:53:06Z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74721A3530D84111BB4F2119F9453D8F_13</vt:lpwstr>
  </property>
  <property fmtid="{D5CDD505-2E9C-101B-9397-08002B2CF9AE}" pid="7" name="KSOProductBuildVer">
    <vt:lpwstr>2052-12.1.0.16729</vt:lpwstr>
  </property>
</Properties>
</file>