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19"/>
  </p:handoutMasterIdLst>
  <p:sldIdLst>
    <p:sldId id="257" r:id="rId3"/>
    <p:sldId id="389" r:id="rId5"/>
    <p:sldId id="345" r:id="rId6"/>
    <p:sldId id="436" r:id="rId7"/>
    <p:sldId id="421" r:id="rId8"/>
    <p:sldId id="407" r:id="rId9"/>
    <p:sldId id="446" r:id="rId10"/>
    <p:sldId id="425" r:id="rId11"/>
    <p:sldId id="437" r:id="rId12"/>
    <p:sldId id="449" r:id="rId13"/>
    <p:sldId id="455" r:id="rId14"/>
    <p:sldId id="418" r:id="rId15"/>
    <p:sldId id="406" r:id="rId16"/>
    <p:sldId id="420" r:id="rId17"/>
    <p:sldId id="424" r:id="rId18"/>
  </p:sldIdLst>
  <p:sldSz cx="9144000" cy="5143500" type="screen16x9"/>
  <p:notesSz cx="6858000" cy="9144000"/>
  <p:embeddedFontLst>
    <p:embeddedFont>
      <p:font typeface="方正公文小标宋" panose="02000500000000000000" charset="-122"/>
      <p:regular r:id="rId23"/>
    </p:embeddedFont>
    <p:embeddedFont>
      <p:font typeface="汉仪雅酷黑 65W" panose="020B0604020202020204" charset="-122"/>
      <p:regular r:id="rId24"/>
    </p:embeddedFont>
    <p:embeddedFont>
      <p:font typeface="华文中宋" panose="02010600040101010101" charset="-122"/>
      <p:regular r:id="rId25"/>
    </p:embeddedFont>
    <p:embeddedFont>
      <p:font typeface="汉仪颜楷简" panose="00020600040101010101" charset="-122"/>
      <p:regular r:id="rId26"/>
    </p:embeddedFont>
    <p:embeddedFont>
      <p:font typeface="Calibri" panose="020F0502020204030204" pitchFamily="34" charset="0"/>
      <p:regular r:id="rId27"/>
      <p:bold r:id="rId28"/>
      <p:italic r:id="rId29"/>
      <p:boldItalic r:id="rId30"/>
    </p:embeddedFont>
    <p:embeddedFont>
      <p:font typeface="Century Gothic" panose="020B0502020202020204" charset="0"/>
      <p:regular r:id="rId31"/>
      <p:bold r:id="rId32"/>
      <p:italic r:id="rId33"/>
      <p:boldItalic r:id="rId34"/>
    </p:embeddedFont>
    <p:embeddedFont>
      <p:font typeface="Calibri Light" panose="020F0302020204030204" charset="0"/>
      <p:regular r:id="rId35"/>
      <p:italic r:id="rId36"/>
    </p:embeddedFont>
    <p:embeddedFont>
      <p:font typeface="等线" panose="02010600030101010101" charset="-122"/>
      <p:regular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AC8"/>
    <a:srgbClr val="53C8EF"/>
    <a:srgbClr val="2672B8"/>
    <a:srgbClr val="48C5EE"/>
    <a:srgbClr val="77BAD5"/>
    <a:srgbClr val="B3DCF0"/>
    <a:srgbClr val="FAFDFF"/>
    <a:srgbClr val="31809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showGuides="1">
      <p:cViewPr varScale="1">
        <p:scale>
          <a:sx n="103" d="100"/>
          <a:sy n="103" d="100"/>
        </p:scale>
        <p:origin x="130" y="82"/>
      </p:cViewPr>
      <p:guideLst>
        <p:guide pos="154"/>
        <p:guide pos="5575"/>
        <p:guide orient="horz" pos="2288"/>
        <p:guide orient="horz" pos="2578"/>
        <p:guide orient="horz" pos="2684"/>
        <p:guide pos="324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3134" y="5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font" Target="fonts/font15.fntdata"/><Relationship Id="rId36" Type="http://schemas.openxmlformats.org/officeDocument/2006/relationships/font" Target="fonts/font14.fntdata"/><Relationship Id="rId35" Type="http://schemas.openxmlformats.org/officeDocument/2006/relationships/font" Target="fonts/font13.fntdata"/><Relationship Id="rId34" Type="http://schemas.openxmlformats.org/officeDocument/2006/relationships/font" Target="fonts/font12.fntdata"/><Relationship Id="rId33" Type="http://schemas.openxmlformats.org/officeDocument/2006/relationships/font" Target="fonts/font11.fntdata"/><Relationship Id="rId32" Type="http://schemas.openxmlformats.org/officeDocument/2006/relationships/font" Target="fonts/font10.fntdata"/><Relationship Id="rId31" Type="http://schemas.openxmlformats.org/officeDocument/2006/relationships/font" Target="fonts/font9.fntdata"/><Relationship Id="rId30" Type="http://schemas.openxmlformats.org/officeDocument/2006/relationships/font" Target="fonts/font8.fntdata"/><Relationship Id="rId3" Type="http://schemas.openxmlformats.org/officeDocument/2006/relationships/slide" Target="slides/slide1.xml"/><Relationship Id="rId29" Type="http://schemas.openxmlformats.org/officeDocument/2006/relationships/font" Target="fonts/font7.fntdata"/><Relationship Id="rId28" Type="http://schemas.openxmlformats.org/officeDocument/2006/relationships/font" Target="fonts/font6.fntdata"/><Relationship Id="rId27" Type="http://schemas.openxmlformats.org/officeDocument/2006/relationships/font" Target="fonts/font5.fntdata"/><Relationship Id="rId26" Type="http://schemas.openxmlformats.org/officeDocument/2006/relationships/font" Target="fonts/font4.fntdata"/><Relationship Id="rId25" Type="http://schemas.openxmlformats.org/officeDocument/2006/relationships/font" Target="fonts/font3.fntdata"/><Relationship Id="rId24" Type="http://schemas.openxmlformats.org/officeDocument/2006/relationships/font" Target="fonts/font2.fntdata"/><Relationship Id="rId23" Type="http://schemas.openxmlformats.org/officeDocument/2006/relationships/font" Target="fonts/font1.fntdata"/><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7498DA-DAE9-4467-9B85-99789397AA1C}" type="datetimeFigureOut">
              <a:rPr lang="zh-CN" altLang="en-US" smtClean="0"/>
            </a:fld>
            <a:endParaRPr lang="zh-CN" altLang="en-US"/>
          </a:p>
        </p:txBody>
      </p:sp>
      <p:sp>
        <p:nvSpPr>
          <p:cNvPr id="4" name="页脚占位符 3"/>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110BC3-D3C6-4102-A47B-C3D156125958}"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894609-0ECC-45FA-A665-E1808CA2ED70}" type="datetimeFigureOut">
              <a:rPr lang="zh-CN" altLang="en-US" smtClean="0"/>
            </a:fld>
            <a:endParaRPr lang="zh-CN" altLang="en-US"/>
          </a:p>
        </p:txBody>
      </p:sp>
      <p:sp>
        <p:nvSpPr>
          <p:cNvPr id="4" name="幻灯片图像占位符 3"/>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0EC8CF-7B8D-4BAE-A2D9-3ADD9AB1FAB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5"/>
          </p:nvPr>
        </p:nvSpPr>
        <p:spPr/>
        <p:txBody>
          <a:bodyPr/>
          <a:lstStyle/>
          <a:p>
            <a:fld id="{E50EC8CF-7B8D-4BAE-A2D9-3ADD9AB1FAB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5"/>
          </p:nvPr>
        </p:nvSpPr>
        <p:spPr/>
        <p:txBody>
          <a:bodyPr/>
          <a:lstStyle/>
          <a:p>
            <a:fld id="{E50EC8CF-7B8D-4BAE-A2D9-3ADD9AB1FAB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5"/>
          </p:nvPr>
        </p:nvSpPr>
        <p:spPr/>
        <p:txBody>
          <a:bodyPr/>
          <a:lstStyle/>
          <a:p>
            <a:fld id="{E50EC8CF-7B8D-4BAE-A2D9-3ADD9AB1FAB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5"/>
          </p:nvPr>
        </p:nvSpPr>
        <p:spPr/>
        <p:txBody>
          <a:bodyPr/>
          <a:lstStyle/>
          <a:p>
            <a:fld id="{E50EC8CF-7B8D-4BAE-A2D9-3ADD9AB1FAB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15621" cy="51435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15621" cy="5143500"/>
          </a:xfrm>
          <a:prstGeom prst="rect">
            <a:avLst/>
          </a:prstGeom>
        </p:spPr>
      </p:pic>
      <p:sp>
        <p:nvSpPr>
          <p:cNvPr id="2" name="矩形: 圆角 1"/>
          <p:cNvSpPr/>
          <p:nvPr userDrawn="1"/>
        </p:nvSpPr>
        <p:spPr>
          <a:xfrm>
            <a:off x="401921" y="1192065"/>
            <a:ext cx="3956179" cy="1679511"/>
          </a:xfrm>
          <a:prstGeom prst="roundRect">
            <a:avLst>
              <a:gd name="adj" fmla="val 8334"/>
            </a:avLst>
          </a:prstGeom>
          <a:gradFill>
            <a:gsLst>
              <a:gs pos="0">
                <a:srgbClr val="388AC8"/>
              </a:gs>
              <a:gs pos="100000">
                <a:srgbClr val="2672B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图片占位符 4"/>
          <p:cNvSpPr/>
          <p:nvPr>
            <p:ph type="pic" sz="quarter" idx="10"/>
          </p:nvPr>
        </p:nvSpPr>
        <p:spPr>
          <a:xfrm>
            <a:off x="513475" y="1308779"/>
            <a:ext cx="1781151" cy="1446083"/>
          </a:xfrm>
          <a:prstGeom prst="roundRect">
            <a:avLst>
              <a:gd name="adj" fmla="val 6559"/>
            </a:avLst>
          </a:prstGeom>
          <a:gradFill>
            <a:gsLst>
              <a:gs pos="0">
                <a:srgbClr val="388AC8"/>
              </a:gs>
              <a:gs pos="100000">
                <a:srgbClr val="2672B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defTabSz="457200"/>
            <a:endParaRPr lang="zh-CN" altLang="en-US"/>
          </a:p>
        </p:txBody>
      </p:sp>
      <p:sp>
        <p:nvSpPr>
          <p:cNvPr id="6" name="矩形: 圆角 5"/>
          <p:cNvSpPr/>
          <p:nvPr userDrawn="1"/>
        </p:nvSpPr>
        <p:spPr>
          <a:xfrm>
            <a:off x="401921" y="3094190"/>
            <a:ext cx="3956179" cy="1679511"/>
          </a:xfrm>
          <a:prstGeom prst="roundRect">
            <a:avLst>
              <a:gd name="adj" fmla="val 8334"/>
            </a:avLst>
          </a:prstGeom>
          <a:gradFill>
            <a:gsLst>
              <a:gs pos="0">
                <a:srgbClr val="388AC8"/>
              </a:gs>
              <a:gs pos="100000">
                <a:srgbClr val="2672B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图片占位符 4"/>
          <p:cNvSpPr/>
          <p:nvPr>
            <p:ph type="pic" sz="quarter" idx="11"/>
          </p:nvPr>
        </p:nvSpPr>
        <p:spPr>
          <a:xfrm>
            <a:off x="513475" y="3210904"/>
            <a:ext cx="1781151" cy="1446083"/>
          </a:xfrm>
          <a:prstGeom prst="roundRect">
            <a:avLst>
              <a:gd name="adj" fmla="val 6559"/>
            </a:avLst>
          </a:prstGeom>
          <a:gradFill>
            <a:gsLst>
              <a:gs pos="0">
                <a:srgbClr val="388AC8"/>
              </a:gs>
              <a:gs pos="100000">
                <a:srgbClr val="2672B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defTabSz="457200"/>
            <a:endParaRPr lang="zh-CN" altLang="en-US"/>
          </a:p>
        </p:txBody>
      </p:sp>
      <p:sp>
        <p:nvSpPr>
          <p:cNvPr id="8" name="矩形: 圆角 7"/>
          <p:cNvSpPr/>
          <p:nvPr userDrawn="1"/>
        </p:nvSpPr>
        <p:spPr>
          <a:xfrm>
            <a:off x="4766887" y="1192065"/>
            <a:ext cx="3956179" cy="1679511"/>
          </a:xfrm>
          <a:prstGeom prst="roundRect">
            <a:avLst>
              <a:gd name="adj" fmla="val 8334"/>
            </a:avLst>
          </a:prstGeom>
          <a:gradFill>
            <a:gsLst>
              <a:gs pos="0">
                <a:srgbClr val="388AC8"/>
              </a:gs>
              <a:gs pos="100000">
                <a:srgbClr val="2672B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图片占位符 4"/>
          <p:cNvSpPr/>
          <p:nvPr>
            <p:ph type="pic" sz="quarter" idx="12"/>
          </p:nvPr>
        </p:nvSpPr>
        <p:spPr>
          <a:xfrm>
            <a:off x="4878441" y="1308779"/>
            <a:ext cx="1781151" cy="1446083"/>
          </a:xfrm>
          <a:prstGeom prst="roundRect">
            <a:avLst>
              <a:gd name="adj" fmla="val 6559"/>
            </a:avLst>
          </a:prstGeom>
          <a:gradFill>
            <a:gsLst>
              <a:gs pos="0">
                <a:srgbClr val="388AC8"/>
              </a:gs>
              <a:gs pos="100000">
                <a:srgbClr val="2672B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defTabSz="457200"/>
            <a:endParaRPr lang="zh-CN" altLang="en-US"/>
          </a:p>
        </p:txBody>
      </p:sp>
      <p:sp>
        <p:nvSpPr>
          <p:cNvPr id="10" name="矩形: 圆角 9"/>
          <p:cNvSpPr/>
          <p:nvPr userDrawn="1"/>
        </p:nvSpPr>
        <p:spPr>
          <a:xfrm>
            <a:off x="4766887" y="3094190"/>
            <a:ext cx="3956179" cy="1679511"/>
          </a:xfrm>
          <a:prstGeom prst="roundRect">
            <a:avLst>
              <a:gd name="adj" fmla="val 8334"/>
            </a:avLst>
          </a:prstGeom>
          <a:gradFill>
            <a:gsLst>
              <a:gs pos="0">
                <a:srgbClr val="388AC8"/>
              </a:gs>
              <a:gs pos="100000">
                <a:srgbClr val="2672B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图片占位符 4"/>
          <p:cNvSpPr/>
          <p:nvPr>
            <p:ph type="pic" sz="quarter" idx="13"/>
          </p:nvPr>
        </p:nvSpPr>
        <p:spPr>
          <a:xfrm>
            <a:off x="4878441" y="3210904"/>
            <a:ext cx="1781151" cy="1446083"/>
          </a:xfrm>
          <a:prstGeom prst="roundRect">
            <a:avLst>
              <a:gd name="adj" fmla="val 6559"/>
            </a:avLst>
          </a:prstGeom>
          <a:gradFill>
            <a:gsLst>
              <a:gs pos="0">
                <a:srgbClr val="388AC8"/>
              </a:gs>
              <a:gs pos="100000">
                <a:srgbClr val="2672B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defTabSz="457200"/>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15621" cy="5143500"/>
          </a:xfrm>
          <a:prstGeom prst="rect">
            <a:avLst/>
          </a:prstGeom>
        </p:spPr>
      </p:pic>
      <p:sp>
        <p:nvSpPr>
          <p:cNvPr id="4" name="图片占位符 2"/>
          <p:cNvSpPr/>
          <p:nvPr>
            <p:ph type="pic" sz="quarter" idx="10"/>
          </p:nvPr>
        </p:nvSpPr>
        <p:spPr>
          <a:xfrm>
            <a:off x="228600" y="1040285"/>
            <a:ext cx="4343400" cy="1894897"/>
          </a:xfrm>
          <a:ln>
            <a:noFill/>
          </a:ln>
        </p:spPr>
        <p:txBody>
          <a:bodyPr/>
          <a:lstStyle/>
          <a:p>
            <a:endParaRPr lang="zh-CN" altLang="en-US"/>
          </a:p>
        </p:txBody>
      </p:sp>
      <p:sp>
        <p:nvSpPr>
          <p:cNvPr id="5" name="矩形 4"/>
          <p:cNvSpPr/>
          <p:nvPr userDrawn="1"/>
        </p:nvSpPr>
        <p:spPr>
          <a:xfrm>
            <a:off x="4572000" y="1040933"/>
            <a:ext cx="4343400" cy="1893600"/>
          </a:xfrm>
          <a:prstGeom prst="rect">
            <a:avLst/>
          </a:prstGeom>
          <a:gradFill>
            <a:gsLst>
              <a:gs pos="0">
                <a:srgbClr val="388AC8"/>
              </a:gs>
              <a:gs pos="100000">
                <a:srgbClr val="2672B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p:nvPr>
            <p:ph type="dt" sz="half" idx="10"/>
          </p:nvPr>
        </p:nvSpPr>
        <p:spPr/>
        <p:txBody>
          <a:bodyPr/>
          <a:lstStyle/>
          <a:p>
            <a:fld id="{B13F87CF-3569-4A6D-ABE9-80B564D3AFB4}" type="datetimeFigureOut">
              <a:rPr lang="zh-CN" altLang="en-US" smtClean="0"/>
            </a:fld>
            <a:endParaRPr lang="zh-CN" altLang="en-US"/>
          </a:p>
        </p:txBody>
      </p:sp>
      <p:sp>
        <p:nvSpPr>
          <p:cNvPr id="3" name="Footer Placeholder 2"/>
          <p:cNvSpPr/>
          <p:nvPr>
            <p:ph type="ftr" sz="quarter" idx="11"/>
          </p:nvPr>
        </p:nvSpPr>
        <p:spPr/>
        <p:txBody>
          <a:bodyPr/>
          <a:lstStyle/>
          <a:p>
            <a:endParaRPr lang="zh-CN" altLang="en-US"/>
          </a:p>
        </p:txBody>
      </p:sp>
      <p:sp>
        <p:nvSpPr>
          <p:cNvPr id="4" name="Slide Number Placeholder 3"/>
          <p:cNvSpPr/>
          <p:nvPr>
            <p:ph type="sldNum" sz="quarter" idx="12"/>
          </p:nvPr>
        </p:nvSpPr>
        <p:spPr/>
        <p:txBody>
          <a:bodyPr/>
          <a:lstStyle/>
          <a:p>
            <a:fld id="{E431EDE2-ED55-47B1-BF0C-0EF98048EBB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13F87CF-3569-4A6D-ABE9-80B564D3AFB4}" type="datetimeFigureOut">
              <a:rPr lang="zh-CN" altLang="en-US" smtClean="0"/>
            </a:fld>
            <a:endParaRPr lang="zh-CN" altLang="en-US"/>
          </a:p>
        </p:txBody>
      </p:sp>
      <p:sp>
        <p:nvSpPr>
          <p:cNvPr id="5" name="Footer Placeholder 4"/>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431EDE2-ED55-47B1-BF0C-0EF98048EBB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image" Target="../media/image2.png"/><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image" Target="../media/image2.png"/><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58.xml"/><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6" Type="http://schemas.openxmlformats.org/officeDocument/2006/relationships/notesSlide" Target="../notesSlides/notesSlide2.xml"/><Relationship Id="rId25" Type="http://schemas.openxmlformats.org/officeDocument/2006/relationships/slideLayout" Target="../slideLayouts/slideLayout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9" Type="http://schemas.openxmlformats.org/officeDocument/2006/relationships/image" Target="../media/image8.jpeg"/><Relationship Id="rId8" Type="http://schemas.openxmlformats.org/officeDocument/2006/relationships/tags" Target="../tags/tag35.xml"/><Relationship Id="rId7" Type="http://schemas.openxmlformats.org/officeDocument/2006/relationships/image" Target="../media/image7.jpeg"/><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3" Type="http://schemas.openxmlformats.org/officeDocument/2006/relationships/slideLayout" Target="../slideLayouts/slideLayout2.xml"/><Relationship Id="rId12" Type="http://schemas.openxmlformats.org/officeDocument/2006/relationships/image" Target="../media/image10.jpeg"/><Relationship Id="rId11" Type="http://schemas.openxmlformats.org/officeDocument/2006/relationships/image" Target="../media/image9.jpeg"/><Relationship Id="rId10" Type="http://schemas.openxmlformats.org/officeDocument/2006/relationships/tags" Target="../tags/tag36.xml"/><Relationship Id="rId1" Type="http://schemas.openxmlformats.org/officeDocument/2006/relationships/tags" Target="../tags/tag2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8.xml"/><Relationship Id="rId2" Type="http://schemas.openxmlformats.org/officeDocument/2006/relationships/image" Target="../media/image12.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70131" y="767677"/>
            <a:ext cx="7803738" cy="238911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925" b="1" i="0" u="none" strike="noStrike" kern="1200" cap="none" spc="0" normalizeH="0" baseline="0" noProof="0">
                <a:ln>
                  <a:noFill/>
                </a:ln>
                <a:gradFill flip="none" rotWithShape="1">
                  <a:gsLst>
                    <a:gs pos="0">
                      <a:srgbClr val="FEFDFF">
                        <a:alpha val="20000"/>
                      </a:srgbClr>
                    </a:gs>
                    <a:gs pos="80000">
                      <a:schemeClr val="accent1">
                        <a:alpha val="0"/>
                      </a:schemeClr>
                    </a:gs>
                  </a:gsLst>
                  <a:lin ang="5400000" scaled="1"/>
                  <a:tileRect/>
                </a:gradFill>
                <a:effectLst/>
                <a:uLnTx/>
                <a:uFillTx/>
                <a:latin typeface="+mj-ea"/>
                <a:ea typeface="+mj-ea"/>
                <a:cs typeface="+mn-cs"/>
              </a:rPr>
              <a:t>REPORT</a:t>
            </a:r>
            <a:endParaRPr kumimoji="0" lang="zh-CN" altLang="en-US" sz="14925" b="1" i="0" u="none" strike="noStrike" kern="1200" cap="none" spc="0" normalizeH="0" baseline="0" noProof="0" dirty="0">
              <a:ln>
                <a:noFill/>
              </a:ln>
              <a:gradFill flip="none" rotWithShape="1">
                <a:gsLst>
                  <a:gs pos="0">
                    <a:srgbClr val="FEFDFF">
                      <a:alpha val="20000"/>
                    </a:srgbClr>
                  </a:gs>
                  <a:gs pos="80000">
                    <a:schemeClr val="accent1">
                      <a:alpha val="0"/>
                    </a:schemeClr>
                  </a:gs>
                </a:gsLst>
                <a:lin ang="5400000" scaled="1"/>
                <a:tileRect/>
              </a:gradFill>
              <a:effectLst/>
              <a:uLnTx/>
              <a:uFillTx/>
              <a:latin typeface="+mj-ea"/>
              <a:ea typeface="+mj-ea"/>
              <a:cs typeface="+mn-cs"/>
            </a:endParaRPr>
          </a:p>
        </p:txBody>
      </p:sp>
      <p:sp>
        <p:nvSpPr>
          <p:cNvPr id="48" name="矩形: 圆角 47"/>
          <p:cNvSpPr/>
          <p:nvPr/>
        </p:nvSpPr>
        <p:spPr>
          <a:xfrm>
            <a:off x="3732530" y="3527425"/>
            <a:ext cx="2794635" cy="387985"/>
          </a:xfrm>
          <a:prstGeom prst="roundRect">
            <a:avLst>
              <a:gd name="adj" fmla="val 50000"/>
            </a:avLst>
          </a:prstGeom>
          <a:gradFill>
            <a:gsLst>
              <a:gs pos="0">
                <a:srgbClr val="388AC8"/>
              </a:gs>
              <a:gs pos="100000">
                <a:srgbClr val="2672B8"/>
              </a:gs>
            </a:gsLst>
            <a:lin ang="5400000" scaled="1"/>
          </a:gradFill>
          <a:ln w="12700" cap="flat" cmpd="sng" algn="ctr">
            <a:noFill/>
            <a:prstDash val="solid"/>
            <a:miter lim="800000"/>
          </a:ln>
          <a:effectLst>
            <a:outerShdw blurRad="127000" dist="127000" dir="5400000" algn="t" rotWithShape="0">
              <a:srgbClr val="44546B">
                <a:lumMod val="60000"/>
                <a:lumOff val="4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prstClr val="white"/>
                </a:solidFill>
                <a:effectLst/>
                <a:uLnTx/>
                <a:uFillTx/>
                <a:latin typeface="+mj-ea"/>
                <a:ea typeface="+mj-ea"/>
                <a:cs typeface="+mn-cs"/>
                <a:sym typeface="汉仪旗黑-45S" panose="00020600040101010101" pitchFamily="18" charset="-122"/>
              </a:rPr>
              <a:t>汇报人：刘畅、许晓英</a:t>
            </a:r>
            <a:endParaRPr kumimoji="0" lang="en-US" altLang="zh-CN" sz="1600" b="0" i="0" u="none" strike="noStrike" kern="0" cap="none" spc="0" normalizeH="0" baseline="0" noProof="0">
              <a:ln>
                <a:noFill/>
              </a:ln>
              <a:solidFill>
                <a:prstClr val="white"/>
              </a:solidFill>
              <a:effectLst/>
              <a:uLnTx/>
              <a:uFillTx/>
              <a:latin typeface="+mj-ea"/>
              <a:ea typeface="+mj-ea"/>
              <a:cs typeface="+mn-cs"/>
              <a:sym typeface="汉仪旗黑-45S" panose="00020600040101010101" pitchFamily="18" charset="-122"/>
            </a:endParaRPr>
          </a:p>
        </p:txBody>
      </p:sp>
      <p:grpSp>
        <p:nvGrpSpPr>
          <p:cNvPr id="2" name="组合 1"/>
          <p:cNvGrpSpPr/>
          <p:nvPr/>
        </p:nvGrpSpPr>
        <p:grpSpPr>
          <a:xfrm>
            <a:off x="1267460" y="872490"/>
            <a:ext cx="6959600" cy="2561590"/>
            <a:chOff x="1996" y="2243"/>
            <a:chExt cx="10960" cy="4034"/>
          </a:xfrm>
        </p:grpSpPr>
        <p:sp>
          <p:nvSpPr>
            <p:cNvPr id="47" name="文本框 46"/>
            <p:cNvSpPr txBox="1"/>
            <p:nvPr/>
          </p:nvSpPr>
          <p:spPr>
            <a:xfrm>
              <a:off x="1996" y="2243"/>
              <a:ext cx="10960" cy="2842"/>
            </a:xfrm>
            <a:prstGeom prst="rect">
              <a:avLst/>
            </a:prstGeom>
            <a:noFill/>
          </p:spPr>
          <p:txBody>
            <a:bodyPr wrap="square" rtlCol="0">
              <a:spAutoFit/>
            </a:bodyPr>
            <a:lstStyle/>
            <a:p>
              <a:pPr indent="0" algn="ctr" defTabSz="685800" fontAlgn="auto">
                <a:lnSpc>
                  <a:spcPts val="6680"/>
                </a:lnSpc>
                <a:defRPr/>
              </a:pPr>
              <a:r>
                <a:rPr lang="zh-CN" altLang="en-US" sz="4400">
                  <a:gradFill>
                    <a:gsLst>
                      <a:gs pos="0">
                        <a:srgbClr val="388AC8"/>
                      </a:gs>
                      <a:gs pos="100000">
                        <a:srgbClr val="2672B8"/>
                      </a:gs>
                    </a:gsLst>
                    <a:lin ang="5400000" scaled="1"/>
                  </a:gradFill>
                  <a:latin typeface="方正公文小标宋" panose="02000500000000000000" charset="-122"/>
                  <a:ea typeface="方正公文小标宋" panose="02000500000000000000" charset="-122"/>
                  <a:sym typeface="汉仪旗黑-45S" panose="00020600040101010101" pitchFamily="18" charset="-122"/>
                </a:rPr>
                <a:t>指向策略的小学英语语篇</a:t>
              </a:r>
              <a:endParaRPr lang="zh-CN" altLang="en-US" sz="4400">
                <a:gradFill>
                  <a:gsLst>
                    <a:gs pos="0">
                      <a:srgbClr val="388AC8"/>
                    </a:gs>
                    <a:gs pos="100000">
                      <a:srgbClr val="2672B8"/>
                    </a:gs>
                  </a:gsLst>
                  <a:lin ang="5400000" scaled="1"/>
                </a:gradFill>
                <a:latin typeface="方正公文小标宋" panose="02000500000000000000" charset="-122"/>
                <a:ea typeface="方正公文小标宋" panose="02000500000000000000" charset="-122"/>
                <a:sym typeface="汉仪旗黑-45S" panose="00020600040101010101" pitchFamily="18" charset="-122"/>
              </a:endParaRPr>
            </a:p>
            <a:p>
              <a:pPr indent="0" algn="ctr" defTabSz="685800" fontAlgn="auto">
                <a:lnSpc>
                  <a:spcPts val="6680"/>
                </a:lnSpc>
                <a:defRPr/>
              </a:pPr>
              <a:r>
                <a:rPr lang="zh-CN" altLang="en-US" sz="4400">
                  <a:gradFill>
                    <a:gsLst>
                      <a:gs pos="0">
                        <a:srgbClr val="388AC8"/>
                      </a:gs>
                      <a:gs pos="100000">
                        <a:srgbClr val="2672B8"/>
                      </a:gs>
                    </a:gsLst>
                    <a:lin ang="5400000" scaled="1"/>
                  </a:gradFill>
                  <a:latin typeface="方正公文小标宋" panose="02000500000000000000" charset="-122"/>
                  <a:ea typeface="方正公文小标宋" panose="02000500000000000000" charset="-122"/>
                  <a:sym typeface="汉仪旗黑-45S" panose="00020600040101010101" pitchFamily="18" charset="-122"/>
                </a:rPr>
                <a:t>多模态教学实践研究</a:t>
              </a:r>
              <a:endParaRPr lang="zh-CN" altLang="en-US" sz="4400">
                <a:gradFill>
                  <a:gsLst>
                    <a:gs pos="0">
                      <a:srgbClr val="388AC8"/>
                    </a:gs>
                    <a:gs pos="100000">
                      <a:srgbClr val="2672B8"/>
                    </a:gs>
                  </a:gsLst>
                  <a:lin ang="5400000" scaled="1"/>
                </a:gradFill>
                <a:latin typeface="方正公文小标宋" panose="02000500000000000000" charset="-122"/>
                <a:ea typeface="方正公文小标宋" panose="02000500000000000000" charset="-122"/>
                <a:sym typeface="汉仪旗黑-45S" panose="00020600040101010101" pitchFamily="18" charset="-122"/>
              </a:endParaRPr>
            </a:p>
          </p:txBody>
        </p:sp>
        <p:sp>
          <p:nvSpPr>
            <p:cNvPr id="49" name="矩形 48"/>
            <p:cNvSpPr/>
            <p:nvPr/>
          </p:nvSpPr>
          <p:spPr>
            <a:xfrm>
              <a:off x="3398" y="4971"/>
              <a:ext cx="8155" cy="1307"/>
            </a:xfrm>
            <a:prstGeom prst="rect">
              <a:avLst/>
            </a:prstGeom>
          </p:spPr>
          <p:txBody>
            <a:bodyPr wrap="square">
              <a:spAutoFit/>
            </a:bodyPr>
            <a:lstStyle/>
            <a:p>
              <a:pPr algn="ctr" defTabSz="914400">
                <a:lnSpc>
                  <a:spcPct val="150000"/>
                </a:lnSpc>
                <a:defRPr/>
              </a:pPr>
              <a:r>
                <a:rPr lang="en-US" altLang="zh-CN" sz="1050" kern="0">
                  <a:solidFill>
                    <a:prstClr val="black">
                      <a:lumMod val="50000"/>
                      <a:lumOff val="50000"/>
                    </a:prstClr>
                  </a:solidFill>
                  <a:latin typeface="汉仪旗黑-45S" panose="00020600040101010101" pitchFamily="18" charset="-122"/>
                  <a:cs typeface="Arial" panose="020B0604020202020204" pitchFamily="34" charset="0"/>
                  <a:sym typeface="汉仪旗黑-45S" panose="00020600040101010101" pitchFamily="18" charset="-122"/>
                </a:rPr>
                <a:t> </a:t>
              </a:r>
              <a:r>
                <a:rPr lang="en-US" altLang="zh-CN" sz="1600" kern="0">
                  <a:solidFill>
                    <a:prstClr val="black">
                      <a:lumMod val="50000"/>
                      <a:lumOff val="50000"/>
                    </a:prstClr>
                  </a:solidFill>
                  <a:latin typeface="汉仪旗黑-45S" panose="00020600040101010101" pitchFamily="18" charset="-122"/>
                  <a:cs typeface="Arial" panose="020B0604020202020204" pitchFamily="34" charset="0"/>
                  <a:sym typeface="汉仪旗黑-45S" panose="00020600040101010101" pitchFamily="18" charset="-122"/>
                </a:rPr>
                <a:t>Primary English discourse pointing to strategies</a:t>
              </a:r>
              <a:endParaRPr lang="en-US" altLang="zh-CN" sz="1600" kern="0">
                <a:solidFill>
                  <a:prstClr val="black">
                    <a:lumMod val="50000"/>
                    <a:lumOff val="50000"/>
                  </a:prstClr>
                </a:solidFill>
                <a:latin typeface="汉仪旗黑-45S" panose="00020600040101010101" pitchFamily="18" charset="-122"/>
                <a:cs typeface="Arial" panose="020B0604020202020204" pitchFamily="34" charset="0"/>
                <a:sym typeface="汉仪旗黑-45S" panose="00020600040101010101" pitchFamily="18" charset="-122"/>
              </a:endParaRPr>
            </a:p>
            <a:p>
              <a:pPr algn="ctr" defTabSz="914400">
                <a:lnSpc>
                  <a:spcPct val="150000"/>
                </a:lnSpc>
                <a:defRPr/>
              </a:pPr>
              <a:r>
                <a:rPr lang="en-US" altLang="zh-CN" sz="1600" kern="0">
                  <a:solidFill>
                    <a:prstClr val="black">
                      <a:lumMod val="50000"/>
                      <a:lumOff val="50000"/>
                    </a:prstClr>
                  </a:solidFill>
                  <a:latin typeface="汉仪旗黑-45S" panose="00020600040101010101" pitchFamily="18" charset="-122"/>
                  <a:cs typeface="Arial" panose="020B0604020202020204" pitchFamily="34" charset="0"/>
                  <a:sym typeface="汉仪旗黑-45S" panose="00020600040101010101" pitchFamily="18" charset="-122"/>
                </a:rPr>
                <a:t>Research on multimodal teaching practice</a:t>
              </a:r>
              <a:endParaRPr lang="en-US" altLang="zh-CN" sz="1600" kern="0">
                <a:solidFill>
                  <a:prstClr val="black">
                    <a:lumMod val="50000"/>
                    <a:lumOff val="50000"/>
                  </a:prstClr>
                </a:solidFill>
                <a:latin typeface="汉仪旗黑-45S" panose="00020600040101010101" pitchFamily="18" charset="-122"/>
                <a:cs typeface="Arial" panose="020B0604020202020204" pitchFamily="34" charset="0"/>
                <a:sym typeface="汉仪旗黑-45S"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572770" y="200025"/>
            <a:ext cx="1918335" cy="715010"/>
            <a:chOff x="902" y="315"/>
            <a:chExt cx="3021" cy="1126"/>
          </a:xfrm>
        </p:grpSpPr>
        <p:sp>
          <p:nvSpPr>
            <p:cNvPr id="8" name="矩形 7"/>
            <p:cNvSpPr/>
            <p:nvPr>
              <p:custDataLst>
                <p:tags r:id="rId1"/>
              </p:custDataLst>
            </p:nvPr>
          </p:nvSpPr>
          <p:spPr>
            <a:xfrm>
              <a:off x="902" y="315"/>
              <a:ext cx="2939" cy="725"/>
            </a:xfrm>
            <a:prstGeom prst="rect">
              <a:avLst/>
            </a:prstGeom>
          </p:spPr>
          <p:txBody>
            <a:bodyPr wrap="none">
              <a:spAutoFit/>
            </a:bodyPr>
            <a:p>
              <a:pPr algn="l" defTabSz="685800"/>
              <a:r>
                <a:rPr lang="en-US" altLang="zh-CN" sz="2400" b="1" kern="0">
                  <a:gradFill>
                    <a:gsLst>
                      <a:gs pos="0">
                        <a:srgbClr val="388AC8"/>
                      </a:gs>
                      <a:gs pos="100000">
                        <a:srgbClr val="2672B8"/>
                      </a:gs>
                    </a:gsLst>
                    <a:lin ang="5400000" scaled="1"/>
                  </a:gradFill>
                  <a:latin typeface="汉仪颜楷简" panose="00020600040101010101" charset="-122"/>
                  <a:ea typeface="汉仪颜楷简" panose="00020600040101010101" charset="-122"/>
                  <a:cs typeface="汉仪颜楷简" panose="00020600040101010101" charset="-122"/>
                  <a:sym typeface="汉仪旗黑-45S" panose="00020600040101010101" pitchFamily="18" charset="-122"/>
                </a:rPr>
                <a:t>07</a:t>
              </a:r>
              <a:r>
                <a:rPr lang="zh-CN" altLang="en-US" sz="2400" b="1" kern="0">
                  <a:gradFill>
                    <a:gsLst>
                      <a:gs pos="0">
                        <a:srgbClr val="388AC8"/>
                      </a:gs>
                      <a:gs pos="100000">
                        <a:srgbClr val="2672B8"/>
                      </a:gs>
                    </a:gsLst>
                    <a:lin ang="5400000" scaled="1"/>
                  </a:gradFill>
                  <a:latin typeface="汉仪颜楷简" panose="00020600040101010101" charset="-122"/>
                  <a:ea typeface="汉仪颜楷简" panose="00020600040101010101" charset="-122"/>
                  <a:cs typeface="汉仪颜楷简" panose="00020600040101010101" charset="-122"/>
                  <a:sym typeface="汉仪旗黑-45S" panose="00020600040101010101" pitchFamily="18" charset="-122"/>
                </a:rPr>
                <a:t> 研究保障</a:t>
              </a:r>
              <a:endParaRPr lang="zh-CN" altLang="en-US" sz="2400" b="1" kern="0">
                <a:gradFill>
                  <a:gsLst>
                    <a:gs pos="0">
                      <a:srgbClr val="388AC8"/>
                    </a:gs>
                    <a:gs pos="100000">
                      <a:srgbClr val="2672B8"/>
                    </a:gs>
                  </a:gsLst>
                  <a:lin ang="5400000" scaled="1"/>
                </a:gradFill>
                <a:latin typeface="汉仪颜楷简" panose="00020600040101010101" charset="-122"/>
                <a:ea typeface="汉仪颜楷简" panose="00020600040101010101" charset="-122"/>
                <a:cs typeface="汉仪颜楷简" panose="00020600040101010101" charset="-122"/>
                <a:sym typeface="汉仪旗黑-45S" panose="00020600040101010101" pitchFamily="18" charset="-122"/>
              </a:endParaRPr>
            </a:p>
          </p:txBody>
        </p:sp>
        <p:sp>
          <p:nvSpPr>
            <p:cNvPr id="9" name="Rectangle 120"/>
            <p:cNvSpPr/>
            <p:nvPr>
              <p:custDataLst>
                <p:tags r:id="rId2"/>
              </p:custDataLst>
            </p:nvPr>
          </p:nvSpPr>
          <p:spPr>
            <a:xfrm>
              <a:off x="947" y="1007"/>
              <a:ext cx="2976" cy="434"/>
            </a:xfrm>
            <a:prstGeom prst="rect">
              <a:avLst/>
            </a:prstGeom>
          </p:spPr>
          <p:txBody>
            <a:bodyPr wrap="square">
              <a:spAutoFit/>
            </a:bodyPr>
            <a:p>
              <a:pPr marL="0" marR="0" lvl="0" indent="0" defTabSz="6858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lumMod val="65000"/>
                      <a:lumOff val="35000"/>
                    </a:schemeClr>
                  </a:solidFill>
                  <a:effectLst/>
                  <a:uLnTx/>
                  <a:uFillTx/>
                  <a:latin typeface="华文中宋" panose="02010600040101010101" charset="-122"/>
                  <a:ea typeface="华文中宋" panose="02010600040101010101" charset="-122"/>
                  <a:cs typeface="+mn-ea"/>
                  <a:sym typeface="汉仪旗黑-45S" panose="00020600040101010101" pitchFamily="18" charset="-122"/>
                </a:rPr>
                <a:t>Research ideas</a:t>
              </a:r>
              <a:endParaRPr kumimoji="0" lang="id-ID" sz="1200" b="0" i="0" u="none" strike="noStrike" kern="1200" cap="none" spc="0" normalizeH="0" baseline="0" noProof="0">
                <a:ln>
                  <a:noFill/>
                </a:ln>
                <a:solidFill>
                  <a:schemeClr val="tx1">
                    <a:lumMod val="65000"/>
                    <a:lumOff val="35000"/>
                  </a:schemeClr>
                </a:solidFill>
                <a:effectLst/>
                <a:uLnTx/>
                <a:uFillTx/>
                <a:latin typeface="华文中宋" panose="02010600040101010101" charset="-122"/>
                <a:ea typeface="华文中宋" panose="02010600040101010101" charset="-122"/>
                <a:cs typeface="+mn-ea"/>
                <a:sym typeface="汉仪旗黑-45S" panose="00020600040101010101" pitchFamily="18" charset="-122"/>
              </a:endParaRPr>
            </a:p>
          </p:txBody>
        </p:sp>
      </p:grpSp>
      <p:pic>
        <p:nvPicPr>
          <p:cNvPr id="100" name="图片 99"/>
          <p:cNvPicPr>
            <a:picLocks noChangeAspect="1"/>
          </p:cNvPicPr>
          <p:nvPr>
            <p:custDataLst>
              <p:tags r:id="rId3"/>
            </p:custDataLst>
          </p:nvPr>
        </p:nvPicPr>
        <p:blipFill rotWithShape="1">
          <a:blip r:embed="rId4">
            <a:extLst>
              <a:ext uri="{28A0092B-C50C-407E-A947-70E740481C1C}">
                <a14:useLocalDpi xmlns:a14="http://schemas.microsoft.com/office/drawing/2010/main" val="0"/>
              </a:ext>
            </a:extLst>
          </a:blip>
          <a:srcRect r="92116" b="86256"/>
          <a:stretch>
            <a:fillRect/>
          </a:stretch>
        </p:blipFill>
        <p:spPr>
          <a:xfrm>
            <a:off x="0" y="0"/>
            <a:ext cx="720090" cy="708025"/>
          </a:xfrm>
          <a:prstGeom prst="rect">
            <a:avLst/>
          </a:prstGeom>
        </p:spPr>
      </p:pic>
      <p:grpSp>
        <p:nvGrpSpPr>
          <p:cNvPr id="6" name="组合 5"/>
          <p:cNvGrpSpPr/>
          <p:nvPr/>
        </p:nvGrpSpPr>
        <p:grpSpPr>
          <a:xfrm>
            <a:off x="377190" y="1102995"/>
            <a:ext cx="8461375" cy="3324860"/>
            <a:chOff x="478" y="1723"/>
            <a:chExt cx="13325" cy="5236"/>
          </a:xfrm>
        </p:grpSpPr>
        <p:sp>
          <p:nvSpPr>
            <p:cNvPr id="4" name="圆角矩形 3"/>
            <p:cNvSpPr/>
            <p:nvPr>
              <p:custDataLst>
                <p:tags r:id="rId5"/>
              </p:custDataLst>
            </p:nvPr>
          </p:nvSpPr>
          <p:spPr>
            <a:xfrm>
              <a:off x="478" y="1723"/>
              <a:ext cx="13325" cy="5236"/>
            </a:xfrm>
            <a:prstGeom prst="roundRect">
              <a:avLst>
                <a:gd name="adj" fmla="val 12203"/>
              </a:avLst>
            </a:prstGeom>
            <a:solidFill>
              <a:schemeClr val="bg1"/>
            </a:solidFill>
            <a:ln>
              <a:noFill/>
            </a:ln>
            <a:effectLst>
              <a:outerShdw blurRad="114300" algn="ct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文本框 4"/>
            <p:cNvSpPr txBox="1"/>
            <p:nvPr>
              <p:custDataLst>
                <p:tags r:id="rId6"/>
              </p:custDataLst>
            </p:nvPr>
          </p:nvSpPr>
          <p:spPr>
            <a:xfrm>
              <a:off x="748" y="1826"/>
              <a:ext cx="12796" cy="4215"/>
            </a:xfrm>
            <a:prstGeom prst="rect">
              <a:avLst/>
            </a:prstGeom>
            <a:noFill/>
          </p:spPr>
          <p:txBody>
            <a:bodyPr wrap="square" rtlCol="0">
              <a:spAutoFit/>
            </a:bodyPr>
            <a:p>
              <a:pPr>
                <a:lnSpc>
                  <a:spcPct val="150000"/>
                </a:lnSpc>
              </a:pPr>
              <a:r>
                <a:rPr sz="1600" b="1">
                  <a:latin typeface="华文中宋" panose="02010600040101010101" charset="-122"/>
                  <a:ea typeface="华文中宋" panose="02010600040101010101" charset="-122"/>
                  <a:cs typeface="华文中宋" panose="02010600040101010101" charset="-122"/>
                </a:rPr>
                <a:t>组织机构保障：</a:t>
              </a:r>
              <a:r>
                <a:rPr sz="1600">
                  <a:latin typeface="华文中宋" panose="02010600040101010101" charset="-122"/>
                  <a:ea typeface="华文中宋" panose="02010600040101010101" charset="-122"/>
                  <a:cs typeface="华文中宋" panose="02010600040101010101" charset="-122"/>
                </a:rPr>
                <a:t>我们不仅把《指向策略的小学英语语篇多模态教学实践研究》作为研究课题，而且把它作为推进课程改革，实施小学英语素质教育，实施课程改革的重大突破。为加强对课题研究的领导，切实保障研究工作的顺利进行，我们组建英语和其他学科教研组长、备课组长和精英教师成立了课题核心小组，负责协调本课题的研究工作；各学科骨干教师负责方案设计、教学资源的研发、小学英语语篇教材的研究，实施过程的指导、调控、检查、评价等。</a:t>
              </a:r>
              <a:endParaRPr sz="1600">
                <a:latin typeface="华文中宋" panose="02010600040101010101" charset="-122"/>
                <a:ea typeface="华文中宋" panose="02010600040101010101" charset="-122"/>
                <a:cs typeface="华文中宋" panose="02010600040101010101" charset="-122"/>
              </a:endParaRPr>
            </a:p>
            <a:p>
              <a:pPr>
                <a:lnSpc>
                  <a:spcPct val="150000"/>
                </a:lnSpc>
              </a:pPr>
              <a:endParaRPr sz="1600">
                <a:latin typeface="华文中宋" panose="02010600040101010101" charset="-122"/>
                <a:ea typeface="华文中宋" panose="02010600040101010101" charset="-122"/>
                <a:cs typeface="华文中宋" panose="02010600040101010101"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572770" y="200025"/>
            <a:ext cx="1918335" cy="715010"/>
            <a:chOff x="902" y="315"/>
            <a:chExt cx="3021" cy="1126"/>
          </a:xfrm>
        </p:grpSpPr>
        <p:sp>
          <p:nvSpPr>
            <p:cNvPr id="8" name="矩形 7"/>
            <p:cNvSpPr/>
            <p:nvPr>
              <p:custDataLst>
                <p:tags r:id="rId1"/>
              </p:custDataLst>
            </p:nvPr>
          </p:nvSpPr>
          <p:spPr>
            <a:xfrm>
              <a:off x="902" y="315"/>
              <a:ext cx="2939" cy="725"/>
            </a:xfrm>
            <a:prstGeom prst="rect">
              <a:avLst/>
            </a:prstGeom>
          </p:spPr>
          <p:txBody>
            <a:bodyPr wrap="none">
              <a:spAutoFit/>
            </a:bodyPr>
            <a:p>
              <a:pPr algn="l" defTabSz="685800"/>
              <a:r>
                <a:rPr lang="en-US" altLang="zh-CN" sz="2400" b="1" kern="0">
                  <a:gradFill>
                    <a:gsLst>
                      <a:gs pos="0">
                        <a:srgbClr val="388AC8"/>
                      </a:gs>
                      <a:gs pos="100000">
                        <a:srgbClr val="2672B8"/>
                      </a:gs>
                    </a:gsLst>
                    <a:lin ang="5400000" scaled="1"/>
                  </a:gradFill>
                  <a:latin typeface="汉仪颜楷简" panose="00020600040101010101" charset="-122"/>
                  <a:ea typeface="汉仪颜楷简" panose="00020600040101010101" charset="-122"/>
                  <a:cs typeface="汉仪颜楷简" panose="00020600040101010101" charset="-122"/>
                  <a:sym typeface="汉仪旗黑-45S" panose="00020600040101010101" pitchFamily="18" charset="-122"/>
                </a:rPr>
                <a:t>07</a:t>
              </a:r>
              <a:r>
                <a:rPr lang="zh-CN" altLang="en-US" sz="2400" b="1" kern="0">
                  <a:gradFill>
                    <a:gsLst>
                      <a:gs pos="0">
                        <a:srgbClr val="388AC8"/>
                      </a:gs>
                      <a:gs pos="100000">
                        <a:srgbClr val="2672B8"/>
                      </a:gs>
                    </a:gsLst>
                    <a:lin ang="5400000" scaled="1"/>
                  </a:gradFill>
                  <a:latin typeface="汉仪颜楷简" panose="00020600040101010101" charset="-122"/>
                  <a:ea typeface="汉仪颜楷简" panose="00020600040101010101" charset="-122"/>
                  <a:cs typeface="汉仪颜楷简" panose="00020600040101010101" charset="-122"/>
                  <a:sym typeface="汉仪旗黑-45S" panose="00020600040101010101" pitchFamily="18" charset="-122"/>
                </a:rPr>
                <a:t> 研究保障</a:t>
              </a:r>
              <a:endParaRPr lang="zh-CN" altLang="en-US" sz="2400" b="1" kern="0">
                <a:gradFill>
                  <a:gsLst>
                    <a:gs pos="0">
                      <a:srgbClr val="388AC8"/>
                    </a:gs>
                    <a:gs pos="100000">
                      <a:srgbClr val="2672B8"/>
                    </a:gs>
                  </a:gsLst>
                  <a:lin ang="5400000" scaled="1"/>
                </a:gradFill>
                <a:latin typeface="汉仪颜楷简" panose="00020600040101010101" charset="-122"/>
                <a:ea typeface="汉仪颜楷简" panose="00020600040101010101" charset="-122"/>
                <a:cs typeface="汉仪颜楷简" panose="00020600040101010101" charset="-122"/>
                <a:sym typeface="汉仪旗黑-45S" panose="00020600040101010101" pitchFamily="18" charset="-122"/>
              </a:endParaRPr>
            </a:p>
          </p:txBody>
        </p:sp>
        <p:sp>
          <p:nvSpPr>
            <p:cNvPr id="9" name="Rectangle 120"/>
            <p:cNvSpPr/>
            <p:nvPr>
              <p:custDataLst>
                <p:tags r:id="rId2"/>
              </p:custDataLst>
            </p:nvPr>
          </p:nvSpPr>
          <p:spPr>
            <a:xfrm>
              <a:off x="947" y="1007"/>
              <a:ext cx="2976" cy="434"/>
            </a:xfrm>
            <a:prstGeom prst="rect">
              <a:avLst/>
            </a:prstGeom>
          </p:spPr>
          <p:txBody>
            <a:bodyPr wrap="square">
              <a:spAutoFit/>
            </a:bodyPr>
            <a:p>
              <a:pPr marL="0" marR="0" lvl="0" indent="0" defTabSz="6858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lumMod val="65000"/>
                      <a:lumOff val="35000"/>
                    </a:schemeClr>
                  </a:solidFill>
                  <a:effectLst/>
                  <a:uLnTx/>
                  <a:uFillTx/>
                  <a:latin typeface="华文中宋" panose="02010600040101010101" charset="-122"/>
                  <a:ea typeface="华文中宋" panose="02010600040101010101" charset="-122"/>
                  <a:cs typeface="+mn-ea"/>
                  <a:sym typeface="汉仪旗黑-45S" panose="00020600040101010101" pitchFamily="18" charset="-122"/>
                </a:rPr>
                <a:t>Research ideas</a:t>
              </a:r>
              <a:endParaRPr kumimoji="0" lang="id-ID" sz="1200" b="0" i="0" u="none" strike="noStrike" kern="1200" cap="none" spc="0" normalizeH="0" baseline="0" noProof="0">
                <a:ln>
                  <a:noFill/>
                </a:ln>
                <a:solidFill>
                  <a:schemeClr val="tx1">
                    <a:lumMod val="65000"/>
                    <a:lumOff val="35000"/>
                  </a:schemeClr>
                </a:solidFill>
                <a:effectLst/>
                <a:uLnTx/>
                <a:uFillTx/>
                <a:latin typeface="华文中宋" panose="02010600040101010101" charset="-122"/>
                <a:ea typeface="华文中宋" panose="02010600040101010101" charset="-122"/>
                <a:cs typeface="+mn-ea"/>
                <a:sym typeface="汉仪旗黑-45S" panose="00020600040101010101" pitchFamily="18" charset="-122"/>
              </a:endParaRPr>
            </a:p>
          </p:txBody>
        </p:sp>
      </p:grpSp>
      <p:pic>
        <p:nvPicPr>
          <p:cNvPr id="100" name="图片 99"/>
          <p:cNvPicPr>
            <a:picLocks noChangeAspect="1"/>
          </p:cNvPicPr>
          <p:nvPr>
            <p:custDataLst>
              <p:tags r:id="rId3"/>
            </p:custDataLst>
          </p:nvPr>
        </p:nvPicPr>
        <p:blipFill rotWithShape="1">
          <a:blip r:embed="rId4">
            <a:extLst>
              <a:ext uri="{28A0092B-C50C-407E-A947-70E740481C1C}">
                <a14:useLocalDpi xmlns:a14="http://schemas.microsoft.com/office/drawing/2010/main" val="0"/>
              </a:ext>
            </a:extLst>
          </a:blip>
          <a:srcRect r="92116" b="86256"/>
          <a:stretch>
            <a:fillRect/>
          </a:stretch>
        </p:blipFill>
        <p:spPr>
          <a:xfrm>
            <a:off x="0" y="0"/>
            <a:ext cx="720090" cy="708025"/>
          </a:xfrm>
          <a:prstGeom prst="rect">
            <a:avLst/>
          </a:prstGeom>
        </p:spPr>
      </p:pic>
      <p:grpSp>
        <p:nvGrpSpPr>
          <p:cNvPr id="6" name="组合 5"/>
          <p:cNvGrpSpPr/>
          <p:nvPr/>
        </p:nvGrpSpPr>
        <p:grpSpPr>
          <a:xfrm>
            <a:off x="377190" y="1102995"/>
            <a:ext cx="8461375" cy="3324860"/>
            <a:chOff x="478" y="1723"/>
            <a:chExt cx="13325" cy="5236"/>
          </a:xfrm>
        </p:grpSpPr>
        <p:sp>
          <p:nvSpPr>
            <p:cNvPr id="4" name="圆角矩形 3"/>
            <p:cNvSpPr/>
            <p:nvPr>
              <p:custDataLst>
                <p:tags r:id="rId5"/>
              </p:custDataLst>
            </p:nvPr>
          </p:nvSpPr>
          <p:spPr>
            <a:xfrm>
              <a:off x="478" y="1723"/>
              <a:ext cx="13325" cy="5236"/>
            </a:xfrm>
            <a:prstGeom prst="roundRect">
              <a:avLst>
                <a:gd name="adj" fmla="val 12203"/>
              </a:avLst>
            </a:prstGeom>
            <a:solidFill>
              <a:schemeClr val="bg1"/>
            </a:solidFill>
            <a:ln>
              <a:noFill/>
            </a:ln>
            <a:effectLst>
              <a:outerShdw blurRad="114300" algn="ct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文本框 4"/>
            <p:cNvSpPr txBox="1"/>
            <p:nvPr>
              <p:custDataLst>
                <p:tags r:id="rId6"/>
              </p:custDataLst>
            </p:nvPr>
          </p:nvSpPr>
          <p:spPr>
            <a:xfrm>
              <a:off x="748" y="1826"/>
              <a:ext cx="12796" cy="4215"/>
            </a:xfrm>
            <a:prstGeom prst="rect">
              <a:avLst/>
            </a:prstGeom>
            <a:noFill/>
          </p:spPr>
          <p:txBody>
            <a:bodyPr wrap="square" rtlCol="0">
              <a:spAutoFit/>
            </a:bodyPr>
            <a:p>
              <a:pPr>
                <a:lnSpc>
                  <a:spcPct val="150000"/>
                </a:lnSpc>
              </a:pPr>
              <a:r>
                <a:rPr sz="1600" b="1">
                  <a:latin typeface="华文中宋" panose="02010600040101010101" charset="-122"/>
                  <a:ea typeface="华文中宋" panose="02010600040101010101" charset="-122"/>
                  <a:cs typeface="华文中宋" panose="02010600040101010101" charset="-122"/>
                </a:rPr>
                <a:t>寻求外部支持：</a:t>
              </a:r>
              <a:r>
                <a:rPr sz="1600">
                  <a:latin typeface="华文中宋" panose="02010600040101010101" charset="-122"/>
                  <a:ea typeface="华文中宋" panose="02010600040101010101" charset="-122"/>
                  <a:cs typeface="华文中宋" panose="02010600040101010101" charset="-122"/>
                </a:rPr>
                <a:t>我们采用“请进来，走出去”的方式，为课题组成员创造学习机会，邀请教研部门的有关专家来校指导，为科学规范地进行课题研究提供帮助。</a:t>
              </a:r>
              <a:endParaRPr sz="1600">
                <a:latin typeface="华文中宋" panose="02010600040101010101" charset="-122"/>
                <a:ea typeface="华文中宋" panose="02010600040101010101" charset="-122"/>
                <a:cs typeface="华文中宋" panose="02010600040101010101" charset="-122"/>
              </a:endParaRPr>
            </a:p>
            <a:p>
              <a:pPr>
                <a:lnSpc>
                  <a:spcPct val="150000"/>
                </a:lnSpc>
              </a:pPr>
              <a:r>
                <a:rPr sz="1600" b="1">
                  <a:latin typeface="华文中宋" panose="02010600040101010101" charset="-122"/>
                  <a:ea typeface="华文中宋" panose="02010600040101010101" charset="-122"/>
                  <a:cs typeface="华文中宋" panose="02010600040101010101" charset="-122"/>
                </a:rPr>
                <a:t>重视过程管理：</a:t>
              </a:r>
              <a:r>
                <a:rPr sz="1600">
                  <a:latin typeface="华文中宋" panose="02010600040101010101" charset="-122"/>
                  <a:ea typeface="华文中宋" panose="02010600040101010101" charset="-122"/>
                  <a:cs typeface="华文中宋" panose="02010600040101010101" charset="-122"/>
                </a:rPr>
                <a:t>我们一方面明确课题组成员的工作目标和工作职责，要求他们根据自己的实际情况确定好研究专题，制定好研究计划，要通过研究课，论文等形式展示自己的研究成果。另一方面切实加强对教师从事研究工作的考核评价和激励，对在教科研中成绩突出的老师，在评优晋级等方面予以优先。</a:t>
              </a:r>
              <a:endParaRPr sz="1600">
                <a:latin typeface="华文中宋" panose="02010600040101010101" charset="-122"/>
                <a:ea typeface="华文中宋" panose="02010600040101010101" charset="-122"/>
                <a:cs typeface="华文中宋" panose="02010600040101010101" charset="-122"/>
              </a:endParaRPr>
            </a:p>
            <a:p>
              <a:pPr>
                <a:lnSpc>
                  <a:spcPct val="150000"/>
                </a:lnSpc>
              </a:pPr>
              <a:r>
                <a:rPr sz="1600" b="1">
                  <a:latin typeface="华文中宋" panose="02010600040101010101" charset="-122"/>
                  <a:ea typeface="华文中宋" panose="02010600040101010101" charset="-122"/>
                  <a:cs typeface="华文中宋" panose="02010600040101010101" charset="-122"/>
                </a:rPr>
                <a:t>研究经费保障：</a:t>
              </a:r>
              <a:r>
                <a:rPr sz="1600">
                  <a:latin typeface="华文中宋" panose="02010600040101010101" charset="-122"/>
                  <a:ea typeface="华文中宋" panose="02010600040101010101" charset="-122"/>
                  <a:cs typeface="华文中宋" panose="02010600040101010101" charset="-122"/>
                </a:rPr>
                <a:t>研究经费主要来源于学校投入。</a:t>
              </a:r>
              <a:endParaRPr sz="1600">
                <a:latin typeface="华文中宋" panose="02010600040101010101" charset="-122"/>
                <a:ea typeface="华文中宋" panose="02010600040101010101" charset="-122"/>
                <a:cs typeface="华文中宋" panose="02010600040101010101"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Freeform 21"/>
          <p:cNvSpPr/>
          <p:nvPr/>
        </p:nvSpPr>
        <p:spPr bwMode="auto">
          <a:xfrm>
            <a:off x="4707394" y="1961568"/>
            <a:ext cx="140618" cy="149109"/>
          </a:xfrm>
          <a:custGeom>
            <a:avLst/>
            <a:gdLst>
              <a:gd name="T0" fmla="*/ 0 w 265"/>
              <a:gd name="T1" fmla="*/ 131 h 281"/>
              <a:gd name="T2" fmla="*/ 38 w 265"/>
              <a:gd name="T3" fmla="*/ 169 h 281"/>
              <a:gd name="T4" fmla="*/ 107 w 265"/>
              <a:gd name="T5" fmla="*/ 102 h 281"/>
              <a:gd name="T6" fmla="*/ 105 w 265"/>
              <a:gd name="T7" fmla="*/ 281 h 281"/>
              <a:gd name="T8" fmla="*/ 159 w 265"/>
              <a:gd name="T9" fmla="*/ 281 h 281"/>
              <a:gd name="T10" fmla="*/ 159 w 265"/>
              <a:gd name="T11" fmla="*/ 102 h 281"/>
              <a:gd name="T12" fmla="*/ 227 w 265"/>
              <a:gd name="T13" fmla="*/ 169 h 281"/>
              <a:gd name="T14" fmla="*/ 265 w 265"/>
              <a:gd name="T15" fmla="*/ 131 h 281"/>
              <a:gd name="T16" fmla="*/ 132 w 265"/>
              <a:gd name="T17" fmla="*/ 0 h 281"/>
              <a:gd name="T18" fmla="*/ 0 w 265"/>
              <a:gd name="T19" fmla="*/ 13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281">
                <a:moveTo>
                  <a:pt x="0" y="131"/>
                </a:moveTo>
                <a:lnTo>
                  <a:pt x="38" y="169"/>
                </a:lnTo>
                <a:lnTo>
                  <a:pt x="107" y="102"/>
                </a:lnTo>
                <a:lnTo>
                  <a:pt x="105" y="281"/>
                </a:lnTo>
                <a:lnTo>
                  <a:pt x="159" y="281"/>
                </a:lnTo>
                <a:lnTo>
                  <a:pt x="159" y="102"/>
                </a:lnTo>
                <a:lnTo>
                  <a:pt x="227" y="169"/>
                </a:lnTo>
                <a:lnTo>
                  <a:pt x="265" y="131"/>
                </a:lnTo>
                <a:lnTo>
                  <a:pt x="132" y="0"/>
                </a:lnTo>
                <a:lnTo>
                  <a:pt x="0" y="13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7" name="组合 6"/>
          <p:cNvGrpSpPr/>
          <p:nvPr/>
        </p:nvGrpSpPr>
        <p:grpSpPr>
          <a:xfrm>
            <a:off x="702537" y="1290955"/>
            <a:ext cx="7740516" cy="3392228"/>
            <a:chOff x="2654" y="2344"/>
            <a:chExt cx="9741" cy="4893"/>
          </a:xfrm>
          <a:effectLst>
            <a:outerShdw blurRad="203200" sx="101000" sy="101000" algn="ctr" rotWithShape="0">
              <a:prstClr val="black">
                <a:alpha val="40000"/>
              </a:prstClr>
            </a:outerShdw>
          </a:effectLst>
        </p:grpSpPr>
        <p:grpSp>
          <p:nvGrpSpPr>
            <p:cNvPr id="6" name="组合 5"/>
            <p:cNvGrpSpPr/>
            <p:nvPr/>
          </p:nvGrpSpPr>
          <p:grpSpPr>
            <a:xfrm>
              <a:off x="2654" y="2344"/>
              <a:ext cx="2837" cy="4893"/>
              <a:chOff x="2654" y="2344"/>
              <a:chExt cx="2837" cy="4893"/>
            </a:xfrm>
          </p:grpSpPr>
          <p:sp>
            <p:nvSpPr>
              <p:cNvPr id="45" name="任意多边形: 形状 44"/>
              <p:cNvSpPr/>
              <p:nvPr/>
            </p:nvSpPr>
            <p:spPr>
              <a:xfrm rot="16200000">
                <a:off x="3382" y="1616"/>
                <a:ext cx="1381" cy="2837"/>
              </a:xfrm>
              <a:custGeom>
                <a:avLst/>
                <a:gdLst>
                  <a:gd name="connsiteX0" fmla="*/ 994299 w 994299"/>
                  <a:gd name="connsiteY0" fmla="*/ 749695 h 1499390"/>
                  <a:gd name="connsiteX1" fmla="*/ 244604 w 994299"/>
                  <a:gd name="connsiteY1" fmla="*/ 1499390 h 1499390"/>
                  <a:gd name="connsiteX2" fmla="*/ 0 w 994299"/>
                  <a:gd name="connsiteY2" fmla="*/ 1499390 h 1499390"/>
                  <a:gd name="connsiteX3" fmla="*/ 0 w 994299"/>
                  <a:gd name="connsiteY3" fmla="*/ 0 h 1499390"/>
                  <a:gd name="connsiteX4" fmla="*/ 244604 w 994299"/>
                  <a:gd name="connsiteY4" fmla="*/ 0 h 1499390"/>
                  <a:gd name="connsiteX5" fmla="*/ 994299 w 994299"/>
                  <a:gd name="connsiteY5" fmla="*/ 749695 h 149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299" h="1499390">
                    <a:moveTo>
                      <a:pt x="994299" y="749695"/>
                    </a:moveTo>
                    <a:cubicBezTo>
                      <a:pt x="994299" y="1163740"/>
                      <a:pt x="658649" y="1499390"/>
                      <a:pt x="244604" y="1499390"/>
                    </a:cubicBezTo>
                    <a:lnTo>
                      <a:pt x="0" y="1499390"/>
                    </a:lnTo>
                    <a:lnTo>
                      <a:pt x="0" y="0"/>
                    </a:lnTo>
                    <a:lnTo>
                      <a:pt x="244604" y="0"/>
                    </a:lnTo>
                    <a:cubicBezTo>
                      <a:pt x="658649" y="0"/>
                      <a:pt x="994299" y="335650"/>
                      <a:pt x="994299" y="749695"/>
                    </a:cubicBezTo>
                    <a:close/>
                  </a:path>
                </a:pathLst>
              </a:custGeom>
              <a:gradFill>
                <a:gsLst>
                  <a:gs pos="0">
                    <a:srgbClr val="388AC8"/>
                  </a:gs>
                  <a:gs pos="100000">
                    <a:srgbClr val="2672B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流程图: 离页连接符 45"/>
              <p:cNvSpPr/>
              <p:nvPr/>
            </p:nvSpPr>
            <p:spPr>
              <a:xfrm>
                <a:off x="2654" y="3925"/>
                <a:ext cx="2837" cy="3312"/>
              </a:xfrm>
              <a:prstGeom prst="flowChartOffpageConnector">
                <a:avLst/>
              </a:prstGeom>
              <a:gradFill>
                <a:gsLst>
                  <a:gs pos="0">
                    <a:srgbClr val="388AC8"/>
                  </a:gs>
                  <a:gs pos="100000">
                    <a:srgbClr val="2672B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descr="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
              <p:cNvSpPr/>
              <p:nvPr/>
            </p:nvSpPr>
            <p:spPr>
              <a:xfrm>
                <a:off x="2794" y="4264"/>
                <a:ext cx="2558" cy="1996"/>
              </a:xfrm>
              <a:prstGeom prst="rect">
                <a:avLst/>
              </a:prstGeom>
            </p:spPr>
            <p:txBody>
              <a:bodyPr wrap="square">
                <a:spAutoFit/>
              </a:bodyPr>
              <a:lstStyle/>
              <a:p>
                <a:pPr algn="l" defTabSz="685800" fontAlgn="base">
                  <a:lnSpc>
                    <a:spcPct val="150000"/>
                  </a:lnSpc>
                  <a:spcBef>
                    <a:spcPct val="0"/>
                  </a:spcBef>
                  <a:spcAft>
                    <a:spcPct val="0"/>
                  </a:spcAft>
                </a:pPr>
                <a:r>
                  <a:rPr lang="en-US" altLang="zh-CN" sz="1400">
                    <a:solidFill>
                      <a:schemeClr val="bg1"/>
                    </a:solidFill>
                    <a:latin typeface="华文中宋" panose="02010600040101010101" charset="-122"/>
                    <a:ea typeface="华文中宋" panose="02010600040101010101" charset="-122"/>
                    <a:cs typeface="Arial" panose="020B0604020202020204" pitchFamily="34" charset="0"/>
                    <a:sym typeface="Calibri" panose="020F0502020204030204" pitchFamily="34" charset="0"/>
                  </a:rPr>
                  <a:t>首先，建立一个由教师、学生和家长组成的研究组织</a:t>
                </a:r>
                <a:r>
                  <a:rPr lang="zh-CN" altLang="en-US" sz="1400">
                    <a:solidFill>
                      <a:schemeClr val="bg1"/>
                    </a:solidFill>
                    <a:latin typeface="华文中宋" panose="02010600040101010101" charset="-122"/>
                    <a:ea typeface="华文中宋" panose="02010600040101010101" charset="-122"/>
                    <a:cs typeface="Arial" panose="020B0604020202020204" pitchFamily="34" charset="0"/>
                    <a:sym typeface="Calibri" panose="020F0502020204030204" pitchFamily="34" charset="0"/>
                  </a:rPr>
                  <a:t>。</a:t>
                </a:r>
                <a:r>
                  <a:rPr lang="en-US" altLang="zh-CN" sz="1400">
                    <a:solidFill>
                      <a:schemeClr val="bg1"/>
                    </a:solidFill>
                    <a:latin typeface="华文中宋" panose="02010600040101010101" charset="-122"/>
                    <a:ea typeface="华文中宋" panose="02010600040101010101" charset="-122"/>
                    <a:cs typeface="Arial" panose="020B0604020202020204" pitchFamily="34" charset="0"/>
                    <a:sym typeface="Calibri" panose="020F0502020204030204" pitchFamily="34" charset="0"/>
                  </a:rPr>
                  <a:t>其次，制定一个详细的实施方案</a:t>
                </a:r>
                <a:r>
                  <a:rPr lang="zh-CN" altLang="en-US" sz="1400">
                    <a:solidFill>
                      <a:schemeClr val="bg1"/>
                    </a:solidFill>
                    <a:latin typeface="华文中宋" panose="02010600040101010101" charset="-122"/>
                    <a:ea typeface="华文中宋" panose="02010600040101010101" charset="-122"/>
                    <a:cs typeface="Arial" panose="020B0604020202020204" pitchFamily="34" charset="0"/>
                    <a:sym typeface="Calibri" panose="020F0502020204030204" pitchFamily="34" charset="0"/>
                  </a:rPr>
                  <a:t>。</a:t>
                </a:r>
                <a:endParaRPr lang="zh-CN" altLang="en-US" sz="1400">
                  <a:solidFill>
                    <a:schemeClr val="bg1"/>
                  </a:solidFill>
                  <a:latin typeface="华文中宋" panose="02010600040101010101" charset="-122"/>
                  <a:ea typeface="华文中宋" panose="02010600040101010101" charset="-122"/>
                  <a:cs typeface="Arial" panose="020B0604020202020204" pitchFamily="34" charset="0"/>
                  <a:sym typeface="Calibri" panose="020F0502020204030204" pitchFamily="34" charset="0"/>
                </a:endParaRPr>
              </a:p>
            </p:txBody>
          </p:sp>
          <p:sp>
            <p:nvSpPr>
              <p:cNvPr id="61" name="Freeform 5" descr="e7d195523061f1c09e9d68d7cf438b91ef959ecb14fc25d26BBA7F7DBC18E55DFF4014AF651F0BF2569D4B6C1DA7F1A4683A481403BD872FC687266AD13265C1DE7C373772FD8728ABDD69ADD03BFF5BE2862BC891DBB79E0B47DAFC0B20EFAF86558955B7FCCFA41E28A044B7497A4E125C32C7866AC7A0A29318354D69FB08035F876A7B69DF41D87DD94CF3B228A2C836566B61DAB7E6"/>
              <p:cNvSpPr/>
              <p:nvPr/>
            </p:nvSpPr>
            <p:spPr bwMode="auto">
              <a:xfrm>
                <a:off x="3782" y="2873"/>
                <a:ext cx="579" cy="494"/>
              </a:xfrm>
              <a:custGeom>
                <a:avLst/>
                <a:gdLst>
                  <a:gd name="T0" fmla="*/ 689 w 746"/>
                  <a:gd name="T1" fmla="*/ 125 h 638"/>
                  <a:gd name="T2" fmla="*/ 552 w 746"/>
                  <a:gd name="T3" fmla="*/ 125 h 638"/>
                  <a:gd name="T4" fmla="*/ 552 w 746"/>
                  <a:gd name="T5" fmla="*/ 57 h 638"/>
                  <a:gd name="T6" fmla="*/ 495 w 746"/>
                  <a:gd name="T7" fmla="*/ 0 h 638"/>
                  <a:gd name="T8" fmla="*/ 253 w 746"/>
                  <a:gd name="T9" fmla="*/ 0 h 638"/>
                  <a:gd name="T10" fmla="*/ 196 w 746"/>
                  <a:gd name="T11" fmla="*/ 57 h 638"/>
                  <a:gd name="T12" fmla="*/ 196 w 746"/>
                  <a:gd name="T13" fmla="*/ 125 h 638"/>
                  <a:gd name="T14" fmla="*/ 57 w 746"/>
                  <a:gd name="T15" fmla="*/ 125 h 638"/>
                  <a:gd name="T16" fmla="*/ 0 w 746"/>
                  <a:gd name="T17" fmla="*/ 182 h 638"/>
                  <a:gd name="T18" fmla="*/ 0 w 746"/>
                  <a:gd name="T19" fmla="*/ 581 h 638"/>
                  <a:gd name="T20" fmla="*/ 57 w 746"/>
                  <a:gd name="T21" fmla="*/ 638 h 638"/>
                  <a:gd name="T22" fmla="*/ 689 w 746"/>
                  <a:gd name="T23" fmla="*/ 638 h 638"/>
                  <a:gd name="T24" fmla="*/ 746 w 746"/>
                  <a:gd name="T25" fmla="*/ 581 h 638"/>
                  <a:gd name="T26" fmla="*/ 746 w 746"/>
                  <a:gd name="T27" fmla="*/ 182 h 638"/>
                  <a:gd name="T28" fmla="*/ 689 w 746"/>
                  <a:gd name="T29" fmla="*/ 125 h 638"/>
                  <a:gd name="T30" fmla="*/ 239 w 746"/>
                  <a:gd name="T31" fmla="*/ 57 h 638"/>
                  <a:gd name="T32" fmla="*/ 253 w 746"/>
                  <a:gd name="T33" fmla="*/ 44 h 638"/>
                  <a:gd name="T34" fmla="*/ 495 w 746"/>
                  <a:gd name="T35" fmla="*/ 44 h 638"/>
                  <a:gd name="T36" fmla="*/ 508 w 746"/>
                  <a:gd name="T37" fmla="*/ 57 h 638"/>
                  <a:gd name="T38" fmla="*/ 508 w 746"/>
                  <a:gd name="T39" fmla="*/ 125 h 638"/>
                  <a:gd name="T40" fmla="*/ 239 w 746"/>
                  <a:gd name="T41" fmla="*/ 125 h 638"/>
                  <a:gd name="T42" fmla="*/ 239 w 746"/>
                  <a:gd name="T43" fmla="*/ 57 h 638"/>
                  <a:gd name="T44" fmla="*/ 57 w 746"/>
                  <a:gd name="T45" fmla="*/ 169 h 638"/>
                  <a:gd name="T46" fmla="*/ 689 w 746"/>
                  <a:gd name="T47" fmla="*/ 169 h 638"/>
                  <a:gd name="T48" fmla="*/ 703 w 746"/>
                  <a:gd name="T49" fmla="*/ 182 h 638"/>
                  <a:gd name="T50" fmla="*/ 703 w 746"/>
                  <a:gd name="T51" fmla="*/ 295 h 638"/>
                  <a:gd name="T52" fmla="*/ 545 w 746"/>
                  <a:gd name="T53" fmla="*/ 295 h 638"/>
                  <a:gd name="T54" fmla="*/ 545 w 746"/>
                  <a:gd name="T55" fmla="*/ 267 h 638"/>
                  <a:gd name="T56" fmla="*/ 501 w 746"/>
                  <a:gd name="T57" fmla="*/ 267 h 638"/>
                  <a:gd name="T58" fmla="*/ 501 w 746"/>
                  <a:gd name="T59" fmla="*/ 295 h 638"/>
                  <a:gd name="T60" fmla="*/ 245 w 746"/>
                  <a:gd name="T61" fmla="*/ 295 h 638"/>
                  <a:gd name="T62" fmla="*/ 245 w 746"/>
                  <a:gd name="T63" fmla="*/ 266 h 638"/>
                  <a:gd name="T64" fmla="*/ 201 w 746"/>
                  <a:gd name="T65" fmla="*/ 266 h 638"/>
                  <a:gd name="T66" fmla="*/ 201 w 746"/>
                  <a:gd name="T67" fmla="*/ 295 h 638"/>
                  <a:gd name="T68" fmla="*/ 43 w 746"/>
                  <a:gd name="T69" fmla="*/ 295 h 638"/>
                  <a:gd name="T70" fmla="*/ 43 w 746"/>
                  <a:gd name="T71" fmla="*/ 182 h 638"/>
                  <a:gd name="T72" fmla="*/ 57 w 746"/>
                  <a:gd name="T73" fmla="*/ 169 h 638"/>
                  <a:gd name="T74" fmla="*/ 689 w 746"/>
                  <a:gd name="T75" fmla="*/ 594 h 638"/>
                  <a:gd name="T76" fmla="*/ 57 w 746"/>
                  <a:gd name="T77" fmla="*/ 594 h 638"/>
                  <a:gd name="T78" fmla="*/ 43 w 746"/>
                  <a:gd name="T79" fmla="*/ 581 h 638"/>
                  <a:gd name="T80" fmla="*/ 43 w 746"/>
                  <a:gd name="T81" fmla="*/ 338 h 638"/>
                  <a:gd name="T82" fmla="*/ 201 w 746"/>
                  <a:gd name="T83" fmla="*/ 338 h 638"/>
                  <a:gd name="T84" fmla="*/ 201 w 746"/>
                  <a:gd name="T85" fmla="*/ 368 h 638"/>
                  <a:gd name="T86" fmla="*/ 245 w 746"/>
                  <a:gd name="T87" fmla="*/ 368 h 638"/>
                  <a:gd name="T88" fmla="*/ 245 w 746"/>
                  <a:gd name="T89" fmla="*/ 338 h 638"/>
                  <a:gd name="T90" fmla="*/ 501 w 746"/>
                  <a:gd name="T91" fmla="*/ 338 h 638"/>
                  <a:gd name="T92" fmla="*/ 501 w 746"/>
                  <a:gd name="T93" fmla="*/ 369 h 638"/>
                  <a:gd name="T94" fmla="*/ 545 w 746"/>
                  <a:gd name="T95" fmla="*/ 369 h 638"/>
                  <a:gd name="T96" fmla="*/ 545 w 746"/>
                  <a:gd name="T97" fmla="*/ 338 h 638"/>
                  <a:gd name="T98" fmla="*/ 703 w 746"/>
                  <a:gd name="T99" fmla="*/ 338 h 638"/>
                  <a:gd name="T100" fmla="*/ 703 w 746"/>
                  <a:gd name="T101" fmla="*/ 581 h 638"/>
                  <a:gd name="T102" fmla="*/ 689 w 746"/>
                  <a:gd name="T103" fmla="*/ 594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6" h="638">
                    <a:moveTo>
                      <a:pt x="689" y="125"/>
                    </a:moveTo>
                    <a:cubicBezTo>
                      <a:pt x="552" y="125"/>
                      <a:pt x="552" y="125"/>
                      <a:pt x="552" y="125"/>
                    </a:cubicBezTo>
                    <a:cubicBezTo>
                      <a:pt x="552" y="57"/>
                      <a:pt x="552" y="57"/>
                      <a:pt x="552" y="57"/>
                    </a:cubicBezTo>
                    <a:cubicBezTo>
                      <a:pt x="552" y="26"/>
                      <a:pt x="526" y="0"/>
                      <a:pt x="495" y="0"/>
                    </a:cubicBezTo>
                    <a:cubicBezTo>
                      <a:pt x="253" y="0"/>
                      <a:pt x="253" y="0"/>
                      <a:pt x="253" y="0"/>
                    </a:cubicBezTo>
                    <a:cubicBezTo>
                      <a:pt x="221" y="0"/>
                      <a:pt x="196" y="26"/>
                      <a:pt x="196" y="57"/>
                    </a:cubicBezTo>
                    <a:cubicBezTo>
                      <a:pt x="196" y="125"/>
                      <a:pt x="196" y="125"/>
                      <a:pt x="196" y="125"/>
                    </a:cubicBezTo>
                    <a:cubicBezTo>
                      <a:pt x="57" y="125"/>
                      <a:pt x="57" y="125"/>
                      <a:pt x="57" y="125"/>
                    </a:cubicBezTo>
                    <a:cubicBezTo>
                      <a:pt x="25" y="125"/>
                      <a:pt x="0" y="151"/>
                      <a:pt x="0" y="182"/>
                    </a:cubicBezTo>
                    <a:cubicBezTo>
                      <a:pt x="0" y="581"/>
                      <a:pt x="0" y="581"/>
                      <a:pt x="0" y="581"/>
                    </a:cubicBezTo>
                    <a:cubicBezTo>
                      <a:pt x="0" y="612"/>
                      <a:pt x="25" y="638"/>
                      <a:pt x="57" y="638"/>
                    </a:cubicBezTo>
                    <a:cubicBezTo>
                      <a:pt x="689" y="638"/>
                      <a:pt x="689" y="638"/>
                      <a:pt x="689" y="638"/>
                    </a:cubicBezTo>
                    <a:cubicBezTo>
                      <a:pt x="721" y="638"/>
                      <a:pt x="746" y="612"/>
                      <a:pt x="746" y="581"/>
                    </a:cubicBezTo>
                    <a:cubicBezTo>
                      <a:pt x="746" y="182"/>
                      <a:pt x="746" y="182"/>
                      <a:pt x="746" y="182"/>
                    </a:cubicBezTo>
                    <a:cubicBezTo>
                      <a:pt x="746" y="151"/>
                      <a:pt x="721" y="125"/>
                      <a:pt x="689" y="125"/>
                    </a:cubicBezTo>
                    <a:close/>
                    <a:moveTo>
                      <a:pt x="239" y="57"/>
                    </a:moveTo>
                    <a:cubicBezTo>
                      <a:pt x="239" y="50"/>
                      <a:pt x="245" y="44"/>
                      <a:pt x="253" y="44"/>
                    </a:cubicBezTo>
                    <a:cubicBezTo>
                      <a:pt x="495" y="44"/>
                      <a:pt x="495" y="44"/>
                      <a:pt x="495" y="44"/>
                    </a:cubicBezTo>
                    <a:cubicBezTo>
                      <a:pt x="502" y="44"/>
                      <a:pt x="508" y="50"/>
                      <a:pt x="508" y="57"/>
                    </a:cubicBezTo>
                    <a:cubicBezTo>
                      <a:pt x="508" y="125"/>
                      <a:pt x="508" y="125"/>
                      <a:pt x="508" y="125"/>
                    </a:cubicBezTo>
                    <a:cubicBezTo>
                      <a:pt x="239" y="125"/>
                      <a:pt x="239" y="125"/>
                      <a:pt x="239" y="125"/>
                    </a:cubicBezTo>
                    <a:lnTo>
                      <a:pt x="239" y="57"/>
                    </a:lnTo>
                    <a:close/>
                    <a:moveTo>
                      <a:pt x="57" y="169"/>
                    </a:moveTo>
                    <a:cubicBezTo>
                      <a:pt x="689" y="169"/>
                      <a:pt x="689" y="169"/>
                      <a:pt x="689" y="169"/>
                    </a:cubicBezTo>
                    <a:cubicBezTo>
                      <a:pt x="697" y="169"/>
                      <a:pt x="703" y="175"/>
                      <a:pt x="703" y="182"/>
                    </a:cubicBezTo>
                    <a:cubicBezTo>
                      <a:pt x="703" y="295"/>
                      <a:pt x="703" y="295"/>
                      <a:pt x="703" y="295"/>
                    </a:cubicBezTo>
                    <a:cubicBezTo>
                      <a:pt x="545" y="295"/>
                      <a:pt x="545" y="295"/>
                      <a:pt x="545" y="295"/>
                    </a:cubicBezTo>
                    <a:cubicBezTo>
                      <a:pt x="545" y="267"/>
                      <a:pt x="545" y="267"/>
                      <a:pt x="545" y="267"/>
                    </a:cubicBezTo>
                    <a:cubicBezTo>
                      <a:pt x="501" y="267"/>
                      <a:pt x="501" y="267"/>
                      <a:pt x="501" y="267"/>
                    </a:cubicBezTo>
                    <a:cubicBezTo>
                      <a:pt x="501" y="295"/>
                      <a:pt x="501" y="295"/>
                      <a:pt x="501" y="295"/>
                    </a:cubicBezTo>
                    <a:cubicBezTo>
                      <a:pt x="245" y="295"/>
                      <a:pt x="245" y="295"/>
                      <a:pt x="245" y="295"/>
                    </a:cubicBezTo>
                    <a:cubicBezTo>
                      <a:pt x="245" y="266"/>
                      <a:pt x="245" y="266"/>
                      <a:pt x="245" y="266"/>
                    </a:cubicBezTo>
                    <a:cubicBezTo>
                      <a:pt x="201" y="266"/>
                      <a:pt x="201" y="266"/>
                      <a:pt x="201" y="266"/>
                    </a:cubicBezTo>
                    <a:cubicBezTo>
                      <a:pt x="201" y="295"/>
                      <a:pt x="201" y="295"/>
                      <a:pt x="201" y="295"/>
                    </a:cubicBezTo>
                    <a:cubicBezTo>
                      <a:pt x="43" y="295"/>
                      <a:pt x="43" y="295"/>
                      <a:pt x="43" y="295"/>
                    </a:cubicBezTo>
                    <a:cubicBezTo>
                      <a:pt x="43" y="182"/>
                      <a:pt x="43" y="182"/>
                      <a:pt x="43" y="182"/>
                    </a:cubicBezTo>
                    <a:cubicBezTo>
                      <a:pt x="43" y="175"/>
                      <a:pt x="49" y="169"/>
                      <a:pt x="57" y="169"/>
                    </a:cubicBezTo>
                    <a:close/>
                    <a:moveTo>
                      <a:pt x="689" y="594"/>
                    </a:moveTo>
                    <a:cubicBezTo>
                      <a:pt x="57" y="594"/>
                      <a:pt x="57" y="594"/>
                      <a:pt x="57" y="594"/>
                    </a:cubicBezTo>
                    <a:cubicBezTo>
                      <a:pt x="49" y="594"/>
                      <a:pt x="43" y="588"/>
                      <a:pt x="43" y="581"/>
                    </a:cubicBezTo>
                    <a:cubicBezTo>
                      <a:pt x="43" y="338"/>
                      <a:pt x="43" y="338"/>
                      <a:pt x="43" y="338"/>
                    </a:cubicBezTo>
                    <a:cubicBezTo>
                      <a:pt x="201" y="338"/>
                      <a:pt x="201" y="338"/>
                      <a:pt x="201" y="338"/>
                    </a:cubicBezTo>
                    <a:cubicBezTo>
                      <a:pt x="201" y="368"/>
                      <a:pt x="201" y="368"/>
                      <a:pt x="201" y="368"/>
                    </a:cubicBezTo>
                    <a:cubicBezTo>
                      <a:pt x="245" y="368"/>
                      <a:pt x="245" y="368"/>
                      <a:pt x="245" y="368"/>
                    </a:cubicBezTo>
                    <a:cubicBezTo>
                      <a:pt x="245" y="338"/>
                      <a:pt x="245" y="338"/>
                      <a:pt x="245" y="338"/>
                    </a:cubicBezTo>
                    <a:cubicBezTo>
                      <a:pt x="501" y="338"/>
                      <a:pt x="501" y="338"/>
                      <a:pt x="501" y="338"/>
                    </a:cubicBezTo>
                    <a:cubicBezTo>
                      <a:pt x="501" y="369"/>
                      <a:pt x="501" y="369"/>
                      <a:pt x="501" y="369"/>
                    </a:cubicBezTo>
                    <a:cubicBezTo>
                      <a:pt x="545" y="369"/>
                      <a:pt x="545" y="369"/>
                      <a:pt x="545" y="369"/>
                    </a:cubicBezTo>
                    <a:cubicBezTo>
                      <a:pt x="545" y="338"/>
                      <a:pt x="545" y="338"/>
                      <a:pt x="545" y="338"/>
                    </a:cubicBezTo>
                    <a:cubicBezTo>
                      <a:pt x="703" y="338"/>
                      <a:pt x="703" y="338"/>
                      <a:pt x="703" y="338"/>
                    </a:cubicBezTo>
                    <a:cubicBezTo>
                      <a:pt x="703" y="581"/>
                      <a:pt x="703" y="581"/>
                      <a:pt x="703" y="581"/>
                    </a:cubicBezTo>
                    <a:cubicBezTo>
                      <a:pt x="703" y="588"/>
                      <a:pt x="697" y="594"/>
                      <a:pt x="689" y="59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5" name="组合 4"/>
            <p:cNvGrpSpPr/>
            <p:nvPr/>
          </p:nvGrpSpPr>
          <p:grpSpPr>
            <a:xfrm>
              <a:off x="9558" y="2344"/>
              <a:ext cx="2837" cy="4893"/>
              <a:chOff x="9558" y="2344"/>
              <a:chExt cx="2837" cy="4893"/>
            </a:xfrm>
          </p:grpSpPr>
          <p:sp>
            <p:nvSpPr>
              <p:cNvPr id="53" name="任意多边形: 形状 52"/>
              <p:cNvSpPr/>
              <p:nvPr/>
            </p:nvSpPr>
            <p:spPr>
              <a:xfrm rot="16200000">
                <a:off x="10286" y="1616"/>
                <a:ext cx="1381" cy="2837"/>
              </a:xfrm>
              <a:custGeom>
                <a:avLst/>
                <a:gdLst>
                  <a:gd name="connsiteX0" fmla="*/ 994299 w 994299"/>
                  <a:gd name="connsiteY0" fmla="*/ 749695 h 1499390"/>
                  <a:gd name="connsiteX1" fmla="*/ 244604 w 994299"/>
                  <a:gd name="connsiteY1" fmla="*/ 1499390 h 1499390"/>
                  <a:gd name="connsiteX2" fmla="*/ 0 w 994299"/>
                  <a:gd name="connsiteY2" fmla="*/ 1499390 h 1499390"/>
                  <a:gd name="connsiteX3" fmla="*/ 0 w 994299"/>
                  <a:gd name="connsiteY3" fmla="*/ 0 h 1499390"/>
                  <a:gd name="connsiteX4" fmla="*/ 244604 w 994299"/>
                  <a:gd name="connsiteY4" fmla="*/ 0 h 1499390"/>
                  <a:gd name="connsiteX5" fmla="*/ 994299 w 994299"/>
                  <a:gd name="connsiteY5" fmla="*/ 749695 h 149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299" h="1499390">
                    <a:moveTo>
                      <a:pt x="994299" y="749695"/>
                    </a:moveTo>
                    <a:cubicBezTo>
                      <a:pt x="994299" y="1163740"/>
                      <a:pt x="658649" y="1499390"/>
                      <a:pt x="244604" y="1499390"/>
                    </a:cubicBezTo>
                    <a:lnTo>
                      <a:pt x="0" y="1499390"/>
                    </a:lnTo>
                    <a:lnTo>
                      <a:pt x="0" y="0"/>
                    </a:lnTo>
                    <a:lnTo>
                      <a:pt x="244604" y="0"/>
                    </a:lnTo>
                    <a:cubicBezTo>
                      <a:pt x="658649" y="0"/>
                      <a:pt x="994299" y="335650"/>
                      <a:pt x="994299" y="749695"/>
                    </a:cubicBezTo>
                    <a:close/>
                  </a:path>
                </a:pathLst>
              </a:custGeom>
              <a:gradFill>
                <a:gsLst>
                  <a:gs pos="0">
                    <a:srgbClr val="388AC8"/>
                  </a:gs>
                  <a:gs pos="100000">
                    <a:srgbClr val="2672B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流程图: 离页连接符 53"/>
              <p:cNvSpPr/>
              <p:nvPr/>
            </p:nvSpPr>
            <p:spPr>
              <a:xfrm>
                <a:off x="9558" y="3925"/>
                <a:ext cx="2837" cy="3312"/>
              </a:xfrm>
              <a:prstGeom prst="flowChartOffpageConnector">
                <a:avLst/>
              </a:prstGeom>
              <a:gradFill>
                <a:gsLst>
                  <a:gs pos="0">
                    <a:srgbClr val="388AC8"/>
                  </a:gs>
                  <a:gs pos="100000">
                    <a:srgbClr val="2672B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descr="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
              <p:cNvSpPr/>
              <p:nvPr/>
            </p:nvSpPr>
            <p:spPr>
              <a:xfrm>
                <a:off x="9742" y="4180"/>
                <a:ext cx="2430" cy="2462"/>
              </a:xfrm>
              <a:prstGeom prst="rect">
                <a:avLst/>
              </a:prstGeom>
            </p:spPr>
            <p:txBody>
              <a:bodyPr wrap="square">
                <a:spAutoFit/>
              </a:bodyPr>
              <a:lstStyle/>
              <a:p>
                <a:pPr algn="ctr" defTabSz="685800" fontAlgn="base">
                  <a:lnSpc>
                    <a:spcPct val="150000"/>
                  </a:lnSpc>
                  <a:spcBef>
                    <a:spcPct val="0"/>
                  </a:spcBef>
                  <a:spcAft>
                    <a:spcPct val="0"/>
                  </a:spcAft>
                </a:pPr>
                <a:r>
                  <a:rPr lang="en-US" altLang="zh-CN" sz="1400">
                    <a:solidFill>
                      <a:schemeClr val="bg1"/>
                    </a:solidFill>
                    <a:latin typeface="华文中宋" panose="02010600040101010101" charset="-122"/>
                    <a:ea typeface="华文中宋" panose="02010600040101010101" charset="-122"/>
                    <a:cs typeface="Arial" panose="020B0604020202020204" pitchFamily="34" charset="0"/>
                    <a:sym typeface="Calibri" panose="020F0502020204030204" pitchFamily="34" charset="0"/>
                  </a:rPr>
                  <a:t>③通过观察课堂教学、访谈教师和学生、分析学生的学习成绩等方式，了解当前教学中存在的问题和挑战</a:t>
                </a:r>
                <a:r>
                  <a:rPr lang="zh-CN" altLang="en-US" sz="1400">
                    <a:solidFill>
                      <a:schemeClr val="bg1"/>
                    </a:solidFill>
                    <a:latin typeface="华文中宋" panose="02010600040101010101" charset="-122"/>
                    <a:ea typeface="华文中宋" panose="02010600040101010101" charset="-122"/>
                    <a:cs typeface="Arial" panose="020B0604020202020204" pitchFamily="34" charset="0"/>
                    <a:sym typeface="Calibri" panose="020F0502020204030204" pitchFamily="34" charset="0"/>
                  </a:rPr>
                  <a:t>。</a:t>
                </a:r>
                <a:endParaRPr lang="zh-CN" altLang="en-US" sz="1400">
                  <a:solidFill>
                    <a:schemeClr val="bg1"/>
                  </a:solidFill>
                  <a:latin typeface="华文中宋" panose="02010600040101010101" charset="-122"/>
                  <a:ea typeface="华文中宋" panose="02010600040101010101" charset="-122"/>
                  <a:cs typeface="Arial" panose="020B0604020202020204" pitchFamily="34" charset="0"/>
                  <a:sym typeface="Calibri" panose="020F0502020204030204" pitchFamily="34" charset="0"/>
                </a:endParaRPr>
              </a:p>
            </p:txBody>
          </p:sp>
          <p:grpSp>
            <p:nvGrpSpPr>
              <p:cNvPr id="2" name="组合 1"/>
              <p:cNvGrpSpPr/>
              <p:nvPr/>
            </p:nvGrpSpPr>
            <p:grpSpPr>
              <a:xfrm>
                <a:off x="10721" y="2823"/>
                <a:ext cx="510" cy="594"/>
                <a:chOff x="5506251" y="1658223"/>
                <a:chExt cx="323594" cy="377249"/>
              </a:xfrm>
            </p:grpSpPr>
            <p:sp>
              <p:nvSpPr>
                <p:cNvPr id="62" name="Freeform 9"/>
                <p:cNvSpPr/>
                <p:nvPr/>
              </p:nvSpPr>
              <p:spPr bwMode="auto">
                <a:xfrm>
                  <a:off x="5506251" y="1658223"/>
                  <a:ext cx="323594" cy="377249"/>
                </a:xfrm>
                <a:custGeom>
                  <a:avLst/>
                  <a:gdLst>
                    <a:gd name="T0" fmla="*/ 579 w 636"/>
                    <a:gd name="T1" fmla="*/ 0 h 746"/>
                    <a:gd name="T2" fmla="*/ 57 w 636"/>
                    <a:gd name="T3" fmla="*/ 0 h 746"/>
                    <a:gd name="T4" fmla="*/ 0 w 636"/>
                    <a:gd name="T5" fmla="*/ 57 h 746"/>
                    <a:gd name="T6" fmla="*/ 0 w 636"/>
                    <a:gd name="T7" fmla="*/ 689 h 746"/>
                    <a:gd name="T8" fmla="*/ 57 w 636"/>
                    <a:gd name="T9" fmla="*/ 746 h 746"/>
                    <a:gd name="T10" fmla="*/ 579 w 636"/>
                    <a:gd name="T11" fmla="*/ 746 h 746"/>
                    <a:gd name="T12" fmla="*/ 636 w 636"/>
                    <a:gd name="T13" fmla="*/ 689 h 746"/>
                    <a:gd name="T14" fmla="*/ 636 w 636"/>
                    <a:gd name="T15" fmla="*/ 57 h 746"/>
                    <a:gd name="T16" fmla="*/ 579 w 636"/>
                    <a:gd name="T17" fmla="*/ 0 h 746"/>
                    <a:gd name="T18" fmla="*/ 43 w 636"/>
                    <a:gd name="T19" fmla="*/ 689 h 746"/>
                    <a:gd name="T20" fmla="*/ 43 w 636"/>
                    <a:gd name="T21" fmla="*/ 57 h 746"/>
                    <a:gd name="T22" fmla="*/ 57 w 636"/>
                    <a:gd name="T23" fmla="*/ 43 h 746"/>
                    <a:gd name="T24" fmla="*/ 94 w 636"/>
                    <a:gd name="T25" fmla="*/ 43 h 746"/>
                    <a:gd name="T26" fmla="*/ 94 w 636"/>
                    <a:gd name="T27" fmla="*/ 703 h 746"/>
                    <a:gd name="T28" fmla="*/ 57 w 636"/>
                    <a:gd name="T29" fmla="*/ 703 h 746"/>
                    <a:gd name="T30" fmla="*/ 43 w 636"/>
                    <a:gd name="T31" fmla="*/ 689 h 746"/>
                    <a:gd name="T32" fmla="*/ 593 w 636"/>
                    <a:gd name="T33" fmla="*/ 689 h 746"/>
                    <a:gd name="T34" fmla="*/ 579 w 636"/>
                    <a:gd name="T35" fmla="*/ 703 h 746"/>
                    <a:gd name="T36" fmla="*/ 138 w 636"/>
                    <a:gd name="T37" fmla="*/ 703 h 746"/>
                    <a:gd name="T38" fmla="*/ 138 w 636"/>
                    <a:gd name="T39" fmla="*/ 43 h 746"/>
                    <a:gd name="T40" fmla="*/ 579 w 636"/>
                    <a:gd name="T41" fmla="*/ 43 h 746"/>
                    <a:gd name="T42" fmla="*/ 593 w 636"/>
                    <a:gd name="T43" fmla="*/ 57 h 746"/>
                    <a:gd name="T44" fmla="*/ 593 w 636"/>
                    <a:gd name="T45" fmla="*/ 689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6" h="746">
                      <a:moveTo>
                        <a:pt x="579" y="0"/>
                      </a:moveTo>
                      <a:cubicBezTo>
                        <a:pt x="57" y="0"/>
                        <a:pt x="57" y="0"/>
                        <a:pt x="57" y="0"/>
                      </a:cubicBezTo>
                      <a:cubicBezTo>
                        <a:pt x="25" y="0"/>
                        <a:pt x="0" y="25"/>
                        <a:pt x="0" y="57"/>
                      </a:cubicBezTo>
                      <a:cubicBezTo>
                        <a:pt x="0" y="689"/>
                        <a:pt x="0" y="689"/>
                        <a:pt x="0" y="689"/>
                      </a:cubicBezTo>
                      <a:cubicBezTo>
                        <a:pt x="0" y="721"/>
                        <a:pt x="25" y="746"/>
                        <a:pt x="57" y="746"/>
                      </a:cubicBezTo>
                      <a:cubicBezTo>
                        <a:pt x="579" y="746"/>
                        <a:pt x="579" y="746"/>
                        <a:pt x="579" y="746"/>
                      </a:cubicBezTo>
                      <a:cubicBezTo>
                        <a:pt x="611" y="746"/>
                        <a:pt x="636" y="721"/>
                        <a:pt x="636" y="689"/>
                      </a:cubicBezTo>
                      <a:cubicBezTo>
                        <a:pt x="636" y="57"/>
                        <a:pt x="636" y="57"/>
                        <a:pt x="636" y="57"/>
                      </a:cubicBezTo>
                      <a:cubicBezTo>
                        <a:pt x="636" y="25"/>
                        <a:pt x="611" y="0"/>
                        <a:pt x="579" y="0"/>
                      </a:cubicBezTo>
                      <a:close/>
                      <a:moveTo>
                        <a:pt x="43" y="689"/>
                      </a:moveTo>
                      <a:cubicBezTo>
                        <a:pt x="43" y="57"/>
                        <a:pt x="43" y="57"/>
                        <a:pt x="43" y="57"/>
                      </a:cubicBezTo>
                      <a:cubicBezTo>
                        <a:pt x="43" y="49"/>
                        <a:pt x="49" y="43"/>
                        <a:pt x="57" y="43"/>
                      </a:cubicBezTo>
                      <a:cubicBezTo>
                        <a:pt x="94" y="43"/>
                        <a:pt x="94" y="43"/>
                        <a:pt x="94" y="43"/>
                      </a:cubicBezTo>
                      <a:cubicBezTo>
                        <a:pt x="94" y="703"/>
                        <a:pt x="94" y="703"/>
                        <a:pt x="94" y="703"/>
                      </a:cubicBezTo>
                      <a:cubicBezTo>
                        <a:pt x="57" y="703"/>
                        <a:pt x="57" y="703"/>
                        <a:pt x="57" y="703"/>
                      </a:cubicBezTo>
                      <a:cubicBezTo>
                        <a:pt x="49" y="703"/>
                        <a:pt x="43" y="697"/>
                        <a:pt x="43" y="689"/>
                      </a:cubicBezTo>
                      <a:close/>
                      <a:moveTo>
                        <a:pt x="593" y="689"/>
                      </a:moveTo>
                      <a:cubicBezTo>
                        <a:pt x="593" y="697"/>
                        <a:pt x="587" y="703"/>
                        <a:pt x="579" y="703"/>
                      </a:cubicBezTo>
                      <a:cubicBezTo>
                        <a:pt x="138" y="703"/>
                        <a:pt x="138" y="703"/>
                        <a:pt x="138" y="703"/>
                      </a:cubicBezTo>
                      <a:cubicBezTo>
                        <a:pt x="138" y="43"/>
                        <a:pt x="138" y="43"/>
                        <a:pt x="138" y="43"/>
                      </a:cubicBezTo>
                      <a:cubicBezTo>
                        <a:pt x="579" y="43"/>
                        <a:pt x="579" y="43"/>
                        <a:pt x="579" y="43"/>
                      </a:cubicBezTo>
                      <a:cubicBezTo>
                        <a:pt x="587" y="43"/>
                        <a:pt x="593" y="49"/>
                        <a:pt x="593" y="57"/>
                      </a:cubicBezTo>
                      <a:lnTo>
                        <a:pt x="593" y="68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Rectangle 10"/>
                <p:cNvSpPr/>
                <p:nvPr/>
              </p:nvSpPr>
              <p:spPr bwMode="auto">
                <a:xfrm>
                  <a:off x="5590269" y="1785914"/>
                  <a:ext cx="76531" cy="216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11"/>
                <p:cNvSpPr/>
                <p:nvPr/>
              </p:nvSpPr>
              <p:spPr bwMode="auto">
                <a:xfrm>
                  <a:off x="5590269" y="1735170"/>
                  <a:ext cx="101903" cy="216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Freeform 12"/>
                <p:cNvSpPr/>
                <p:nvPr/>
              </p:nvSpPr>
              <p:spPr bwMode="auto">
                <a:xfrm>
                  <a:off x="5704234" y="1747232"/>
                  <a:ext cx="77779" cy="252054"/>
                </a:xfrm>
                <a:custGeom>
                  <a:avLst/>
                  <a:gdLst>
                    <a:gd name="T0" fmla="*/ 0 w 153"/>
                    <a:gd name="T1" fmla="*/ 76 h 498"/>
                    <a:gd name="T2" fmla="*/ 0 w 153"/>
                    <a:gd name="T3" fmla="*/ 441 h 498"/>
                    <a:gd name="T4" fmla="*/ 57 w 153"/>
                    <a:gd name="T5" fmla="*/ 498 h 498"/>
                    <a:gd name="T6" fmla="*/ 96 w 153"/>
                    <a:gd name="T7" fmla="*/ 498 h 498"/>
                    <a:gd name="T8" fmla="*/ 153 w 153"/>
                    <a:gd name="T9" fmla="*/ 441 h 498"/>
                    <a:gd name="T10" fmla="*/ 153 w 153"/>
                    <a:gd name="T11" fmla="*/ 76 h 498"/>
                    <a:gd name="T12" fmla="*/ 77 w 153"/>
                    <a:gd name="T13" fmla="*/ 0 h 498"/>
                    <a:gd name="T14" fmla="*/ 0 w 153"/>
                    <a:gd name="T15" fmla="*/ 76 h 498"/>
                    <a:gd name="T16" fmla="*/ 109 w 153"/>
                    <a:gd name="T17" fmla="*/ 441 h 498"/>
                    <a:gd name="T18" fmla="*/ 96 w 153"/>
                    <a:gd name="T19" fmla="*/ 454 h 498"/>
                    <a:gd name="T20" fmla="*/ 57 w 153"/>
                    <a:gd name="T21" fmla="*/ 454 h 498"/>
                    <a:gd name="T22" fmla="*/ 44 w 153"/>
                    <a:gd name="T23" fmla="*/ 441 h 498"/>
                    <a:gd name="T24" fmla="*/ 44 w 153"/>
                    <a:gd name="T25" fmla="*/ 94 h 498"/>
                    <a:gd name="T26" fmla="*/ 77 w 153"/>
                    <a:gd name="T27" fmla="*/ 62 h 498"/>
                    <a:gd name="T28" fmla="*/ 109 w 153"/>
                    <a:gd name="T29" fmla="*/ 94 h 498"/>
                    <a:gd name="T30" fmla="*/ 109 w 153"/>
                    <a:gd name="T31" fmla="*/ 44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498">
                      <a:moveTo>
                        <a:pt x="0" y="76"/>
                      </a:moveTo>
                      <a:cubicBezTo>
                        <a:pt x="0" y="441"/>
                        <a:pt x="0" y="441"/>
                        <a:pt x="0" y="441"/>
                      </a:cubicBezTo>
                      <a:cubicBezTo>
                        <a:pt x="0" y="472"/>
                        <a:pt x="26" y="498"/>
                        <a:pt x="57" y="498"/>
                      </a:cubicBezTo>
                      <a:cubicBezTo>
                        <a:pt x="96" y="498"/>
                        <a:pt x="96" y="498"/>
                        <a:pt x="96" y="498"/>
                      </a:cubicBezTo>
                      <a:cubicBezTo>
                        <a:pt x="128" y="498"/>
                        <a:pt x="153" y="472"/>
                        <a:pt x="153" y="441"/>
                      </a:cubicBezTo>
                      <a:cubicBezTo>
                        <a:pt x="153" y="76"/>
                        <a:pt x="153" y="76"/>
                        <a:pt x="153" y="76"/>
                      </a:cubicBezTo>
                      <a:cubicBezTo>
                        <a:pt x="77" y="0"/>
                        <a:pt x="77" y="0"/>
                        <a:pt x="77" y="0"/>
                      </a:cubicBezTo>
                      <a:lnTo>
                        <a:pt x="0" y="76"/>
                      </a:lnTo>
                      <a:close/>
                      <a:moveTo>
                        <a:pt x="109" y="441"/>
                      </a:moveTo>
                      <a:cubicBezTo>
                        <a:pt x="109" y="448"/>
                        <a:pt x="104" y="454"/>
                        <a:pt x="96" y="454"/>
                      </a:cubicBezTo>
                      <a:cubicBezTo>
                        <a:pt x="57" y="454"/>
                        <a:pt x="57" y="454"/>
                        <a:pt x="57" y="454"/>
                      </a:cubicBezTo>
                      <a:cubicBezTo>
                        <a:pt x="50" y="454"/>
                        <a:pt x="44" y="448"/>
                        <a:pt x="44" y="441"/>
                      </a:cubicBezTo>
                      <a:cubicBezTo>
                        <a:pt x="44" y="94"/>
                        <a:pt x="44" y="94"/>
                        <a:pt x="44" y="94"/>
                      </a:cubicBezTo>
                      <a:cubicBezTo>
                        <a:pt x="77" y="62"/>
                        <a:pt x="77" y="62"/>
                        <a:pt x="77" y="62"/>
                      </a:cubicBezTo>
                      <a:cubicBezTo>
                        <a:pt x="109" y="94"/>
                        <a:pt x="109" y="94"/>
                        <a:pt x="109" y="94"/>
                      </a:cubicBezTo>
                      <a:lnTo>
                        <a:pt x="109" y="4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 name="组合 3"/>
            <p:cNvGrpSpPr/>
            <p:nvPr/>
          </p:nvGrpSpPr>
          <p:grpSpPr>
            <a:xfrm>
              <a:off x="6106" y="2344"/>
              <a:ext cx="2837" cy="4893"/>
              <a:chOff x="6106" y="2344"/>
              <a:chExt cx="2837" cy="4893"/>
            </a:xfrm>
          </p:grpSpPr>
          <p:sp>
            <p:nvSpPr>
              <p:cNvPr id="49" name="任意多边形: 形状 48"/>
              <p:cNvSpPr/>
              <p:nvPr/>
            </p:nvSpPr>
            <p:spPr>
              <a:xfrm rot="16200000">
                <a:off x="6834" y="1616"/>
                <a:ext cx="1381" cy="2837"/>
              </a:xfrm>
              <a:custGeom>
                <a:avLst/>
                <a:gdLst>
                  <a:gd name="connsiteX0" fmla="*/ 994299 w 994299"/>
                  <a:gd name="connsiteY0" fmla="*/ 749695 h 1499390"/>
                  <a:gd name="connsiteX1" fmla="*/ 244604 w 994299"/>
                  <a:gd name="connsiteY1" fmla="*/ 1499390 h 1499390"/>
                  <a:gd name="connsiteX2" fmla="*/ 0 w 994299"/>
                  <a:gd name="connsiteY2" fmla="*/ 1499390 h 1499390"/>
                  <a:gd name="connsiteX3" fmla="*/ 0 w 994299"/>
                  <a:gd name="connsiteY3" fmla="*/ 0 h 1499390"/>
                  <a:gd name="connsiteX4" fmla="*/ 244604 w 994299"/>
                  <a:gd name="connsiteY4" fmla="*/ 0 h 1499390"/>
                  <a:gd name="connsiteX5" fmla="*/ 994299 w 994299"/>
                  <a:gd name="connsiteY5" fmla="*/ 749695 h 149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299" h="1499390">
                    <a:moveTo>
                      <a:pt x="994299" y="749695"/>
                    </a:moveTo>
                    <a:cubicBezTo>
                      <a:pt x="994299" y="1163740"/>
                      <a:pt x="658649" y="1499390"/>
                      <a:pt x="244604" y="1499390"/>
                    </a:cubicBezTo>
                    <a:lnTo>
                      <a:pt x="0" y="1499390"/>
                    </a:lnTo>
                    <a:lnTo>
                      <a:pt x="0" y="0"/>
                    </a:lnTo>
                    <a:lnTo>
                      <a:pt x="244604" y="0"/>
                    </a:lnTo>
                    <a:cubicBezTo>
                      <a:pt x="658649" y="0"/>
                      <a:pt x="994299" y="335650"/>
                      <a:pt x="994299" y="749695"/>
                    </a:cubicBezTo>
                    <a:close/>
                  </a:path>
                </a:pathLst>
              </a:custGeom>
              <a:gradFill>
                <a:gsLst>
                  <a:gs pos="0">
                    <a:srgbClr val="388AC8"/>
                  </a:gs>
                  <a:gs pos="100000">
                    <a:srgbClr val="2672B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流程图: 离页连接符 49"/>
              <p:cNvSpPr/>
              <p:nvPr/>
            </p:nvSpPr>
            <p:spPr>
              <a:xfrm>
                <a:off x="6106" y="3925"/>
                <a:ext cx="2837" cy="3312"/>
              </a:xfrm>
              <a:prstGeom prst="flowChartOffpageConnector">
                <a:avLst/>
              </a:prstGeom>
              <a:gradFill>
                <a:gsLst>
                  <a:gs pos="0">
                    <a:srgbClr val="388AC8"/>
                  </a:gs>
                  <a:gs pos="100000">
                    <a:srgbClr val="2672B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descr="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
              <p:cNvSpPr/>
              <p:nvPr/>
            </p:nvSpPr>
            <p:spPr>
              <a:xfrm>
                <a:off x="6285" y="4253"/>
                <a:ext cx="2480" cy="1530"/>
              </a:xfrm>
              <a:prstGeom prst="rect">
                <a:avLst/>
              </a:prstGeom>
            </p:spPr>
            <p:txBody>
              <a:bodyPr wrap="square">
                <a:spAutoFit/>
              </a:bodyPr>
              <a:lstStyle/>
              <a:p>
                <a:pPr algn="ctr" defTabSz="685800" fontAlgn="base">
                  <a:lnSpc>
                    <a:spcPct val="150000"/>
                  </a:lnSpc>
                  <a:spcBef>
                    <a:spcPct val="0"/>
                  </a:spcBef>
                  <a:spcAft>
                    <a:spcPct val="0"/>
                  </a:spcAft>
                </a:pPr>
                <a:r>
                  <a:rPr lang="zh-CN" altLang="en-US" sz="1400">
                    <a:solidFill>
                      <a:schemeClr val="bg1"/>
                    </a:solidFill>
                    <a:latin typeface="华文中宋" panose="02010600040101010101" charset="-122"/>
                    <a:ea typeface="华文中宋" panose="02010600040101010101" charset="-122"/>
                    <a:cs typeface="Arial" panose="020B0604020202020204" pitchFamily="34" charset="0"/>
                    <a:sym typeface="Calibri" panose="020F0502020204030204" pitchFamily="34" charset="0"/>
                  </a:rPr>
                  <a:t>②</a:t>
                </a:r>
                <a:r>
                  <a:rPr lang="en-US" altLang="zh-CN" sz="1400">
                    <a:solidFill>
                      <a:schemeClr val="bg1"/>
                    </a:solidFill>
                    <a:latin typeface="华文中宋" panose="02010600040101010101" charset="-122"/>
                    <a:ea typeface="华文中宋" panose="02010600040101010101" charset="-122"/>
                    <a:cs typeface="Arial" panose="020B0604020202020204" pitchFamily="34" charset="0"/>
                    <a:sym typeface="Calibri" panose="020F0502020204030204" pitchFamily="34" charset="0"/>
                  </a:rPr>
                  <a:t>搜集文献资料，形成研究框架</a:t>
                </a:r>
                <a:r>
                  <a:rPr lang="zh-CN" altLang="en-US" sz="1400">
                    <a:solidFill>
                      <a:schemeClr val="bg1"/>
                    </a:solidFill>
                    <a:latin typeface="华文中宋" panose="02010600040101010101" charset="-122"/>
                    <a:ea typeface="华文中宋" panose="02010600040101010101" charset="-122"/>
                    <a:cs typeface="Arial" panose="020B0604020202020204" pitchFamily="34" charset="0"/>
                    <a:sym typeface="Calibri" panose="020F0502020204030204" pitchFamily="34" charset="0"/>
                  </a:rPr>
                  <a:t>，从而奠定研究理论基础和问题。</a:t>
                </a:r>
                <a:endParaRPr lang="zh-CN" altLang="en-US" sz="1400">
                  <a:solidFill>
                    <a:schemeClr val="bg1"/>
                  </a:solidFill>
                  <a:latin typeface="华文中宋" panose="02010600040101010101" charset="-122"/>
                  <a:ea typeface="华文中宋" panose="02010600040101010101" charset="-122"/>
                  <a:cs typeface="Arial" panose="020B0604020202020204" pitchFamily="34" charset="0"/>
                  <a:sym typeface="Calibri" panose="020F0502020204030204" pitchFamily="34" charset="0"/>
                </a:endParaRPr>
              </a:p>
            </p:txBody>
          </p:sp>
          <p:sp>
            <p:nvSpPr>
              <p:cNvPr id="69" name="Freeform 22"/>
              <p:cNvSpPr/>
              <p:nvPr/>
            </p:nvSpPr>
            <p:spPr bwMode="auto">
              <a:xfrm>
                <a:off x="7143" y="2835"/>
                <a:ext cx="762" cy="571"/>
              </a:xfrm>
              <a:custGeom>
                <a:avLst/>
                <a:gdLst>
                  <a:gd name="T0" fmla="*/ 692 w 747"/>
                  <a:gd name="T1" fmla="*/ 240 h 562"/>
                  <a:gd name="T2" fmla="*/ 579 w 747"/>
                  <a:gd name="T3" fmla="*/ 186 h 562"/>
                  <a:gd name="T4" fmla="*/ 520 w 747"/>
                  <a:gd name="T5" fmla="*/ 61 h 562"/>
                  <a:gd name="T6" fmla="*/ 374 w 747"/>
                  <a:gd name="T7" fmla="*/ 0 h 562"/>
                  <a:gd name="T8" fmla="*/ 228 w 747"/>
                  <a:gd name="T9" fmla="*/ 61 h 562"/>
                  <a:gd name="T10" fmla="*/ 168 w 747"/>
                  <a:gd name="T11" fmla="*/ 186 h 562"/>
                  <a:gd name="T12" fmla="*/ 55 w 747"/>
                  <a:gd name="T13" fmla="*/ 240 h 562"/>
                  <a:gd name="T14" fmla="*/ 0 w 747"/>
                  <a:gd name="T15" fmla="*/ 374 h 562"/>
                  <a:gd name="T16" fmla="*/ 55 w 747"/>
                  <a:gd name="T17" fmla="*/ 507 h 562"/>
                  <a:gd name="T18" fmla="*/ 189 w 747"/>
                  <a:gd name="T19" fmla="*/ 562 h 562"/>
                  <a:gd name="T20" fmla="*/ 559 w 747"/>
                  <a:gd name="T21" fmla="*/ 562 h 562"/>
                  <a:gd name="T22" fmla="*/ 692 w 747"/>
                  <a:gd name="T23" fmla="*/ 507 h 562"/>
                  <a:gd name="T24" fmla="*/ 747 w 747"/>
                  <a:gd name="T25" fmla="*/ 374 h 562"/>
                  <a:gd name="T26" fmla="*/ 692 w 747"/>
                  <a:gd name="T27" fmla="*/ 240 h 562"/>
                  <a:gd name="T28" fmla="*/ 559 w 747"/>
                  <a:gd name="T29" fmla="*/ 518 h 562"/>
                  <a:gd name="T30" fmla="*/ 189 w 747"/>
                  <a:gd name="T31" fmla="*/ 518 h 562"/>
                  <a:gd name="T32" fmla="*/ 44 w 747"/>
                  <a:gd name="T33" fmla="*/ 374 h 562"/>
                  <a:gd name="T34" fmla="*/ 188 w 747"/>
                  <a:gd name="T35" fmla="*/ 229 h 562"/>
                  <a:gd name="T36" fmla="*/ 211 w 747"/>
                  <a:gd name="T37" fmla="*/ 229 h 562"/>
                  <a:gd name="T38" fmla="*/ 211 w 747"/>
                  <a:gd name="T39" fmla="*/ 207 h 562"/>
                  <a:gd name="T40" fmla="*/ 211 w 747"/>
                  <a:gd name="T41" fmla="*/ 207 h 562"/>
                  <a:gd name="T42" fmla="*/ 374 w 747"/>
                  <a:gd name="T43" fmla="*/ 44 h 562"/>
                  <a:gd name="T44" fmla="*/ 536 w 747"/>
                  <a:gd name="T45" fmla="*/ 206 h 562"/>
                  <a:gd name="T46" fmla="*/ 536 w 747"/>
                  <a:gd name="T47" fmla="*/ 207 h 562"/>
                  <a:gd name="T48" fmla="*/ 536 w 747"/>
                  <a:gd name="T49" fmla="*/ 229 h 562"/>
                  <a:gd name="T50" fmla="*/ 558 w 747"/>
                  <a:gd name="T51" fmla="*/ 229 h 562"/>
                  <a:gd name="T52" fmla="*/ 559 w 747"/>
                  <a:gd name="T53" fmla="*/ 229 h 562"/>
                  <a:gd name="T54" fmla="*/ 704 w 747"/>
                  <a:gd name="T55" fmla="*/ 374 h 562"/>
                  <a:gd name="T56" fmla="*/ 559 w 747"/>
                  <a:gd name="T57" fmla="*/ 51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7" h="562">
                    <a:moveTo>
                      <a:pt x="692" y="240"/>
                    </a:moveTo>
                    <a:cubicBezTo>
                      <a:pt x="661" y="210"/>
                      <a:pt x="622" y="191"/>
                      <a:pt x="579" y="186"/>
                    </a:cubicBezTo>
                    <a:cubicBezTo>
                      <a:pt x="574" y="139"/>
                      <a:pt x="554" y="95"/>
                      <a:pt x="520" y="61"/>
                    </a:cubicBezTo>
                    <a:cubicBezTo>
                      <a:pt x="481" y="22"/>
                      <a:pt x="429" y="0"/>
                      <a:pt x="374" y="0"/>
                    </a:cubicBezTo>
                    <a:cubicBezTo>
                      <a:pt x="318" y="0"/>
                      <a:pt x="267" y="22"/>
                      <a:pt x="228" y="61"/>
                    </a:cubicBezTo>
                    <a:cubicBezTo>
                      <a:pt x="193" y="95"/>
                      <a:pt x="173" y="139"/>
                      <a:pt x="168" y="186"/>
                    </a:cubicBezTo>
                    <a:cubicBezTo>
                      <a:pt x="125" y="191"/>
                      <a:pt x="86" y="210"/>
                      <a:pt x="55" y="240"/>
                    </a:cubicBezTo>
                    <a:cubicBezTo>
                      <a:pt x="20" y="276"/>
                      <a:pt x="0" y="323"/>
                      <a:pt x="0" y="374"/>
                    </a:cubicBezTo>
                    <a:cubicBezTo>
                      <a:pt x="0" y="424"/>
                      <a:pt x="20" y="471"/>
                      <a:pt x="55" y="507"/>
                    </a:cubicBezTo>
                    <a:cubicBezTo>
                      <a:pt x="91" y="542"/>
                      <a:pt x="138" y="562"/>
                      <a:pt x="189" y="562"/>
                    </a:cubicBezTo>
                    <a:cubicBezTo>
                      <a:pt x="559" y="562"/>
                      <a:pt x="559" y="562"/>
                      <a:pt x="559" y="562"/>
                    </a:cubicBezTo>
                    <a:cubicBezTo>
                      <a:pt x="609" y="562"/>
                      <a:pt x="657" y="542"/>
                      <a:pt x="692" y="507"/>
                    </a:cubicBezTo>
                    <a:cubicBezTo>
                      <a:pt x="728" y="471"/>
                      <a:pt x="747" y="424"/>
                      <a:pt x="747" y="374"/>
                    </a:cubicBezTo>
                    <a:cubicBezTo>
                      <a:pt x="747" y="323"/>
                      <a:pt x="728" y="276"/>
                      <a:pt x="692" y="240"/>
                    </a:cubicBezTo>
                    <a:close/>
                    <a:moveTo>
                      <a:pt x="559" y="518"/>
                    </a:moveTo>
                    <a:cubicBezTo>
                      <a:pt x="189" y="518"/>
                      <a:pt x="189" y="518"/>
                      <a:pt x="189" y="518"/>
                    </a:cubicBezTo>
                    <a:cubicBezTo>
                      <a:pt x="109" y="518"/>
                      <a:pt x="44" y="453"/>
                      <a:pt x="44" y="374"/>
                    </a:cubicBezTo>
                    <a:cubicBezTo>
                      <a:pt x="44" y="294"/>
                      <a:pt x="109" y="229"/>
                      <a:pt x="188" y="229"/>
                    </a:cubicBezTo>
                    <a:cubicBezTo>
                      <a:pt x="211" y="229"/>
                      <a:pt x="211" y="229"/>
                      <a:pt x="211" y="229"/>
                    </a:cubicBezTo>
                    <a:cubicBezTo>
                      <a:pt x="211" y="207"/>
                      <a:pt x="211" y="207"/>
                      <a:pt x="211" y="207"/>
                    </a:cubicBezTo>
                    <a:cubicBezTo>
                      <a:pt x="211" y="207"/>
                      <a:pt x="211" y="207"/>
                      <a:pt x="211" y="207"/>
                    </a:cubicBezTo>
                    <a:cubicBezTo>
                      <a:pt x="211" y="117"/>
                      <a:pt x="284" y="44"/>
                      <a:pt x="374" y="44"/>
                    </a:cubicBezTo>
                    <a:cubicBezTo>
                      <a:pt x="463" y="44"/>
                      <a:pt x="536" y="117"/>
                      <a:pt x="536" y="206"/>
                    </a:cubicBezTo>
                    <a:cubicBezTo>
                      <a:pt x="536" y="207"/>
                      <a:pt x="536" y="207"/>
                      <a:pt x="536" y="207"/>
                    </a:cubicBezTo>
                    <a:cubicBezTo>
                      <a:pt x="536" y="229"/>
                      <a:pt x="536" y="229"/>
                      <a:pt x="536" y="229"/>
                    </a:cubicBezTo>
                    <a:cubicBezTo>
                      <a:pt x="558" y="229"/>
                      <a:pt x="558" y="229"/>
                      <a:pt x="558" y="229"/>
                    </a:cubicBezTo>
                    <a:cubicBezTo>
                      <a:pt x="559" y="229"/>
                      <a:pt x="559" y="229"/>
                      <a:pt x="559" y="229"/>
                    </a:cubicBezTo>
                    <a:cubicBezTo>
                      <a:pt x="639" y="229"/>
                      <a:pt x="704" y="294"/>
                      <a:pt x="704" y="374"/>
                    </a:cubicBezTo>
                    <a:cubicBezTo>
                      <a:pt x="704" y="453"/>
                      <a:pt x="639" y="518"/>
                      <a:pt x="559" y="51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 name="组合 2"/>
          <p:cNvGrpSpPr/>
          <p:nvPr/>
        </p:nvGrpSpPr>
        <p:grpSpPr>
          <a:xfrm>
            <a:off x="572770" y="200025"/>
            <a:ext cx="3194050" cy="715010"/>
            <a:chOff x="902" y="315"/>
            <a:chExt cx="5030" cy="1126"/>
          </a:xfrm>
        </p:grpSpPr>
        <p:sp>
          <p:nvSpPr>
            <p:cNvPr id="8" name="矩形 7"/>
            <p:cNvSpPr/>
            <p:nvPr>
              <p:custDataLst>
                <p:tags r:id="rId1"/>
              </p:custDataLst>
            </p:nvPr>
          </p:nvSpPr>
          <p:spPr>
            <a:xfrm>
              <a:off x="902" y="315"/>
              <a:ext cx="2947" cy="725"/>
            </a:xfrm>
            <a:prstGeom prst="rect">
              <a:avLst/>
            </a:prstGeom>
          </p:spPr>
          <p:txBody>
            <a:bodyPr wrap="none">
              <a:spAutoFit/>
            </a:bodyPr>
            <a:p>
              <a:pPr algn="l" defTabSz="685800"/>
              <a:r>
                <a:rPr lang="en-US" altLang="zh-CN" sz="2400" b="1" kern="0">
                  <a:gradFill>
                    <a:gsLst>
                      <a:gs pos="0">
                        <a:srgbClr val="388AC8"/>
                      </a:gs>
                      <a:gs pos="100000">
                        <a:srgbClr val="2672B8"/>
                      </a:gs>
                    </a:gsLst>
                    <a:lin ang="5400000" scaled="1"/>
                  </a:gradFill>
                  <a:latin typeface="汉仪颜楷简" panose="00020600040101010101" charset="-122"/>
                  <a:ea typeface="汉仪颜楷简" panose="00020600040101010101" charset="-122"/>
                  <a:cs typeface="汉仪颜楷简" panose="00020600040101010101" charset="-122"/>
                  <a:sym typeface="汉仪旗黑-45S" panose="00020600040101010101" pitchFamily="18" charset="-122"/>
                </a:rPr>
                <a:t>08</a:t>
              </a:r>
              <a:r>
                <a:rPr lang="zh-CN" altLang="en-US" sz="2400" b="1" kern="0">
                  <a:gradFill>
                    <a:gsLst>
                      <a:gs pos="0">
                        <a:srgbClr val="388AC8"/>
                      </a:gs>
                      <a:gs pos="100000">
                        <a:srgbClr val="2672B8"/>
                      </a:gs>
                    </a:gsLst>
                    <a:lin ang="5400000" scaled="1"/>
                  </a:gradFill>
                  <a:latin typeface="汉仪颜楷简" panose="00020600040101010101" charset="-122"/>
                  <a:ea typeface="汉仪颜楷简" panose="00020600040101010101" charset="-122"/>
                  <a:cs typeface="汉仪颜楷简" panose="00020600040101010101" charset="-122"/>
                  <a:sym typeface="汉仪旗黑-45S" panose="00020600040101010101" pitchFamily="18" charset="-122"/>
                </a:rPr>
                <a:t> 前期研究</a:t>
              </a:r>
              <a:endParaRPr lang="zh-CN" altLang="en-US" sz="2400" b="1" kern="0">
                <a:gradFill>
                  <a:gsLst>
                    <a:gs pos="0">
                      <a:srgbClr val="388AC8"/>
                    </a:gs>
                    <a:gs pos="100000">
                      <a:srgbClr val="2672B8"/>
                    </a:gs>
                  </a:gsLst>
                  <a:lin ang="5400000" scaled="1"/>
                </a:gradFill>
                <a:latin typeface="汉仪颜楷简" panose="00020600040101010101" charset="-122"/>
                <a:ea typeface="汉仪颜楷简" panose="00020600040101010101" charset="-122"/>
                <a:cs typeface="汉仪颜楷简" panose="00020600040101010101" charset="-122"/>
                <a:sym typeface="汉仪旗黑-45S" panose="00020600040101010101" pitchFamily="18" charset="-122"/>
              </a:endParaRPr>
            </a:p>
          </p:txBody>
        </p:sp>
        <p:sp>
          <p:nvSpPr>
            <p:cNvPr id="9" name="Rectangle 120"/>
            <p:cNvSpPr/>
            <p:nvPr>
              <p:custDataLst>
                <p:tags r:id="rId2"/>
              </p:custDataLst>
            </p:nvPr>
          </p:nvSpPr>
          <p:spPr>
            <a:xfrm>
              <a:off x="947" y="1007"/>
              <a:ext cx="4985" cy="434"/>
            </a:xfrm>
            <a:prstGeom prst="rect">
              <a:avLst/>
            </a:prstGeom>
          </p:spPr>
          <p:txBody>
            <a:bodyPr wrap="square">
              <a:spAutoFit/>
            </a:bodyPr>
            <a:p>
              <a:pPr marL="0" marR="0" lvl="0" indent="0" defTabSz="6858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lumMod val="65000"/>
                      <a:lumOff val="35000"/>
                    </a:schemeClr>
                  </a:solidFill>
                  <a:effectLst/>
                  <a:uLnTx/>
                  <a:uFillTx/>
                  <a:latin typeface="华文中宋" panose="02010600040101010101" charset="-122"/>
                  <a:ea typeface="华文中宋" panose="02010600040101010101" charset="-122"/>
                  <a:cs typeface="+mn-ea"/>
                  <a:sym typeface="汉仪旗黑-45S" panose="00020600040101010101" pitchFamily="18" charset="-122"/>
                </a:rPr>
                <a:t>Feasibility analysis of the project study</a:t>
              </a:r>
              <a:endParaRPr kumimoji="0" lang="id-ID" sz="1200" b="0" i="0" u="none" strike="noStrike" kern="1200" cap="none" spc="0" normalizeH="0" baseline="0" noProof="0">
                <a:ln>
                  <a:noFill/>
                </a:ln>
                <a:solidFill>
                  <a:schemeClr val="tx1">
                    <a:lumMod val="65000"/>
                    <a:lumOff val="35000"/>
                  </a:schemeClr>
                </a:solidFill>
                <a:effectLst/>
                <a:uLnTx/>
                <a:uFillTx/>
                <a:latin typeface="华文中宋" panose="02010600040101010101" charset="-122"/>
                <a:ea typeface="华文中宋" panose="02010600040101010101" charset="-122"/>
                <a:cs typeface="+mn-ea"/>
                <a:sym typeface="汉仪旗黑-45S"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990600"/>
            <a:ext cx="9144635" cy="37877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Light" panose="020B0502040204020203" charset="-122"/>
              <a:cs typeface="+mn-cs"/>
            </a:endParaRPr>
          </a:p>
        </p:txBody>
      </p:sp>
      <p:sp>
        <p:nvSpPr>
          <p:cNvPr id="24" name="文本框 23"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521970" y="1212215"/>
            <a:ext cx="3282950" cy="337185"/>
          </a:xfrm>
          <a:prstGeom prst="rect">
            <a:avLst/>
          </a:prstGeom>
        </p:spPr>
        <p:txBody>
          <a:bodyPr wrap="square">
            <a:spAutoFit/>
          </a:bodyPr>
          <a:lstStyle>
            <a:defPPr>
              <a:defRPr lang="en-US"/>
            </a:defPPr>
            <a:lvl1pPr lvl="0">
              <a:defRPr sz="1600" b="1">
                <a:solidFill>
                  <a:schemeClr val="accent1"/>
                </a:solidFill>
                <a:latin typeface="+mj-ea"/>
                <a:ea typeface="+mj-ea"/>
              </a:defRPr>
            </a:lvl1pPr>
          </a:lstStyle>
          <a:p>
            <a:pPr algn="l"/>
            <a:r>
              <a:rPr lang="zh-CN" altLang="en-US" b="0">
                <a:latin typeface="方正公文小标宋" panose="02000500000000000000" charset="-122"/>
                <a:ea typeface="方正公文小标宋" panose="02000500000000000000" charset="-122"/>
                <a:sym typeface="汉仪旗黑-45S" panose="00020600040101010101" pitchFamily="18" charset="-122"/>
              </a:rPr>
              <a:t>1.完善研究实施方案。</a:t>
            </a:r>
            <a:endParaRPr lang="zh-CN" altLang="en-US" b="0">
              <a:latin typeface="方正公文小标宋" panose="02000500000000000000" charset="-122"/>
              <a:ea typeface="方正公文小标宋" panose="02000500000000000000" charset="-122"/>
              <a:sym typeface="汉仪旗黑-45S" panose="00020600040101010101" pitchFamily="18" charset="-122"/>
            </a:endParaRPr>
          </a:p>
        </p:txBody>
      </p:sp>
      <p:sp>
        <p:nvSpPr>
          <p:cNvPr id="29" name="文本框 28"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1757680" y="2652696"/>
            <a:ext cx="2696202" cy="337185"/>
          </a:xfrm>
          <a:prstGeom prst="rect">
            <a:avLst/>
          </a:prstGeom>
        </p:spPr>
        <p:txBody>
          <a:bodyPr wrap="square">
            <a:spAutoFit/>
          </a:bodyPr>
          <a:lstStyle>
            <a:defPPr>
              <a:defRPr lang="en-US"/>
            </a:defPPr>
            <a:lvl1pPr lvl="0">
              <a:defRPr sz="1600" b="1">
                <a:solidFill>
                  <a:schemeClr val="accent1"/>
                </a:solidFill>
                <a:latin typeface="+mj-ea"/>
                <a:ea typeface="+mj-ea"/>
              </a:defRPr>
            </a:lvl1pPr>
          </a:lstStyle>
          <a:p>
            <a:pPr algn="l"/>
            <a:r>
              <a:rPr lang="zh-CN" altLang="en-US" b="0">
                <a:latin typeface="方正公文小标宋" panose="02000500000000000000" charset="-122"/>
                <a:ea typeface="方正公文小标宋" panose="02000500000000000000" charset="-122"/>
                <a:sym typeface="汉仪旗黑-45S" panose="00020600040101010101" pitchFamily="18" charset="-122"/>
              </a:rPr>
              <a:t>3.加强组织学习。</a:t>
            </a:r>
            <a:endParaRPr lang="zh-CN" altLang="en-US" b="0">
              <a:latin typeface="方正公文小标宋" panose="02000500000000000000" charset="-122"/>
              <a:ea typeface="方正公文小标宋" panose="02000500000000000000" charset="-122"/>
              <a:sym typeface="汉仪旗黑-45S" panose="00020600040101010101" pitchFamily="18" charset="-122"/>
            </a:endParaRPr>
          </a:p>
        </p:txBody>
      </p:sp>
      <p:sp>
        <p:nvSpPr>
          <p:cNvPr id="32" name="文本框 31"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2405380" y="3413867"/>
            <a:ext cx="2368262" cy="337185"/>
          </a:xfrm>
          <a:prstGeom prst="rect">
            <a:avLst/>
          </a:prstGeom>
        </p:spPr>
        <p:txBody>
          <a:bodyPr wrap="square">
            <a:spAutoFit/>
          </a:bodyPr>
          <a:lstStyle>
            <a:defPPr>
              <a:defRPr lang="en-US"/>
            </a:defPPr>
            <a:lvl1pPr lvl="0">
              <a:defRPr sz="1600" b="1">
                <a:solidFill>
                  <a:schemeClr val="accent1"/>
                </a:solidFill>
                <a:latin typeface="+mj-ea"/>
                <a:ea typeface="+mj-ea"/>
              </a:defRPr>
            </a:lvl1pPr>
          </a:lstStyle>
          <a:p>
            <a:pPr algn="l"/>
            <a:r>
              <a:rPr lang="zh-CN" altLang="en-US" b="0">
                <a:latin typeface="方正公文小标宋" panose="02000500000000000000" charset="-122"/>
                <a:ea typeface="方正公文小标宋" panose="02000500000000000000" charset="-122"/>
                <a:sym typeface="汉仪旗黑-45S" panose="00020600040101010101" pitchFamily="18" charset="-122"/>
              </a:rPr>
              <a:t>4.开展试点实践。</a:t>
            </a:r>
            <a:endParaRPr lang="zh-CN" altLang="en-US" b="0">
              <a:latin typeface="方正公文小标宋" panose="02000500000000000000" charset="-122"/>
              <a:ea typeface="方正公文小标宋" panose="02000500000000000000" charset="-122"/>
              <a:sym typeface="汉仪旗黑-45S" panose="00020600040101010101" pitchFamily="18" charset="-122"/>
            </a:endParaRPr>
          </a:p>
        </p:txBody>
      </p:sp>
      <p:sp>
        <p:nvSpPr>
          <p:cNvPr id="27" name="Rectangle 120"/>
          <p:cNvSpPr/>
          <p:nvPr/>
        </p:nvSpPr>
        <p:spPr>
          <a:xfrm>
            <a:off x="601345" y="639445"/>
            <a:ext cx="5514340" cy="275590"/>
          </a:xfrm>
          <a:prstGeom prst="rect">
            <a:avLst/>
          </a:prstGeom>
        </p:spPr>
        <p:txBody>
          <a:bodyPr wrap="square">
            <a:spAutoFit/>
          </a:bodyPr>
          <a:lstStyle/>
          <a:p>
            <a:pPr marL="0" marR="0" lvl="0" indent="0" defTabSz="685800" rtl="0" eaLnBrk="1" fontAlgn="auto" latinLnBrk="0" hangingPunct="1">
              <a:lnSpc>
                <a:spcPct val="100000"/>
              </a:lnSpc>
              <a:spcBef>
                <a:spcPts val="0"/>
              </a:spcBef>
              <a:spcAft>
                <a:spcPts val="0"/>
              </a:spcAft>
              <a:buClrTx/>
              <a:buSzTx/>
              <a:buFontTx/>
              <a:buNone/>
              <a:defRPr/>
            </a:pPr>
            <a:r>
              <a:rPr lang="id-ID" sz="1200" noProof="0">
                <a:ln>
                  <a:noFill/>
                </a:ln>
                <a:solidFill>
                  <a:schemeClr val="tx1">
                    <a:lumMod val="65000"/>
                    <a:lumOff val="35000"/>
                  </a:schemeClr>
                </a:solidFill>
                <a:effectLst/>
                <a:uLnTx/>
                <a:uFillTx/>
                <a:latin typeface="华文中宋" panose="02010600040101010101" charset="-122"/>
                <a:ea typeface="华文中宋" panose="02010600040101010101" charset="-122"/>
                <a:cs typeface="+mn-ea"/>
                <a:sym typeface="汉仪旗黑-45S" panose="00020600040101010101" pitchFamily="18" charset="-122"/>
              </a:rPr>
              <a:t>Expected research</a:t>
            </a:r>
            <a:r>
              <a:rPr kumimoji="0" lang="id-ID" sz="1200" b="0" i="0" u="none" strike="noStrike" kern="1200" cap="none" spc="0" normalizeH="0" baseline="0" noProof="0">
                <a:ln>
                  <a:noFill/>
                </a:ln>
                <a:solidFill>
                  <a:schemeClr val="tx1">
                    <a:lumMod val="65000"/>
                    <a:lumOff val="35000"/>
                  </a:schemeClr>
                </a:solidFill>
                <a:effectLst/>
                <a:uLnTx/>
                <a:uFillTx/>
                <a:latin typeface="华文中宋" panose="02010600040101010101" charset="-122"/>
                <a:ea typeface="华文中宋" panose="02010600040101010101" charset="-122"/>
                <a:cs typeface="+mn-ea"/>
                <a:sym typeface="汉仪旗黑-45S" panose="00020600040101010101" pitchFamily="18" charset="-122"/>
              </a:rPr>
              <a:t> </a:t>
            </a:r>
            <a:endParaRPr kumimoji="0" lang="id-ID" sz="1200" b="0" i="0" u="none" strike="noStrike" kern="1200" cap="none" spc="0" normalizeH="0" baseline="0" noProof="0">
              <a:ln>
                <a:noFill/>
              </a:ln>
              <a:solidFill>
                <a:schemeClr val="tx1">
                  <a:lumMod val="65000"/>
                  <a:lumOff val="35000"/>
                </a:schemeClr>
              </a:solidFill>
              <a:effectLst/>
              <a:uLnTx/>
              <a:uFillTx/>
              <a:latin typeface="华文中宋" panose="02010600040101010101" charset="-122"/>
              <a:ea typeface="华文中宋" panose="02010600040101010101" charset="-122"/>
              <a:cs typeface="+mn-ea"/>
              <a:sym typeface="汉仪旗黑-45S" panose="00020600040101010101" pitchFamily="18" charset="-122"/>
            </a:endParaRPr>
          </a:p>
        </p:txBody>
      </p:sp>
      <p:sp>
        <p:nvSpPr>
          <p:cNvPr id="3" name="矩形 2"/>
          <p:cNvSpPr/>
          <p:nvPr>
            <p:custDataLst>
              <p:tags r:id="rId1"/>
            </p:custDataLst>
          </p:nvPr>
        </p:nvSpPr>
        <p:spPr>
          <a:xfrm>
            <a:off x="601345" y="226060"/>
            <a:ext cx="4314825" cy="460375"/>
          </a:xfrm>
          <a:prstGeom prst="rect">
            <a:avLst/>
          </a:prstGeom>
        </p:spPr>
        <p:txBody>
          <a:bodyPr wrap="none">
            <a:spAutoFit/>
          </a:bodyPr>
          <a:p>
            <a:pPr algn="l" defTabSz="685800"/>
            <a:r>
              <a:rPr lang="en-US" altLang="zh-CN" sz="2400" b="1" kern="0">
                <a:gradFill>
                  <a:gsLst>
                    <a:gs pos="0">
                      <a:srgbClr val="388AC8"/>
                    </a:gs>
                    <a:gs pos="100000">
                      <a:srgbClr val="2672B8"/>
                    </a:gs>
                  </a:gsLst>
                  <a:lin ang="5400000" scaled="1"/>
                </a:gradFill>
                <a:latin typeface="汉仪颜楷简" panose="00020600040101010101" charset="-122"/>
                <a:ea typeface="汉仪颜楷简" panose="00020600040101010101" charset="-122"/>
                <a:cs typeface="汉仪颜楷简" panose="00020600040101010101" charset="-122"/>
                <a:sym typeface="汉仪旗黑-45S" panose="00020600040101010101" pitchFamily="18" charset="-122"/>
              </a:rPr>
              <a:t>09</a:t>
            </a:r>
            <a:r>
              <a:rPr lang="zh-CN" altLang="en-US" sz="2400" b="1" kern="0">
                <a:gradFill>
                  <a:gsLst>
                    <a:gs pos="0">
                      <a:srgbClr val="388AC8"/>
                    </a:gs>
                    <a:gs pos="100000">
                      <a:srgbClr val="2672B8"/>
                    </a:gs>
                  </a:gsLst>
                  <a:lin ang="5400000" scaled="1"/>
                </a:gradFill>
                <a:latin typeface="汉仪颜楷简" panose="00020600040101010101" charset="-122"/>
                <a:ea typeface="汉仪颜楷简" panose="00020600040101010101" charset="-122"/>
                <a:cs typeface="汉仪颜楷简" panose="00020600040101010101" charset="-122"/>
                <a:sym typeface="汉仪旗黑-45S" panose="00020600040101010101" pitchFamily="18" charset="-122"/>
              </a:rPr>
              <a:t> 研究设想（预期研究工作）</a:t>
            </a:r>
            <a:endParaRPr lang="zh-CN" altLang="en-US" sz="2400" b="1" kern="0">
              <a:gradFill>
                <a:gsLst>
                  <a:gs pos="0">
                    <a:srgbClr val="388AC8"/>
                  </a:gs>
                  <a:gs pos="100000">
                    <a:srgbClr val="2672B8"/>
                  </a:gs>
                </a:gsLst>
                <a:lin ang="5400000" scaled="1"/>
              </a:gradFill>
              <a:latin typeface="汉仪颜楷简" panose="00020600040101010101" charset="-122"/>
              <a:ea typeface="汉仪颜楷简" panose="00020600040101010101" charset="-122"/>
              <a:cs typeface="汉仪颜楷简" panose="00020600040101010101" charset="-122"/>
              <a:sym typeface="汉仪旗黑-45S" panose="00020600040101010101" pitchFamily="18" charset="-122"/>
            </a:endParaRPr>
          </a:p>
        </p:txBody>
      </p:sp>
      <p:sp>
        <p:nvSpPr>
          <p:cNvPr id="4" name="文本框 3"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custDataLst>
              <p:tags r:id="rId2"/>
            </p:custDataLst>
          </p:nvPr>
        </p:nvSpPr>
        <p:spPr>
          <a:xfrm>
            <a:off x="1285240" y="1962785"/>
            <a:ext cx="2352040" cy="337185"/>
          </a:xfrm>
          <a:prstGeom prst="rect">
            <a:avLst/>
          </a:prstGeom>
        </p:spPr>
        <p:txBody>
          <a:bodyPr wrap="square">
            <a:spAutoFit/>
          </a:bodyPr>
          <a:lstStyle>
            <a:defPPr>
              <a:defRPr lang="en-US"/>
            </a:defPPr>
            <a:lvl1pPr lvl="0">
              <a:defRPr sz="1600" b="1">
                <a:solidFill>
                  <a:schemeClr val="accent1"/>
                </a:solidFill>
                <a:latin typeface="+mj-ea"/>
                <a:ea typeface="+mj-ea"/>
              </a:defRPr>
            </a:lvl1pPr>
          </a:lstStyle>
          <a:p>
            <a:pPr algn="l"/>
            <a:r>
              <a:rPr lang="zh-CN" altLang="en-US" b="0">
                <a:latin typeface="方正公文小标宋" panose="02000500000000000000" charset="-122"/>
                <a:ea typeface="方正公文小标宋" panose="02000500000000000000" charset="-122"/>
                <a:sym typeface="汉仪旗黑-45S" panose="00020600040101010101" pitchFamily="18" charset="-122"/>
              </a:rPr>
              <a:t>2.制定研究计划。</a:t>
            </a:r>
            <a:endParaRPr lang="zh-CN" altLang="en-US" b="0">
              <a:latin typeface="方正公文小标宋" panose="02000500000000000000" charset="-122"/>
              <a:ea typeface="方正公文小标宋" panose="02000500000000000000" charset="-122"/>
              <a:sym typeface="汉仪旗黑-45S" panose="00020600040101010101" pitchFamily="18" charset="-122"/>
            </a:endParaRPr>
          </a:p>
        </p:txBody>
      </p:sp>
      <p:sp>
        <p:nvSpPr>
          <p:cNvPr id="65" name="矩形 64"/>
          <p:cNvSpPr/>
          <p:nvPr>
            <p:custDataLst>
              <p:tags r:id="rId3"/>
            </p:custDataLst>
          </p:nvPr>
        </p:nvSpPr>
        <p:spPr>
          <a:xfrm>
            <a:off x="2613025" y="990600"/>
            <a:ext cx="6421755" cy="619760"/>
          </a:xfrm>
          <a:prstGeom prst="rect">
            <a:avLst/>
          </a:prstGeom>
        </p:spPr>
        <p:txBody>
          <a:bodyPr wrap="square">
            <a:noAutofit/>
          </a:bodyPr>
          <a:p>
            <a:pPr defTabSz="685800" fontAlgn="base">
              <a:lnSpc>
                <a:spcPct val="150000"/>
              </a:lnSpc>
              <a:spcBef>
                <a:spcPct val="0"/>
              </a:spcBef>
              <a:spcAft>
                <a:spcPct val="0"/>
              </a:spcAft>
            </a:pPr>
            <a:r>
              <a:rPr lang="en-US" altLang="zh-CN" sz="16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lt"/>
              </a:rPr>
              <a:t>在前期的基础上，进一步细化研究实施方案，明确研究目的、方法、步骤和时间安排。</a:t>
            </a:r>
            <a:endParaRPr lang="en-US" altLang="zh-CN" sz="16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lt"/>
            </a:endParaRPr>
          </a:p>
        </p:txBody>
      </p:sp>
      <p:sp>
        <p:nvSpPr>
          <p:cNvPr id="8" name="矩形 7"/>
          <p:cNvSpPr/>
          <p:nvPr>
            <p:custDataLst>
              <p:tags r:id="rId4"/>
            </p:custDataLst>
          </p:nvPr>
        </p:nvSpPr>
        <p:spPr>
          <a:xfrm>
            <a:off x="2873375" y="1821180"/>
            <a:ext cx="3693160" cy="619760"/>
          </a:xfrm>
          <a:prstGeom prst="rect">
            <a:avLst/>
          </a:prstGeom>
        </p:spPr>
        <p:txBody>
          <a:bodyPr wrap="square">
            <a:noAutofit/>
          </a:bodyPr>
          <a:p>
            <a:pPr defTabSz="685800" fontAlgn="base">
              <a:lnSpc>
                <a:spcPct val="150000"/>
              </a:lnSpc>
              <a:spcBef>
                <a:spcPct val="0"/>
              </a:spcBef>
              <a:spcAft>
                <a:spcPct val="0"/>
              </a:spcAft>
            </a:pPr>
            <a:r>
              <a:rPr lang="en-US" altLang="zh-CN" sz="16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lt"/>
              </a:rPr>
              <a:t>根据实施方案，制定详细的研究计划。</a:t>
            </a:r>
            <a:endParaRPr lang="en-US" altLang="zh-CN" sz="16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lt"/>
            </a:endParaRPr>
          </a:p>
        </p:txBody>
      </p:sp>
      <p:sp>
        <p:nvSpPr>
          <p:cNvPr id="9" name="矩形 8"/>
          <p:cNvSpPr/>
          <p:nvPr>
            <p:custDataLst>
              <p:tags r:id="rId5"/>
            </p:custDataLst>
          </p:nvPr>
        </p:nvSpPr>
        <p:spPr>
          <a:xfrm>
            <a:off x="3329305" y="2501265"/>
            <a:ext cx="5882005" cy="619760"/>
          </a:xfrm>
          <a:prstGeom prst="rect">
            <a:avLst/>
          </a:prstGeom>
        </p:spPr>
        <p:txBody>
          <a:bodyPr wrap="square">
            <a:noAutofit/>
          </a:bodyPr>
          <a:p>
            <a:pPr defTabSz="685800" fontAlgn="base">
              <a:lnSpc>
                <a:spcPct val="150000"/>
              </a:lnSpc>
              <a:spcBef>
                <a:spcPct val="0"/>
              </a:spcBef>
              <a:spcAft>
                <a:spcPct val="0"/>
              </a:spcAft>
            </a:pPr>
            <a:r>
              <a:rPr lang="en-US" altLang="zh-CN" sz="16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lt"/>
              </a:rPr>
              <a:t>重视团队合作和共同学习，通过交流和互动，不断提高研究组</a:t>
            </a:r>
            <a:endParaRPr lang="en-US" altLang="zh-CN" sz="16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lt"/>
            </a:endParaRPr>
          </a:p>
          <a:p>
            <a:pPr defTabSz="685800" fontAlgn="base">
              <a:lnSpc>
                <a:spcPct val="150000"/>
              </a:lnSpc>
              <a:spcBef>
                <a:spcPct val="0"/>
              </a:spcBef>
              <a:spcAft>
                <a:spcPct val="0"/>
              </a:spcAft>
            </a:pPr>
            <a:r>
              <a:rPr lang="en-US" altLang="zh-CN" sz="16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lt"/>
              </a:rPr>
              <a:t>成员的专业水平和研究能力，共同推进研究的深入开展。</a:t>
            </a:r>
            <a:endParaRPr lang="en-US" altLang="zh-CN" sz="16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lt"/>
            </a:endParaRPr>
          </a:p>
        </p:txBody>
      </p:sp>
      <p:sp>
        <p:nvSpPr>
          <p:cNvPr id="10" name="矩形 9"/>
          <p:cNvSpPr/>
          <p:nvPr>
            <p:custDataLst>
              <p:tags r:id="rId6"/>
            </p:custDataLst>
          </p:nvPr>
        </p:nvSpPr>
        <p:spPr>
          <a:xfrm>
            <a:off x="3917315" y="3322320"/>
            <a:ext cx="5882005" cy="619760"/>
          </a:xfrm>
          <a:prstGeom prst="rect">
            <a:avLst/>
          </a:prstGeom>
        </p:spPr>
        <p:txBody>
          <a:bodyPr wrap="square">
            <a:noAutofit/>
          </a:bodyPr>
          <a:p>
            <a:pPr defTabSz="685800" fontAlgn="base">
              <a:lnSpc>
                <a:spcPct val="150000"/>
              </a:lnSpc>
              <a:spcBef>
                <a:spcPct val="0"/>
              </a:spcBef>
              <a:spcAft>
                <a:spcPct val="0"/>
              </a:spcAft>
            </a:pPr>
            <a:r>
              <a:rPr lang="en-US" altLang="zh-CN" sz="16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lt"/>
              </a:rPr>
              <a:t>通过对试点实践的观察和数据分析，不断改进和调整教学</a:t>
            </a:r>
            <a:endParaRPr lang="en-US" altLang="zh-CN" sz="16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lt"/>
            </a:endParaRPr>
          </a:p>
          <a:p>
            <a:pPr defTabSz="685800" fontAlgn="base">
              <a:lnSpc>
                <a:spcPct val="150000"/>
              </a:lnSpc>
              <a:spcBef>
                <a:spcPct val="0"/>
              </a:spcBef>
              <a:spcAft>
                <a:spcPct val="0"/>
              </a:spcAft>
            </a:pPr>
            <a:r>
              <a:rPr lang="en-US" altLang="zh-CN" sz="16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lt"/>
              </a:rPr>
              <a:t>策略，提高语篇多模态教学的有效性。</a:t>
            </a:r>
            <a:endParaRPr lang="en-US" altLang="zh-CN" sz="16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lt"/>
            </a:endParaRPr>
          </a:p>
        </p:txBody>
      </p:sp>
      <p:sp>
        <p:nvSpPr>
          <p:cNvPr id="11" name="文本框 10"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custDataLst>
              <p:tags r:id="rId7"/>
            </p:custDataLst>
          </p:nvPr>
        </p:nvSpPr>
        <p:spPr>
          <a:xfrm>
            <a:off x="1268730" y="4092682"/>
            <a:ext cx="2368262" cy="337185"/>
          </a:xfrm>
          <a:prstGeom prst="rect">
            <a:avLst/>
          </a:prstGeom>
        </p:spPr>
        <p:txBody>
          <a:bodyPr wrap="square">
            <a:spAutoFit/>
          </a:bodyPr>
          <a:lstStyle>
            <a:defPPr>
              <a:defRPr lang="en-US"/>
            </a:defPPr>
            <a:lvl1pPr lvl="0">
              <a:defRPr sz="1600" b="1">
                <a:solidFill>
                  <a:schemeClr val="accent1"/>
                </a:solidFill>
                <a:latin typeface="+mj-ea"/>
                <a:ea typeface="+mj-ea"/>
              </a:defRPr>
            </a:lvl1pPr>
          </a:lstStyle>
          <a:p>
            <a:pPr algn="l"/>
            <a:r>
              <a:rPr lang="zh-CN" altLang="en-US" b="0">
                <a:latin typeface="方正公文小标宋" panose="02000500000000000000" charset="-122"/>
                <a:ea typeface="方正公文小标宋" panose="02000500000000000000" charset="-122"/>
                <a:sym typeface="汉仪旗黑-45S" panose="00020600040101010101" pitchFamily="18" charset="-122"/>
              </a:rPr>
              <a:t>5.重视总结反思。</a:t>
            </a:r>
            <a:endParaRPr lang="zh-CN" altLang="en-US" b="0">
              <a:latin typeface="方正公文小标宋" panose="02000500000000000000" charset="-122"/>
              <a:ea typeface="方正公文小标宋" panose="02000500000000000000" charset="-122"/>
              <a:sym typeface="汉仪旗黑-45S" panose="00020600040101010101" pitchFamily="18" charset="-122"/>
            </a:endParaRPr>
          </a:p>
        </p:txBody>
      </p:sp>
      <p:sp>
        <p:nvSpPr>
          <p:cNvPr id="12" name="矩形 11"/>
          <p:cNvSpPr/>
          <p:nvPr>
            <p:custDataLst>
              <p:tags r:id="rId8"/>
            </p:custDataLst>
          </p:nvPr>
        </p:nvSpPr>
        <p:spPr>
          <a:xfrm>
            <a:off x="2784475" y="4011930"/>
            <a:ext cx="5882005" cy="619760"/>
          </a:xfrm>
          <a:prstGeom prst="rect">
            <a:avLst/>
          </a:prstGeom>
        </p:spPr>
        <p:txBody>
          <a:bodyPr wrap="square">
            <a:noAutofit/>
          </a:bodyPr>
          <a:p>
            <a:pPr defTabSz="685800" fontAlgn="base">
              <a:lnSpc>
                <a:spcPct val="150000"/>
              </a:lnSpc>
              <a:spcBef>
                <a:spcPct val="0"/>
              </a:spcBef>
              <a:spcAft>
                <a:spcPct val="0"/>
              </a:spcAft>
            </a:pPr>
            <a:r>
              <a:rPr lang="en-US" altLang="zh-CN" sz="16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lt"/>
              </a:rPr>
              <a:t>对研究目的、方法、步骤和效果进行全面评估，总结经验，发现问题，并提出相应改进方案。</a:t>
            </a:r>
            <a:endParaRPr lang="en-US" altLang="zh-CN" sz="16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69895" y="767677"/>
            <a:ext cx="7204216" cy="167738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300" b="1" i="0" u="none" strike="noStrike" kern="1200" cap="none" spc="0" normalizeH="0" baseline="0" noProof="0">
                <a:ln>
                  <a:noFill/>
                </a:ln>
                <a:gradFill flip="none" rotWithShape="1">
                  <a:gsLst>
                    <a:gs pos="0">
                      <a:srgbClr val="FEFDFF">
                        <a:alpha val="20000"/>
                      </a:srgbClr>
                    </a:gs>
                    <a:gs pos="80000">
                      <a:schemeClr val="accent1">
                        <a:alpha val="0"/>
                      </a:schemeClr>
                    </a:gs>
                  </a:gsLst>
                  <a:lin ang="5400000" scaled="1"/>
                  <a:tileRect/>
                </a:gradFill>
                <a:effectLst/>
                <a:uLnTx/>
                <a:uFillTx/>
                <a:latin typeface="+mj-ea"/>
                <a:ea typeface="+mj-ea"/>
                <a:cs typeface="+mn-cs"/>
              </a:rPr>
              <a:t>PART TWO</a:t>
            </a:r>
            <a:endParaRPr kumimoji="0" lang="zh-CN" altLang="en-US" sz="10300" b="1" i="0" u="none" strike="noStrike" kern="1200" cap="none" spc="0" normalizeH="0" baseline="0" noProof="0" dirty="0">
              <a:ln>
                <a:noFill/>
              </a:ln>
              <a:gradFill flip="none" rotWithShape="1">
                <a:gsLst>
                  <a:gs pos="0">
                    <a:srgbClr val="FEFDFF">
                      <a:alpha val="20000"/>
                    </a:srgbClr>
                  </a:gs>
                  <a:gs pos="80000">
                    <a:schemeClr val="accent1">
                      <a:alpha val="0"/>
                    </a:schemeClr>
                  </a:gs>
                </a:gsLst>
                <a:lin ang="5400000" scaled="1"/>
                <a:tileRect/>
              </a:gradFill>
              <a:effectLst/>
              <a:uLnTx/>
              <a:uFillTx/>
              <a:latin typeface="+mj-ea"/>
              <a:ea typeface="+mj-ea"/>
              <a:cs typeface="+mn-cs"/>
            </a:endParaRPr>
          </a:p>
        </p:txBody>
      </p:sp>
      <p:graphicFrame>
        <p:nvGraphicFramePr>
          <p:cNvPr id="2" name="表格 1"/>
          <p:cNvGraphicFramePr/>
          <p:nvPr>
            <p:custDataLst>
              <p:tags r:id="rId1"/>
            </p:custDataLst>
          </p:nvPr>
        </p:nvGraphicFramePr>
        <p:xfrm>
          <a:off x="231775" y="1018540"/>
          <a:ext cx="8680450" cy="3998595"/>
        </p:xfrm>
        <a:graphic>
          <a:graphicData uri="http://schemas.openxmlformats.org/drawingml/2006/table">
            <a:tbl>
              <a:tblPr>
                <a:effectLst>
                  <a:outerShdw blurRad="152400" algn="ctr" rotWithShape="0">
                    <a:prstClr val="black">
                      <a:alpha val="40000"/>
                    </a:prstClr>
                  </a:outerShdw>
                </a:effectLst>
              </a:tblPr>
              <a:tblGrid>
                <a:gridCol w="1973580"/>
                <a:gridCol w="2783205"/>
                <a:gridCol w="1574800"/>
                <a:gridCol w="1174750"/>
                <a:gridCol w="1174115"/>
              </a:tblGrid>
              <a:tr h="510540">
                <a:tc>
                  <a:txBody>
                    <a:bodyPr/>
                    <a:p>
                      <a:pPr indent="0">
                        <a:lnSpc>
                          <a:spcPct val="120000"/>
                        </a:lnSpc>
                        <a:buNone/>
                      </a:pPr>
                      <a:endParaRPr lang="en-US" altLang="en-US" sz="1800" b="1">
                        <a:solidFill>
                          <a:srgbClr val="000000"/>
                        </a:solidFill>
                        <a:latin typeface="方正公文小标宋" panose="02000500000000000000" charset="-122"/>
                        <a:ea typeface="方正公文小标宋" panose="02000500000000000000"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388AC8"/>
                    </a:solidFill>
                  </a:tcPr>
                </a:tc>
                <a:tc>
                  <a:txBody>
                    <a:bodyPr/>
                    <a:p>
                      <a:pPr indent="0" algn="ctr">
                        <a:lnSpc>
                          <a:spcPct val="120000"/>
                        </a:lnSpc>
                        <a:buNone/>
                      </a:pPr>
                      <a:r>
                        <a:rPr lang="en-US" sz="1800" b="0">
                          <a:solidFill>
                            <a:schemeClr val="bg1"/>
                          </a:solidFill>
                          <a:latin typeface="方正公文小标宋" panose="02000500000000000000" charset="-122"/>
                          <a:ea typeface="方正公文小标宋" panose="02000500000000000000" charset="-122"/>
                          <a:cs typeface="宋体" panose="02010600030101010101" pitchFamily="2" charset="-122"/>
                        </a:rPr>
                        <a:t>成果名称</a:t>
                      </a:r>
                      <a:endParaRPr lang="en-US" altLang="en-US" sz="1800" b="0">
                        <a:solidFill>
                          <a:schemeClr val="bg1"/>
                        </a:solidFill>
                        <a:latin typeface="方正公文小标宋" panose="02000500000000000000" charset="-122"/>
                        <a:ea typeface="方正公文小标宋" panose="02000500000000000000"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388AC8"/>
                    </a:solidFill>
                  </a:tcPr>
                </a:tc>
                <a:tc>
                  <a:txBody>
                    <a:bodyPr/>
                    <a:p>
                      <a:pPr indent="0" algn="ctr">
                        <a:lnSpc>
                          <a:spcPct val="120000"/>
                        </a:lnSpc>
                        <a:buNone/>
                      </a:pPr>
                      <a:r>
                        <a:rPr lang="en-US" sz="1800" b="0">
                          <a:solidFill>
                            <a:schemeClr val="bg1"/>
                          </a:solidFill>
                          <a:latin typeface="方正公文小标宋" panose="02000500000000000000" charset="-122"/>
                          <a:ea typeface="方正公文小标宋" panose="02000500000000000000" charset="-122"/>
                          <a:cs typeface="宋体" panose="02010600030101010101" pitchFamily="2" charset="-122"/>
                        </a:rPr>
                        <a:t>成果形式</a:t>
                      </a:r>
                      <a:endParaRPr lang="en-US" altLang="en-US" sz="1800" b="0">
                        <a:solidFill>
                          <a:schemeClr val="bg1"/>
                        </a:solidFill>
                        <a:latin typeface="方正公文小标宋" panose="02000500000000000000" charset="-122"/>
                        <a:ea typeface="方正公文小标宋" panose="02000500000000000000"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388AC8"/>
                    </a:solidFill>
                  </a:tcPr>
                </a:tc>
                <a:tc>
                  <a:txBody>
                    <a:bodyPr/>
                    <a:p>
                      <a:pPr indent="0" algn="ctr">
                        <a:lnSpc>
                          <a:spcPct val="120000"/>
                        </a:lnSpc>
                        <a:buNone/>
                      </a:pPr>
                      <a:r>
                        <a:rPr lang="en-US" sz="1800" b="0">
                          <a:solidFill>
                            <a:schemeClr val="bg1"/>
                          </a:solidFill>
                          <a:latin typeface="方正公文小标宋" panose="02000500000000000000" charset="-122"/>
                          <a:ea typeface="方正公文小标宋" panose="02000500000000000000" charset="-122"/>
                          <a:cs typeface="宋体" panose="02010600030101010101" pitchFamily="2" charset="-122"/>
                        </a:rPr>
                        <a:t>完成时间</a:t>
                      </a:r>
                      <a:endParaRPr lang="en-US" altLang="en-US" sz="1800" b="0">
                        <a:solidFill>
                          <a:schemeClr val="bg1"/>
                        </a:solidFill>
                        <a:latin typeface="方正公文小标宋" panose="02000500000000000000" charset="-122"/>
                        <a:ea typeface="方正公文小标宋" panose="02000500000000000000"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388AC8"/>
                    </a:solidFill>
                  </a:tcPr>
                </a:tc>
                <a:tc>
                  <a:txBody>
                    <a:bodyPr/>
                    <a:p>
                      <a:pPr indent="0" algn="ctr">
                        <a:lnSpc>
                          <a:spcPct val="120000"/>
                        </a:lnSpc>
                        <a:buNone/>
                      </a:pPr>
                      <a:r>
                        <a:rPr lang="en-US" sz="1800" b="0">
                          <a:solidFill>
                            <a:schemeClr val="bg1"/>
                          </a:solidFill>
                          <a:latin typeface="方正公文小标宋" panose="02000500000000000000" charset="-122"/>
                          <a:ea typeface="方正公文小标宋" panose="02000500000000000000" charset="-122"/>
                          <a:cs typeface="宋体" panose="02010600030101010101" pitchFamily="2" charset="-122"/>
                        </a:rPr>
                        <a:t>责任人</a:t>
                      </a:r>
                      <a:endParaRPr lang="en-US" altLang="en-US" sz="1800" b="0">
                        <a:solidFill>
                          <a:schemeClr val="bg1"/>
                        </a:solidFill>
                        <a:latin typeface="方正公文小标宋" panose="02000500000000000000" charset="-122"/>
                        <a:ea typeface="方正公文小标宋" panose="02000500000000000000"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388AC8"/>
                    </a:solidFill>
                  </a:tcPr>
                </a:tc>
              </a:tr>
              <a:tr h="594995">
                <a:tc>
                  <a:txBody>
                    <a:bodyPr/>
                    <a:p>
                      <a:pPr indent="0" algn="ctr">
                        <a:buNone/>
                      </a:pPr>
                      <a:r>
                        <a:rPr lang="en-US" sz="1600" b="0">
                          <a:solidFill>
                            <a:srgbClr val="000000"/>
                          </a:solidFill>
                          <a:latin typeface="方正公文小标宋" panose="02000500000000000000" charset="-122"/>
                          <a:ea typeface="方正公文小标宋" panose="02000500000000000000" charset="-122"/>
                          <a:cs typeface="方正公文小标宋" panose="02000500000000000000" charset="-122"/>
                        </a:rPr>
                        <a:t>阶段成果（限5项）</a:t>
                      </a:r>
                      <a:endParaRPr lang="en-US" altLang="en-US" sz="1600" b="0">
                        <a:solidFill>
                          <a:srgbClr val="000000"/>
                        </a:solidFill>
                        <a:latin typeface="方正公文小标宋" panose="02000500000000000000" charset="-122"/>
                        <a:ea typeface="方正公文小标宋" panose="02000500000000000000" charset="-122"/>
                        <a:cs typeface="方正公文小标宋" panose="02000500000000000000"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lgn="ctr">
                        <a:lnSpc>
                          <a:spcPct val="130000"/>
                        </a:lnSpc>
                        <a:buNone/>
                      </a:pPr>
                      <a:r>
                        <a:rPr lang="en-US" sz="1400" b="0">
                          <a:solidFill>
                            <a:srgbClr val="000000"/>
                          </a:solidFill>
                          <a:latin typeface="华文中宋" panose="02010600040101010101" charset="-122"/>
                          <a:ea typeface="华文中宋" panose="02010600040101010101" charset="-122"/>
                          <a:cs typeface="宋体" panose="02010600030101010101" pitchFamily="2" charset="-122"/>
                        </a:rPr>
                        <a:t>《指向策略的小学英语语篇多模态教学实践研究》开题报告</a:t>
                      </a:r>
                      <a:endParaRPr lang="en-US" altLang="en-US" sz="1400" b="0">
                        <a:solidFill>
                          <a:srgbClr val="000000"/>
                        </a:solidFill>
                        <a:latin typeface="华文中宋" panose="02010600040101010101" charset="-122"/>
                        <a:ea typeface="华文中宋" panose="02010600040101010101"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ctr">
                        <a:lnSpc>
                          <a:spcPct val="210000"/>
                        </a:lnSpc>
                        <a:buNone/>
                      </a:pPr>
                      <a:r>
                        <a:rPr lang="en-US" sz="1400" b="0">
                          <a:solidFill>
                            <a:srgbClr val="000000"/>
                          </a:solidFill>
                          <a:latin typeface="华文中宋" panose="02010600040101010101" charset="-122"/>
                          <a:ea typeface="华文中宋" panose="02010600040101010101" charset="-122"/>
                          <a:cs typeface="华文中宋" panose="02010600040101010101" charset="-122"/>
                        </a:rPr>
                        <a:t>开题报告 </a:t>
                      </a:r>
                      <a:endParaRPr lang="en-US" altLang="en-US" sz="1400" b="0">
                        <a:solidFill>
                          <a:srgbClr val="000000"/>
                        </a:solidFill>
                        <a:latin typeface="华文中宋" panose="02010600040101010101" charset="-122"/>
                        <a:ea typeface="华文中宋" panose="02010600040101010101" charset="-122"/>
                        <a:cs typeface="华文中宋" panose="0201060004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ctr">
                        <a:lnSpc>
                          <a:spcPct val="130000"/>
                        </a:lnSpc>
                        <a:buNone/>
                      </a:pPr>
                      <a:r>
                        <a:rPr lang="en-US" sz="1000" b="0">
                          <a:solidFill>
                            <a:srgbClr val="000000"/>
                          </a:solidFill>
                          <a:latin typeface="华文中宋" panose="02010600040101010101" charset="-122"/>
                          <a:ea typeface="华文中宋" panose="02010600040101010101" charset="-122"/>
                          <a:cs typeface="宋体" panose="02010600030101010101" pitchFamily="2" charset="-122"/>
                        </a:rPr>
                        <a:t> </a:t>
                      </a:r>
                      <a:endParaRPr lang="en-US" altLang="en-US" sz="1000" b="0">
                        <a:solidFill>
                          <a:srgbClr val="000000"/>
                        </a:solidFill>
                        <a:latin typeface="华文中宋" panose="02010600040101010101" charset="-122"/>
                        <a:ea typeface="华文中宋" panose="0201060004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ctr">
                        <a:lnSpc>
                          <a:spcPct val="130000"/>
                        </a:lnSpc>
                        <a:buNone/>
                      </a:pPr>
                      <a:r>
                        <a:rPr lang="en-US" sz="1400" b="0">
                          <a:solidFill>
                            <a:srgbClr val="000000"/>
                          </a:solidFill>
                          <a:latin typeface="华文中宋" panose="02010600040101010101" charset="-122"/>
                          <a:ea typeface="华文中宋" panose="02010600040101010101" charset="-122"/>
                          <a:cs typeface="宋体" panose="02010600030101010101" pitchFamily="2" charset="-122"/>
                        </a:rPr>
                        <a:t>刘畅</a:t>
                      </a:r>
                      <a:endParaRPr lang="en-US" altLang="en-US" sz="1400" b="0">
                        <a:solidFill>
                          <a:srgbClr val="000000"/>
                        </a:solidFill>
                        <a:latin typeface="华文中宋" panose="02010600040101010101" charset="-122"/>
                        <a:ea typeface="华文中宋" panose="0201060004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r>
              <a:tr h="594995">
                <a:tc>
                  <a:txBody>
                    <a:bodyPr/>
                    <a:p>
                      <a:pPr indent="0" algn="ctr">
                        <a:buNone/>
                      </a:pPr>
                      <a:r>
                        <a:rPr lang="en-US" sz="1600" b="0">
                          <a:solidFill>
                            <a:srgbClr val="000000"/>
                          </a:solidFill>
                          <a:latin typeface="方正公文小标宋" panose="02000500000000000000" charset="-122"/>
                          <a:ea typeface="方正公文小标宋" panose="02000500000000000000" charset="-122"/>
                          <a:cs typeface="宋体" panose="02010600030101010101" pitchFamily="2" charset="-122"/>
                        </a:rPr>
                        <a:t> </a:t>
                      </a:r>
                      <a:endParaRPr lang="en-US" altLang="en-US" sz="1600" b="0">
                        <a:solidFill>
                          <a:srgbClr val="000000"/>
                        </a:solidFill>
                        <a:latin typeface="方正公文小标宋" panose="02000500000000000000" charset="-122"/>
                        <a:ea typeface="方正公文小标宋" panose="02000500000000000000"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lgn="ctr">
                        <a:lnSpc>
                          <a:spcPct val="130000"/>
                        </a:lnSpc>
                        <a:buNone/>
                      </a:pPr>
                      <a:r>
                        <a:rPr lang="en-US" sz="1400" b="0">
                          <a:solidFill>
                            <a:srgbClr val="000000"/>
                          </a:solidFill>
                          <a:latin typeface="华文中宋" panose="02010600040101010101" charset="-122"/>
                          <a:ea typeface="华文中宋" panose="02010600040101010101" charset="-122"/>
                          <a:cs typeface="宋体" panose="02010600030101010101" pitchFamily="2" charset="-122"/>
                        </a:rPr>
                        <a:t>《指向策略的小学英语语篇多模态教学实践研究》调研报告</a:t>
                      </a:r>
                      <a:endParaRPr lang="en-US" altLang="en-US" sz="1400" b="0">
                        <a:solidFill>
                          <a:srgbClr val="000000"/>
                        </a:solidFill>
                        <a:latin typeface="华文中宋" panose="02010600040101010101" charset="-122"/>
                        <a:ea typeface="华文中宋" panose="02010600040101010101"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ctr">
                        <a:lnSpc>
                          <a:spcPct val="210000"/>
                        </a:lnSpc>
                        <a:buNone/>
                      </a:pPr>
                      <a:r>
                        <a:rPr lang="en-US" sz="1400" b="0">
                          <a:solidFill>
                            <a:srgbClr val="000000"/>
                          </a:solidFill>
                          <a:latin typeface="华文中宋" panose="02010600040101010101" charset="-122"/>
                          <a:ea typeface="华文中宋" panose="02010600040101010101" charset="-122"/>
                          <a:cs typeface="华文中宋" panose="02010600040101010101" charset="-122"/>
                        </a:rPr>
                        <a:t>调研报告 </a:t>
                      </a:r>
                      <a:endParaRPr lang="en-US" altLang="en-US" sz="1400" b="0">
                        <a:solidFill>
                          <a:srgbClr val="000000"/>
                        </a:solidFill>
                        <a:latin typeface="华文中宋" panose="02010600040101010101" charset="-122"/>
                        <a:ea typeface="华文中宋" panose="02010600040101010101" charset="-122"/>
                        <a:cs typeface="华文中宋" panose="0201060004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ctr">
                        <a:lnSpc>
                          <a:spcPct val="130000"/>
                        </a:lnSpc>
                        <a:buNone/>
                      </a:pPr>
                      <a:r>
                        <a:rPr lang="en-US" sz="1000" b="0">
                          <a:solidFill>
                            <a:srgbClr val="000000"/>
                          </a:solidFill>
                          <a:latin typeface="华文中宋" panose="02010600040101010101" charset="-122"/>
                          <a:ea typeface="华文中宋" panose="02010600040101010101" charset="-122"/>
                          <a:cs typeface="宋体" panose="02010600030101010101" pitchFamily="2" charset="-122"/>
                        </a:rPr>
                        <a:t> </a:t>
                      </a:r>
                      <a:endParaRPr lang="en-US" altLang="en-US" sz="1000" b="0">
                        <a:solidFill>
                          <a:srgbClr val="000000"/>
                        </a:solidFill>
                        <a:latin typeface="华文中宋" panose="02010600040101010101" charset="-122"/>
                        <a:ea typeface="华文中宋" panose="0201060004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ctr">
                        <a:lnSpc>
                          <a:spcPct val="130000"/>
                        </a:lnSpc>
                        <a:buNone/>
                      </a:pPr>
                      <a:r>
                        <a:rPr lang="en-US" sz="1400" b="0">
                          <a:solidFill>
                            <a:srgbClr val="000000"/>
                          </a:solidFill>
                          <a:latin typeface="华文中宋" panose="02010600040101010101" charset="-122"/>
                          <a:ea typeface="华文中宋" panose="02010600040101010101" charset="-122"/>
                          <a:cs typeface="宋体" panose="02010600030101010101" pitchFamily="2" charset="-122"/>
                        </a:rPr>
                        <a:t>刘霁红</a:t>
                      </a:r>
                      <a:endParaRPr lang="en-US" altLang="en-US" sz="1400" b="0">
                        <a:solidFill>
                          <a:srgbClr val="000000"/>
                        </a:solidFill>
                        <a:latin typeface="华文中宋" panose="02010600040101010101" charset="-122"/>
                        <a:ea typeface="华文中宋" panose="0201060004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r>
              <a:tr h="595630">
                <a:tc>
                  <a:txBody>
                    <a:bodyPr/>
                    <a:p>
                      <a:pPr indent="0" algn="ctr">
                        <a:buNone/>
                      </a:pPr>
                      <a:r>
                        <a:rPr lang="en-US" sz="1600" b="0">
                          <a:solidFill>
                            <a:srgbClr val="000000"/>
                          </a:solidFill>
                          <a:latin typeface="方正公文小标宋" panose="02000500000000000000" charset="-122"/>
                          <a:ea typeface="方正公文小标宋" panose="02000500000000000000" charset="-122"/>
                          <a:cs typeface="宋体" panose="02010600030101010101" pitchFamily="2" charset="-122"/>
                        </a:rPr>
                        <a:t> </a:t>
                      </a:r>
                      <a:endParaRPr lang="en-US" altLang="en-US" sz="1600" b="0">
                        <a:solidFill>
                          <a:srgbClr val="000000"/>
                        </a:solidFill>
                        <a:latin typeface="方正公文小标宋" panose="02000500000000000000" charset="-122"/>
                        <a:ea typeface="方正公文小标宋" panose="02000500000000000000"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lgn="ctr">
                        <a:lnSpc>
                          <a:spcPct val="130000"/>
                        </a:lnSpc>
                        <a:buNone/>
                      </a:pPr>
                      <a:r>
                        <a:rPr lang="en-US" sz="1400" b="0">
                          <a:solidFill>
                            <a:srgbClr val="000000"/>
                          </a:solidFill>
                          <a:latin typeface="华文中宋" panose="02010600040101010101" charset="-122"/>
                          <a:ea typeface="华文中宋" panose="02010600040101010101" charset="-122"/>
                          <a:cs typeface="宋体" panose="02010600030101010101" pitchFamily="2" charset="-122"/>
                        </a:rPr>
                        <a:t>《指向策略的小学英语语篇多模态教学实践研究》中期报告</a:t>
                      </a:r>
                      <a:endParaRPr lang="en-US" altLang="en-US" sz="1400" b="0">
                        <a:solidFill>
                          <a:srgbClr val="000000"/>
                        </a:solidFill>
                        <a:latin typeface="华文中宋" panose="02010600040101010101" charset="-122"/>
                        <a:ea typeface="华文中宋" panose="02010600040101010101"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ctr">
                        <a:lnSpc>
                          <a:spcPct val="210000"/>
                        </a:lnSpc>
                        <a:buNone/>
                      </a:pPr>
                      <a:r>
                        <a:rPr lang="en-US" sz="1400" b="0">
                          <a:solidFill>
                            <a:srgbClr val="000000"/>
                          </a:solidFill>
                          <a:latin typeface="华文中宋" panose="02010600040101010101" charset="-122"/>
                          <a:ea typeface="华文中宋" panose="02010600040101010101" charset="-122"/>
                          <a:cs typeface="华文中宋" panose="02010600040101010101" charset="-122"/>
                        </a:rPr>
                        <a:t>中期报告 </a:t>
                      </a:r>
                      <a:endParaRPr lang="en-US" altLang="en-US" sz="1400" b="0">
                        <a:solidFill>
                          <a:srgbClr val="000000"/>
                        </a:solidFill>
                        <a:latin typeface="华文中宋" panose="02010600040101010101" charset="-122"/>
                        <a:ea typeface="华文中宋" panose="02010600040101010101" charset="-122"/>
                        <a:cs typeface="华文中宋" panose="0201060004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ctr">
                        <a:lnSpc>
                          <a:spcPct val="130000"/>
                        </a:lnSpc>
                        <a:buNone/>
                      </a:pPr>
                      <a:r>
                        <a:rPr lang="en-US" sz="1000" b="0">
                          <a:solidFill>
                            <a:srgbClr val="000000"/>
                          </a:solidFill>
                          <a:latin typeface="华文中宋" panose="02010600040101010101" charset="-122"/>
                          <a:ea typeface="华文中宋" panose="02010600040101010101" charset="-122"/>
                          <a:cs typeface="宋体" panose="02010600030101010101" pitchFamily="2" charset="-122"/>
                        </a:rPr>
                        <a:t> </a:t>
                      </a:r>
                      <a:endParaRPr lang="en-US" altLang="en-US" sz="1000" b="0">
                        <a:solidFill>
                          <a:srgbClr val="000000"/>
                        </a:solidFill>
                        <a:latin typeface="华文中宋" panose="02010600040101010101" charset="-122"/>
                        <a:ea typeface="华文中宋" panose="0201060004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ctr">
                        <a:lnSpc>
                          <a:spcPct val="130000"/>
                        </a:lnSpc>
                        <a:buNone/>
                      </a:pPr>
                      <a:r>
                        <a:rPr lang="en-US" sz="1400" b="0">
                          <a:solidFill>
                            <a:srgbClr val="000000"/>
                          </a:solidFill>
                          <a:latin typeface="华文中宋" panose="02010600040101010101" charset="-122"/>
                          <a:ea typeface="华文中宋" panose="02010600040101010101" charset="-122"/>
                          <a:cs typeface="宋体" panose="02010600030101010101" pitchFamily="2" charset="-122"/>
                        </a:rPr>
                        <a:t>薛雨佳</a:t>
                      </a:r>
                      <a:endParaRPr lang="en-US" altLang="en-US" sz="1400" b="0">
                        <a:solidFill>
                          <a:srgbClr val="000000"/>
                        </a:solidFill>
                        <a:latin typeface="华文中宋" panose="02010600040101010101" charset="-122"/>
                        <a:ea typeface="华文中宋" panose="0201060004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r>
              <a:tr h="553720">
                <a:tc>
                  <a:txBody>
                    <a:bodyPr/>
                    <a:p>
                      <a:pPr indent="0" algn="ctr">
                        <a:buNone/>
                      </a:pPr>
                      <a:r>
                        <a:rPr lang="en-US" sz="1600" b="0">
                          <a:solidFill>
                            <a:srgbClr val="000000"/>
                          </a:solidFill>
                          <a:latin typeface="方正公文小标宋" panose="02000500000000000000" charset="-122"/>
                          <a:ea typeface="方正公文小标宋" panose="02000500000000000000" charset="-122"/>
                          <a:cs typeface="宋体" panose="02010600030101010101" pitchFamily="2" charset="-122"/>
                        </a:rPr>
                        <a:t> </a:t>
                      </a:r>
                      <a:endParaRPr lang="en-US" altLang="en-US" sz="1600" b="0">
                        <a:solidFill>
                          <a:srgbClr val="000000"/>
                        </a:solidFill>
                        <a:latin typeface="方正公文小标宋" panose="02000500000000000000" charset="-122"/>
                        <a:ea typeface="方正公文小标宋" panose="02000500000000000000"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lgn="ctr">
                        <a:lnSpc>
                          <a:spcPct val="130000"/>
                        </a:lnSpc>
                        <a:buNone/>
                      </a:pPr>
                      <a:r>
                        <a:rPr lang="en-US" sz="1400" b="0">
                          <a:solidFill>
                            <a:srgbClr val="000000"/>
                          </a:solidFill>
                          <a:latin typeface="华文中宋" panose="02010600040101010101" charset="-122"/>
                          <a:ea typeface="华文中宋" panose="02010600040101010101" charset="-122"/>
                          <a:cs typeface="宋体" panose="02010600030101010101" pitchFamily="2" charset="-122"/>
                        </a:rPr>
                        <a:t>《指向策略的小学英语语篇多模态教学实践研究》案例</a:t>
                      </a:r>
                      <a:endParaRPr lang="en-US" altLang="en-US" sz="1400" b="0">
                        <a:solidFill>
                          <a:srgbClr val="000000"/>
                        </a:solidFill>
                        <a:latin typeface="华文中宋" panose="02010600040101010101" charset="-122"/>
                        <a:ea typeface="华文中宋" panose="0201060004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ctr">
                        <a:lnSpc>
                          <a:spcPct val="180000"/>
                        </a:lnSpc>
                        <a:buNone/>
                      </a:pPr>
                      <a:r>
                        <a:rPr lang="en-US" sz="1400" b="0">
                          <a:latin typeface="华文中宋" panose="02010600040101010101" charset="-122"/>
                          <a:ea typeface="华文中宋" panose="02010600040101010101" charset="-122"/>
                          <a:cs typeface="宋体" panose="02010600030101010101" pitchFamily="2" charset="-122"/>
                        </a:rPr>
                        <a:t>案例集</a:t>
                      </a:r>
                      <a:endParaRPr lang="en-US" altLang="en-US" sz="1400" b="0">
                        <a:latin typeface="华文中宋" panose="02010600040101010101" charset="-122"/>
                        <a:ea typeface="华文中宋" panose="0201060004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ctr">
                        <a:lnSpc>
                          <a:spcPct val="130000"/>
                        </a:lnSpc>
                        <a:buNone/>
                      </a:pPr>
                      <a:r>
                        <a:rPr lang="en-US" sz="1000" b="0">
                          <a:solidFill>
                            <a:srgbClr val="000000"/>
                          </a:solidFill>
                          <a:latin typeface="华文中宋" panose="02010600040101010101" charset="-122"/>
                          <a:ea typeface="华文中宋" panose="02010600040101010101" charset="-122"/>
                          <a:cs typeface="宋体" panose="02010600030101010101" pitchFamily="2" charset="-122"/>
                        </a:rPr>
                        <a:t> </a:t>
                      </a:r>
                      <a:endParaRPr lang="en-US" altLang="en-US" sz="1000" b="0">
                        <a:solidFill>
                          <a:srgbClr val="000000"/>
                        </a:solidFill>
                        <a:latin typeface="华文中宋" panose="02010600040101010101" charset="-122"/>
                        <a:ea typeface="华文中宋" panose="0201060004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ctr">
                        <a:lnSpc>
                          <a:spcPct val="130000"/>
                        </a:lnSpc>
                        <a:buNone/>
                      </a:pPr>
                      <a:r>
                        <a:rPr lang="en-US" sz="1400" b="0">
                          <a:solidFill>
                            <a:srgbClr val="000000"/>
                          </a:solidFill>
                          <a:latin typeface="华文中宋" panose="02010600040101010101" charset="-122"/>
                          <a:ea typeface="华文中宋" panose="02010600040101010101" charset="-122"/>
                          <a:cs typeface="宋体" panose="02010600030101010101" pitchFamily="2" charset="-122"/>
                        </a:rPr>
                        <a:t>陶美</a:t>
                      </a:r>
                      <a:endParaRPr lang="en-US" altLang="en-US" sz="1400" b="0">
                        <a:solidFill>
                          <a:srgbClr val="000000"/>
                        </a:solidFill>
                        <a:latin typeface="华文中宋" panose="02010600040101010101" charset="-122"/>
                        <a:ea typeface="华文中宋" panose="0201060004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r>
              <a:tr h="553720">
                <a:tc>
                  <a:txBody>
                    <a:bodyPr/>
                    <a:p>
                      <a:pPr indent="0" algn="ctr">
                        <a:buNone/>
                      </a:pPr>
                      <a:r>
                        <a:rPr lang="en-US" sz="1600" b="0">
                          <a:solidFill>
                            <a:srgbClr val="000000"/>
                          </a:solidFill>
                          <a:latin typeface="方正公文小标宋" panose="02000500000000000000" charset="-122"/>
                          <a:ea typeface="方正公文小标宋" panose="02000500000000000000" charset="-122"/>
                          <a:cs typeface="方正公文小标宋" panose="02000500000000000000" charset="-122"/>
                        </a:rPr>
                        <a:t>最终成果（限3项）</a:t>
                      </a:r>
                      <a:endParaRPr lang="en-US" altLang="en-US" sz="1600" b="0">
                        <a:solidFill>
                          <a:srgbClr val="000000"/>
                        </a:solidFill>
                        <a:latin typeface="方正公文小标宋" panose="02000500000000000000" charset="-122"/>
                        <a:ea typeface="方正公文小标宋" panose="02000500000000000000" charset="-122"/>
                        <a:cs typeface="方正公文小标宋" panose="02000500000000000000"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lgn="ctr">
                        <a:lnSpc>
                          <a:spcPct val="130000"/>
                        </a:lnSpc>
                        <a:buNone/>
                      </a:pPr>
                      <a:r>
                        <a:rPr lang="en-US" sz="1400" b="0">
                          <a:solidFill>
                            <a:srgbClr val="000000"/>
                          </a:solidFill>
                          <a:latin typeface="华文中宋" panose="02010600040101010101" charset="-122"/>
                          <a:ea typeface="华文中宋" panose="02010600040101010101" charset="-122"/>
                          <a:cs typeface="宋体" panose="02010600030101010101" pitchFamily="2" charset="-122"/>
                        </a:rPr>
                        <a:t>《指向策略的小学英语语篇多模态教学实践研究》论文</a:t>
                      </a:r>
                      <a:endParaRPr lang="en-US" altLang="en-US" sz="1400" b="0">
                        <a:solidFill>
                          <a:srgbClr val="000000"/>
                        </a:solidFill>
                        <a:latin typeface="华文中宋" panose="02010600040101010101" charset="-122"/>
                        <a:ea typeface="华文中宋" panose="02010600040101010101"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ctr">
                        <a:lnSpc>
                          <a:spcPct val="210000"/>
                        </a:lnSpc>
                        <a:buNone/>
                      </a:pPr>
                      <a:r>
                        <a:rPr lang="en-US" sz="1400" b="0">
                          <a:solidFill>
                            <a:srgbClr val="000000"/>
                          </a:solidFill>
                          <a:latin typeface="华文中宋" panose="02010600040101010101" charset="-122"/>
                          <a:ea typeface="华文中宋" panose="02010600040101010101" charset="-122"/>
                          <a:cs typeface="宋体" panose="02010600030101010101" pitchFamily="2" charset="-122"/>
                        </a:rPr>
                        <a:t>论文集</a:t>
                      </a:r>
                      <a:endParaRPr lang="en-US" altLang="en-US" sz="1400" b="0">
                        <a:solidFill>
                          <a:srgbClr val="000000"/>
                        </a:solidFill>
                        <a:latin typeface="华文中宋" panose="02010600040101010101" charset="-122"/>
                        <a:ea typeface="华文中宋" panose="02010600040101010101"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ctr">
                        <a:lnSpc>
                          <a:spcPct val="130000"/>
                        </a:lnSpc>
                        <a:buNone/>
                      </a:pPr>
                      <a:r>
                        <a:rPr lang="en-US" sz="1000" b="0">
                          <a:solidFill>
                            <a:srgbClr val="000000"/>
                          </a:solidFill>
                          <a:latin typeface="华文中宋" panose="02010600040101010101" charset="-122"/>
                          <a:ea typeface="华文中宋" panose="02010600040101010101" charset="-122"/>
                          <a:cs typeface="宋体" panose="02010600030101010101" pitchFamily="2" charset="-122"/>
                        </a:rPr>
                        <a:t> </a:t>
                      </a:r>
                      <a:endParaRPr lang="en-US" altLang="en-US" sz="1000" b="0">
                        <a:solidFill>
                          <a:srgbClr val="000000"/>
                        </a:solidFill>
                        <a:latin typeface="华文中宋" panose="02010600040101010101" charset="-122"/>
                        <a:ea typeface="华文中宋" panose="0201060004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ctr">
                        <a:lnSpc>
                          <a:spcPct val="130000"/>
                        </a:lnSpc>
                        <a:buNone/>
                      </a:pPr>
                      <a:r>
                        <a:rPr lang="en-US" sz="1400" b="0">
                          <a:solidFill>
                            <a:srgbClr val="000000"/>
                          </a:solidFill>
                          <a:latin typeface="华文中宋" panose="02010600040101010101" charset="-122"/>
                          <a:ea typeface="华文中宋" panose="02010600040101010101" charset="-122"/>
                          <a:cs typeface="宋体" panose="02010600030101010101" pitchFamily="2" charset="-122"/>
                        </a:rPr>
                        <a:t>许晓英</a:t>
                      </a:r>
                      <a:endParaRPr lang="en-US" altLang="en-US" sz="1400" b="0">
                        <a:solidFill>
                          <a:srgbClr val="000000"/>
                        </a:solidFill>
                        <a:latin typeface="华文中宋" panose="02010600040101010101" charset="-122"/>
                        <a:ea typeface="华文中宋" panose="0201060004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r>
              <a:tr h="594995">
                <a:tc>
                  <a:txBody>
                    <a:bodyPr/>
                    <a:p>
                      <a:pPr indent="0" algn="ctr">
                        <a:buNone/>
                      </a:pPr>
                      <a:r>
                        <a:rPr lang="en-US" sz="1600" b="0">
                          <a:solidFill>
                            <a:srgbClr val="000000"/>
                          </a:solidFill>
                          <a:latin typeface="方正公文小标宋" panose="02000500000000000000" charset="-122"/>
                          <a:ea typeface="方正公文小标宋" panose="02000500000000000000" charset="-122"/>
                          <a:cs typeface="宋体" panose="02010600030101010101" pitchFamily="2" charset="-122"/>
                        </a:rPr>
                        <a:t> </a:t>
                      </a:r>
                      <a:endParaRPr lang="en-US" altLang="en-US" sz="1600" b="0">
                        <a:solidFill>
                          <a:srgbClr val="000000"/>
                        </a:solidFill>
                        <a:latin typeface="方正公文小标宋" panose="02000500000000000000" charset="-122"/>
                        <a:ea typeface="方正公文小标宋" panose="02000500000000000000"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lgn="ctr">
                        <a:lnSpc>
                          <a:spcPct val="130000"/>
                        </a:lnSpc>
                        <a:buNone/>
                      </a:pPr>
                      <a:r>
                        <a:rPr lang="en-US" sz="1400" b="0">
                          <a:solidFill>
                            <a:srgbClr val="000000"/>
                          </a:solidFill>
                          <a:latin typeface="华文中宋" panose="02010600040101010101" charset="-122"/>
                          <a:ea typeface="华文中宋" panose="02010600040101010101" charset="-122"/>
                          <a:cs typeface="宋体" panose="02010600030101010101" pitchFamily="2" charset="-122"/>
                        </a:rPr>
                        <a:t>《指向策略的小学英语语篇多模态教学实践研究》研究报告</a:t>
                      </a:r>
                      <a:endParaRPr lang="en-US" altLang="en-US" sz="1400" b="0">
                        <a:solidFill>
                          <a:srgbClr val="000000"/>
                        </a:solidFill>
                        <a:latin typeface="华文中宋" panose="02010600040101010101" charset="-122"/>
                        <a:ea typeface="华文中宋" panose="02010600040101010101"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ctr">
                        <a:lnSpc>
                          <a:spcPct val="210000"/>
                        </a:lnSpc>
                        <a:buNone/>
                      </a:pPr>
                      <a:r>
                        <a:rPr lang="en-US" sz="1400" b="0">
                          <a:solidFill>
                            <a:srgbClr val="000000"/>
                          </a:solidFill>
                          <a:latin typeface="华文中宋" panose="02010600040101010101" charset="-122"/>
                          <a:ea typeface="华文中宋" panose="02010600040101010101" charset="-122"/>
                          <a:cs typeface="宋体" panose="02010600030101010101" pitchFamily="2" charset="-122"/>
                        </a:rPr>
                        <a:t>研究报告</a:t>
                      </a:r>
                      <a:endParaRPr lang="en-US" altLang="en-US" sz="1400" b="0">
                        <a:solidFill>
                          <a:srgbClr val="000000"/>
                        </a:solidFill>
                        <a:latin typeface="华文中宋" panose="02010600040101010101" charset="-122"/>
                        <a:ea typeface="华文中宋" panose="02010600040101010101"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ctr">
                        <a:lnSpc>
                          <a:spcPct val="130000"/>
                        </a:lnSpc>
                        <a:buNone/>
                      </a:pPr>
                      <a:r>
                        <a:rPr lang="en-US" sz="1000" b="0">
                          <a:solidFill>
                            <a:srgbClr val="000000"/>
                          </a:solidFill>
                          <a:latin typeface="华文中宋" panose="02010600040101010101" charset="-122"/>
                          <a:ea typeface="华文中宋" panose="02010600040101010101" charset="-122"/>
                          <a:cs typeface="宋体" panose="02010600030101010101" pitchFamily="2" charset="-122"/>
                        </a:rPr>
                        <a:t> </a:t>
                      </a:r>
                      <a:endParaRPr lang="en-US" altLang="en-US" sz="1000" b="0">
                        <a:solidFill>
                          <a:srgbClr val="000000"/>
                        </a:solidFill>
                        <a:latin typeface="华文中宋" panose="02010600040101010101" charset="-122"/>
                        <a:ea typeface="华文中宋" panose="0201060004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ctr">
                        <a:lnSpc>
                          <a:spcPct val="130000"/>
                        </a:lnSpc>
                        <a:buNone/>
                      </a:pPr>
                      <a:r>
                        <a:rPr lang="en-US" sz="1400" b="0">
                          <a:solidFill>
                            <a:srgbClr val="000000"/>
                          </a:solidFill>
                          <a:latin typeface="华文中宋" panose="02010600040101010101" charset="-122"/>
                          <a:ea typeface="华文中宋" panose="02010600040101010101" charset="-122"/>
                          <a:cs typeface="宋体" panose="02010600030101010101" pitchFamily="2" charset="-122"/>
                        </a:rPr>
                        <a:t>刘畅</a:t>
                      </a:r>
                      <a:endParaRPr lang="en-US" altLang="en-US" sz="1400" b="0">
                        <a:solidFill>
                          <a:srgbClr val="000000"/>
                        </a:solidFill>
                        <a:latin typeface="华文中宋" panose="02010600040101010101" charset="-122"/>
                        <a:ea typeface="华文中宋" panose="0201060004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r>
            </a:tbl>
          </a:graphicData>
        </a:graphic>
      </p:graphicFrame>
      <p:grpSp>
        <p:nvGrpSpPr>
          <p:cNvPr id="3" name="组合 2"/>
          <p:cNvGrpSpPr/>
          <p:nvPr/>
        </p:nvGrpSpPr>
        <p:grpSpPr>
          <a:xfrm>
            <a:off x="572770" y="200025"/>
            <a:ext cx="3703955" cy="715010"/>
            <a:chOff x="902" y="315"/>
            <a:chExt cx="5833" cy="1126"/>
          </a:xfrm>
        </p:grpSpPr>
        <p:sp>
          <p:nvSpPr>
            <p:cNvPr id="24" name="矩形 23"/>
            <p:cNvSpPr/>
            <p:nvPr>
              <p:custDataLst>
                <p:tags r:id="rId2"/>
              </p:custDataLst>
            </p:nvPr>
          </p:nvSpPr>
          <p:spPr>
            <a:xfrm>
              <a:off x="902" y="315"/>
              <a:ext cx="5833" cy="725"/>
            </a:xfrm>
            <a:prstGeom prst="rect">
              <a:avLst/>
            </a:prstGeom>
          </p:spPr>
          <p:txBody>
            <a:bodyPr wrap="none">
              <a:spAutoFit/>
            </a:bodyPr>
            <a:p>
              <a:pPr algn="l" defTabSz="685800"/>
              <a:r>
                <a:rPr lang="en-US" altLang="zh-CN" sz="2400" b="1" kern="0">
                  <a:gradFill>
                    <a:gsLst>
                      <a:gs pos="0">
                        <a:srgbClr val="388AC8"/>
                      </a:gs>
                      <a:gs pos="100000">
                        <a:srgbClr val="2672B8"/>
                      </a:gs>
                    </a:gsLst>
                    <a:lin ang="5400000" scaled="1"/>
                  </a:gradFill>
                  <a:latin typeface="汉仪颜楷简" panose="00020600040101010101" charset="-122"/>
                  <a:ea typeface="汉仪颜楷简" panose="00020600040101010101" charset="-122"/>
                  <a:cs typeface="汉仪颜楷简" panose="00020600040101010101" charset="-122"/>
                  <a:sym typeface="汉仪旗黑-45S" panose="00020600040101010101" pitchFamily="18" charset="-122"/>
                </a:rPr>
                <a:t>09</a:t>
              </a:r>
              <a:r>
                <a:rPr lang="zh-CN" altLang="en-US" sz="2400" b="1" kern="0">
                  <a:gradFill>
                    <a:gsLst>
                      <a:gs pos="0">
                        <a:srgbClr val="388AC8"/>
                      </a:gs>
                      <a:gs pos="100000">
                        <a:srgbClr val="2672B8"/>
                      </a:gs>
                    </a:gsLst>
                    <a:lin ang="5400000" scaled="1"/>
                  </a:gradFill>
                  <a:latin typeface="汉仪颜楷简" panose="00020600040101010101" charset="-122"/>
                  <a:ea typeface="汉仪颜楷简" panose="00020600040101010101" charset="-122"/>
                  <a:cs typeface="汉仪颜楷简" panose="00020600040101010101" charset="-122"/>
                  <a:sym typeface="汉仪旗黑-45S" panose="00020600040101010101" pitchFamily="18" charset="-122"/>
                </a:rPr>
                <a:t> 研究设想（研究成果）</a:t>
              </a:r>
              <a:endParaRPr lang="zh-CN" altLang="en-US" sz="2400" b="1" kern="0">
                <a:gradFill>
                  <a:gsLst>
                    <a:gs pos="0">
                      <a:srgbClr val="388AC8"/>
                    </a:gs>
                    <a:gs pos="100000">
                      <a:srgbClr val="2672B8"/>
                    </a:gs>
                  </a:gsLst>
                  <a:lin ang="5400000" scaled="1"/>
                </a:gradFill>
                <a:latin typeface="汉仪颜楷简" panose="00020600040101010101" charset="-122"/>
                <a:ea typeface="汉仪颜楷简" panose="00020600040101010101" charset="-122"/>
                <a:cs typeface="汉仪颜楷简" panose="00020600040101010101" charset="-122"/>
                <a:sym typeface="汉仪旗黑-45S" panose="00020600040101010101" pitchFamily="18" charset="-122"/>
              </a:endParaRPr>
            </a:p>
          </p:txBody>
        </p:sp>
        <p:sp>
          <p:nvSpPr>
            <p:cNvPr id="25" name="Rectangle 120"/>
            <p:cNvSpPr/>
            <p:nvPr>
              <p:custDataLst>
                <p:tags r:id="rId3"/>
              </p:custDataLst>
            </p:nvPr>
          </p:nvSpPr>
          <p:spPr>
            <a:xfrm>
              <a:off x="947" y="1007"/>
              <a:ext cx="4985" cy="434"/>
            </a:xfrm>
            <a:prstGeom prst="rect">
              <a:avLst/>
            </a:prstGeom>
          </p:spPr>
          <p:txBody>
            <a:bodyPr wrap="square">
              <a:spAutoFit/>
            </a:bodyPr>
            <a:p>
              <a:pPr marL="0" marR="0" lvl="0" indent="0" defTabSz="6858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lumMod val="65000"/>
                      <a:lumOff val="35000"/>
                    </a:schemeClr>
                  </a:solidFill>
                  <a:effectLst/>
                  <a:uLnTx/>
                  <a:uFillTx/>
                  <a:latin typeface="华文中宋" panose="02010600040101010101" charset="-122"/>
                  <a:ea typeface="华文中宋" panose="02010600040101010101" charset="-122"/>
                  <a:cs typeface="+mn-ea"/>
                  <a:sym typeface="汉仪旗黑-45S" panose="00020600040101010101" pitchFamily="18" charset="-122"/>
                </a:rPr>
                <a:t>Expected research results</a:t>
              </a:r>
              <a:endParaRPr kumimoji="0" lang="id-ID" sz="1200" b="0" i="0" u="none" strike="noStrike" kern="1200" cap="none" spc="0" normalizeH="0" baseline="0" noProof="0">
                <a:ln>
                  <a:noFill/>
                </a:ln>
                <a:solidFill>
                  <a:schemeClr val="tx1">
                    <a:lumMod val="65000"/>
                    <a:lumOff val="35000"/>
                  </a:schemeClr>
                </a:solidFill>
                <a:effectLst/>
                <a:uLnTx/>
                <a:uFillTx/>
                <a:latin typeface="华文中宋" panose="02010600040101010101" charset="-122"/>
                <a:ea typeface="华文中宋" panose="02010600040101010101" charset="-122"/>
                <a:cs typeface="+mn-ea"/>
                <a:sym typeface="汉仪旗黑-45S" panose="00020600040101010101" pitchFamily="18" charset="-122"/>
              </a:endParaRPr>
            </a:p>
          </p:txBody>
        </p:sp>
      </p:grpSp>
      <p:pic>
        <p:nvPicPr>
          <p:cNvPr id="100" name="图片 99"/>
          <p:cNvPicPr>
            <a:picLocks noChangeAspect="1"/>
          </p:cNvPicPr>
          <p:nvPr>
            <p:custDataLst>
              <p:tags r:id="rId4"/>
            </p:custDataLst>
          </p:nvPr>
        </p:nvPicPr>
        <p:blipFill rotWithShape="1">
          <a:blip r:embed="rId5">
            <a:extLst>
              <a:ext uri="{28A0092B-C50C-407E-A947-70E740481C1C}">
                <a14:useLocalDpi xmlns:a14="http://schemas.microsoft.com/office/drawing/2010/main" val="0"/>
              </a:ext>
            </a:extLst>
          </a:blip>
          <a:srcRect r="92116" b="86256"/>
          <a:stretch>
            <a:fillRect/>
          </a:stretch>
        </p:blipFill>
        <p:spPr>
          <a:xfrm>
            <a:off x="0" y="0"/>
            <a:ext cx="720090" cy="7080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83380" y="767677"/>
            <a:ext cx="8177240" cy="167738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300" b="1" i="0" u="none" strike="noStrike" kern="1200" cap="none" spc="0" normalizeH="0" baseline="0" noProof="0">
                <a:ln>
                  <a:noFill/>
                </a:ln>
                <a:gradFill flip="none" rotWithShape="1">
                  <a:gsLst>
                    <a:gs pos="0">
                      <a:srgbClr val="FEFDFF">
                        <a:alpha val="20000"/>
                      </a:srgbClr>
                    </a:gs>
                    <a:gs pos="80000">
                      <a:schemeClr val="accent1">
                        <a:alpha val="0"/>
                      </a:schemeClr>
                    </a:gs>
                  </a:gsLst>
                  <a:lin ang="5400000" scaled="1"/>
                  <a:tileRect/>
                </a:gradFill>
                <a:effectLst/>
                <a:uLnTx/>
                <a:uFillTx/>
                <a:latin typeface="+mj-ea"/>
                <a:ea typeface="+mj-ea"/>
                <a:cs typeface="+mn-cs"/>
              </a:rPr>
              <a:t>PART THREE</a:t>
            </a:r>
            <a:endParaRPr kumimoji="0" lang="zh-CN" altLang="en-US" sz="10300" b="1" i="0" u="none" strike="noStrike" kern="1200" cap="none" spc="0" normalizeH="0" baseline="0" noProof="0" dirty="0">
              <a:ln>
                <a:noFill/>
              </a:ln>
              <a:gradFill flip="none" rotWithShape="1">
                <a:gsLst>
                  <a:gs pos="0">
                    <a:srgbClr val="FEFDFF">
                      <a:alpha val="20000"/>
                    </a:srgbClr>
                  </a:gs>
                  <a:gs pos="80000">
                    <a:schemeClr val="accent1">
                      <a:alpha val="0"/>
                    </a:schemeClr>
                  </a:gs>
                </a:gsLst>
                <a:lin ang="5400000" scaled="1"/>
                <a:tileRect/>
              </a:gradFill>
              <a:effectLst/>
              <a:uLnTx/>
              <a:uFillTx/>
              <a:latin typeface="+mj-ea"/>
              <a:ea typeface="+mj-ea"/>
              <a:cs typeface="+mn-cs"/>
            </a:endParaRPr>
          </a:p>
        </p:txBody>
      </p:sp>
      <p:sp>
        <p:nvSpPr>
          <p:cNvPr id="47" name="文本框 46"/>
          <p:cNvSpPr txBox="1"/>
          <p:nvPr/>
        </p:nvSpPr>
        <p:spPr>
          <a:xfrm>
            <a:off x="2404110" y="1337945"/>
            <a:ext cx="4509770" cy="1106805"/>
          </a:xfrm>
          <a:prstGeom prst="rect">
            <a:avLst/>
          </a:prstGeom>
          <a:noFill/>
        </p:spPr>
        <p:txBody>
          <a:bodyPr wrap="square" rtlCol="0">
            <a:spAutoFit/>
          </a:bodyPr>
          <a:lstStyle>
            <a:defPPr>
              <a:defRPr lang="en-US"/>
            </a:defPPr>
            <a:lvl1pPr algn="ctr" defTabSz="685800">
              <a:defRPr sz="4400">
                <a:gradFill>
                  <a:gsLst>
                    <a:gs pos="0">
                      <a:srgbClr val="388AC8"/>
                    </a:gs>
                    <a:gs pos="100000">
                      <a:srgbClr val="2672B8"/>
                    </a:gs>
                  </a:gsLst>
                  <a:lin ang="5400000" scaled="1"/>
                </a:gradFill>
                <a:latin typeface="汉仪旗黑-45S" panose="00020600040101010101" pitchFamily="18" charset="-122"/>
                <a:ea typeface="汉仪雅酷黑 65W" panose="020B0604020202020204" charset="-122"/>
              </a:defRPr>
            </a:lvl1pPr>
          </a:lstStyle>
          <a:p>
            <a:pPr algn="dist"/>
            <a:r>
              <a:rPr lang="zh-CN" altLang="en-US" sz="6600">
                <a:sym typeface="汉仪旗黑-45S" panose="00020600040101010101" pitchFamily="18" charset="-122"/>
              </a:rPr>
              <a:t>感谢观看</a:t>
            </a:r>
            <a:endParaRPr lang="zh-CN" altLang="en-US" sz="6600">
              <a:sym typeface="汉仪旗黑-45S" panose="00020600040101010101" pitchFamily="18" charset="-122"/>
            </a:endParaRPr>
          </a:p>
        </p:txBody>
      </p:sp>
      <p:sp>
        <p:nvSpPr>
          <p:cNvPr id="49" name="矩形 48"/>
          <p:cNvSpPr/>
          <p:nvPr/>
        </p:nvSpPr>
        <p:spPr>
          <a:xfrm>
            <a:off x="1691640" y="2332355"/>
            <a:ext cx="5760720" cy="829945"/>
          </a:xfrm>
          <a:prstGeom prst="rect">
            <a:avLst/>
          </a:prstGeom>
        </p:spPr>
        <p:txBody>
          <a:bodyPr wrap="square">
            <a:spAutoFit/>
          </a:bodyPr>
          <a:lstStyle/>
          <a:p>
            <a:pPr algn="ctr" defTabSz="914400">
              <a:lnSpc>
                <a:spcPct val="150000"/>
              </a:lnSpc>
              <a:defRPr/>
            </a:pPr>
            <a:r>
              <a:rPr lang="en-US" altLang="zh-CN" sz="3200" kern="0">
                <a:solidFill>
                  <a:prstClr val="black">
                    <a:lumMod val="50000"/>
                    <a:lumOff val="50000"/>
                  </a:prstClr>
                </a:solidFill>
                <a:latin typeface="+mj-ea"/>
                <a:ea typeface="+mj-ea"/>
                <a:cs typeface="Arial" panose="020B0604020202020204" pitchFamily="34" charset="0"/>
                <a:sym typeface="汉仪旗黑-45S" panose="00020600040101010101" pitchFamily="18" charset="-122"/>
              </a:rPr>
              <a:t>THANKS FOR WATCHING</a:t>
            </a:r>
            <a:endParaRPr lang="en-US" altLang="zh-CN" sz="3200" kern="0">
              <a:solidFill>
                <a:prstClr val="black">
                  <a:lumMod val="50000"/>
                  <a:lumOff val="50000"/>
                </a:prstClr>
              </a:solidFill>
              <a:latin typeface="+mj-ea"/>
              <a:ea typeface="+mj-ea"/>
              <a:cs typeface="Arial" panose="020B0604020202020204" pitchFamily="34" charset="0"/>
              <a:sym typeface="汉仪旗黑-45S"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292723" y="620127"/>
            <a:ext cx="1608326" cy="769441"/>
          </a:xfrm>
          <a:prstGeom prst="rect">
            <a:avLst/>
          </a:prstGeom>
          <a:noFill/>
        </p:spPr>
        <p:txBody>
          <a:bodyPr wrap="square" rtlCol="0">
            <a:spAutoFit/>
          </a:bodyPr>
          <a:lstStyle/>
          <a:p>
            <a:pPr algn="ctr" defTabSz="685800">
              <a:defRPr/>
            </a:pPr>
            <a:r>
              <a:rPr lang="zh-CN" altLang="en-US" sz="4400">
                <a:solidFill>
                  <a:schemeClr val="bg1"/>
                </a:solidFill>
                <a:latin typeface="汉仪旗黑-45S" panose="00020600040101010101" pitchFamily="18" charset="-122"/>
                <a:ea typeface="汉仪雅酷黑 65W" panose="020B0604020202020204" charset="-122"/>
                <a:sym typeface="汉仪旗黑-45S" panose="00020600040101010101" pitchFamily="18" charset="-122"/>
              </a:rPr>
              <a:t>目录</a:t>
            </a:r>
            <a:endParaRPr lang="zh-CN" altLang="en-US" sz="4400">
              <a:solidFill>
                <a:schemeClr val="bg1"/>
              </a:solidFill>
              <a:latin typeface="汉仪旗黑-45S" panose="00020600040101010101" pitchFamily="18" charset="-122"/>
              <a:ea typeface="汉仪雅酷黑 65W" panose="020B0604020202020204" charset="-122"/>
              <a:sym typeface="汉仪旗黑-45S" panose="00020600040101010101" pitchFamily="18" charset="-122"/>
            </a:endParaRPr>
          </a:p>
        </p:txBody>
      </p:sp>
      <p:sp>
        <p:nvSpPr>
          <p:cNvPr id="25" name="文本框 24"/>
          <p:cNvSpPr txBox="1"/>
          <p:nvPr/>
        </p:nvSpPr>
        <p:spPr>
          <a:xfrm>
            <a:off x="293370" y="1359535"/>
            <a:ext cx="1681480" cy="337185"/>
          </a:xfrm>
          <a:prstGeom prst="rect">
            <a:avLst/>
          </a:prstGeom>
          <a:noFill/>
        </p:spPr>
        <p:txBody>
          <a:bodyPr wrap="square">
            <a:spAutoFit/>
          </a:bodyPr>
          <a:lstStyle>
            <a:defPPr>
              <a:defRPr lang="en-US"/>
            </a:defPPr>
            <a:lvl1pPr algn="dist">
              <a:defRPr>
                <a:solidFill>
                  <a:schemeClr val="tx1">
                    <a:lumMod val="85000"/>
                    <a:lumOff val="15000"/>
                  </a:schemeClr>
                </a:solidFill>
                <a:latin typeface="+mn-ea"/>
              </a:defRPr>
            </a:lvl1pPr>
          </a:lstStyle>
          <a:p>
            <a:r>
              <a:rPr lang="en-US" altLang="zh-CN" sz="1600">
                <a:solidFill>
                  <a:schemeClr val="bg1"/>
                </a:solidFill>
                <a:latin typeface="方正公文小标宋" panose="02000500000000000000" charset="-122"/>
                <a:ea typeface="方正公文小标宋" panose="02000500000000000000" charset="-122"/>
                <a:sym typeface="汉仪旗黑-45S" panose="00020600040101010101" pitchFamily="18" charset="-122"/>
              </a:rPr>
              <a:t>CONTENTS</a:t>
            </a:r>
            <a:endParaRPr lang="en-US" altLang="zh-CN" sz="1600">
              <a:solidFill>
                <a:schemeClr val="bg1"/>
              </a:solidFill>
              <a:latin typeface="方正公文小标宋" panose="02000500000000000000" charset="-122"/>
              <a:ea typeface="方正公文小标宋" panose="02000500000000000000" charset="-122"/>
              <a:sym typeface="汉仪旗黑-45S" panose="00020600040101010101" pitchFamily="18" charset="-122"/>
            </a:endParaRPr>
          </a:p>
        </p:txBody>
      </p:sp>
      <p:grpSp>
        <p:nvGrpSpPr>
          <p:cNvPr id="15" name="组合 14"/>
          <p:cNvGrpSpPr/>
          <p:nvPr/>
        </p:nvGrpSpPr>
        <p:grpSpPr>
          <a:xfrm>
            <a:off x="2927350" y="473569"/>
            <a:ext cx="6070478" cy="3770008"/>
            <a:chOff x="4436" y="1123"/>
            <a:chExt cx="9560" cy="5937"/>
          </a:xfrm>
        </p:grpSpPr>
        <p:grpSp>
          <p:nvGrpSpPr>
            <p:cNvPr id="93" name="组合 92"/>
            <p:cNvGrpSpPr/>
            <p:nvPr/>
          </p:nvGrpSpPr>
          <p:grpSpPr>
            <a:xfrm rot="0">
              <a:off x="5489" y="5190"/>
              <a:ext cx="5577" cy="1870"/>
              <a:chOff x="453" y="5064"/>
              <a:chExt cx="5385" cy="1821"/>
            </a:xfrm>
          </p:grpSpPr>
          <p:sp>
            <p:nvSpPr>
              <p:cNvPr id="10" name="Rectangle 120"/>
              <p:cNvSpPr/>
              <p:nvPr/>
            </p:nvSpPr>
            <p:spPr>
              <a:xfrm>
                <a:off x="453" y="6509"/>
                <a:ext cx="2786" cy="376"/>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id-ID" sz="1000" b="0" i="0" u="none" strike="noStrike" kern="0" cap="none" spc="0" normalizeH="0" baseline="0" noProof="0">
                    <a:ln>
                      <a:noFill/>
                    </a:ln>
                    <a:solidFill>
                      <a:prstClr val="black">
                        <a:lumMod val="65000"/>
                        <a:lumOff val="35000"/>
                      </a:prstClr>
                    </a:solidFill>
                    <a:effectLst/>
                    <a:uLnTx/>
                    <a:uFillTx/>
                    <a:latin typeface="华文中宋" panose="02010600040101010101" charset="-122"/>
                    <a:ea typeface="华文中宋" panose="02010600040101010101" charset="-122"/>
                    <a:cs typeface="+mn-ea"/>
                    <a:sym typeface="汉仪旗黑-45S" panose="00020600040101010101" pitchFamily="18" charset="-122"/>
                  </a:rPr>
                  <a:t>Expected research </a:t>
                </a:r>
                <a:endParaRPr kumimoji="0" lang="id-ID" sz="1000" b="0" i="0" u="none" strike="noStrike" kern="0" cap="none" spc="0" normalizeH="0" baseline="0" noProof="0">
                  <a:ln>
                    <a:noFill/>
                  </a:ln>
                  <a:solidFill>
                    <a:prstClr val="black">
                      <a:lumMod val="65000"/>
                      <a:lumOff val="35000"/>
                    </a:prstClr>
                  </a:solidFill>
                  <a:effectLst/>
                  <a:uLnTx/>
                  <a:uFillTx/>
                  <a:latin typeface="华文中宋" panose="02010600040101010101" charset="-122"/>
                  <a:ea typeface="华文中宋" panose="02010600040101010101" charset="-122"/>
                  <a:cs typeface="+mn-ea"/>
                  <a:sym typeface="汉仪旗黑-45S" panose="00020600040101010101" pitchFamily="18" charset="-122"/>
                </a:endParaRPr>
              </a:p>
            </p:txBody>
          </p:sp>
          <p:grpSp>
            <p:nvGrpSpPr>
              <p:cNvPr id="47" name="组合 46"/>
              <p:cNvGrpSpPr/>
              <p:nvPr/>
            </p:nvGrpSpPr>
            <p:grpSpPr>
              <a:xfrm>
                <a:off x="5158" y="5064"/>
                <a:ext cx="680" cy="531"/>
                <a:chOff x="4633" y="802"/>
                <a:chExt cx="680" cy="531"/>
              </a:xfrm>
            </p:grpSpPr>
            <p:sp>
              <p:nvSpPr>
                <p:cNvPr id="11" name="矩形: 圆角 1"/>
                <p:cNvSpPr/>
                <p:nvPr/>
              </p:nvSpPr>
              <p:spPr>
                <a:xfrm rot="2700000">
                  <a:off x="4694" y="808"/>
                  <a:ext cx="531" cy="518"/>
                </a:xfrm>
                <a:prstGeom prst="roundRect">
                  <a:avLst>
                    <a:gd name="adj" fmla="val 7928"/>
                  </a:avLst>
                </a:prstGeom>
                <a:gradFill>
                  <a:gsLst>
                    <a:gs pos="0">
                      <a:srgbClr val="388AC8"/>
                    </a:gs>
                    <a:gs pos="100000">
                      <a:srgbClr val="2672B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 name="文本框 11"/>
                <p:cNvSpPr txBox="1"/>
                <p:nvPr/>
              </p:nvSpPr>
              <p:spPr>
                <a:xfrm>
                  <a:off x="4633" y="852"/>
                  <a:ext cx="680" cy="423"/>
                </a:xfrm>
                <a:prstGeom prst="rect">
                  <a:avLst/>
                </a:prstGeom>
                <a:noFill/>
              </p:spPr>
              <p:txBody>
                <a:bodyPr wrap="square">
                  <a:spAutoFit/>
                </a:bodyPr>
                <a:lstStyle>
                  <a:defPPr>
                    <a:defRPr lang="en-US"/>
                  </a:defPPr>
                  <a:lvl1pPr algn="dist">
                    <a:defRPr>
                      <a:solidFill>
                        <a:schemeClr val="tx1">
                          <a:lumMod val="85000"/>
                          <a:lumOff val="15000"/>
                        </a:schemeClr>
                      </a:solidFill>
                      <a:latin typeface="+mn-ea"/>
                    </a:defRPr>
                  </a:lvl1pPr>
                </a:lstStyle>
                <a:p>
                  <a:pPr algn="ctr"/>
                  <a:r>
                    <a:rPr lang="en-US" altLang="zh-CN" sz="1200" b="1">
                      <a:solidFill>
                        <a:schemeClr val="bg1"/>
                      </a:solidFill>
                      <a:latin typeface="+mj-ea"/>
                      <a:ea typeface="+mj-ea"/>
                      <a:sym typeface="汉仪旗黑-45S" panose="00020600040101010101" pitchFamily="18" charset="-122"/>
                    </a:rPr>
                    <a:t>08</a:t>
                  </a:r>
                  <a:endParaRPr lang="en-US" altLang="zh-CN" sz="1200" b="1">
                    <a:solidFill>
                      <a:schemeClr val="bg1"/>
                    </a:solidFill>
                    <a:latin typeface="+mj-ea"/>
                    <a:ea typeface="+mj-ea"/>
                    <a:sym typeface="汉仪旗黑-45S" panose="00020600040101010101" pitchFamily="18" charset="-122"/>
                  </a:endParaRPr>
                </a:p>
              </p:txBody>
            </p:sp>
          </p:grpSp>
          <p:sp>
            <p:nvSpPr>
              <p:cNvPr id="96" name="矩形 95"/>
              <p:cNvSpPr/>
              <p:nvPr/>
            </p:nvSpPr>
            <p:spPr>
              <a:xfrm>
                <a:off x="453" y="6007"/>
                <a:ext cx="2786" cy="565"/>
              </a:xfrm>
              <a:prstGeom prst="rect">
                <a:avLst/>
              </a:prstGeom>
            </p:spPr>
            <p:txBody>
              <a:bodyPr wrap="square">
                <a:spAutoFit/>
              </a:bodyPr>
              <a:p>
                <a:pPr marL="0" marR="0" lvl="0" indent="0" defTabSz="6858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a:ln>
                      <a:noFill/>
                    </a:ln>
                    <a:gradFill>
                      <a:gsLst>
                        <a:gs pos="0">
                          <a:srgbClr val="388AC8"/>
                        </a:gs>
                        <a:gs pos="100000">
                          <a:srgbClr val="2672B8"/>
                        </a:gs>
                      </a:gsLst>
                      <a:lin ang="5400000" scaled="1"/>
                    </a:gradFill>
                    <a:effectLst/>
                    <a:uLnTx/>
                    <a:uFillTx/>
                    <a:latin typeface="华文中宋" panose="02010600040101010101" charset="-122"/>
                    <a:ea typeface="华文中宋" panose="02010600040101010101" charset="-122"/>
                    <a:sym typeface="汉仪旗黑-45S" panose="00020600040101010101" pitchFamily="18" charset="-122"/>
                  </a:rPr>
                  <a:t>研究设想</a:t>
                </a:r>
                <a:endParaRPr kumimoji="0" lang="zh-CN" altLang="en-US" b="1" i="0" u="none" strike="noStrike" kern="0" cap="none" spc="0" normalizeH="0" baseline="0" noProof="0">
                  <a:ln>
                    <a:noFill/>
                  </a:ln>
                  <a:gradFill>
                    <a:gsLst>
                      <a:gs pos="0">
                        <a:srgbClr val="388AC8"/>
                      </a:gs>
                      <a:gs pos="100000">
                        <a:srgbClr val="2672B8"/>
                      </a:gs>
                    </a:gsLst>
                    <a:lin ang="5400000" scaled="1"/>
                  </a:gradFill>
                  <a:effectLst/>
                  <a:uLnTx/>
                  <a:uFillTx/>
                  <a:latin typeface="华文中宋" panose="02010600040101010101" charset="-122"/>
                  <a:ea typeface="华文中宋" panose="02010600040101010101" charset="-122"/>
                  <a:sym typeface="汉仪旗黑-45S" panose="00020600040101010101" pitchFamily="18" charset="-122"/>
                </a:endParaRPr>
              </a:p>
            </p:txBody>
          </p:sp>
        </p:grpSp>
        <p:grpSp>
          <p:nvGrpSpPr>
            <p:cNvPr id="59" name="组合 58"/>
            <p:cNvGrpSpPr/>
            <p:nvPr/>
          </p:nvGrpSpPr>
          <p:grpSpPr>
            <a:xfrm rot="0">
              <a:off x="4476" y="1197"/>
              <a:ext cx="9520" cy="1493"/>
              <a:chOff x="4876" y="392"/>
              <a:chExt cx="9192" cy="1454"/>
            </a:xfrm>
          </p:grpSpPr>
          <p:sp>
            <p:nvSpPr>
              <p:cNvPr id="48" name="矩形 47"/>
              <p:cNvSpPr/>
              <p:nvPr/>
            </p:nvSpPr>
            <p:spPr>
              <a:xfrm>
                <a:off x="5972" y="392"/>
                <a:ext cx="6575" cy="565"/>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a:ln>
                      <a:noFill/>
                    </a:ln>
                    <a:gradFill>
                      <a:gsLst>
                        <a:gs pos="0">
                          <a:srgbClr val="388AC8"/>
                        </a:gs>
                        <a:gs pos="100000">
                          <a:srgbClr val="2672B8"/>
                        </a:gs>
                      </a:gsLst>
                      <a:lin ang="5400000" scaled="1"/>
                    </a:gradFill>
                    <a:effectLst/>
                    <a:uLnTx/>
                    <a:uFillTx/>
                    <a:latin typeface="华文中宋" panose="02010600040101010101" charset="-122"/>
                    <a:ea typeface="华文中宋" panose="02010600040101010101" charset="-122"/>
                    <a:sym typeface="汉仪旗黑-45S" panose="00020600040101010101" pitchFamily="18" charset="-122"/>
                  </a:rPr>
                  <a:t>研究背景</a:t>
                </a:r>
                <a:endParaRPr kumimoji="0" lang="zh-CN" altLang="en-US" b="1" i="0" u="none" strike="noStrike" kern="0" cap="none" spc="0" normalizeH="0" baseline="0" noProof="0">
                  <a:ln>
                    <a:noFill/>
                  </a:ln>
                  <a:gradFill>
                    <a:gsLst>
                      <a:gs pos="0">
                        <a:srgbClr val="388AC8"/>
                      </a:gs>
                      <a:gs pos="100000">
                        <a:srgbClr val="2672B8"/>
                      </a:gs>
                    </a:gsLst>
                    <a:lin ang="5400000" scaled="1"/>
                  </a:gradFill>
                  <a:effectLst/>
                  <a:uLnTx/>
                  <a:uFillTx/>
                  <a:latin typeface="华文中宋" panose="02010600040101010101" charset="-122"/>
                  <a:ea typeface="华文中宋" panose="02010600040101010101" charset="-122"/>
                  <a:sym typeface="汉仪旗黑-45S" panose="00020600040101010101" pitchFamily="18" charset="-122"/>
                </a:endParaRPr>
              </a:p>
            </p:txBody>
          </p:sp>
          <p:sp>
            <p:nvSpPr>
              <p:cNvPr id="49" name="Rectangle 120"/>
              <p:cNvSpPr/>
              <p:nvPr/>
            </p:nvSpPr>
            <p:spPr>
              <a:xfrm>
                <a:off x="5972" y="831"/>
                <a:ext cx="8096" cy="376"/>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id-ID" sz="1000" b="0" i="0" u="none" strike="noStrike" kern="0" cap="none" spc="0" normalizeH="0" baseline="0" noProof="0">
                    <a:ln>
                      <a:noFill/>
                    </a:ln>
                    <a:solidFill>
                      <a:prstClr val="black">
                        <a:lumMod val="65000"/>
                        <a:lumOff val="35000"/>
                      </a:prstClr>
                    </a:solidFill>
                    <a:effectLst/>
                    <a:uLnTx/>
                    <a:uFillTx/>
                    <a:latin typeface="华文中宋" panose="02010600040101010101" charset="-122"/>
                    <a:ea typeface="华文中宋" panose="02010600040101010101" charset="-122"/>
                    <a:cs typeface="+mn-ea"/>
                    <a:sym typeface="汉仪旗黑-45S" panose="00020600040101010101" pitchFamily="18" charset="-122"/>
                  </a:rPr>
                  <a:t>The current situation and value of the same research field at home and abroad</a:t>
                </a:r>
                <a:endParaRPr kumimoji="0" lang="id-ID" sz="1000" b="0" i="0" u="none" strike="noStrike" kern="0" cap="none" spc="0" normalizeH="0" baseline="0" noProof="0">
                  <a:ln>
                    <a:noFill/>
                  </a:ln>
                  <a:solidFill>
                    <a:prstClr val="black">
                      <a:lumMod val="65000"/>
                      <a:lumOff val="35000"/>
                    </a:prstClr>
                  </a:solidFill>
                  <a:effectLst/>
                  <a:uLnTx/>
                  <a:uFillTx/>
                  <a:latin typeface="华文中宋" panose="02010600040101010101" charset="-122"/>
                  <a:ea typeface="华文中宋" panose="02010600040101010101" charset="-122"/>
                  <a:cs typeface="+mn-ea"/>
                  <a:sym typeface="汉仪旗黑-45S" panose="00020600040101010101" pitchFamily="18" charset="-122"/>
                </a:endParaRPr>
              </a:p>
            </p:txBody>
          </p:sp>
          <p:grpSp>
            <p:nvGrpSpPr>
              <p:cNvPr id="50" name="组合 49"/>
              <p:cNvGrpSpPr/>
              <p:nvPr/>
            </p:nvGrpSpPr>
            <p:grpSpPr>
              <a:xfrm>
                <a:off x="4876" y="1315"/>
                <a:ext cx="680" cy="531"/>
                <a:chOff x="4676" y="1115"/>
                <a:chExt cx="680" cy="531"/>
              </a:xfrm>
            </p:grpSpPr>
            <p:sp>
              <p:nvSpPr>
                <p:cNvPr id="51" name="矩形: 圆角 1"/>
                <p:cNvSpPr/>
                <p:nvPr/>
              </p:nvSpPr>
              <p:spPr>
                <a:xfrm rot="2700000">
                  <a:off x="4722" y="1121"/>
                  <a:ext cx="531" cy="518"/>
                </a:xfrm>
                <a:prstGeom prst="roundRect">
                  <a:avLst>
                    <a:gd name="adj" fmla="val 7928"/>
                  </a:avLst>
                </a:prstGeom>
                <a:gradFill>
                  <a:gsLst>
                    <a:gs pos="0">
                      <a:srgbClr val="388AC8"/>
                    </a:gs>
                    <a:gs pos="100000">
                      <a:srgbClr val="2672B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2" name="文本框 51"/>
                <p:cNvSpPr txBox="1"/>
                <p:nvPr/>
              </p:nvSpPr>
              <p:spPr>
                <a:xfrm>
                  <a:off x="4676" y="1196"/>
                  <a:ext cx="680" cy="423"/>
                </a:xfrm>
                <a:prstGeom prst="rect">
                  <a:avLst/>
                </a:prstGeom>
                <a:noFill/>
              </p:spPr>
              <p:txBody>
                <a:bodyPr wrap="square">
                  <a:spAutoFit/>
                </a:bodyPr>
                <a:lstStyle>
                  <a:defPPr>
                    <a:defRPr lang="en-US"/>
                  </a:defPPr>
                  <a:lvl1pPr algn="dist">
                    <a:defRPr>
                      <a:solidFill>
                        <a:schemeClr val="tx1">
                          <a:lumMod val="85000"/>
                          <a:lumOff val="15000"/>
                        </a:schemeClr>
                      </a:solidFill>
                      <a:latin typeface="+mn-ea"/>
                    </a:defRPr>
                  </a:lvl1pPr>
                </a:lstStyle>
                <a:p>
                  <a:pPr algn="ctr"/>
                  <a:r>
                    <a:rPr lang="en-US" altLang="zh-CN" sz="1200" b="1">
                      <a:solidFill>
                        <a:schemeClr val="bg1"/>
                      </a:solidFill>
                      <a:latin typeface="+mj-ea"/>
                      <a:ea typeface="+mj-ea"/>
                      <a:sym typeface="汉仪旗黑-45S" panose="00020600040101010101" pitchFamily="18" charset="-122"/>
                    </a:rPr>
                    <a:t>02</a:t>
                  </a:r>
                  <a:endParaRPr lang="en-US" altLang="zh-CN" sz="1200" b="1">
                    <a:solidFill>
                      <a:schemeClr val="bg1"/>
                    </a:solidFill>
                    <a:latin typeface="+mj-ea"/>
                    <a:ea typeface="+mj-ea"/>
                    <a:sym typeface="汉仪旗黑-45S" panose="00020600040101010101" pitchFamily="18" charset="-122"/>
                  </a:endParaRPr>
                </a:p>
              </p:txBody>
            </p:sp>
          </p:grpSp>
        </p:grpSp>
        <p:grpSp>
          <p:nvGrpSpPr>
            <p:cNvPr id="58" name="组合 57"/>
            <p:cNvGrpSpPr/>
            <p:nvPr/>
          </p:nvGrpSpPr>
          <p:grpSpPr>
            <a:xfrm rot="0">
              <a:off x="10312" y="3002"/>
              <a:ext cx="3072" cy="870"/>
              <a:chOff x="4961" y="3258"/>
              <a:chExt cx="2966" cy="847"/>
            </a:xfrm>
          </p:grpSpPr>
          <p:sp>
            <p:nvSpPr>
              <p:cNvPr id="53" name="矩形 52"/>
              <p:cNvSpPr/>
              <p:nvPr/>
            </p:nvSpPr>
            <p:spPr>
              <a:xfrm>
                <a:off x="5821" y="3258"/>
                <a:ext cx="2104" cy="565"/>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a:ln>
                      <a:noFill/>
                    </a:ln>
                    <a:gradFill>
                      <a:gsLst>
                        <a:gs pos="0">
                          <a:srgbClr val="388AC8"/>
                        </a:gs>
                        <a:gs pos="100000">
                          <a:srgbClr val="2672B8"/>
                        </a:gs>
                      </a:gsLst>
                      <a:lin ang="5400000" scaled="1"/>
                    </a:gradFill>
                    <a:effectLst/>
                    <a:uLnTx/>
                    <a:uFillTx/>
                    <a:latin typeface="华文中宋" panose="02010600040101010101" charset="-122"/>
                    <a:ea typeface="华文中宋" panose="02010600040101010101" charset="-122"/>
                    <a:sym typeface="汉仪旗黑-45S" panose="00020600040101010101" pitchFamily="18" charset="-122"/>
                  </a:rPr>
                  <a:t>研究内容</a:t>
                </a:r>
                <a:endParaRPr kumimoji="0" lang="zh-CN" altLang="en-US" b="1" i="0" u="none" strike="noStrike" kern="0" cap="none" spc="0" normalizeH="0" baseline="0" noProof="0">
                  <a:ln>
                    <a:noFill/>
                  </a:ln>
                  <a:gradFill>
                    <a:gsLst>
                      <a:gs pos="0">
                        <a:srgbClr val="388AC8"/>
                      </a:gs>
                      <a:gs pos="100000">
                        <a:srgbClr val="2672B8"/>
                      </a:gs>
                    </a:gsLst>
                    <a:lin ang="5400000" scaled="1"/>
                  </a:gradFill>
                  <a:effectLst/>
                  <a:uLnTx/>
                  <a:uFillTx/>
                  <a:latin typeface="华文中宋" panose="02010600040101010101" charset="-122"/>
                  <a:ea typeface="华文中宋" panose="02010600040101010101" charset="-122"/>
                  <a:sym typeface="汉仪旗黑-45S" panose="00020600040101010101" pitchFamily="18" charset="-122"/>
                </a:endParaRPr>
              </a:p>
            </p:txBody>
          </p:sp>
          <p:sp>
            <p:nvSpPr>
              <p:cNvPr id="54" name="Rectangle 120"/>
              <p:cNvSpPr/>
              <p:nvPr/>
            </p:nvSpPr>
            <p:spPr>
              <a:xfrm>
                <a:off x="5822" y="3729"/>
                <a:ext cx="2105" cy="376"/>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id-ID" sz="1000" b="0" i="0" u="none" strike="noStrike" kern="0" cap="none" spc="0" normalizeH="0" baseline="0" noProof="0">
                    <a:ln>
                      <a:noFill/>
                    </a:ln>
                    <a:solidFill>
                      <a:prstClr val="black">
                        <a:lumMod val="65000"/>
                        <a:lumOff val="35000"/>
                      </a:prstClr>
                    </a:solidFill>
                    <a:effectLst/>
                    <a:uLnTx/>
                    <a:uFillTx/>
                    <a:latin typeface="华文中宋" panose="02010600040101010101" charset="-122"/>
                    <a:ea typeface="华文中宋" panose="02010600040101010101" charset="-122"/>
                    <a:cs typeface="+mn-ea"/>
                    <a:sym typeface="汉仪旗黑-45S" panose="00020600040101010101" pitchFamily="18" charset="-122"/>
                  </a:rPr>
                  <a:t>Research content</a:t>
                </a:r>
                <a:endParaRPr kumimoji="0" lang="id-ID" sz="1000" b="0" i="0" u="none" strike="noStrike" kern="0" cap="none" spc="0" normalizeH="0" baseline="0" noProof="0">
                  <a:ln>
                    <a:noFill/>
                  </a:ln>
                  <a:solidFill>
                    <a:prstClr val="black">
                      <a:lumMod val="65000"/>
                      <a:lumOff val="35000"/>
                    </a:prstClr>
                  </a:solidFill>
                  <a:effectLst/>
                  <a:uLnTx/>
                  <a:uFillTx/>
                  <a:latin typeface="华文中宋" panose="02010600040101010101" charset="-122"/>
                  <a:ea typeface="华文中宋" panose="02010600040101010101" charset="-122"/>
                  <a:cs typeface="+mn-ea"/>
                  <a:sym typeface="汉仪旗黑-45S" panose="00020600040101010101" pitchFamily="18" charset="-122"/>
                </a:endParaRPr>
              </a:p>
            </p:txBody>
          </p:sp>
          <p:grpSp>
            <p:nvGrpSpPr>
              <p:cNvPr id="55" name="组合 54"/>
              <p:cNvGrpSpPr/>
              <p:nvPr/>
            </p:nvGrpSpPr>
            <p:grpSpPr>
              <a:xfrm>
                <a:off x="4961" y="3400"/>
                <a:ext cx="680" cy="531"/>
                <a:chOff x="4704" y="1040"/>
                <a:chExt cx="680" cy="531"/>
              </a:xfrm>
            </p:grpSpPr>
            <p:sp>
              <p:nvSpPr>
                <p:cNvPr id="56" name="矩形: 圆角 1"/>
                <p:cNvSpPr/>
                <p:nvPr/>
              </p:nvSpPr>
              <p:spPr>
                <a:xfrm rot="2700000">
                  <a:off x="4765" y="1046"/>
                  <a:ext cx="531" cy="518"/>
                </a:xfrm>
                <a:prstGeom prst="roundRect">
                  <a:avLst>
                    <a:gd name="adj" fmla="val 7928"/>
                  </a:avLst>
                </a:prstGeom>
                <a:gradFill>
                  <a:gsLst>
                    <a:gs pos="0">
                      <a:srgbClr val="388AC8"/>
                    </a:gs>
                    <a:gs pos="100000">
                      <a:srgbClr val="2672B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7" name="文本框 56"/>
                <p:cNvSpPr txBox="1"/>
                <p:nvPr/>
              </p:nvSpPr>
              <p:spPr>
                <a:xfrm>
                  <a:off x="4704" y="1048"/>
                  <a:ext cx="680" cy="424"/>
                </a:xfrm>
                <a:prstGeom prst="rect">
                  <a:avLst/>
                </a:prstGeom>
                <a:noFill/>
              </p:spPr>
              <p:txBody>
                <a:bodyPr wrap="square">
                  <a:noAutofit/>
                </a:bodyPr>
                <a:lstStyle>
                  <a:defPPr>
                    <a:defRPr lang="en-US"/>
                  </a:defPPr>
                  <a:lvl1pPr algn="dist">
                    <a:defRPr>
                      <a:solidFill>
                        <a:schemeClr val="tx1">
                          <a:lumMod val="85000"/>
                          <a:lumOff val="15000"/>
                        </a:schemeClr>
                      </a:solidFill>
                      <a:latin typeface="+mn-ea"/>
                    </a:defRPr>
                  </a:lvl1pPr>
                </a:lstStyle>
                <a:p>
                  <a:pPr algn="ctr"/>
                  <a:r>
                    <a:rPr lang="en-US" altLang="zh-CN" sz="1200" b="1">
                      <a:solidFill>
                        <a:schemeClr val="bg1"/>
                      </a:solidFill>
                      <a:latin typeface="+mj-ea"/>
                      <a:ea typeface="+mj-ea"/>
                      <a:sym typeface="汉仪旗黑-45S" panose="00020600040101010101" pitchFamily="18" charset="-122"/>
                    </a:rPr>
                    <a:t>04</a:t>
                  </a:r>
                  <a:endParaRPr lang="en-US" altLang="zh-CN" sz="1200" b="1">
                    <a:solidFill>
                      <a:schemeClr val="bg1"/>
                    </a:solidFill>
                    <a:latin typeface="+mj-ea"/>
                    <a:ea typeface="+mj-ea"/>
                    <a:sym typeface="汉仪旗黑-45S" panose="00020600040101010101" pitchFamily="18" charset="-122"/>
                  </a:endParaRPr>
                </a:p>
              </p:txBody>
            </p:sp>
          </p:grpSp>
        </p:grpSp>
        <p:grpSp>
          <p:nvGrpSpPr>
            <p:cNvPr id="60" name="组合 59"/>
            <p:cNvGrpSpPr/>
            <p:nvPr/>
          </p:nvGrpSpPr>
          <p:grpSpPr>
            <a:xfrm rot="0">
              <a:off x="4436" y="1123"/>
              <a:ext cx="7173" cy="1829"/>
              <a:chOff x="4904" y="1476"/>
              <a:chExt cx="6927" cy="1782"/>
            </a:xfrm>
          </p:grpSpPr>
          <p:sp>
            <p:nvSpPr>
              <p:cNvPr id="61" name="矩形 60"/>
              <p:cNvSpPr/>
              <p:nvPr>
                <p:custDataLst>
                  <p:tags r:id="rId1"/>
                </p:custDataLst>
              </p:nvPr>
            </p:nvSpPr>
            <p:spPr>
              <a:xfrm>
                <a:off x="6038" y="2410"/>
                <a:ext cx="4662" cy="565"/>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a:ln>
                      <a:noFill/>
                    </a:ln>
                    <a:gradFill>
                      <a:gsLst>
                        <a:gs pos="0">
                          <a:srgbClr val="388AC8"/>
                        </a:gs>
                        <a:gs pos="100000">
                          <a:srgbClr val="2672B8"/>
                        </a:gs>
                      </a:gsLst>
                      <a:lin ang="5400000" scaled="1"/>
                    </a:gradFill>
                    <a:effectLst/>
                    <a:uLnTx/>
                    <a:uFillTx/>
                    <a:latin typeface="华文中宋" panose="02010600040101010101" charset="-122"/>
                    <a:ea typeface="华文中宋" panose="02010600040101010101" charset="-122"/>
                    <a:sym typeface="汉仪旗黑-45S" panose="00020600040101010101" pitchFamily="18" charset="-122"/>
                  </a:rPr>
                  <a:t>课题的核心概念及其界定</a:t>
                </a:r>
                <a:endParaRPr kumimoji="0" lang="zh-CN" altLang="en-US" b="1" i="0" u="none" strike="noStrike" kern="0" cap="none" spc="0" normalizeH="0" baseline="0" noProof="0">
                  <a:ln>
                    <a:noFill/>
                  </a:ln>
                  <a:gradFill>
                    <a:gsLst>
                      <a:gs pos="0">
                        <a:srgbClr val="388AC8"/>
                      </a:gs>
                      <a:gs pos="100000">
                        <a:srgbClr val="2672B8"/>
                      </a:gs>
                    </a:gsLst>
                    <a:lin ang="5400000" scaled="1"/>
                  </a:gradFill>
                  <a:effectLst/>
                  <a:uLnTx/>
                  <a:uFillTx/>
                  <a:latin typeface="华文中宋" panose="02010600040101010101" charset="-122"/>
                  <a:ea typeface="华文中宋" panose="02010600040101010101" charset="-122"/>
                  <a:sym typeface="汉仪旗黑-45S" panose="00020600040101010101" pitchFamily="18" charset="-122"/>
                </a:endParaRPr>
              </a:p>
            </p:txBody>
          </p:sp>
          <p:sp>
            <p:nvSpPr>
              <p:cNvPr id="62" name="Rectangle 120"/>
              <p:cNvSpPr/>
              <p:nvPr>
                <p:custDataLst>
                  <p:tags r:id="rId2"/>
                </p:custDataLst>
              </p:nvPr>
            </p:nvSpPr>
            <p:spPr>
              <a:xfrm>
                <a:off x="6115" y="2882"/>
                <a:ext cx="5716" cy="376"/>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id-ID" sz="1000" b="0" i="0" u="none" strike="noStrike" kern="0" cap="none" spc="0" normalizeH="0" baseline="0" noProof="0">
                    <a:ln>
                      <a:noFill/>
                    </a:ln>
                    <a:solidFill>
                      <a:prstClr val="black">
                        <a:lumMod val="65000"/>
                        <a:lumOff val="35000"/>
                      </a:prstClr>
                    </a:solidFill>
                    <a:effectLst/>
                    <a:uLnTx/>
                    <a:uFillTx/>
                    <a:latin typeface="华文中宋" panose="02010600040101010101" charset="-122"/>
                    <a:ea typeface="华文中宋" panose="02010600040101010101" charset="-122"/>
                    <a:cs typeface="+mn-ea"/>
                    <a:sym typeface="汉仪旗黑-45S" panose="00020600040101010101" pitchFamily="18" charset="-122"/>
                  </a:rPr>
                  <a:t>The core concept of the topic and its definition</a:t>
                </a:r>
                <a:endParaRPr kumimoji="0" lang="id-ID" sz="1000" b="0" i="0" u="none" strike="noStrike" kern="0" cap="none" spc="0" normalizeH="0" baseline="0" noProof="0">
                  <a:ln>
                    <a:noFill/>
                  </a:ln>
                  <a:solidFill>
                    <a:prstClr val="black">
                      <a:lumMod val="65000"/>
                      <a:lumOff val="35000"/>
                    </a:prstClr>
                  </a:solidFill>
                  <a:effectLst/>
                  <a:uLnTx/>
                  <a:uFillTx/>
                  <a:latin typeface="华文中宋" panose="02010600040101010101" charset="-122"/>
                  <a:ea typeface="华文中宋" panose="02010600040101010101" charset="-122"/>
                  <a:cs typeface="+mn-ea"/>
                  <a:sym typeface="汉仪旗黑-45S" panose="00020600040101010101" pitchFamily="18" charset="-122"/>
                </a:endParaRPr>
              </a:p>
            </p:txBody>
          </p:sp>
          <p:grpSp>
            <p:nvGrpSpPr>
              <p:cNvPr id="63" name="组合 62"/>
              <p:cNvGrpSpPr/>
              <p:nvPr/>
            </p:nvGrpSpPr>
            <p:grpSpPr>
              <a:xfrm>
                <a:off x="4904" y="1476"/>
                <a:ext cx="680" cy="531"/>
                <a:chOff x="4704" y="1276"/>
                <a:chExt cx="680" cy="531"/>
              </a:xfrm>
            </p:grpSpPr>
            <p:sp>
              <p:nvSpPr>
                <p:cNvPr id="64" name="矩形: 圆角 1"/>
                <p:cNvSpPr/>
                <p:nvPr>
                  <p:custDataLst>
                    <p:tags r:id="rId3"/>
                  </p:custDataLst>
                </p:nvPr>
              </p:nvSpPr>
              <p:spPr>
                <a:xfrm rot="2700000">
                  <a:off x="4765" y="1282"/>
                  <a:ext cx="531" cy="518"/>
                </a:xfrm>
                <a:prstGeom prst="roundRect">
                  <a:avLst>
                    <a:gd name="adj" fmla="val 7928"/>
                  </a:avLst>
                </a:prstGeom>
                <a:gradFill>
                  <a:gsLst>
                    <a:gs pos="0">
                      <a:srgbClr val="388AC8"/>
                    </a:gs>
                    <a:gs pos="100000">
                      <a:srgbClr val="2672B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5" name="文本框 64"/>
                <p:cNvSpPr txBox="1"/>
                <p:nvPr>
                  <p:custDataLst>
                    <p:tags r:id="rId4"/>
                  </p:custDataLst>
                </p:nvPr>
              </p:nvSpPr>
              <p:spPr>
                <a:xfrm>
                  <a:off x="4704" y="1326"/>
                  <a:ext cx="680" cy="423"/>
                </a:xfrm>
                <a:prstGeom prst="rect">
                  <a:avLst/>
                </a:prstGeom>
                <a:noFill/>
              </p:spPr>
              <p:txBody>
                <a:bodyPr wrap="square">
                  <a:spAutoFit/>
                </a:bodyPr>
                <a:lstStyle>
                  <a:defPPr>
                    <a:defRPr lang="en-US"/>
                  </a:defPPr>
                  <a:lvl1pPr algn="dist">
                    <a:defRPr>
                      <a:solidFill>
                        <a:schemeClr val="tx1">
                          <a:lumMod val="85000"/>
                          <a:lumOff val="15000"/>
                        </a:schemeClr>
                      </a:solidFill>
                      <a:latin typeface="+mn-ea"/>
                    </a:defRPr>
                  </a:lvl1pPr>
                </a:lstStyle>
                <a:p>
                  <a:pPr algn="ctr"/>
                  <a:r>
                    <a:rPr lang="en-US" altLang="zh-CN" sz="1200" b="1">
                      <a:solidFill>
                        <a:schemeClr val="bg1"/>
                      </a:solidFill>
                      <a:latin typeface="+mj-ea"/>
                      <a:ea typeface="+mj-ea"/>
                      <a:sym typeface="汉仪旗黑-45S" panose="00020600040101010101" pitchFamily="18" charset="-122"/>
                    </a:rPr>
                    <a:t>01</a:t>
                  </a:r>
                  <a:endParaRPr lang="en-US" altLang="zh-CN" sz="1200" b="1">
                    <a:solidFill>
                      <a:schemeClr val="bg1"/>
                    </a:solidFill>
                    <a:latin typeface="+mj-ea"/>
                    <a:ea typeface="+mj-ea"/>
                    <a:sym typeface="汉仪旗黑-45S" panose="00020600040101010101" pitchFamily="18" charset="-122"/>
                  </a:endParaRPr>
                </a:p>
              </p:txBody>
            </p:sp>
          </p:grpSp>
        </p:grpSp>
        <p:grpSp>
          <p:nvGrpSpPr>
            <p:cNvPr id="67" name="组合 66"/>
            <p:cNvGrpSpPr/>
            <p:nvPr/>
          </p:nvGrpSpPr>
          <p:grpSpPr>
            <a:xfrm rot="0">
              <a:off x="10356" y="4022"/>
              <a:ext cx="3452" cy="823"/>
              <a:chOff x="4861" y="1051"/>
              <a:chExt cx="3333" cy="801"/>
            </a:xfrm>
          </p:grpSpPr>
          <p:sp>
            <p:nvSpPr>
              <p:cNvPr id="68" name="矩形 67"/>
              <p:cNvSpPr/>
              <p:nvPr>
                <p:custDataLst>
                  <p:tags r:id="rId5"/>
                </p:custDataLst>
              </p:nvPr>
            </p:nvSpPr>
            <p:spPr>
              <a:xfrm>
                <a:off x="5721" y="1051"/>
                <a:ext cx="2070" cy="565"/>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a:ln>
                      <a:noFill/>
                    </a:ln>
                    <a:gradFill>
                      <a:gsLst>
                        <a:gs pos="0">
                          <a:srgbClr val="388AC8"/>
                        </a:gs>
                        <a:gs pos="100000">
                          <a:srgbClr val="2672B8"/>
                        </a:gs>
                      </a:gsLst>
                      <a:lin ang="5400000" scaled="1"/>
                    </a:gradFill>
                    <a:effectLst/>
                    <a:uLnTx/>
                    <a:uFillTx/>
                    <a:latin typeface="华文中宋" panose="02010600040101010101" charset="-122"/>
                    <a:ea typeface="华文中宋" panose="02010600040101010101" charset="-122"/>
                    <a:sym typeface="汉仪旗黑-45S" panose="00020600040101010101" pitchFamily="18" charset="-122"/>
                  </a:rPr>
                  <a:t>实施步骤</a:t>
                </a:r>
                <a:endParaRPr kumimoji="0" lang="zh-CN" altLang="en-US" b="1" i="0" u="none" strike="noStrike" kern="0" cap="none" spc="0" normalizeH="0" baseline="0" noProof="0">
                  <a:ln>
                    <a:noFill/>
                  </a:ln>
                  <a:gradFill>
                    <a:gsLst>
                      <a:gs pos="0">
                        <a:srgbClr val="388AC8"/>
                      </a:gs>
                      <a:gs pos="100000">
                        <a:srgbClr val="2672B8"/>
                      </a:gs>
                    </a:gsLst>
                    <a:lin ang="5400000" scaled="1"/>
                  </a:gradFill>
                  <a:effectLst/>
                  <a:uLnTx/>
                  <a:uFillTx/>
                  <a:latin typeface="华文中宋" panose="02010600040101010101" charset="-122"/>
                  <a:ea typeface="华文中宋" panose="02010600040101010101" charset="-122"/>
                  <a:sym typeface="汉仪旗黑-45S" panose="00020600040101010101" pitchFamily="18" charset="-122"/>
                </a:endParaRPr>
              </a:p>
            </p:txBody>
          </p:sp>
          <p:sp>
            <p:nvSpPr>
              <p:cNvPr id="69" name="Rectangle 120"/>
              <p:cNvSpPr/>
              <p:nvPr>
                <p:custDataLst>
                  <p:tags r:id="rId6"/>
                </p:custDataLst>
              </p:nvPr>
            </p:nvSpPr>
            <p:spPr>
              <a:xfrm>
                <a:off x="5797" y="1476"/>
                <a:ext cx="2397" cy="376"/>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id-ID" sz="1000" b="0" i="0" u="none" strike="noStrike" kern="0" cap="none" spc="0" normalizeH="0" baseline="0" noProof="0">
                    <a:ln>
                      <a:noFill/>
                    </a:ln>
                    <a:solidFill>
                      <a:prstClr val="black">
                        <a:lumMod val="65000"/>
                        <a:lumOff val="35000"/>
                      </a:prstClr>
                    </a:solidFill>
                    <a:effectLst/>
                    <a:uLnTx/>
                    <a:uFillTx/>
                    <a:latin typeface="华文中宋" panose="02010600040101010101" charset="-122"/>
                    <a:ea typeface="华文中宋" panose="02010600040101010101" charset="-122"/>
                    <a:cs typeface="+mn-ea"/>
                    <a:sym typeface="汉仪旗黑-45S" panose="00020600040101010101" pitchFamily="18" charset="-122"/>
                  </a:rPr>
                  <a:t>Implementation steps</a:t>
                </a:r>
                <a:endParaRPr kumimoji="0" lang="id-ID" sz="1000" b="0" i="0" u="none" strike="noStrike" kern="0" cap="none" spc="0" normalizeH="0" baseline="0" noProof="0">
                  <a:ln>
                    <a:noFill/>
                  </a:ln>
                  <a:solidFill>
                    <a:prstClr val="black">
                      <a:lumMod val="65000"/>
                      <a:lumOff val="35000"/>
                    </a:prstClr>
                  </a:solidFill>
                  <a:effectLst/>
                  <a:uLnTx/>
                  <a:uFillTx/>
                  <a:latin typeface="华文中宋" panose="02010600040101010101" charset="-122"/>
                  <a:ea typeface="华文中宋" panose="02010600040101010101" charset="-122"/>
                  <a:cs typeface="+mn-ea"/>
                  <a:sym typeface="汉仪旗黑-45S" panose="00020600040101010101" pitchFamily="18" charset="-122"/>
                </a:endParaRPr>
              </a:p>
            </p:txBody>
          </p:sp>
          <p:grpSp>
            <p:nvGrpSpPr>
              <p:cNvPr id="70" name="组合 69"/>
              <p:cNvGrpSpPr/>
              <p:nvPr/>
            </p:nvGrpSpPr>
            <p:grpSpPr>
              <a:xfrm>
                <a:off x="4861" y="1193"/>
                <a:ext cx="680" cy="531"/>
                <a:chOff x="4661" y="993"/>
                <a:chExt cx="680" cy="531"/>
              </a:xfrm>
            </p:grpSpPr>
            <p:sp>
              <p:nvSpPr>
                <p:cNvPr id="71" name="矩形: 圆角 1"/>
                <p:cNvSpPr/>
                <p:nvPr>
                  <p:custDataLst>
                    <p:tags r:id="rId7"/>
                  </p:custDataLst>
                </p:nvPr>
              </p:nvSpPr>
              <p:spPr>
                <a:xfrm rot="2700000">
                  <a:off x="4722" y="999"/>
                  <a:ext cx="531" cy="518"/>
                </a:xfrm>
                <a:prstGeom prst="roundRect">
                  <a:avLst>
                    <a:gd name="adj" fmla="val 7928"/>
                  </a:avLst>
                </a:prstGeom>
                <a:gradFill>
                  <a:gsLst>
                    <a:gs pos="0">
                      <a:srgbClr val="388AC8"/>
                    </a:gs>
                    <a:gs pos="100000">
                      <a:srgbClr val="2672B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72" name="文本框 71"/>
                <p:cNvSpPr txBox="1"/>
                <p:nvPr>
                  <p:custDataLst>
                    <p:tags r:id="rId8"/>
                  </p:custDataLst>
                </p:nvPr>
              </p:nvSpPr>
              <p:spPr>
                <a:xfrm>
                  <a:off x="4661" y="1075"/>
                  <a:ext cx="680" cy="423"/>
                </a:xfrm>
                <a:prstGeom prst="rect">
                  <a:avLst/>
                </a:prstGeom>
                <a:noFill/>
              </p:spPr>
              <p:txBody>
                <a:bodyPr wrap="square">
                  <a:spAutoFit/>
                </a:bodyPr>
                <a:lstStyle>
                  <a:defPPr>
                    <a:defRPr lang="en-US"/>
                  </a:defPPr>
                  <a:lvl1pPr algn="dist">
                    <a:defRPr>
                      <a:solidFill>
                        <a:schemeClr val="tx1">
                          <a:lumMod val="85000"/>
                          <a:lumOff val="15000"/>
                        </a:schemeClr>
                      </a:solidFill>
                      <a:latin typeface="+mn-ea"/>
                    </a:defRPr>
                  </a:lvl1pPr>
                </a:lstStyle>
                <a:p>
                  <a:pPr algn="ctr"/>
                  <a:r>
                    <a:rPr lang="en-US" altLang="zh-CN" sz="1200" b="1">
                      <a:solidFill>
                        <a:schemeClr val="bg1"/>
                      </a:solidFill>
                      <a:latin typeface="+mj-ea"/>
                      <a:ea typeface="+mj-ea"/>
                      <a:sym typeface="汉仪旗黑-45S" panose="00020600040101010101" pitchFamily="18" charset="-122"/>
                    </a:rPr>
                    <a:t>06</a:t>
                  </a:r>
                  <a:endParaRPr lang="en-US" altLang="zh-CN" sz="1200" b="1">
                    <a:solidFill>
                      <a:schemeClr val="bg1"/>
                    </a:solidFill>
                    <a:latin typeface="+mj-ea"/>
                    <a:ea typeface="+mj-ea"/>
                    <a:sym typeface="汉仪旗黑-45S" panose="00020600040101010101" pitchFamily="18" charset="-122"/>
                  </a:endParaRPr>
                </a:p>
              </p:txBody>
            </p:sp>
          </p:grpSp>
        </p:grpSp>
        <p:grpSp>
          <p:nvGrpSpPr>
            <p:cNvPr id="73" name="组合 72"/>
            <p:cNvGrpSpPr/>
            <p:nvPr/>
          </p:nvGrpSpPr>
          <p:grpSpPr>
            <a:xfrm rot="0">
              <a:off x="4520" y="3999"/>
              <a:ext cx="3132" cy="823"/>
              <a:chOff x="4861" y="1051"/>
              <a:chExt cx="3024" cy="801"/>
            </a:xfrm>
          </p:grpSpPr>
          <p:sp>
            <p:nvSpPr>
              <p:cNvPr id="74" name="矩形 73"/>
              <p:cNvSpPr/>
              <p:nvPr>
                <p:custDataLst>
                  <p:tags r:id="rId9"/>
                </p:custDataLst>
              </p:nvPr>
            </p:nvSpPr>
            <p:spPr>
              <a:xfrm>
                <a:off x="5721" y="1051"/>
                <a:ext cx="2089" cy="565"/>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a:ln>
                      <a:noFill/>
                    </a:ln>
                    <a:gradFill>
                      <a:gsLst>
                        <a:gs pos="0">
                          <a:srgbClr val="388AC8"/>
                        </a:gs>
                        <a:gs pos="100000">
                          <a:srgbClr val="2672B8"/>
                        </a:gs>
                      </a:gsLst>
                      <a:lin ang="5400000" scaled="1"/>
                    </a:gradFill>
                    <a:effectLst/>
                    <a:uLnTx/>
                    <a:uFillTx/>
                    <a:latin typeface="华文中宋" panose="02010600040101010101" charset="-122"/>
                    <a:ea typeface="华文中宋" panose="02010600040101010101" charset="-122"/>
                    <a:sym typeface="汉仪旗黑-45S" panose="00020600040101010101" pitchFamily="18" charset="-122"/>
                  </a:rPr>
                  <a:t>研究方法</a:t>
                </a:r>
                <a:endParaRPr kumimoji="0" lang="zh-CN" altLang="en-US" b="1" i="0" u="none" strike="noStrike" kern="0" cap="none" spc="0" normalizeH="0" baseline="0" noProof="0">
                  <a:ln>
                    <a:noFill/>
                  </a:ln>
                  <a:gradFill>
                    <a:gsLst>
                      <a:gs pos="0">
                        <a:srgbClr val="388AC8"/>
                      </a:gs>
                      <a:gs pos="100000">
                        <a:srgbClr val="2672B8"/>
                      </a:gs>
                    </a:gsLst>
                    <a:lin ang="5400000" scaled="1"/>
                  </a:gradFill>
                  <a:effectLst/>
                  <a:uLnTx/>
                  <a:uFillTx/>
                  <a:latin typeface="华文中宋" panose="02010600040101010101" charset="-122"/>
                  <a:ea typeface="华文中宋" panose="02010600040101010101" charset="-122"/>
                  <a:sym typeface="汉仪旗黑-45S" panose="00020600040101010101" pitchFamily="18" charset="-122"/>
                </a:endParaRPr>
              </a:p>
            </p:txBody>
          </p:sp>
          <p:sp>
            <p:nvSpPr>
              <p:cNvPr id="75" name="Rectangle 120"/>
              <p:cNvSpPr/>
              <p:nvPr>
                <p:custDataLst>
                  <p:tags r:id="rId10"/>
                </p:custDataLst>
              </p:nvPr>
            </p:nvSpPr>
            <p:spPr>
              <a:xfrm>
                <a:off x="5797" y="1476"/>
                <a:ext cx="2088" cy="376"/>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id-ID" sz="1000" b="0" i="0" u="none" strike="noStrike" kern="0" cap="none" spc="0" normalizeH="0" baseline="0" noProof="0">
                    <a:ln>
                      <a:noFill/>
                    </a:ln>
                    <a:solidFill>
                      <a:prstClr val="black">
                        <a:lumMod val="65000"/>
                        <a:lumOff val="35000"/>
                      </a:prstClr>
                    </a:solidFill>
                    <a:effectLst/>
                    <a:uLnTx/>
                    <a:uFillTx/>
                    <a:latin typeface="华文中宋" panose="02010600040101010101" charset="-122"/>
                    <a:ea typeface="华文中宋" panose="02010600040101010101" charset="-122"/>
                    <a:cs typeface="+mn-ea"/>
                    <a:sym typeface="汉仪旗黑-45S" panose="00020600040101010101" pitchFamily="18" charset="-122"/>
                  </a:rPr>
                  <a:t>Research methods</a:t>
                </a:r>
                <a:endParaRPr kumimoji="0" lang="id-ID" sz="1000" b="0" i="0" u="none" strike="noStrike" kern="0" cap="none" spc="0" normalizeH="0" baseline="0" noProof="0">
                  <a:ln>
                    <a:noFill/>
                  </a:ln>
                  <a:solidFill>
                    <a:prstClr val="black">
                      <a:lumMod val="65000"/>
                      <a:lumOff val="35000"/>
                    </a:prstClr>
                  </a:solidFill>
                  <a:effectLst/>
                  <a:uLnTx/>
                  <a:uFillTx/>
                  <a:latin typeface="华文中宋" panose="02010600040101010101" charset="-122"/>
                  <a:ea typeface="华文中宋" panose="02010600040101010101" charset="-122"/>
                  <a:cs typeface="+mn-ea"/>
                  <a:sym typeface="汉仪旗黑-45S" panose="00020600040101010101" pitchFamily="18" charset="-122"/>
                </a:endParaRPr>
              </a:p>
            </p:txBody>
          </p:sp>
          <p:grpSp>
            <p:nvGrpSpPr>
              <p:cNvPr id="76" name="组合 75"/>
              <p:cNvGrpSpPr/>
              <p:nvPr/>
            </p:nvGrpSpPr>
            <p:grpSpPr>
              <a:xfrm>
                <a:off x="4861" y="1193"/>
                <a:ext cx="680" cy="531"/>
                <a:chOff x="4661" y="993"/>
                <a:chExt cx="680" cy="531"/>
              </a:xfrm>
            </p:grpSpPr>
            <p:sp>
              <p:nvSpPr>
                <p:cNvPr id="77" name="矩形: 圆角 1"/>
                <p:cNvSpPr/>
                <p:nvPr>
                  <p:custDataLst>
                    <p:tags r:id="rId11"/>
                  </p:custDataLst>
                </p:nvPr>
              </p:nvSpPr>
              <p:spPr>
                <a:xfrm rot="2700000">
                  <a:off x="4722" y="999"/>
                  <a:ext cx="531" cy="518"/>
                </a:xfrm>
                <a:prstGeom prst="roundRect">
                  <a:avLst>
                    <a:gd name="adj" fmla="val 7928"/>
                  </a:avLst>
                </a:prstGeom>
                <a:gradFill>
                  <a:gsLst>
                    <a:gs pos="0">
                      <a:srgbClr val="388AC8"/>
                    </a:gs>
                    <a:gs pos="100000">
                      <a:srgbClr val="2672B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78" name="文本框 77"/>
                <p:cNvSpPr txBox="1"/>
                <p:nvPr>
                  <p:custDataLst>
                    <p:tags r:id="rId12"/>
                  </p:custDataLst>
                </p:nvPr>
              </p:nvSpPr>
              <p:spPr>
                <a:xfrm>
                  <a:off x="4661" y="1075"/>
                  <a:ext cx="680" cy="423"/>
                </a:xfrm>
                <a:prstGeom prst="rect">
                  <a:avLst/>
                </a:prstGeom>
                <a:noFill/>
              </p:spPr>
              <p:txBody>
                <a:bodyPr wrap="square">
                  <a:spAutoFit/>
                </a:bodyPr>
                <a:lstStyle>
                  <a:defPPr>
                    <a:defRPr lang="en-US"/>
                  </a:defPPr>
                  <a:lvl1pPr algn="dist">
                    <a:defRPr>
                      <a:solidFill>
                        <a:schemeClr val="tx1">
                          <a:lumMod val="85000"/>
                          <a:lumOff val="15000"/>
                        </a:schemeClr>
                      </a:solidFill>
                      <a:latin typeface="+mn-ea"/>
                    </a:defRPr>
                  </a:lvl1pPr>
                </a:lstStyle>
                <a:p>
                  <a:pPr algn="ctr"/>
                  <a:r>
                    <a:rPr lang="en-US" altLang="zh-CN" sz="1200" b="1">
                      <a:solidFill>
                        <a:schemeClr val="bg1"/>
                      </a:solidFill>
                      <a:latin typeface="+mj-ea"/>
                      <a:ea typeface="+mj-ea"/>
                      <a:sym typeface="汉仪旗黑-45S" panose="00020600040101010101" pitchFamily="18" charset="-122"/>
                    </a:rPr>
                    <a:t>05</a:t>
                  </a:r>
                  <a:endParaRPr lang="en-US" altLang="zh-CN" sz="1200" b="1">
                    <a:solidFill>
                      <a:schemeClr val="bg1"/>
                    </a:solidFill>
                    <a:latin typeface="+mj-ea"/>
                    <a:ea typeface="+mj-ea"/>
                    <a:sym typeface="汉仪旗黑-45S" panose="00020600040101010101" pitchFamily="18" charset="-122"/>
                  </a:endParaRPr>
                </a:p>
              </p:txBody>
            </p:sp>
          </p:grpSp>
        </p:grpSp>
        <p:grpSp>
          <p:nvGrpSpPr>
            <p:cNvPr id="82" name="组合 81"/>
            <p:cNvGrpSpPr/>
            <p:nvPr/>
          </p:nvGrpSpPr>
          <p:grpSpPr>
            <a:xfrm rot="0">
              <a:off x="4537" y="5118"/>
              <a:ext cx="704" cy="545"/>
              <a:chOff x="4660" y="932"/>
              <a:chExt cx="680" cy="531"/>
            </a:xfrm>
          </p:grpSpPr>
          <p:sp>
            <p:nvSpPr>
              <p:cNvPr id="83" name="矩形: 圆角 1"/>
              <p:cNvSpPr/>
              <p:nvPr>
                <p:custDataLst>
                  <p:tags r:id="rId13"/>
                </p:custDataLst>
              </p:nvPr>
            </p:nvSpPr>
            <p:spPr>
              <a:xfrm rot="2700000">
                <a:off x="4723" y="938"/>
                <a:ext cx="531" cy="518"/>
              </a:xfrm>
              <a:prstGeom prst="roundRect">
                <a:avLst>
                  <a:gd name="adj" fmla="val 7928"/>
                </a:avLst>
              </a:prstGeom>
              <a:gradFill>
                <a:gsLst>
                  <a:gs pos="0">
                    <a:srgbClr val="388AC8"/>
                  </a:gs>
                  <a:gs pos="100000">
                    <a:srgbClr val="2672B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4" name="文本框 83"/>
              <p:cNvSpPr txBox="1"/>
              <p:nvPr>
                <p:custDataLst>
                  <p:tags r:id="rId14"/>
                </p:custDataLst>
              </p:nvPr>
            </p:nvSpPr>
            <p:spPr>
              <a:xfrm>
                <a:off x="4660" y="1015"/>
                <a:ext cx="680" cy="423"/>
              </a:xfrm>
              <a:prstGeom prst="rect">
                <a:avLst/>
              </a:prstGeom>
              <a:noFill/>
            </p:spPr>
            <p:txBody>
              <a:bodyPr wrap="square">
                <a:spAutoFit/>
              </a:bodyPr>
              <a:lstStyle>
                <a:defPPr>
                  <a:defRPr lang="en-US"/>
                </a:defPPr>
                <a:lvl1pPr algn="dist">
                  <a:defRPr>
                    <a:solidFill>
                      <a:schemeClr val="tx1">
                        <a:lumMod val="85000"/>
                        <a:lumOff val="15000"/>
                      </a:schemeClr>
                    </a:solidFill>
                    <a:latin typeface="+mn-ea"/>
                  </a:defRPr>
                </a:lvl1pPr>
              </a:lstStyle>
              <a:p>
                <a:pPr algn="ctr"/>
                <a:r>
                  <a:rPr lang="en-US" altLang="zh-CN" sz="1200" b="1">
                    <a:solidFill>
                      <a:schemeClr val="bg1"/>
                    </a:solidFill>
                    <a:latin typeface="+mj-ea"/>
                    <a:ea typeface="+mj-ea"/>
                    <a:sym typeface="汉仪旗黑-45S" panose="00020600040101010101" pitchFamily="18" charset="-122"/>
                  </a:rPr>
                  <a:t>07</a:t>
                </a:r>
                <a:endParaRPr lang="en-US" altLang="zh-CN" sz="1200" b="1">
                  <a:solidFill>
                    <a:schemeClr val="bg1"/>
                  </a:solidFill>
                  <a:latin typeface="+mj-ea"/>
                  <a:ea typeface="+mj-ea"/>
                  <a:sym typeface="汉仪旗黑-45S" panose="00020600040101010101" pitchFamily="18" charset="-122"/>
                </a:endParaRPr>
              </a:p>
            </p:txBody>
          </p:sp>
        </p:grpSp>
        <p:grpSp>
          <p:nvGrpSpPr>
            <p:cNvPr id="85" name="组合 84"/>
            <p:cNvGrpSpPr/>
            <p:nvPr/>
          </p:nvGrpSpPr>
          <p:grpSpPr>
            <a:xfrm rot="0">
              <a:off x="4487" y="2973"/>
              <a:ext cx="3520" cy="870"/>
              <a:chOff x="4961" y="3258"/>
              <a:chExt cx="3399" cy="847"/>
            </a:xfrm>
          </p:grpSpPr>
          <p:sp>
            <p:nvSpPr>
              <p:cNvPr id="86" name="矩形 85"/>
              <p:cNvSpPr/>
              <p:nvPr>
                <p:custDataLst>
                  <p:tags r:id="rId15"/>
                </p:custDataLst>
              </p:nvPr>
            </p:nvSpPr>
            <p:spPr>
              <a:xfrm>
                <a:off x="5821" y="3258"/>
                <a:ext cx="2112" cy="565"/>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a:ln>
                      <a:noFill/>
                    </a:ln>
                    <a:gradFill>
                      <a:gsLst>
                        <a:gs pos="0">
                          <a:srgbClr val="388AC8"/>
                        </a:gs>
                        <a:gs pos="100000">
                          <a:srgbClr val="2672B8"/>
                        </a:gs>
                      </a:gsLst>
                      <a:lin ang="5400000" scaled="1"/>
                    </a:gradFill>
                    <a:effectLst/>
                    <a:uLnTx/>
                    <a:uFillTx/>
                    <a:latin typeface="华文中宋" panose="02010600040101010101" charset="-122"/>
                    <a:ea typeface="华文中宋" panose="02010600040101010101" charset="-122"/>
                    <a:sym typeface="汉仪旗黑-45S" panose="00020600040101010101" pitchFamily="18" charset="-122"/>
                  </a:rPr>
                  <a:t>研究目标</a:t>
                </a:r>
                <a:endParaRPr kumimoji="0" lang="zh-CN" altLang="en-US" b="1" i="0" u="none" strike="noStrike" kern="0" cap="none" spc="0" normalizeH="0" baseline="0" noProof="0">
                  <a:ln>
                    <a:noFill/>
                  </a:ln>
                  <a:gradFill>
                    <a:gsLst>
                      <a:gs pos="0">
                        <a:srgbClr val="388AC8"/>
                      </a:gs>
                      <a:gs pos="100000">
                        <a:srgbClr val="2672B8"/>
                      </a:gs>
                    </a:gsLst>
                    <a:lin ang="5400000" scaled="1"/>
                  </a:gradFill>
                  <a:effectLst/>
                  <a:uLnTx/>
                  <a:uFillTx/>
                  <a:latin typeface="华文中宋" panose="02010600040101010101" charset="-122"/>
                  <a:ea typeface="华文中宋" panose="02010600040101010101" charset="-122"/>
                  <a:sym typeface="汉仪旗黑-45S" panose="00020600040101010101" pitchFamily="18" charset="-122"/>
                </a:endParaRPr>
              </a:p>
            </p:txBody>
          </p:sp>
          <p:sp>
            <p:nvSpPr>
              <p:cNvPr id="87" name="Rectangle 120"/>
              <p:cNvSpPr/>
              <p:nvPr>
                <p:custDataLst>
                  <p:tags r:id="rId16"/>
                </p:custDataLst>
              </p:nvPr>
            </p:nvSpPr>
            <p:spPr>
              <a:xfrm>
                <a:off x="5822" y="3729"/>
                <a:ext cx="2538" cy="376"/>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id-ID" sz="1000" b="0" i="0" u="none" strike="noStrike" kern="0" cap="none" spc="0" normalizeH="0" baseline="0" noProof="0">
                    <a:ln>
                      <a:noFill/>
                    </a:ln>
                    <a:solidFill>
                      <a:prstClr val="black">
                        <a:lumMod val="65000"/>
                        <a:lumOff val="35000"/>
                      </a:prstClr>
                    </a:solidFill>
                    <a:effectLst/>
                    <a:uLnTx/>
                    <a:uFillTx/>
                    <a:latin typeface="华文中宋" panose="02010600040101010101" charset="-122"/>
                    <a:ea typeface="华文中宋" panose="02010600040101010101" charset="-122"/>
                    <a:cs typeface="+mn-ea"/>
                    <a:sym typeface="汉仪旗黑-45S" panose="00020600040101010101" pitchFamily="18" charset="-122"/>
                  </a:rPr>
                  <a:t>Research objectives</a:t>
                </a:r>
                <a:endParaRPr kumimoji="0" lang="id-ID" sz="1000" b="0" i="0" u="none" strike="noStrike" kern="0" cap="none" spc="0" normalizeH="0" baseline="0" noProof="0">
                  <a:ln>
                    <a:noFill/>
                  </a:ln>
                  <a:solidFill>
                    <a:prstClr val="black">
                      <a:lumMod val="65000"/>
                      <a:lumOff val="35000"/>
                    </a:prstClr>
                  </a:solidFill>
                  <a:effectLst/>
                  <a:uLnTx/>
                  <a:uFillTx/>
                  <a:latin typeface="华文中宋" panose="02010600040101010101" charset="-122"/>
                  <a:ea typeface="华文中宋" panose="02010600040101010101" charset="-122"/>
                  <a:cs typeface="+mn-ea"/>
                  <a:sym typeface="汉仪旗黑-45S" panose="00020600040101010101" pitchFamily="18" charset="-122"/>
                </a:endParaRPr>
              </a:p>
            </p:txBody>
          </p:sp>
          <p:grpSp>
            <p:nvGrpSpPr>
              <p:cNvPr id="88" name="组合 87"/>
              <p:cNvGrpSpPr/>
              <p:nvPr/>
            </p:nvGrpSpPr>
            <p:grpSpPr>
              <a:xfrm>
                <a:off x="4961" y="3400"/>
                <a:ext cx="680" cy="531"/>
                <a:chOff x="4704" y="1040"/>
                <a:chExt cx="680" cy="531"/>
              </a:xfrm>
            </p:grpSpPr>
            <p:sp>
              <p:nvSpPr>
                <p:cNvPr id="89" name="矩形: 圆角 1"/>
                <p:cNvSpPr/>
                <p:nvPr>
                  <p:custDataLst>
                    <p:tags r:id="rId17"/>
                  </p:custDataLst>
                </p:nvPr>
              </p:nvSpPr>
              <p:spPr>
                <a:xfrm rot="2700000">
                  <a:off x="4765" y="1046"/>
                  <a:ext cx="531" cy="518"/>
                </a:xfrm>
                <a:prstGeom prst="roundRect">
                  <a:avLst>
                    <a:gd name="adj" fmla="val 7928"/>
                  </a:avLst>
                </a:prstGeom>
                <a:gradFill>
                  <a:gsLst>
                    <a:gs pos="0">
                      <a:srgbClr val="388AC8"/>
                    </a:gs>
                    <a:gs pos="100000">
                      <a:srgbClr val="2672B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0" name="文本框 89"/>
                <p:cNvSpPr txBox="1"/>
                <p:nvPr>
                  <p:custDataLst>
                    <p:tags r:id="rId18"/>
                  </p:custDataLst>
                </p:nvPr>
              </p:nvSpPr>
              <p:spPr>
                <a:xfrm>
                  <a:off x="4704" y="1048"/>
                  <a:ext cx="680" cy="424"/>
                </a:xfrm>
                <a:prstGeom prst="rect">
                  <a:avLst/>
                </a:prstGeom>
                <a:noFill/>
              </p:spPr>
              <p:txBody>
                <a:bodyPr wrap="square">
                  <a:noAutofit/>
                </a:bodyPr>
                <a:lstStyle>
                  <a:defPPr>
                    <a:defRPr lang="en-US"/>
                  </a:defPPr>
                  <a:lvl1pPr algn="dist">
                    <a:defRPr>
                      <a:solidFill>
                        <a:schemeClr val="tx1">
                          <a:lumMod val="85000"/>
                          <a:lumOff val="15000"/>
                        </a:schemeClr>
                      </a:solidFill>
                      <a:latin typeface="+mn-ea"/>
                    </a:defRPr>
                  </a:lvl1pPr>
                </a:lstStyle>
                <a:p>
                  <a:pPr algn="ctr"/>
                  <a:r>
                    <a:rPr lang="en-US" altLang="zh-CN" sz="1200" b="1">
                      <a:solidFill>
                        <a:schemeClr val="bg1"/>
                      </a:solidFill>
                      <a:latin typeface="+mj-ea"/>
                      <a:ea typeface="+mj-ea"/>
                      <a:sym typeface="汉仪旗黑-45S" panose="00020600040101010101" pitchFamily="18" charset="-122"/>
                    </a:rPr>
                    <a:t>03</a:t>
                  </a:r>
                  <a:endParaRPr lang="en-US" altLang="zh-CN" sz="1200" b="1">
                    <a:solidFill>
                      <a:schemeClr val="bg1"/>
                    </a:solidFill>
                    <a:latin typeface="+mj-ea"/>
                    <a:ea typeface="+mj-ea"/>
                    <a:sym typeface="汉仪旗黑-45S" panose="00020600040101010101" pitchFamily="18" charset="-122"/>
                  </a:endParaRPr>
                </a:p>
              </p:txBody>
            </p:sp>
          </p:grpSp>
        </p:grpSp>
        <p:grpSp>
          <p:nvGrpSpPr>
            <p:cNvPr id="101" name="组合 100"/>
            <p:cNvGrpSpPr/>
            <p:nvPr/>
          </p:nvGrpSpPr>
          <p:grpSpPr>
            <a:xfrm>
              <a:off x="4495" y="6188"/>
              <a:ext cx="704" cy="545"/>
              <a:chOff x="5179" y="6382"/>
              <a:chExt cx="704" cy="545"/>
            </a:xfrm>
          </p:grpSpPr>
          <p:sp>
            <p:nvSpPr>
              <p:cNvPr id="98" name="矩形: 圆角 1"/>
              <p:cNvSpPr/>
              <p:nvPr>
                <p:custDataLst>
                  <p:tags r:id="rId19"/>
                </p:custDataLst>
              </p:nvPr>
            </p:nvSpPr>
            <p:spPr>
              <a:xfrm rot="2700000">
                <a:off x="5244" y="6386"/>
                <a:ext cx="545" cy="536"/>
              </a:xfrm>
              <a:prstGeom prst="roundRect">
                <a:avLst>
                  <a:gd name="adj" fmla="val 7928"/>
                </a:avLst>
              </a:prstGeom>
              <a:gradFill>
                <a:gsLst>
                  <a:gs pos="0">
                    <a:srgbClr val="388AC8"/>
                  </a:gs>
                  <a:gs pos="100000">
                    <a:srgbClr val="2672B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9" name="文本框 98"/>
              <p:cNvSpPr txBox="1"/>
              <p:nvPr>
                <p:custDataLst>
                  <p:tags r:id="rId20"/>
                </p:custDataLst>
              </p:nvPr>
            </p:nvSpPr>
            <p:spPr>
              <a:xfrm>
                <a:off x="5179" y="6434"/>
                <a:ext cx="704" cy="434"/>
              </a:xfrm>
              <a:prstGeom prst="rect">
                <a:avLst/>
              </a:prstGeom>
              <a:noFill/>
            </p:spPr>
            <p:txBody>
              <a:bodyPr wrap="square">
                <a:spAutoFit/>
              </a:bodyPr>
              <a:lstStyle>
                <a:defPPr>
                  <a:defRPr lang="en-US"/>
                </a:defPPr>
                <a:lvl1pPr algn="dist">
                  <a:defRPr>
                    <a:solidFill>
                      <a:schemeClr val="tx1">
                        <a:lumMod val="85000"/>
                        <a:lumOff val="15000"/>
                      </a:schemeClr>
                    </a:solidFill>
                    <a:latin typeface="+mn-ea"/>
                  </a:defRPr>
                </a:lvl1pPr>
              </a:lstStyle>
              <a:p>
                <a:pPr algn="ctr"/>
                <a:r>
                  <a:rPr lang="en-US" altLang="zh-CN" sz="1200" b="1">
                    <a:solidFill>
                      <a:schemeClr val="bg1"/>
                    </a:solidFill>
                    <a:latin typeface="+mj-ea"/>
                    <a:ea typeface="+mj-ea"/>
                    <a:sym typeface="汉仪旗黑-45S" panose="00020600040101010101" pitchFamily="18" charset="-122"/>
                  </a:rPr>
                  <a:t>09</a:t>
                </a:r>
                <a:endParaRPr lang="en-US" altLang="zh-CN" sz="1200" b="1">
                  <a:solidFill>
                    <a:schemeClr val="bg1"/>
                  </a:solidFill>
                  <a:latin typeface="+mj-ea"/>
                  <a:ea typeface="+mj-ea"/>
                  <a:sym typeface="汉仪旗黑-45S" panose="00020600040101010101" pitchFamily="18" charset="-122"/>
                </a:endParaRPr>
              </a:p>
            </p:txBody>
          </p:sp>
        </p:grpSp>
        <p:grpSp>
          <p:nvGrpSpPr>
            <p:cNvPr id="2" name="组合 1"/>
            <p:cNvGrpSpPr/>
            <p:nvPr/>
          </p:nvGrpSpPr>
          <p:grpSpPr>
            <a:xfrm>
              <a:off x="11325" y="5096"/>
              <a:ext cx="2237" cy="1062"/>
              <a:chOff x="12054" y="4249"/>
              <a:chExt cx="2237" cy="1062"/>
            </a:xfrm>
          </p:grpSpPr>
          <p:sp>
            <p:nvSpPr>
              <p:cNvPr id="3" name="Rectangle 120"/>
              <p:cNvSpPr/>
              <p:nvPr>
                <p:custDataLst>
                  <p:tags r:id="rId21"/>
                </p:custDataLst>
              </p:nvPr>
            </p:nvSpPr>
            <p:spPr>
              <a:xfrm>
                <a:off x="12128" y="4925"/>
                <a:ext cx="2163" cy="386"/>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id-ID" sz="1000" b="0" i="0" u="none" strike="noStrike" kern="0" cap="none" spc="0" normalizeH="0" baseline="0" noProof="0">
                    <a:ln>
                      <a:noFill/>
                    </a:ln>
                    <a:solidFill>
                      <a:prstClr val="black">
                        <a:lumMod val="65000"/>
                        <a:lumOff val="35000"/>
                      </a:prstClr>
                    </a:solidFill>
                    <a:effectLst/>
                    <a:uLnTx/>
                    <a:uFillTx/>
                    <a:latin typeface="华文中宋" panose="02010600040101010101" charset="-122"/>
                    <a:ea typeface="华文中宋" panose="02010600040101010101" charset="-122"/>
                    <a:cs typeface="+mn-ea"/>
                    <a:sym typeface="汉仪旗黑-45S" panose="00020600040101010101" pitchFamily="18" charset="-122"/>
                  </a:rPr>
                  <a:t>Pre-study</a:t>
                </a:r>
                <a:endParaRPr kumimoji="0" lang="id-ID" sz="1000" b="0" i="0" u="none" strike="noStrike" kern="0" cap="none" spc="0" normalizeH="0" baseline="0" noProof="0">
                  <a:ln>
                    <a:noFill/>
                  </a:ln>
                  <a:solidFill>
                    <a:prstClr val="black">
                      <a:lumMod val="65000"/>
                      <a:lumOff val="35000"/>
                    </a:prstClr>
                  </a:solidFill>
                  <a:effectLst/>
                  <a:uLnTx/>
                  <a:uFillTx/>
                  <a:latin typeface="华文中宋" panose="02010600040101010101" charset="-122"/>
                  <a:ea typeface="华文中宋" panose="02010600040101010101" charset="-122"/>
                  <a:cs typeface="+mn-ea"/>
                  <a:sym typeface="汉仪旗黑-45S" panose="00020600040101010101" pitchFamily="18" charset="-122"/>
                </a:endParaRPr>
              </a:p>
            </p:txBody>
          </p:sp>
          <p:sp>
            <p:nvSpPr>
              <p:cNvPr id="6" name="矩形 5"/>
              <p:cNvSpPr/>
              <p:nvPr>
                <p:custDataLst>
                  <p:tags r:id="rId22"/>
                </p:custDataLst>
              </p:nvPr>
            </p:nvSpPr>
            <p:spPr>
              <a:xfrm>
                <a:off x="12054" y="4249"/>
                <a:ext cx="2163" cy="580"/>
              </a:xfrm>
              <a:prstGeom prst="rect">
                <a:avLst/>
              </a:prstGeom>
            </p:spPr>
            <p:txBody>
              <a:bodyPr wrap="square">
                <a:spAutoFit/>
              </a:bodyPr>
              <a:p>
                <a:pPr marL="0" marR="0" lvl="0" indent="0" defTabSz="6858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a:ln>
                      <a:noFill/>
                    </a:ln>
                    <a:gradFill>
                      <a:gsLst>
                        <a:gs pos="0">
                          <a:srgbClr val="388AC8"/>
                        </a:gs>
                        <a:gs pos="100000">
                          <a:srgbClr val="2672B8"/>
                        </a:gs>
                      </a:gsLst>
                      <a:lin ang="5400000" scaled="1"/>
                    </a:gradFill>
                    <a:effectLst/>
                    <a:uLnTx/>
                    <a:uFillTx/>
                    <a:latin typeface="华文中宋" panose="02010600040101010101" charset="-122"/>
                    <a:ea typeface="华文中宋" panose="02010600040101010101" charset="-122"/>
                    <a:sym typeface="汉仪旗黑-45S" panose="00020600040101010101" pitchFamily="18" charset="-122"/>
                  </a:rPr>
                  <a:t>前期研究</a:t>
                </a:r>
                <a:endParaRPr kumimoji="0" lang="zh-CN" altLang="en-US" b="1" i="0" u="none" strike="noStrike" kern="0" cap="none" spc="0" normalizeH="0" baseline="0" noProof="0">
                  <a:ln>
                    <a:noFill/>
                  </a:ln>
                  <a:gradFill>
                    <a:gsLst>
                      <a:gs pos="0">
                        <a:srgbClr val="388AC8"/>
                      </a:gs>
                      <a:gs pos="100000">
                        <a:srgbClr val="2672B8"/>
                      </a:gs>
                    </a:gsLst>
                    <a:lin ang="5400000" scaled="1"/>
                  </a:gradFill>
                  <a:effectLst/>
                  <a:uLnTx/>
                  <a:uFillTx/>
                  <a:latin typeface="华文中宋" panose="02010600040101010101" charset="-122"/>
                  <a:ea typeface="华文中宋" panose="02010600040101010101" charset="-122"/>
                  <a:sym typeface="汉仪旗黑-45S" panose="00020600040101010101" pitchFamily="18" charset="-122"/>
                </a:endParaRPr>
              </a:p>
            </p:txBody>
          </p:sp>
        </p:grpSp>
        <p:sp>
          <p:nvSpPr>
            <p:cNvPr id="8" name="Rectangle 120"/>
            <p:cNvSpPr/>
            <p:nvPr>
              <p:custDataLst>
                <p:tags r:id="rId23"/>
              </p:custDataLst>
            </p:nvPr>
          </p:nvSpPr>
          <p:spPr>
            <a:xfrm>
              <a:off x="5611" y="5637"/>
              <a:ext cx="2562" cy="386"/>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id-ID" sz="1000" b="0" i="0" u="none" strike="noStrike" kern="0" cap="none" spc="0" normalizeH="0" baseline="0" noProof="0">
                  <a:ln>
                    <a:noFill/>
                  </a:ln>
                  <a:solidFill>
                    <a:prstClr val="black">
                      <a:lumMod val="65000"/>
                      <a:lumOff val="35000"/>
                    </a:prstClr>
                  </a:solidFill>
                  <a:effectLst/>
                  <a:uLnTx/>
                  <a:uFillTx/>
                  <a:latin typeface="华文中宋" panose="02010600040101010101" charset="-122"/>
                  <a:ea typeface="华文中宋" panose="02010600040101010101" charset="-122"/>
                  <a:cs typeface="+mn-ea"/>
                  <a:sym typeface="汉仪旗黑-45S" panose="00020600040101010101" pitchFamily="18" charset="-122"/>
                </a:rPr>
                <a:t>Research </a:t>
              </a:r>
              <a:r>
                <a:rPr kumimoji="0" lang="en-US" altLang="id-ID" sz="1000" b="0" i="0" u="none" strike="noStrike" kern="0" cap="none" spc="0" normalizeH="0" baseline="0" noProof="0">
                  <a:ln>
                    <a:noFill/>
                  </a:ln>
                  <a:solidFill>
                    <a:prstClr val="black">
                      <a:lumMod val="65000"/>
                      <a:lumOff val="35000"/>
                    </a:prstClr>
                  </a:solidFill>
                  <a:effectLst/>
                  <a:uLnTx/>
                  <a:uFillTx/>
                  <a:latin typeface="华文中宋" panose="02010600040101010101" charset="-122"/>
                  <a:ea typeface="华文中宋" panose="02010600040101010101" charset="-122"/>
                  <a:cs typeface="+mn-ea"/>
                  <a:sym typeface="汉仪旗黑-45S" panose="00020600040101010101" pitchFamily="18" charset="-122"/>
                </a:rPr>
                <a:t>guarantee</a:t>
              </a:r>
              <a:endParaRPr kumimoji="0" lang="en-US" altLang="id-ID" sz="1000" b="0" i="0" u="none" strike="noStrike" kern="0" cap="none" spc="0" normalizeH="0" baseline="0" noProof="0">
                <a:ln>
                  <a:noFill/>
                </a:ln>
                <a:solidFill>
                  <a:prstClr val="black">
                    <a:lumMod val="65000"/>
                    <a:lumOff val="35000"/>
                  </a:prstClr>
                </a:solidFill>
                <a:effectLst/>
                <a:uLnTx/>
                <a:uFillTx/>
                <a:latin typeface="华文中宋" panose="02010600040101010101" charset="-122"/>
                <a:ea typeface="华文中宋" panose="02010600040101010101" charset="-122"/>
                <a:cs typeface="+mn-ea"/>
                <a:sym typeface="汉仪旗黑-45S" panose="00020600040101010101" pitchFamily="18" charset="-122"/>
              </a:endParaRPr>
            </a:p>
          </p:txBody>
        </p:sp>
      </p:grpSp>
      <p:sp>
        <p:nvSpPr>
          <p:cNvPr id="16" name="矩形 15"/>
          <p:cNvSpPr/>
          <p:nvPr>
            <p:custDataLst>
              <p:tags r:id="rId24"/>
            </p:custDataLst>
          </p:nvPr>
        </p:nvSpPr>
        <p:spPr>
          <a:xfrm>
            <a:off x="3596005" y="2996565"/>
            <a:ext cx="1373505" cy="368300"/>
          </a:xfrm>
          <a:prstGeom prst="rect">
            <a:avLst/>
          </a:prstGeom>
        </p:spPr>
        <p:txBody>
          <a:bodyPr wrap="square">
            <a:spAutoFit/>
          </a:bodyPr>
          <a:p>
            <a:pPr marL="0" marR="0" lvl="0" indent="0" defTabSz="6858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a:ln>
                  <a:noFill/>
                </a:ln>
                <a:gradFill>
                  <a:gsLst>
                    <a:gs pos="0">
                      <a:srgbClr val="388AC8"/>
                    </a:gs>
                    <a:gs pos="100000">
                      <a:srgbClr val="2672B8"/>
                    </a:gs>
                  </a:gsLst>
                  <a:lin ang="5400000" scaled="1"/>
                </a:gradFill>
                <a:effectLst/>
                <a:uLnTx/>
                <a:uFillTx/>
                <a:latin typeface="华文中宋" panose="02010600040101010101" charset="-122"/>
                <a:ea typeface="华文中宋" panose="02010600040101010101" charset="-122"/>
                <a:sym typeface="汉仪旗黑-45S" panose="00020600040101010101" pitchFamily="18" charset="-122"/>
              </a:rPr>
              <a:t>研究保障</a:t>
            </a:r>
            <a:endParaRPr kumimoji="0" lang="zh-CN" altLang="en-US" b="1" i="0" u="none" strike="noStrike" kern="0" cap="none" spc="0" normalizeH="0" baseline="0" noProof="0">
              <a:ln>
                <a:noFill/>
              </a:ln>
              <a:gradFill>
                <a:gsLst>
                  <a:gs pos="0">
                    <a:srgbClr val="388AC8"/>
                  </a:gs>
                  <a:gs pos="100000">
                    <a:srgbClr val="2672B8"/>
                  </a:gs>
                </a:gsLst>
                <a:lin ang="5400000" scaled="1"/>
              </a:gradFill>
              <a:effectLst/>
              <a:uLnTx/>
              <a:uFillTx/>
              <a:latin typeface="华文中宋" panose="02010600040101010101" charset="-122"/>
              <a:ea typeface="华文中宋" panose="02010600040101010101" charset="-122"/>
              <a:sym typeface="汉仪旗黑-45S"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p:cNvPicPr>
            <a:picLocks noGrp="1" noChangeAspect="1"/>
          </p:cNvPicPr>
          <p:nvPr>
            <p:ph type="pic" sz="quarter" idx="10"/>
          </p:nvPr>
        </p:nvPicPr>
        <p:blipFill rotWithShape="1">
          <a:blip r:embed="rId1">
            <a:extLst>
              <a:ext uri="{28A0092B-C50C-407E-A947-70E740481C1C}">
                <a14:useLocalDpi xmlns:a14="http://schemas.microsoft.com/office/drawing/2010/main" val="0"/>
              </a:ext>
            </a:extLst>
          </a:blip>
          <a:srcRect t="17270" b="17270"/>
          <a:stretch>
            <a:fillRect/>
          </a:stretch>
        </p:blipFill>
        <p:spPr>
          <a:xfrm>
            <a:off x="228600" y="1040130"/>
            <a:ext cx="4343400" cy="1887855"/>
          </a:xfrm>
        </p:spPr>
      </p:pic>
      <p:sp>
        <p:nvSpPr>
          <p:cNvPr id="12" name="矩形 11"/>
          <p:cNvSpPr/>
          <p:nvPr/>
        </p:nvSpPr>
        <p:spPr>
          <a:xfrm>
            <a:off x="573055" y="199940"/>
            <a:ext cx="1832610" cy="460375"/>
          </a:xfrm>
          <a:prstGeom prst="rect">
            <a:avLst/>
          </a:prstGeom>
        </p:spPr>
        <p:txBody>
          <a:bodyPr wrap="none">
            <a:spAutoFit/>
          </a:bodyPr>
          <a:lstStyle/>
          <a:p>
            <a:pPr algn="l" defTabSz="685800"/>
            <a:r>
              <a:rPr lang="en-US" altLang="zh-CN" sz="2400" b="1" kern="0">
                <a:gradFill>
                  <a:gsLst>
                    <a:gs pos="0">
                      <a:srgbClr val="388AC8"/>
                    </a:gs>
                    <a:gs pos="100000">
                      <a:srgbClr val="2672B8"/>
                    </a:gs>
                  </a:gsLst>
                  <a:lin ang="5400000" scaled="1"/>
                </a:gradFill>
                <a:latin typeface="汉仪颜楷简" panose="00020600040101010101" charset="-122"/>
                <a:ea typeface="汉仪颜楷简" panose="00020600040101010101" charset="-122"/>
                <a:cs typeface="汉仪颜楷简" panose="00020600040101010101" charset="-122"/>
                <a:sym typeface="汉仪旗黑-45S" panose="00020600040101010101" pitchFamily="18" charset="-122"/>
              </a:rPr>
              <a:t>01 </a:t>
            </a:r>
            <a:r>
              <a:rPr lang="zh-CN" altLang="en-US" sz="2400" b="1" kern="0">
                <a:gradFill>
                  <a:gsLst>
                    <a:gs pos="0">
                      <a:srgbClr val="388AC8"/>
                    </a:gs>
                    <a:gs pos="100000">
                      <a:srgbClr val="2672B8"/>
                    </a:gs>
                  </a:gsLst>
                  <a:lin ang="5400000" scaled="1"/>
                </a:gradFill>
                <a:latin typeface="汉仪颜楷简" panose="00020600040101010101" charset="-122"/>
                <a:ea typeface="汉仪颜楷简" panose="00020600040101010101" charset="-122"/>
                <a:cs typeface="汉仪颜楷简" panose="00020600040101010101" charset="-122"/>
                <a:sym typeface="汉仪旗黑-45S" panose="00020600040101010101" pitchFamily="18" charset="-122"/>
              </a:rPr>
              <a:t>研究背景</a:t>
            </a:r>
            <a:endParaRPr lang="zh-CN" altLang="en-US" sz="2400" b="1" kern="0">
              <a:gradFill>
                <a:gsLst>
                  <a:gs pos="0">
                    <a:srgbClr val="388AC8"/>
                  </a:gs>
                  <a:gs pos="100000">
                    <a:srgbClr val="2672B8"/>
                  </a:gs>
                </a:gsLst>
                <a:lin ang="5400000" scaled="1"/>
              </a:gradFill>
              <a:latin typeface="汉仪颜楷简" panose="00020600040101010101" charset="-122"/>
              <a:ea typeface="汉仪颜楷简" panose="00020600040101010101" charset="-122"/>
              <a:cs typeface="汉仪颜楷简" panose="00020600040101010101" charset="-122"/>
              <a:sym typeface="汉仪旗黑-45S" panose="00020600040101010101" pitchFamily="18" charset="-122"/>
            </a:endParaRPr>
          </a:p>
        </p:txBody>
      </p:sp>
      <p:sp>
        <p:nvSpPr>
          <p:cNvPr id="13" name="Rectangle 120"/>
          <p:cNvSpPr/>
          <p:nvPr/>
        </p:nvSpPr>
        <p:spPr>
          <a:xfrm>
            <a:off x="601345" y="639445"/>
            <a:ext cx="6222365" cy="275590"/>
          </a:xfrm>
          <a:prstGeom prst="rect">
            <a:avLst/>
          </a:prstGeom>
        </p:spPr>
        <p:txBody>
          <a:bodyPr wrap="square">
            <a:spAutoFit/>
          </a:bodyPr>
          <a:lstStyle/>
          <a:p>
            <a:pPr marL="0" marR="0" lvl="0" indent="0" defTabSz="6858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lumMod val="65000"/>
                    <a:lumOff val="35000"/>
                  </a:schemeClr>
                </a:solidFill>
                <a:effectLst/>
                <a:uLnTx/>
                <a:uFillTx/>
                <a:latin typeface="华文中宋" panose="02010600040101010101" charset="-122"/>
                <a:ea typeface="华文中宋" panose="02010600040101010101" charset="-122"/>
                <a:cs typeface="+mn-ea"/>
                <a:sym typeface="汉仪旗黑-45S" panose="00020600040101010101" pitchFamily="18" charset="-122"/>
              </a:rPr>
              <a:t>The current situation and value of the same research field at home and abroad</a:t>
            </a:r>
            <a:endParaRPr kumimoji="0" lang="id-ID" sz="1200" b="0" i="0" u="none" strike="noStrike" kern="1200" cap="none" spc="0" normalizeH="0" baseline="0" noProof="0">
              <a:ln>
                <a:noFill/>
              </a:ln>
              <a:solidFill>
                <a:schemeClr val="tx1">
                  <a:lumMod val="65000"/>
                  <a:lumOff val="35000"/>
                </a:schemeClr>
              </a:solidFill>
              <a:effectLst/>
              <a:uLnTx/>
              <a:uFillTx/>
              <a:latin typeface="华文中宋" panose="02010600040101010101" charset="-122"/>
              <a:ea typeface="华文中宋" panose="02010600040101010101" charset="-122"/>
              <a:cs typeface="+mn-ea"/>
              <a:sym typeface="汉仪旗黑-45S" panose="00020600040101010101" pitchFamily="18" charset="-122"/>
            </a:endParaRPr>
          </a:p>
        </p:txBody>
      </p:sp>
      <p:sp>
        <p:nvSpPr>
          <p:cNvPr id="14" name="文本框 13"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572842" y="2974743"/>
            <a:ext cx="2775590" cy="3683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a:ln>
                  <a:noFill/>
                </a:ln>
                <a:gradFill>
                  <a:gsLst>
                    <a:gs pos="0">
                      <a:srgbClr val="388AC8"/>
                    </a:gs>
                    <a:gs pos="100000">
                      <a:srgbClr val="2672B8"/>
                    </a:gs>
                  </a:gsLst>
                  <a:lin ang="5400000" scaled="1"/>
                </a:gradFill>
                <a:effectLst/>
                <a:uLnTx/>
                <a:uFillTx/>
                <a:latin typeface="华文中宋" panose="02010600040101010101" charset="-122"/>
                <a:ea typeface="华文中宋" panose="02010600040101010101" charset="-122"/>
                <a:cs typeface="+mn-cs"/>
                <a:sym typeface="汉仪旗黑-45S" panose="00020600040101010101" pitchFamily="18" charset="-122"/>
              </a:rPr>
              <a:t>指向策略相关研究</a:t>
            </a:r>
            <a:endParaRPr kumimoji="0" lang="zh-CN" altLang="en-US" sz="1800" b="1" i="0" u="none" strike="noStrike" kern="1200" cap="none" spc="0" normalizeH="0" baseline="0" noProof="0">
              <a:ln>
                <a:noFill/>
              </a:ln>
              <a:gradFill>
                <a:gsLst>
                  <a:gs pos="0">
                    <a:srgbClr val="388AC8"/>
                  </a:gs>
                  <a:gs pos="100000">
                    <a:srgbClr val="2672B8"/>
                  </a:gs>
                </a:gsLst>
                <a:lin ang="5400000" scaled="1"/>
              </a:gradFill>
              <a:effectLst/>
              <a:uLnTx/>
              <a:uFillTx/>
              <a:latin typeface="华文中宋" panose="02010600040101010101" charset="-122"/>
              <a:ea typeface="华文中宋" panose="02010600040101010101" charset="-122"/>
              <a:cs typeface="+mn-cs"/>
              <a:sym typeface="汉仪旗黑-45S" panose="00020600040101010101" pitchFamily="18" charset="-122"/>
            </a:endParaRPr>
          </a:p>
        </p:txBody>
      </p:sp>
      <p:sp>
        <p:nvSpPr>
          <p:cNvPr id="15" name="矩形 14"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108585" y="3307715"/>
            <a:ext cx="4463415" cy="1753235"/>
          </a:xfrm>
          <a:prstGeom prst="rect">
            <a:avLst/>
          </a:prstGeom>
        </p:spPr>
        <p:txBody>
          <a:bodyPr wrap="square">
            <a:spAutoFit/>
          </a:bodyPr>
          <a:lstStyle/>
          <a:p>
            <a:pPr marL="0" marR="0" lvl="0" indent="0" defTabSz="685800" rtl="0" eaLnBrk="1" fontAlgn="base"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tx1">
                    <a:lumMod val="65000"/>
                    <a:lumOff val="35000"/>
                  </a:schemeClr>
                </a:solidFill>
                <a:effectLst/>
                <a:uLnTx/>
                <a:uFillTx/>
                <a:latin typeface="华文中宋" panose="02010600040101010101" charset="-122"/>
                <a:ea typeface="华文中宋" panose="02010600040101010101" charset="-122"/>
                <a:cs typeface="华文中宋" panose="02010600040101010101" charset="-122"/>
                <a:sym typeface="汉仪旗黑-45S" panose="00020600040101010101" pitchFamily="18" charset="-122"/>
              </a:rPr>
              <a:t>国外关于指向策略的研究起步较早，有关指向策略的理论研究比较丰富，当时</a:t>
            </a:r>
            <a:r>
              <a:rPr kumimoji="0" lang="zh-CN" altLang="en-US" sz="1200" b="0" i="0" u="none" strike="noStrike" kern="1200" cap="none" spc="0" normalizeH="0" baseline="0" noProof="0">
                <a:ln>
                  <a:noFill/>
                </a:ln>
                <a:solidFill>
                  <a:schemeClr val="tx1">
                    <a:lumMod val="65000"/>
                    <a:lumOff val="35000"/>
                  </a:schemeClr>
                </a:solidFill>
                <a:effectLst/>
                <a:uLnTx/>
                <a:uFillTx/>
                <a:latin typeface="华文中宋" panose="02010600040101010101" charset="-122"/>
                <a:ea typeface="华文中宋" panose="02010600040101010101" charset="-122"/>
                <a:cs typeface="华文中宋" panose="02010600040101010101" charset="-122"/>
                <a:sym typeface="汉仪旗黑-45S" panose="00020600040101010101" pitchFamily="18" charset="-122"/>
              </a:rPr>
              <a:t>国外</a:t>
            </a:r>
            <a:r>
              <a:rPr kumimoji="0" lang="en-US" altLang="zh-CN" sz="1200" b="0" i="0" u="none" strike="noStrike" kern="1200" cap="none" spc="0" normalizeH="0" baseline="0" noProof="0">
                <a:ln>
                  <a:noFill/>
                </a:ln>
                <a:solidFill>
                  <a:schemeClr val="tx1">
                    <a:lumMod val="65000"/>
                    <a:lumOff val="35000"/>
                  </a:schemeClr>
                </a:solidFill>
                <a:effectLst/>
                <a:uLnTx/>
                <a:uFillTx/>
                <a:latin typeface="华文中宋" panose="02010600040101010101" charset="-122"/>
                <a:ea typeface="华文中宋" panose="02010600040101010101" charset="-122"/>
                <a:cs typeface="华文中宋" panose="02010600040101010101" charset="-122"/>
                <a:sym typeface="汉仪旗黑-45S" panose="00020600040101010101" pitchFamily="18" charset="-122"/>
              </a:rPr>
              <a:t>在对自然语言逻辑研究中发现了指称论辩和指称策略这两个概念，开展实践研究，并取得了系统性成果。指向策略是建立学生与所学知识深度连接的有效途径。 国内关于指向策略的研究起步较晚，直到20世纪80年代，国关学者才开始引进和研究国外语言学理论，其中就包括指向策略理论。</a:t>
            </a:r>
            <a:endParaRPr kumimoji="0" lang="en-US" altLang="zh-CN" sz="1200" b="0" i="0" u="none" strike="noStrike" kern="1200" cap="none" spc="0" normalizeH="0" baseline="0" noProof="0">
              <a:ln>
                <a:noFill/>
              </a:ln>
              <a:solidFill>
                <a:schemeClr val="tx1">
                  <a:lumMod val="65000"/>
                  <a:lumOff val="35000"/>
                </a:schemeClr>
              </a:solidFill>
              <a:effectLst/>
              <a:uLnTx/>
              <a:uFillTx/>
              <a:latin typeface="华文中宋" panose="02010600040101010101" charset="-122"/>
              <a:ea typeface="华文中宋" panose="02010600040101010101" charset="-122"/>
              <a:cs typeface="华文中宋" panose="02010600040101010101" charset="-122"/>
              <a:sym typeface="汉仪旗黑-45S" panose="00020600040101010101" pitchFamily="18" charset="-122"/>
            </a:endParaRPr>
          </a:p>
        </p:txBody>
      </p:sp>
      <p:grpSp>
        <p:nvGrpSpPr>
          <p:cNvPr id="2" name="组合 1"/>
          <p:cNvGrpSpPr/>
          <p:nvPr/>
        </p:nvGrpSpPr>
        <p:grpSpPr>
          <a:xfrm>
            <a:off x="4600117" y="2979462"/>
            <a:ext cx="4493350" cy="2081692"/>
            <a:chOff x="5096" y="4753"/>
            <a:chExt cx="4630" cy="2145"/>
          </a:xfrm>
        </p:grpSpPr>
        <p:sp>
          <p:nvSpPr>
            <p:cNvPr id="17" name="文本框 16"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5592" y="4753"/>
              <a:ext cx="2668" cy="380"/>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gradFill>
                    <a:gsLst>
                      <a:gs pos="0">
                        <a:srgbClr val="388AC8"/>
                      </a:gs>
                      <a:gs pos="100000">
                        <a:srgbClr val="2672B8"/>
                      </a:gs>
                    </a:gsLst>
                    <a:lin ang="5400000" scaled="1"/>
                  </a:gradFill>
                  <a:effectLst/>
                  <a:uLnTx/>
                  <a:uFillTx/>
                  <a:latin typeface="华文中宋" panose="02010600040101010101" charset="-122"/>
                  <a:ea typeface="华文中宋" panose="02010600040101010101" charset="-122"/>
                  <a:cs typeface="+mn-cs"/>
                  <a:sym typeface="汉仪旗黑-45S" panose="00020600040101010101" pitchFamily="18" charset="-122"/>
                </a:rPr>
                <a:t>多模态教学相关研究</a:t>
              </a:r>
              <a:endParaRPr kumimoji="0" lang="zh-CN" altLang="en-US" b="1" i="0" u="none" strike="noStrike" kern="1200" cap="none" spc="0" normalizeH="0" baseline="0" noProof="0">
                <a:ln>
                  <a:noFill/>
                </a:ln>
                <a:gradFill>
                  <a:gsLst>
                    <a:gs pos="0">
                      <a:srgbClr val="388AC8"/>
                    </a:gs>
                    <a:gs pos="100000">
                      <a:srgbClr val="2672B8"/>
                    </a:gs>
                  </a:gsLst>
                  <a:lin ang="5400000" scaled="1"/>
                </a:gradFill>
                <a:effectLst/>
                <a:uLnTx/>
                <a:uFillTx/>
                <a:latin typeface="华文中宋" panose="02010600040101010101" charset="-122"/>
                <a:ea typeface="华文中宋" panose="02010600040101010101" charset="-122"/>
                <a:cs typeface="+mn-cs"/>
                <a:sym typeface="汉仪旗黑-45S" panose="00020600040101010101" pitchFamily="18" charset="-122"/>
              </a:endParaRPr>
            </a:p>
          </p:txBody>
        </p:sp>
        <p:sp>
          <p:nvSpPr>
            <p:cNvPr id="18" name="矩形 17"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5096" y="5091"/>
              <a:ext cx="4630" cy="1807"/>
            </a:xfrm>
            <a:prstGeom prst="rect">
              <a:avLst/>
            </a:prstGeom>
          </p:spPr>
          <p:txBody>
            <a:bodyPr wrap="square">
              <a:spAutoFit/>
            </a:bodyPr>
            <a:lstStyle/>
            <a:p>
              <a:pPr marL="0" marR="0" lvl="0" indent="0" defTabSz="685800" rtl="0" eaLnBrk="1" fontAlgn="base"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tx1">
                      <a:lumMod val="65000"/>
                      <a:lumOff val="35000"/>
                    </a:schemeClr>
                  </a:solidFill>
                  <a:effectLst/>
                  <a:uLnTx/>
                  <a:uFillTx/>
                  <a:latin typeface="华文中宋" panose="02010600040101010101" charset="-122"/>
                  <a:ea typeface="华文中宋" panose="02010600040101010101" charset="-122"/>
                  <a:cs typeface="华文中宋" panose="02010600040101010101" charset="-122"/>
                  <a:sym typeface="汉仪旗黑-45S" panose="00020600040101010101" pitchFamily="18" charset="-122"/>
                </a:rPr>
                <a:t>国外关于多模态教学的理论研究起步较早，可追溯到20世纪90年代，起源于“新伦敦组合”提出的多元读写能力培养理念，他们主张利用多种渠道和多种教学手段来刺激学习者的各种感官，使之达到共同参与和协调合作进行语言学习的目的，强调培养学习者多元能力的重要性。国内关于多模态教学的研究起步较晚，但在外语教学领域也得到了越来越多的关注</a:t>
              </a:r>
              <a:r>
                <a:rPr kumimoji="0" lang="zh-CN" altLang="en-US" sz="1200" b="0" i="0" u="none" strike="noStrike" kern="1200" cap="none" spc="0" normalizeH="0" baseline="0" noProof="0">
                  <a:ln>
                    <a:noFill/>
                  </a:ln>
                  <a:solidFill>
                    <a:schemeClr val="tx1">
                      <a:lumMod val="65000"/>
                      <a:lumOff val="35000"/>
                    </a:schemeClr>
                  </a:solidFill>
                  <a:effectLst/>
                  <a:uLnTx/>
                  <a:uFillTx/>
                  <a:latin typeface="华文中宋" panose="02010600040101010101" charset="-122"/>
                  <a:ea typeface="华文中宋" panose="02010600040101010101" charset="-122"/>
                  <a:cs typeface="华文中宋" panose="02010600040101010101" charset="-122"/>
                  <a:sym typeface="汉仪旗黑-45S" panose="00020600040101010101" pitchFamily="18" charset="-122"/>
                </a:rPr>
                <a:t>。</a:t>
              </a:r>
              <a:endParaRPr kumimoji="0" lang="zh-CN" altLang="en-US" sz="1200" b="0" i="0" u="none" strike="noStrike" kern="1200" cap="none" spc="0" normalizeH="0" baseline="0" noProof="0">
                <a:ln>
                  <a:noFill/>
                </a:ln>
                <a:solidFill>
                  <a:schemeClr val="tx1">
                    <a:lumMod val="65000"/>
                    <a:lumOff val="35000"/>
                  </a:schemeClr>
                </a:solidFill>
                <a:effectLst/>
                <a:uLnTx/>
                <a:uFillTx/>
                <a:latin typeface="华文中宋" panose="02010600040101010101" charset="-122"/>
                <a:ea typeface="华文中宋" panose="02010600040101010101" charset="-122"/>
                <a:cs typeface="华文中宋" panose="02010600040101010101" charset="-122"/>
                <a:sym typeface="汉仪旗黑-45S" panose="00020600040101010101" pitchFamily="18" charset="-122"/>
              </a:endParaRPr>
            </a:p>
          </p:txBody>
        </p:sp>
        <p:sp>
          <p:nvSpPr>
            <p:cNvPr id="19" name="椭圆 18"/>
            <p:cNvSpPr/>
            <p:nvPr/>
          </p:nvSpPr>
          <p:spPr>
            <a:xfrm>
              <a:off x="5200" y="4784"/>
              <a:ext cx="313" cy="316"/>
            </a:xfrm>
            <a:prstGeom prst="ellipse">
              <a:avLst/>
            </a:prstGeom>
            <a:gradFill>
              <a:gsLst>
                <a:gs pos="0">
                  <a:srgbClr val="388AC8"/>
                </a:gs>
                <a:gs pos="100000">
                  <a:srgbClr val="2672B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中宋" panose="02010600040101010101" charset="-122"/>
                <a:ea typeface="华文中宋" panose="02010600040101010101" charset="-122"/>
                <a:sym typeface="汉仪旗黑-45S" panose="00020600040101010101" pitchFamily="18" charset="-122"/>
              </a:endParaRPr>
            </a:p>
          </p:txBody>
        </p:sp>
        <p:sp>
          <p:nvSpPr>
            <p:cNvPr id="23" name="Freeform 5" descr="e7d195523061f1c09e9d68d7cf438b91ef959ecb14fc25d26BBA7F7DBC18E55DFF4014AF651F0BF2569D4B6C1DA7F1A4683A481403BD872FC687266AD13265C1DE7C373772FD8728ABDD69ADD03BFF5BE2862BC891DBB79E8C77DB9F81EA0053539D41D50664315879CF6697605FEBBB6C490CE8797437DDE478C096EDB5D7F628DC21DB53EEF33FBB758B9C20194E31"/>
            <p:cNvSpPr/>
            <p:nvPr/>
          </p:nvSpPr>
          <p:spPr bwMode="auto">
            <a:xfrm>
              <a:off x="5270" y="4870"/>
              <a:ext cx="162" cy="143"/>
            </a:xfrm>
            <a:custGeom>
              <a:avLst/>
              <a:gdLst>
                <a:gd name="T0" fmla="*/ 689 w 746"/>
                <a:gd name="T1" fmla="*/ 125 h 638"/>
                <a:gd name="T2" fmla="*/ 552 w 746"/>
                <a:gd name="T3" fmla="*/ 125 h 638"/>
                <a:gd name="T4" fmla="*/ 552 w 746"/>
                <a:gd name="T5" fmla="*/ 57 h 638"/>
                <a:gd name="T6" fmla="*/ 495 w 746"/>
                <a:gd name="T7" fmla="*/ 0 h 638"/>
                <a:gd name="T8" fmla="*/ 253 w 746"/>
                <a:gd name="T9" fmla="*/ 0 h 638"/>
                <a:gd name="T10" fmla="*/ 196 w 746"/>
                <a:gd name="T11" fmla="*/ 57 h 638"/>
                <a:gd name="T12" fmla="*/ 196 w 746"/>
                <a:gd name="T13" fmla="*/ 125 h 638"/>
                <a:gd name="T14" fmla="*/ 57 w 746"/>
                <a:gd name="T15" fmla="*/ 125 h 638"/>
                <a:gd name="T16" fmla="*/ 0 w 746"/>
                <a:gd name="T17" fmla="*/ 182 h 638"/>
                <a:gd name="T18" fmla="*/ 0 w 746"/>
                <a:gd name="T19" fmla="*/ 581 h 638"/>
                <a:gd name="T20" fmla="*/ 57 w 746"/>
                <a:gd name="T21" fmla="*/ 638 h 638"/>
                <a:gd name="T22" fmla="*/ 689 w 746"/>
                <a:gd name="T23" fmla="*/ 638 h 638"/>
                <a:gd name="T24" fmla="*/ 746 w 746"/>
                <a:gd name="T25" fmla="*/ 581 h 638"/>
                <a:gd name="T26" fmla="*/ 746 w 746"/>
                <a:gd name="T27" fmla="*/ 182 h 638"/>
                <a:gd name="T28" fmla="*/ 689 w 746"/>
                <a:gd name="T29" fmla="*/ 125 h 638"/>
                <a:gd name="T30" fmla="*/ 239 w 746"/>
                <a:gd name="T31" fmla="*/ 57 h 638"/>
                <a:gd name="T32" fmla="*/ 253 w 746"/>
                <a:gd name="T33" fmla="*/ 44 h 638"/>
                <a:gd name="T34" fmla="*/ 495 w 746"/>
                <a:gd name="T35" fmla="*/ 44 h 638"/>
                <a:gd name="T36" fmla="*/ 508 w 746"/>
                <a:gd name="T37" fmla="*/ 57 h 638"/>
                <a:gd name="T38" fmla="*/ 508 w 746"/>
                <a:gd name="T39" fmla="*/ 125 h 638"/>
                <a:gd name="T40" fmla="*/ 239 w 746"/>
                <a:gd name="T41" fmla="*/ 125 h 638"/>
                <a:gd name="T42" fmla="*/ 239 w 746"/>
                <a:gd name="T43" fmla="*/ 57 h 638"/>
                <a:gd name="T44" fmla="*/ 57 w 746"/>
                <a:gd name="T45" fmla="*/ 169 h 638"/>
                <a:gd name="T46" fmla="*/ 689 w 746"/>
                <a:gd name="T47" fmla="*/ 169 h 638"/>
                <a:gd name="T48" fmla="*/ 703 w 746"/>
                <a:gd name="T49" fmla="*/ 182 h 638"/>
                <a:gd name="T50" fmla="*/ 703 w 746"/>
                <a:gd name="T51" fmla="*/ 295 h 638"/>
                <a:gd name="T52" fmla="*/ 545 w 746"/>
                <a:gd name="T53" fmla="*/ 295 h 638"/>
                <a:gd name="T54" fmla="*/ 545 w 746"/>
                <a:gd name="T55" fmla="*/ 267 h 638"/>
                <a:gd name="T56" fmla="*/ 501 w 746"/>
                <a:gd name="T57" fmla="*/ 267 h 638"/>
                <a:gd name="T58" fmla="*/ 501 w 746"/>
                <a:gd name="T59" fmla="*/ 295 h 638"/>
                <a:gd name="T60" fmla="*/ 245 w 746"/>
                <a:gd name="T61" fmla="*/ 295 h 638"/>
                <a:gd name="T62" fmla="*/ 245 w 746"/>
                <a:gd name="T63" fmla="*/ 266 h 638"/>
                <a:gd name="T64" fmla="*/ 201 w 746"/>
                <a:gd name="T65" fmla="*/ 266 h 638"/>
                <a:gd name="T66" fmla="*/ 201 w 746"/>
                <a:gd name="T67" fmla="*/ 295 h 638"/>
                <a:gd name="T68" fmla="*/ 43 w 746"/>
                <a:gd name="T69" fmla="*/ 295 h 638"/>
                <a:gd name="T70" fmla="*/ 43 w 746"/>
                <a:gd name="T71" fmla="*/ 182 h 638"/>
                <a:gd name="T72" fmla="*/ 57 w 746"/>
                <a:gd name="T73" fmla="*/ 169 h 638"/>
                <a:gd name="T74" fmla="*/ 689 w 746"/>
                <a:gd name="T75" fmla="*/ 594 h 638"/>
                <a:gd name="T76" fmla="*/ 57 w 746"/>
                <a:gd name="T77" fmla="*/ 594 h 638"/>
                <a:gd name="T78" fmla="*/ 43 w 746"/>
                <a:gd name="T79" fmla="*/ 581 h 638"/>
                <a:gd name="T80" fmla="*/ 43 w 746"/>
                <a:gd name="T81" fmla="*/ 338 h 638"/>
                <a:gd name="T82" fmla="*/ 201 w 746"/>
                <a:gd name="T83" fmla="*/ 338 h 638"/>
                <a:gd name="T84" fmla="*/ 201 w 746"/>
                <a:gd name="T85" fmla="*/ 368 h 638"/>
                <a:gd name="T86" fmla="*/ 245 w 746"/>
                <a:gd name="T87" fmla="*/ 368 h 638"/>
                <a:gd name="T88" fmla="*/ 245 w 746"/>
                <a:gd name="T89" fmla="*/ 338 h 638"/>
                <a:gd name="T90" fmla="*/ 501 w 746"/>
                <a:gd name="T91" fmla="*/ 338 h 638"/>
                <a:gd name="T92" fmla="*/ 501 w 746"/>
                <a:gd name="T93" fmla="*/ 369 h 638"/>
                <a:gd name="T94" fmla="*/ 545 w 746"/>
                <a:gd name="T95" fmla="*/ 369 h 638"/>
                <a:gd name="T96" fmla="*/ 545 w 746"/>
                <a:gd name="T97" fmla="*/ 338 h 638"/>
                <a:gd name="T98" fmla="*/ 703 w 746"/>
                <a:gd name="T99" fmla="*/ 338 h 638"/>
                <a:gd name="T100" fmla="*/ 703 w 746"/>
                <a:gd name="T101" fmla="*/ 581 h 638"/>
                <a:gd name="T102" fmla="*/ 689 w 746"/>
                <a:gd name="T103" fmla="*/ 594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6" h="638">
                  <a:moveTo>
                    <a:pt x="689" y="125"/>
                  </a:moveTo>
                  <a:cubicBezTo>
                    <a:pt x="552" y="125"/>
                    <a:pt x="552" y="125"/>
                    <a:pt x="552" y="125"/>
                  </a:cubicBezTo>
                  <a:cubicBezTo>
                    <a:pt x="552" y="57"/>
                    <a:pt x="552" y="57"/>
                    <a:pt x="552" y="57"/>
                  </a:cubicBezTo>
                  <a:cubicBezTo>
                    <a:pt x="552" y="26"/>
                    <a:pt x="526" y="0"/>
                    <a:pt x="495" y="0"/>
                  </a:cubicBezTo>
                  <a:cubicBezTo>
                    <a:pt x="253" y="0"/>
                    <a:pt x="253" y="0"/>
                    <a:pt x="253" y="0"/>
                  </a:cubicBezTo>
                  <a:cubicBezTo>
                    <a:pt x="221" y="0"/>
                    <a:pt x="196" y="26"/>
                    <a:pt x="196" y="57"/>
                  </a:cubicBezTo>
                  <a:cubicBezTo>
                    <a:pt x="196" y="125"/>
                    <a:pt x="196" y="125"/>
                    <a:pt x="196" y="125"/>
                  </a:cubicBezTo>
                  <a:cubicBezTo>
                    <a:pt x="57" y="125"/>
                    <a:pt x="57" y="125"/>
                    <a:pt x="57" y="125"/>
                  </a:cubicBezTo>
                  <a:cubicBezTo>
                    <a:pt x="25" y="125"/>
                    <a:pt x="0" y="151"/>
                    <a:pt x="0" y="182"/>
                  </a:cubicBezTo>
                  <a:cubicBezTo>
                    <a:pt x="0" y="581"/>
                    <a:pt x="0" y="581"/>
                    <a:pt x="0" y="581"/>
                  </a:cubicBezTo>
                  <a:cubicBezTo>
                    <a:pt x="0" y="612"/>
                    <a:pt x="25" y="638"/>
                    <a:pt x="57" y="638"/>
                  </a:cubicBezTo>
                  <a:cubicBezTo>
                    <a:pt x="689" y="638"/>
                    <a:pt x="689" y="638"/>
                    <a:pt x="689" y="638"/>
                  </a:cubicBezTo>
                  <a:cubicBezTo>
                    <a:pt x="721" y="638"/>
                    <a:pt x="746" y="612"/>
                    <a:pt x="746" y="581"/>
                  </a:cubicBezTo>
                  <a:cubicBezTo>
                    <a:pt x="746" y="182"/>
                    <a:pt x="746" y="182"/>
                    <a:pt x="746" y="182"/>
                  </a:cubicBezTo>
                  <a:cubicBezTo>
                    <a:pt x="746" y="151"/>
                    <a:pt x="721" y="125"/>
                    <a:pt x="689" y="125"/>
                  </a:cubicBezTo>
                  <a:close/>
                  <a:moveTo>
                    <a:pt x="239" y="57"/>
                  </a:moveTo>
                  <a:cubicBezTo>
                    <a:pt x="239" y="50"/>
                    <a:pt x="245" y="44"/>
                    <a:pt x="253" y="44"/>
                  </a:cubicBezTo>
                  <a:cubicBezTo>
                    <a:pt x="495" y="44"/>
                    <a:pt x="495" y="44"/>
                    <a:pt x="495" y="44"/>
                  </a:cubicBezTo>
                  <a:cubicBezTo>
                    <a:pt x="502" y="44"/>
                    <a:pt x="508" y="50"/>
                    <a:pt x="508" y="57"/>
                  </a:cubicBezTo>
                  <a:cubicBezTo>
                    <a:pt x="508" y="125"/>
                    <a:pt x="508" y="125"/>
                    <a:pt x="508" y="125"/>
                  </a:cubicBezTo>
                  <a:cubicBezTo>
                    <a:pt x="239" y="125"/>
                    <a:pt x="239" y="125"/>
                    <a:pt x="239" y="125"/>
                  </a:cubicBezTo>
                  <a:lnTo>
                    <a:pt x="239" y="57"/>
                  </a:lnTo>
                  <a:close/>
                  <a:moveTo>
                    <a:pt x="57" y="169"/>
                  </a:moveTo>
                  <a:cubicBezTo>
                    <a:pt x="689" y="169"/>
                    <a:pt x="689" y="169"/>
                    <a:pt x="689" y="169"/>
                  </a:cubicBezTo>
                  <a:cubicBezTo>
                    <a:pt x="697" y="169"/>
                    <a:pt x="703" y="175"/>
                    <a:pt x="703" y="182"/>
                  </a:cubicBezTo>
                  <a:cubicBezTo>
                    <a:pt x="703" y="295"/>
                    <a:pt x="703" y="295"/>
                    <a:pt x="703" y="295"/>
                  </a:cubicBezTo>
                  <a:cubicBezTo>
                    <a:pt x="545" y="295"/>
                    <a:pt x="545" y="295"/>
                    <a:pt x="545" y="295"/>
                  </a:cubicBezTo>
                  <a:cubicBezTo>
                    <a:pt x="545" y="267"/>
                    <a:pt x="545" y="267"/>
                    <a:pt x="545" y="267"/>
                  </a:cubicBezTo>
                  <a:cubicBezTo>
                    <a:pt x="501" y="267"/>
                    <a:pt x="501" y="267"/>
                    <a:pt x="501" y="267"/>
                  </a:cubicBezTo>
                  <a:cubicBezTo>
                    <a:pt x="501" y="295"/>
                    <a:pt x="501" y="295"/>
                    <a:pt x="501" y="295"/>
                  </a:cubicBezTo>
                  <a:cubicBezTo>
                    <a:pt x="245" y="295"/>
                    <a:pt x="245" y="295"/>
                    <a:pt x="245" y="295"/>
                  </a:cubicBezTo>
                  <a:cubicBezTo>
                    <a:pt x="245" y="266"/>
                    <a:pt x="245" y="266"/>
                    <a:pt x="245" y="266"/>
                  </a:cubicBezTo>
                  <a:cubicBezTo>
                    <a:pt x="201" y="266"/>
                    <a:pt x="201" y="266"/>
                    <a:pt x="201" y="266"/>
                  </a:cubicBezTo>
                  <a:cubicBezTo>
                    <a:pt x="201" y="295"/>
                    <a:pt x="201" y="295"/>
                    <a:pt x="201" y="295"/>
                  </a:cubicBezTo>
                  <a:cubicBezTo>
                    <a:pt x="43" y="295"/>
                    <a:pt x="43" y="295"/>
                    <a:pt x="43" y="295"/>
                  </a:cubicBezTo>
                  <a:cubicBezTo>
                    <a:pt x="43" y="182"/>
                    <a:pt x="43" y="182"/>
                    <a:pt x="43" y="182"/>
                  </a:cubicBezTo>
                  <a:cubicBezTo>
                    <a:pt x="43" y="175"/>
                    <a:pt x="49" y="169"/>
                    <a:pt x="57" y="169"/>
                  </a:cubicBezTo>
                  <a:close/>
                  <a:moveTo>
                    <a:pt x="689" y="594"/>
                  </a:moveTo>
                  <a:cubicBezTo>
                    <a:pt x="57" y="594"/>
                    <a:pt x="57" y="594"/>
                    <a:pt x="57" y="594"/>
                  </a:cubicBezTo>
                  <a:cubicBezTo>
                    <a:pt x="49" y="594"/>
                    <a:pt x="43" y="588"/>
                    <a:pt x="43" y="581"/>
                  </a:cubicBezTo>
                  <a:cubicBezTo>
                    <a:pt x="43" y="338"/>
                    <a:pt x="43" y="338"/>
                    <a:pt x="43" y="338"/>
                  </a:cubicBezTo>
                  <a:cubicBezTo>
                    <a:pt x="201" y="338"/>
                    <a:pt x="201" y="338"/>
                    <a:pt x="201" y="338"/>
                  </a:cubicBezTo>
                  <a:cubicBezTo>
                    <a:pt x="201" y="368"/>
                    <a:pt x="201" y="368"/>
                    <a:pt x="201" y="368"/>
                  </a:cubicBezTo>
                  <a:cubicBezTo>
                    <a:pt x="245" y="368"/>
                    <a:pt x="245" y="368"/>
                    <a:pt x="245" y="368"/>
                  </a:cubicBezTo>
                  <a:cubicBezTo>
                    <a:pt x="245" y="338"/>
                    <a:pt x="245" y="338"/>
                    <a:pt x="245" y="338"/>
                  </a:cubicBezTo>
                  <a:cubicBezTo>
                    <a:pt x="501" y="338"/>
                    <a:pt x="501" y="338"/>
                    <a:pt x="501" y="338"/>
                  </a:cubicBezTo>
                  <a:cubicBezTo>
                    <a:pt x="501" y="369"/>
                    <a:pt x="501" y="369"/>
                    <a:pt x="501" y="369"/>
                  </a:cubicBezTo>
                  <a:cubicBezTo>
                    <a:pt x="545" y="369"/>
                    <a:pt x="545" y="369"/>
                    <a:pt x="545" y="369"/>
                  </a:cubicBezTo>
                  <a:cubicBezTo>
                    <a:pt x="545" y="338"/>
                    <a:pt x="545" y="338"/>
                    <a:pt x="545" y="338"/>
                  </a:cubicBezTo>
                  <a:cubicBezTo>
                    <a:pt x="703" y="338"/>
                    <a:pt x="703" y="338"/>
                    <a:pt x="703" y="338"/>
                  </a:cubicBezTo>
                  <a:cubicBezTo>
                    <a:pt x="703" y="581"/>
                    <a:pt x="703" y="581"/>
                    <a:pt x="703" y="581"/>
                  </a:cubicBezTo>
                  <a:cubicBezTo>
                    <a:pt x="703" y="588"/>
                    <a:pt x="697" y="594"/>
                    <a:pt x="689" y="594"/>
                  </a:cubicBezTo>
                  <a:close/>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black"/>
                </a:solidFill>
                <a:effectLst/>
                <a:uLnTx/>
                <a:uFillTx/>
                <a:latin typeface="华文中宋" panose="02010600040101010101" charset="-122"/>
                <a:ea typeface="华文中宋" panose="02010600040101010101" charset="-122"/>
                <a:sym typeface="汉仪旗黑-45S" panose="00020600040101010101" pitchFamily="18" charset="-122"/>
              </a:endParaRPr>
            </a:p>
          </p:txBody>
        </p:sp>
      </p:grpSp>
      <p:grpSp>
        <p:nvGrpSpPr>
          <p:cNvPr id="3" name="组合 2"/>
          <p:cNvGrpSpPr/>
          <p:nvPr/>
        </p:nvGrpSpPr>
        <p:grpSpPr>
          <a:xfrm>
            <a:off x="233680" y="3013710"/>
            <a:ext cx="292100" cy="294640"/>
            <a:chOff x="192" y="5270"/>
            <a:chExt cx="460" cy="464"/>
          </a:xfrm>
        </p:grpSpPr>
        <p:sp>
          <p:nvSpPr>
            <p:cNvPr id="16" name="椭圆 15"/>
            <p:cNvSpPr/>
            <p:nvPr/>
          </p:nvSpPr>
          <p:spPr>
            <a:xfrm>
              <a:off x="192" y="5270"/>
              <a:ext cx="460" cy="464"/>
            </a:xfrm>
            <a:prstGeom prst="ellipse">
              <a:avLst/>
            </a:prstGeom>
            <a:gradFill>
              <a:gsLst>
                <a:gs pos="0">
                  <a:srgbClr val="388AC8"/>
                </a:gs>
                <a:gs pos="100000">
                  <a:srgbClr val="2672B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grpSp>
          <p:nvGrpSpPr>
            <p:cNvPr id="24" name="Group 8" descr="e7d195523061f1c09e9d68d7cf438b91ef959ecb14fc25d26BBA7F7DBC18E55DFF4014AF651F0BF2569D4B6C1DA7F1A4683A481403BD872FC687266AD13265C1DE7C373772FD8728ABDD69ADD03BFF5BE2862BC891DBB79E8C77DB9F81EA0053539D41D50664315879CF6697605FEBBB6C490CE8797437DDE478C096EDB5D7F628DC21DB53EEF33FBB758B9C20194E31"/>
            <p:cNvGrpSpPr>
              <a:grpSpLocks noChangeAspect="1"/>
            </p:cNvGrpSpPr>
            <p:nvPr/>
          </p:nvGrpSpPr>
          <p:grpSpPr bwMode="auto">
            <a:xfrm>
              <a:off x="339" y="5383"/>
              <a:ext cx="195" cy="255"/>
              <a:chOff x="2492" y="1167"/>
              <a:chExt cx="778" cy="907"/>
            </a:xfrm>
            <a:solidFill>
              <a:schemeClr val="bg1"/>
            </a:solidFill>
          </p:grpSpPr>
          <p:sp>
            <p:nvSpPr>
              <p:cNvPr id="25" name="Freeform 9"/>
              <p:cNvSpPr/>
              <p:nvPr/>
            </p:nvSpPr>
            <p:spPr bwMode="auto">
              <a:xfrm>
                <a:off x="2492" y="1167"/>
                <a:ext cx="778" cy="907"/>
              </a:xfrm>
              <a:custGeom>
                <a:avLst/>
                <a:gdLst>
                  <a:gd name="T0" fmla="*/ 579 w 636"/>
                  <a:gd name="T1" fmla="*/ 0 h 746"/>
                  <a:gd name="T2" fmla="*/ 57 w 636"/>
                  <a:gd name="T3" fmla="*/ 0 h 746"/>
                  <a:gd name="T4" fmla="*/ 0 w 636"/>
                  <a:gd name="T5" fmla="*/ 57 h 746"/>
                  <a:gd name="T6" fmla="*/ 0 w 636"/>
                  <a:gd name="T7" fmla="*/ 689 h 746"/>
                  <a:gd name="T8" fmla="*/ 57 w 636"/>
                  <a:gd name="T9" fmla="*/ 746 h 746"/>
                  <a:gd name="T10" fmla="*/ 579 w 636"/>
                  <a:gd name="T11" fmla="*/ 746 h 746"/>
                  <a:gd name="T12" fmla="*/ 636 w 636"/>
                  <a:gd name="T13" fmla="*/ 689 h 746"/>
                  <a:gd name="T14" fmla="*/ 636 w 636"/>
                  <a:gd name="T15" fmla="*/ 57 h 746"/>
                  <a:gd name="T16" fmla="*/ 579 w 636"/>
                  <a:gd name="T17" fmla="*/ 0 h 746"/>
                  <a:gd name="T18" fmla="*/ 43 w 636"/>
                  <a:gd name="T19" fmla="*/ 689 h 746"/>
                  <a:gd name="T20" fmla="*/ 43 w 636"/>
                  <a:gd name="T21" fmla="*/ 57 h 746"/>
                  <a:gd name="T22" fmla="*/ 57 w 636"/>
                  <a:gd name="T23" fmla="*/ 43 h 746"/>
                  <a:gd name="T24" fmla="*/ 94 w 636"/>
                  <a:gd name="T25" fmla="*/ 43 h 746"/>
                  <a:gd name="T26" fmla="*/ 94 w 636"/>
                  <a:gd name="T27" fmla="*/ 703 h 746"/>
                  <a:gd name="T28" fmla="*/ 57 w 636"/>
                  <a:gd name="T29" fmla="*/ 703 h 746"/>
                  <a:gd name="T30" fmla="*/ 43 w 636"/>
                  <a:gd name="T31" fmla="*/ 689 h 746"/>
                  <a:gd name="T32" fmla="*/ 593 w 636"/>
                  <a:gd name="T33" fmla="*/ 689 h 746"/>
                  <a:gd name="T34" fmla="*/ 579 w 636"/>
                  <a:gd name="T35" fmla="*/ 703 h 746"/>
                  <a:gd name="T36" fmla="*/ 138 w 636"/>
                  <a:gd name="T37" fmla="*/ 703 h 746"/>
                  <a:gd name="T38" fmla="*/ 138 w 636"/>
                  <a:gd name="T39" fmla="*/ 43 h 746"/>
                  <a:gd name="T40" fmla="*/ 579 w 636"/>
                  <a:gd name="T41" fmla="*/ 43 h 746"/>
                  <a:gd name="T42" fmla="*/ 593 w 636"/>
                  <a:gd name="T43" fmla="*/ 57 h 746"/>
                  <a:gd name="T44" fmla="*/ 593 w 636"/>
                  <a:gd name="T45" fmla="*/ 689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6" h="746">
                    <a:moveTo>
                      <a:pt x="579" y="0"/>
                    </a:moveTo>
                    <a:cubicBezTo>
                      <a:pt x="57" y="0"/>
                      <a:pt x="57" y="0"/>
                      <a:pt x="57" y="0"/>
                    </a:cubicBezTo>
                    <a:cubicBezTo>
                      <a:pt x="25" y="0"/>
                      <a:pt x="0" y="25"/>
                      <a:pt x="0" y="57"/>
                    </a:cubicBezTo>
                    <a:cubicBezTo>
                      <a:pt x="0" y="689"/>
                      <a:pt x="0" y="689"/>
                      <a:pt x="0" y="689"/>
                    </a:cubicBezTo>
                    <a:cubicBezTo>
                      <a:pt x="0" y="721"/>
                      <a:pt x="25" y="746"/>
                      <a:pt x="57" y="746"/>
                    </a:cubicBezTo>
                    <a:cubicBezTo>
                      <a:pt x="579" y="746"/>
                      <a:pt x="579" y="746"/>
                      <a:pt x="579" y="746"/>
                    </a:cubicBezTo>
                    <a:cubicBezTo>
                      <a:pt x="611" y="746"/>
                      <a:pt x="636" y="721"/>
                      <a:pt x="636" y="689"/>
                    </a:cubicBezTo>
                    <a:cubicBezTo>
                      <a:pt x="636" y="57"/>
                      <a:pt x="636" y="57"/>
                      <a:pt x="636" y="57"/>
                    </a:cubicBezTo>
                    <a:cubicBezTo>
                      <a:pt x="636" y="25"/>
                      <a:pt x="611" y="0"/>
                      <a:pt x="579" y="0"/>
                    </a:cubicBezTo>
                    <a:close/>
                    <a:moveTo>
                      <a:pt x="43" y="689"/>
                    </a:moveTo>
                    <a:cubicBezTo>
                      <a:pt x="43" y="57"/>
                      <a:pt x="43" y="57"/>
                      <a:pt x="43" y="57"/>
                    </a:cubicBezTo>
                    <a:cubicBezTo>
                      <a:pt x="43" y="49"/>
                      <a:pt x="49" y="43"/>
                      <a:pt x="57" y="43"/>
                    </a:cubicBezTo>
                    <a:cubicBezTo>
                      <a:pt x="94" y="43"/>
                      <a:pt x="94" y="43"/>
                      <a:pt x="94" y="43"/>
                    </a:cubicBezTo>
                    <a:cubicBezTo>
                      <a:pt x="94" y="703"/>
                      <a:pt x="94" y="703"/>
                      <a:pt x="94" y="703"/>
                    </a:cubicBezTo>
                    <a:cubicBezTo>
                      <a:pt x="57" y="703"/>
                      <a:pt x="57" y="703"/>
                      <a:pt x="57" y="703"/>
                    </a:cubicBezTo>
                    <a:cubicBezTo>
                      <a:pt x="49" y="703"/>
                      <a:pt x="43" y="697"/>
                      <a:pt x="43" y="689"/>
                    </a:cubicBezTo>
                    <a:close/>
                    <a:moveTo>
                      <a:pt x="593" y="689"/>
                    </a:moveTo>
                    <a:cubicBezTo>
                      <a:pt x="593" y="697"/>
                      <a:pt x="587" y="703"/>
                      <a:pt x="579" y="703"/>
                    </a:cubicBezTo>
                    <a:cubicBezTo>
                      <a:pt x="138" y="703"/>
                      <a:pt x="138" y="703"/>
                      <a:pt x="138" y="703"/>
                    </a:cubicBezTo>
                    <a:cubicBezTo>
                      <a:pt x="138" y="43"/>
                      <a:pt x="138" y="43"/>
                      <a:pt x="138" y="43"/>
                    </a:cubicBezTo>
                    <a:cubicBezTo>
                      <a:pt x="579" y="43"/>
                      <a:pt x="579" y="43"/>
                      <a:pt x="579" y="43"/>
                    </a:cubicBezTo>
                    <a:cubicBezTo>
                      <a:pt x="587" y="43"/>
                      <a:pt x="593" y="49"/>
                      <a:pt x="593" y="57"/>
                    </a:cubicBezTo>
                    <a:lnTo>
                      <a:pt x="593" y="6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汉仪旗黑-45S" panose="00020600040101010101" pitchFamily="18" charset="-122"/>
                  <a:ea typeface="微软雅黑 Light" panose="020B0502040204020203" charset="-122"/>
                  <a:sym typeface="汉仪旗黑-45S" panose="00020600040101010101" pitchFamily="18" charset="-122"/>
                </a:endParaRPr>
              </a:p>
            </p:txBody>
          </p:sp>
          <p:sp>
            <p:nvSpPr>
              <p:cNvPr id="26" name="Rectangle 10"/>
              <p:cNvSpPr/>
              <p:nvPr/>
            </p:nvSpPr>
            <p:spPr bwMode="auto">
              <a:xfrm>
                <a:off x="2694" y="1474"/>
                <a:ext cx="184" cy="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汉仪旗黑-45S" panose="00020600040101010101" pitchFamily="18" charset="-122"/>
                  <a:ea typeface="微软雅黑 Light" panose="020B0502040204020203" charset="-122"/>
                  <a:sym typeface="汉仪旗黑-45S" panose="00020600040101010101" pitchFamily="18" charset="-122"/>
                </a:endParaRPr>
              </a:p>
            </p:txBody>
          </p:sp>
          <p:sp>
            <p:nvSpPr>
              <p:cNvPr id="27" name="Rectangle 11"/>
              <p:cNvSpPr/>
              <p:nvPr/>
            </p:nvSpPr>
            <p:spPr bwMode="auto">
              <a:xfrm>
                <a:off x="2694" y="1352"/>
                <a:ext cx="245" cy="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汉仪旗黑-45S" panose="00020600040101010101" pitchFamily="18" charset="-122"/>
                  <a:ea typeface="微软雅黑 Light" panose="020B0502040204020203" charset="-122"/>
                  <a:sym typeface="汉仪旗黑-45S" panose="00020600040101010101" pitchFamily="18" charset="-122"/>
                </a:endParaRPr>
              </a:p>
            </p:txBody>
          </p:sp>
          <p:sp>
            <p:nvSpPr>
              <p:cNvPr id="28" name="Freeform 12"/>
              <p:cNvSpPr/>
              <p:nvPr/>
            </p:nvSpPr>
            <p:spPr bwMode="auto">
              <a:xfrm>
                <a:off x="2968" y="1381"/>
                <a:ext cx="187" cy="606"/>
              </a:xfrm>
              <a:custGeom>
                <a:avLst/>
                <a:gdLst>
                  <a:gd name="T0" fmla="*/ 0 w 153"/>
                  <a:gd name="T1" fmla="*/ 76 h 498"/>
                  <a:gd name="T2" fmla="*/ 0 w 153"/>
                  <a:gd name="T3" fmla="*/ 441 h 498"/>
                  <a:gd name="T4" fmla="*/ 57 w 153"/>
                  <a:gd name="T5" fmla="*/ 498 h 498"/>
                  <a:gd name="T6" fmla="*/ 96 w 153"/>
                  <a:gd name="T7" fmla="*/ 498 h 498"/>
                  <a:gd name="T8" fmla="*/ 153 w 153"/>
                  <a:gd name="T9" fmla="*/ 441 h 498"/>
                  <a:gd name="T10" fmla="*/ 153 w 153"/>
                  <a:gd name="T11" fmla="*/ 76 h 498"/>
                  <a:gd name="T12" fmla="*/ 77 w 153"/>
                  <a:gd name="T13" fmla="*/ 0 h 498"/>
                  <a:gd name="T14" fmla="*/ 0 w 153"/>
                  <a:gd name="T15" fmla="*/ 76 h 498"/>
                  <a:gd name="T16" fmla="*/ 109 w 153"/>
                  <a:gd name="T17" fmla="*/ 441 h 498"/>
                  <a:gd name="T18" fmla="*/ 96 w 153"/>
                  <a:gd name="T19" fmla="*/ 454 h 498"/>
                  <a:gd name="T20" fmla="*/ 57 w 153"/>
                  <a:gd name="T21" fmla="*/ 454 h 498"/>
                  <a:gd name="T22" fmla="*/ 44 w 153"/>
                  <a:gd name="T23" fmla="*/ 441 h 498"/>
                  <a:gd name="T24" fmla="*/ 44 w 153"/>
                  <a:gd name="T25" fmla="*/ 94 h 498"/>
                  <a:gd name="T26" fmla="*/ 77 w 153"/>
                  <a:gd name="T27" fmla="*/ 62 h 498"/>
                  <a:gd name="T28" fmla="*/ 109 w 153"/>
                  <a:gd name="T29" fmla="*/ 94 h 498"/>
                  <a:gd name="T30" fmla="*/ 109 w 153"/>
                  <a:gd name="T31" fmla="*/ 44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498">
                    <a:moveTo>
                      <a:pt x="0" y="76"/>
                    </a:moveTo>
                    <a:cubicBezTo>
                      <a:pt x="0" y="441"/>
                      <a:pt x="0" y="441"/>
                      <a:pt x="0" y="441"/>
                    </a:cubicBezTo>
                    <a:cubicBezTo>
                      <a:pt x="0" y="472"/>
                      <a:pt x="26" y="498"/>
                      <a:pt x="57" y="498"/>
                    </a:cubicBezTo>
                    <a:cubicBezTo>
                      <a:pt x="96" y="498"/>
                      <a:pt x="96" y="498"/>
                      <a:pt x="96" y="498"/>
                    </a:cubicBezTo>
                    <a:cubicBezTo>
                      <a:pt x="128" y="498"/>
                      <a:pt x="153" y="472"/>
                      <a:pt x="153" y="441"/>
                    </a:cubicBezTo>
                    <a:cubicBezTo>
                      <a:pt x="153" y="76"/>
                      <a:pt x="153" y="76"/>
                      <a:pt x="153" y="76"/>
                    </a:cubicBezTo>
                    <a:cubicBezTo>
                      <a:pt x="77" y="0"/>
                      <a:pt x="77" y="0"/>
                      <a:pt x="77" y="0"/>
                    </a:cubicBezTo>
                    <a:lnTo>
                      <a:pt x="0" y="76"/>
                    </a:lnTo>
                    <a:close/>
                    <a:moveTo>
                      <a:pt x="109" y="441"/>
                    </a:moveTo>
                    <a:cubicBezTo>
                      <a:pt x="109" y="448"/>
                      <a:pt x="104" y="454"/>
                      <a:pt x="96" y="454"/>
                    </a:cubicBezTo>
                    <a:cubicBezTo>
                      <a:pt x="57" y="454"/>
                      <a:pt x="57" y="454"/>
                      <a:pt x="57" y="454"/>
                    </a:cubicBezTo>
                    <a:cubicBezTo>
                      <a:pt x="50" y="454"/>
                      <a:pt x="44" y="448"/>
                      <a:pt x="44" y="441"/>
                    </a:cubicBezTo>
                    <a:cubicBezTo>
                      <a:pt x="44" y="94"/>
                      <a:pt x="44" y="94"/>
                      <a:pt x="44" y="94"/>
                    </a:cubicBezTo>
                    <a:cubicBezTo>
                      <a:pt x="77" y="62"/>
                      <a:pt x="77" y="62"/>
                      <a:pt x="77" y="62"/>
                    </a:cubicBezTo>
                    <a:cubicBezTo>
                      <a:pt x="109" y="94"/>
                      <a:pt x="109" y="94"/>
                      <a:pt x="109" y="94"/>
                    </a:cubicBezTo>
                    <a:lnTo>
                      <a:pt x="109" y="4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汉仪旗黑-45S" panose="00020600040101010101" pitchFamily="18" charset="-122"/>
                  <a:ea typeface="微软雅黑 Light" panose="020B0502040204020203" charset="-122"/>
                  <a:sym typeface="汉仪旗黑-45S" panose="00020600040101010101" pitchFamily="18" charset="-122"/>
                </a:endParaRPr>
              </a:p>
            </p:txBody>
          </p:sp>
        </p:grpSp>
      </p:grpSp>
      <p:sp>
        <p:nvSpPr>
          <p:cNvPr id="40" name="矩形 39"/>
          <p:cNvSpPr/>
          <p:nvPr/>
        </p:nvSpPr>
        <p:spPr>
          <a:xfrm>
            <a:off x="4700905" y="1127760"/>
            <a:ext cx="4217035" cy="1753235"/>
          </a:xfrm>
          <a:prstGeom prst="rect">
            <a:avLst/>
          </a:prstGeom>
        </p:spPr>
        <p:txBody>
          <a:bodyPr wrap="square">
            <a:spAutoFit/>
          </a:bodyPr>
          <a:lstStyle/>
          <a:p>
            <a:pPr defTabSz="914400">
              <a:lnSpc>
                <a:spcPct val="150000"/>
              </a:lnSpc>
              <a:defRPr/>
            </a:pPr>
            <a:r>
              <a:rPr lang="en-US" altLang="zh-CN" sz="1200" kern="0">
                <a:solidFill>
                  <a:schemeClr val="bg1"/>
                </a:solidFill>
                <a:latin typeface="华文中宋" panose="02010600040101010101" charset="-122"/>
                <a:ea typeface="华文中宋" panose="02010600040101010101" charset="-122"/>
                <a:cs typeface="华文中宋" panose="02010600040101010101" charset="-122"/>
                <a:sym typeface="汉仪旗黑-45S" panose="00020600040101010101" pitchFamily="18" charset="-122"/>
              </a:rPr>
              <a:t>综上所述，国外比国内先行研究“指向策略”和“多模态教学”的小学英语语篇教学模式，并取得了可供参考和学习的理论与实践成果。本研究聚焦小学英语语篇教学现状，立足指向策略的教育背景，用“多模态教学”来提升学生语言能力、思维能力、跨文化交际能力、表达能力，进一步促进学生英语学科核心素养的培养。</a:t>
            </a:r>
            <a:endParaRPr lang="en-US" altLang="zh-CN" sz="1200" kern="0">
              <a:solidFill>
                <a:schemeClr val="bg1"/>
              </a:solidFill>
              <a:latin typeface="华文中宋" panose="02010600040101010101" charset="-122"/>
              <a:ea typeface="华文中宋" panose="02010600040101010101" charset="-122"/>
              <a:cs typeface="华文中宋" panose="02010600040101010101" charset="-122"/>
              <a:sym typeface="汉仪旗黑-45S" panose="00020600040101010101" pitchFamily="18"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0" y="0"/>
            <a:ext cx="9144000" cy="5143500"/>
          </a:xfrm>
          <a:prstGeom prst="rect">
            <a:avLst/>
          </a:prstGeom>
          <a:gradFill flip="none" rotWithShape="1">
            <a:gsLst>
              <a:gs pos="9000">
                <a:schemeClr val="bg1"/>
              </a:gs>
              <a:gs pos="100000">
                <a:schemeClr val="bg1">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Arial" panose="020B0604020202020204" pitchFamily="34" charset="0"/>
              <a:ea typeface="微软雅黑 Light" panose="020B0502040204020203" charset="-122"/>
              <a:cs typeface="+mn-cs"/>
            </a:endParaRPr>
          </a:p>
        </p:txBody>
      </p:sp>
      <p:sp>
        <p:nvSpPr>
          <p:cNvPr id="24" name="矩形 23"/>
          <p:cNvSpPr/>
          <p:nvPr/>
        </p:nvSpPr>
        <p:spPr>
          <a:xfrm>
            <a:off x="573055" y="199940"/>
            <a:ext cx="4004310" cy="460375"/>
          </a:xfrm>
          <a:prstGeom prst="rect">
            <a:avLst/>
          </a:prstGeom>
        </p:spPr>
        <p:txBody>
          <a:bodyPr wrap="none">
            <a:spAutoFit/>
          </a:bodyPr>
          <a:lstStyle/>
          <a:p>
            <a:pPr algn="l" defTabSz="685800"/>
            <a:r>
              <a:rPr lang="en-US" altLang="zh-CN" sz="2400" b="1" kern="0">
                <a:gradFill>
                  <a:gsLst>
                    <a:gs pos="0">
                      <a:srgbClr val="388AC8"/>
                    </a:gs>
                    <a:gs pos="100000">
                      <a:srgbClr val="2672B8"/>
                    </a:gs>
                  </a:gsLst>
                  <a:lin ang="5400000" scaled="1"/>
                </a:gradFill>
                <a:latin typeface="汉仪颜楷简" panose="00020600040101010101" charset="-122"/>
                <a:ea typeface="汉仪颜楷简" panose="00020600040101010101" charset="-122"/>
                <a:sym typeface="汉仪旗黑-45S" panose="00020600040101010101" pitchFamily="18" charset="-122"/>
              </a:rPr>
              <a:t>02 </a:t>
            </a:r>
            <a:r>
              <a:rPr lang="zh-CN" altLang="en-US" sz="2400" b="1" kern="0">
                <a:gradFill>
                  <a:gsLst>
                    <a:gs pos="0">
                      <a:srgbClr val="388AC8"/>
                    </a:gs>
                    <a:gs pos="100000">
                      <a:srgbClr val="2672B8"/>
                    </a:gs>
                  </a:gsLst>
                  <a:lin ang="5400000" scaled="1"/>
                </a:gradFill>
                <a:latin typeface="汉仪颜楷简" panose="00020600040101010101" charset="-122"/>
                <a:ea typeface="汉仪颜楷简" panose="00020600040101010101" charset="-122"/>
                <a:sym typeface="汉仪旗黑-45S" panose="00020600040101010101" pitchFamily="18" charset="-122"/>
              </a:rPr>
              <a:t>课题的核心概念及其界定</a:t>
            </a:r>
            <a:endParaRPr lang="zh-CN" altLang="en-US" sz="2400" b="1" kern="0">
              <a:gradFill>
                <a:gsLst>
                  <a:gs pos="0">
                    <a:srgbClr val="388AC8"/>
                  </a:gs>
                  <a:gs pos="100000">
                    <a:srgbClr val="2672B8"/>
                  </a:gs>
                </a:gsLst>
                <a:lin ang="5400000" scaled="1"/>
              </a:gradFill>
              <a:latin typeface="汉仪颜楷简" panose="00020600040101010101" charset="-122"/>
              <a:ea typeface="汉仪颜楷简" panose="00020600040101010101" charset="-122"/>
              <a:sym typeface="汉仪旗黑-45S" panose="00020600040101010101" pitchFamily="18" charset="-122"/>
            </a:endParaRPr>
          </a:p>
        </p:txBody>
      </p:sp>
      <p:sp>
        <p:nvSpPr>
          <p:cNvPr id="25" name="Rectangle 120"/>
          <p:cNvSpPr/>
          <p:nvPr/>
        </p:nvSpPr>
        <p:spPr>
          <a:xfrm>
            <a:off x="601345" y="639445"/>
            <a:ext cx="4128135" cy="275590"/>
          </a:xfrm>
          <a:prstGeom prst="rect">
            <a:avLst/>
          </a:prstGeom>
        </p:spPr>
        <p:txBody>
          <a:bodyPr wrap="square">
            <a:spAutoFit/>
          </a:bodyPr>
          <a:lstStyle/>
          <a:p>
            <a:pPr marL="0" marR="0" lvl="0" indent="0" defTabSz="6858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lumMod val="65000"/>
                    <a:lumOff val="35000"/>
                  </a:schemeClr>
                </a:solidFill>
                <a:effectLst/>
                <a:uLnTx/>
                <a:uFillTx/>
                <a:latin typeface="华文中宋" panose="02010600040101010101" charset="-122"/>
                <a:ea typeface="华文中宋" panose="02010600040101010101" charset="-122"/>
                <a:cs typeface="+mn-ea"/>
                <a:sym typeface="汉仪旗黑-45S" panose="00020600040101010101" pitchFamily="18" charset="-122"/>
              </a:rPr>
              <a:t>The core concept of the topic and its definition </a:t>
            </a:r>
            <a:endParaRPr kumimoji="0" lang="id-ID" sz="1200" b="0" i="0" u="none" strike="noStrike" kern="1200" cap="none" spc="0" normalizeH="0" baseline="0" noProof="0">
              <a:ln>
                <a:noFill/>
              </a:ln>
              <a:solidFill>
                <a:schemeClr val="tx1">
                  <a:lumMod val="65000"/>
                  <a:lumOff val="35000"/>
                </a:schemeClr>
              </a:solidFill>
              <a:effectLst/>
              <a:uLnTx/>
              <a:uFillTx/>
              <a:latin typeface="华文中宋" panose="02010600040101010101" charset="-122"/>
              <a:ea typeface="华文中宋" panose="02010600040101010101" charset="-122"/>
              <a:cs typeface="+mn-ea"/>
              <a:sym typeface="汉仪旗黑-45S" panose="00020600040101010101" pitchFamily="18" charset="-122"/>
            </a:endParaRPr>
          </a:p>
        </p:txBody>
      </p:sp>
      <p:pic>
        <p:nvPicPr>
          <p:cNvPr id="100" name="图片 99"/>
          <p:cNvPicPr>
            <a:picLocks noChangeAspect="1"/>
          </p:cNvPicPr>
          <p:nvPr/>
        </p:nvPicPr>
        <p:blipFill rotWithShape="1">
          <a:blip r:embed="rId1">
            <a:extLst>
              <a:ext uri="{28A0092B-C50C-407E-A947-70E740481C1C}">
                <a14:useLocalDpi xmlns:a14="http://schemas.microsoft.com/office/drawing/2010/main" val="0"/>
              </a:ext>
            </a:extLst>
          </a:blip>
          <a:srcRect r="92116" b="86256"/>
          <a:stretch>
            <a:fillRect/>
          </a:stretch>
        </p:blipFill>
        <p:spPr>
          <a:xfrm>
            <a:off x="0" y="0"/>
            <a:ext cx="720090" cy="708025"/>
          </a:xfrm>
          <a:prstGeom prst="rect">
            <a:avLst/>
          </a:prstGeom>
        </p:spPr>
      </p:pic>
      <p:cxnSp>
        <p:nvCxnSpPr>
          <p:cNvPr id="4" name="直接连接符 3"/>
          <p:cNvCxnSpPr/>
          <p:nvPr/>
        </p:nvCxnSpPr>
        <p:spPr>
          <a:xfrm>
            <a:off x="808990" y="3050540"/>
            <a:ext cx="7571740" cy="8255"/>
          </a:xfrm>
          <a:prstGeom prst="line">
            <a:avLst/>
          </a:prstGeom>
          <a:ln>
            <a:gradFill>
              <a:gsLst>
                <a:gs pos="0">
                  <a:schemeClr val="accent1">
                    <a:lumMod val="5000"/>
                    <a:lumOff val="95000"/>
                    <a:alpha val="0"/>
                  </a:schemeClr>
                </a:gs>
                <a:gs pos="42000">
                  <a:schemeClr val="accent1">
                    <a:lumMod val="45000"/>
                    <a:lumOff val="55000"/>
                  </a:schemeClr>
                </a:gs>
                <a:gs pos="59000">
                  <a:schemeClr val="accent1">
                    <a:lumMod val="45000"/>
                    <a:lumOff val="55000"/>
                  </a:schemeClr>
                </a:gs>
                <a:gs pos="100000">
                  <a:schemeClr val="bg1">
                    <a:alpha val="0"/>
                  </a:schemeClr>
                </a:gs>
              </a:gsLst>
              <a:lin ang="20820000" scaled="1"/>
            </a:gradFill>
          </a:ln>
        </p:spPr>
        <p:style>
          <a:lnRef idx="2">
            <a:schemeClr val="accent1"/>
          </a:lnRef>
          <a:fillRef idx="0">
            <a:srgbClr val="FFFFFF"/>
          </a:fillRef>
          <a:effectRef idx="0">
            <a:srgbClr val="FFFFFF"/>
          </a:effectRef>
          <a:fontRef idx="minor">
            <a:schemeClr val="tx1"/>
          </a:fontRef>
        </p:style>
      </p:cxnSp>
      <p:grpSp>
        <p:nvGrpSpPr>
          <p:cNvPr id="15" name="组合 14"/>
          <p:cNvGrpSpPr/>
          <p:nvPr/>
        </p:nvGrpSpPr>
        <p:grpSpPr>
          <a:xfrm>
            <a:off x="424180" y="1336040"/>
            <a:ext cx="8236585" cy="3562350"/>
            <a:chOff x="902" y="1905"/>
            <a:chExt cx="12971" cy="5610"/>
          </a:xfrm>
        </p:grpSpPr>
        <p:grpSp>
          <p:nvGrpSpPr>
            <p:cNvPr id="87" name="组合 86"/>
            <p:cNvGrpSpPr/>
            <p:nvPr/>
          </p:nvGrpSpPr>
          <p:grpSpPr>
            <a:xfrm>
              <a:off x="11896" y="4693"/>
              <a:ext cx="287" cy="287"/>
              <a:chOff x="5902644" y="1675598"/>
              <a:chExt cx="242796" cy="242796"/>
            </a:xfrm>
          </p:grpSpPr>
          <p:sp>
            <p:nvSpPr>
              <p:cNvPr id="88" name="椭圆 87"/>
              <p:cNvSpPr/>
              <p:nvPr/>
            </p:nvSpPr>
            <p:spPr>
              <a:xfrm>
                <a:off x="5902644" y="1675598"/>
                <a:ext cx="242796" cy="242796"/>
              </a:xfrm>
              <a:prstGeom prst="ellipse">
                <a:avLst/>
              </a:prstGeom>
              <a:solidFill>
                <a:schemeClr val="bg1"/>
              </a:solidFill>
              <a:ln w="28575">
                <a:solidFill>
                  <a:schemeClr val="accent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panose="020B0604020202020204" pitchFamily="34" charset="0"/>
                  <a:ea typeface="微软雅黑 Light" panose="020B0502040204020203" charset="-122"/>
                  <a:cs typeface="+mn-cs"/>
                </a:endParaRPr>
              </a:p>
            </p:txBody>
          </p:sp>
          <p:sp>
            <p:nvSpPr>
              <p:cNvPr id="89" name="椭圆 88"/>
              <p:cNvSpPr/>
              <p:nvPr/>
            </p:nvSpPr>
            <p:spPr>
              <a:xfrm>
                <a:off x="5952084" y="1725038"/>
                <a:ext cx="143916" cy="143916"/>
              </a:xfrm>
              <a:prstGeom prst="ellipse">
                <a:avLst/>
              </a:prstGeom>
              <a:solidFill>
                <a:schemeClr val="accent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panose="020B0604020202020204" pitchFamily="34" charset="0"/>
                  <a:ea typeface="微软雅黑 Light" panose="020B0502040204020203" charset="-122"/>
                  <a:cs typeface="+mn-cs"/>
                </a:endParaRPr>
              </a:p>
            </p:txBody>
          </p:sp>
        </p:grpSp>
        <p:grpSp>
          <p:nvGrpSpPr>
            <p:cNvPr id="91" name="组合 90"/>
            <p:cNvGrpSpPr/>
            <p:nvPr/>
          </p:nvGrpSpPr>
          <p:grpSpPr>
            <a:xfrm rot="0">
              <a:off x="2955" y="4691"/>
              <a:ext cx="287" cy="287"/>
              <a:chOff x="5902644" y="1675598"/>
              <a:chExt cx="242796" cy="242796"/>
            </a:xfrm>
          </p:grpSpPr>
          <p:sp>
            <p:nvSpPr>
              <p:cNvPr id="95" name="椭圆 94"/>
              <p:cNvSpPr/>
              <p:nvPr/>
            </p:nvSpPr>
            <p:spPr>
              <a:xfrm>
                <a:off x="5902644" y="1675598"/>
                <a:ext cx="242796" cy="242796"/>
              </a:xfrm>
              <a:prstGeom prst="ellipse">
                <a:avLst/>
              </a:prstGeom>
              <a:solidFill>
                <a:schemeClr val="bg1"/>
              </a:solidFill>
              <a:ln w="28575">
                <a:solidFill>
                  <a:schemeClr val="accent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panose="020B0604020202020204" pitchFamily="34" charset="0"/>
                  <a:ea typeface="微软雅黑 Light" panose="020B0502040204020203" charset="-122"/>
                  <a:cs typeface="+mn-cs"/>
                </a:endParaRPr>
              </a:p>
            </p:txBody>
          </p:sp>
          <p:sp>
            <p:nvSpPr>
              <p:cNvPr id="96" name="椭圆 95"/>
              <p:cNvSpPr/>
              <p:nvPr/>
            </p:nvSpPr>
            <p:spPr>
              <a:xfrm>
                <a:off x="5952084" y="1725038"/>
                <a:ext cx="143916" cy="143916"/>
              </a:xfrm>
              <a:prstGeom prst="ellipse">
                <a:avLst/>
              </a:prstGeom>
              <a:solidFill>
                <a:schemeClr val="accent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panose="020B0604020202020204" pitchFamily="34" charset="0"/>
                  <a:ea typeface="微软雅黑 Light" panose="020B0502040204020203" charset="-122"/>
                  <a:cs typeface="+mn-cs"/>
                </a:endParaRPr>
              </a:p>
            </p:txBody>
          </p:sp>
        </p:grpSp>
        <p:grpSp>
          <p:nvGrpSpPr>
            <p:cNvPr id="92" name="组合 91"/>
            <p:cNvGrpSpPr/>
            <p:nvPr/>
          </p:nvGrpSpPr>
          <p:grpSpPr>
            <a:xfrm rot="0">
              <a:off x="5834" y="4702"/>
              <a:ext cx="287" cy="287"/>
              <a:chOff x="5902644" y="1675598"/>
              <a:chExt cx="242796" cy="242796"/>
            </a:xfrm>
          </p:grpSpPr>
          <p:sp>
            <p:nvSpPr>
              <p:cNvPr id="93" name="椭圆 92"/>
              <p:cNvSpPr/>
              <p:nvPr/>
            </p:nvSpPr>
            <p:spPr>
              <a:xfrm>
                <a:off x="5902644" y="1675598"/>
                <a:ext cx="242796" cy="242796"/>
              </a:xfrm>
              <a:prstGeom prst="ellipse">
                <a:avLst/>
              </a:prstGeom>
              <a:solidFill>
                <a:schemeClr val="bg1"/>
              </a:solidFill>
              <a:ln w="28575">
                <a:solidFill>
                  <a:schemeClr val="accent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panose="020B0604020202020204" pitchFamily="34" charset="0"/>
                  <a:ea typeface="微软雅黑 Light" panose="020B0502040204020203" charset="-122"/>
                  <a:cs typeface="+mn-cs"/>
                </a:endParaRPr>
              </a:p>
            </p:txBody>
          </p:sp>
          <p:sp>
            <p:nvSpPr>
              <p:cNvPr id="94" name="椭圆 93"/>
              <p:cNvSpPr/>
              <p:nvPr/>
            </p:nvSpPr>
            <p:spPr>
              <a:xfrm>
                <a:off x="5952084" y="1725038"/>
                <a:ext cx="143916" cy="143916"/>
              </a:xfrm>
              <a:prstGeom prst="ellipse">
                <a:avLst/>
              </a:prstGeom>
              <a:solidFill>
                <a:schemeClr val="accent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panose="020B0604020202020204" pitchFamily="34" charset="0"/>
                  <a:ea typeface="微软雅黑 Light" panose="020B0502040204020203" charset="-122"/>
                  <a:cs typeface="+mn-cs"/>
                </a:endParaRPr>
              </a:p>
            </p:txBody>
          </p:sp>
        </p:grpSp>
        <p:grpSp>
          <p:nvGrpSpPr>
            <p:cNvPr id="14" name="组合 13"/>
            <p:cNvGrpSpPr/>
            <p:nvPr/>
          </p:nvGrpSpPr>
          <p:grpSpPr>
            <a:xfrm>
              <a:off x="902" y="1905"/>
              <a:ext cx="12971" cy="5610"/>
              <a:chOff x="902" y="1905"/>
              <a:chExt cx="12971" cy="5610"/>
            </a:xfrm>
          </p:grpSpPr>
          <p:grpSp>
            <p:nvGrpSpPr>
              <p:cNvPr id="13" name="组合 12"/>
              <p:cNvGrpSpPr/>
              <p:nvPr/>
            </p:nvGrpSpPr>
            <p:grpSpPr>
              <a:xfrm>
                <a:off x="902" y="1905"/>
                <a:ext cx="12971" cy="5610"/>
                <a:chOff x="902" y="1905"/>
                <a:chExt cx="12971" cy="5610"/>
              </a:xfrm>
            </p:grpSpPr>
            <p:grpSp>
              <p:nvGrpSpPr>
                <p:cNvPr id="12" name="组合 11"/>
                <p:cNvGrpSpPr/>
                <p:nvPr/>
              </p:nvGrpSpPr>
              <p:grpSpPr>
                <a:xfrm>
                  <a:off x="4101" y="5604"/>
                  <a:ext cx="6504" cy="1911"/>
                  <a:chOff x="3954" y="5534"/>
                  <a:chExt cx="6504" cy="1911"/>
                </a:xfrm>
              </p:grpSpPr>
              <p:sp>
                <p:nvSpPr>
                  <p:cNvPr id="11" name="圆角矩形标注 10"/>
                  <p:cNvSpPr/>
                  <p:nvPr/>
                </p:nvSpPr>
                <p:spPr>
                  <a:xfrm flipH="1" flipV="1">
                    <a:off x="3954" y="5534"/>
                    <a:ext cx="6504" cy="1911"/>
                  </a:xfrm>
                  <a:prstGeom prst="wedgeRoundRectCallout">
                    <a:avLst>
                      <a:gd name="adj1" fmla="val 21648"/>
                      <a:gd name="adj2" fmla="val 74841"/>
                      <a:gd name="adj3" fmla="val 16667"/>
                    </a:avLst>
                  </a:prstGeom>
                  <a:solidFill>
                    <a:schemeClr val="bg1"/>
                  </a:solidFill>
                  <a:ln>
                    <a:noFill/>
                  </a:ln>
                  <a:effectLst>
                    <a:outerShdw blurRad="203200" algn="ctr" rotWithShape="0">
                      <a:srgbClr val="77BAD5">
                        <a:alpha val="4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66" name="组合 65"/>
                  <p:cNvGrpSpPr/>
                  <p:nvPr/>
                </p:nvGrpSpPr>
                <p:grpSpPr>
                  <a:xfrm rot="0">
                    <a:off x="4277" y="5697"/>
                    <a:ext cx="5935" cy="1457"/>
                    <a:chOff x="4488931" y="579665"/>
                    <a:chExt cx="3768597" cy="925449"/>
                  </a:xfrm>
                </p:grpSpPr>
                <p:sp>
                  <p:nvSpPr>
                    <p:cNvPr id="67" name="矩形 66"/>
                    <p:cNvSpPr/>
                    <p:nvPr/>
                  </p:nvSpPr>
                  <p:spPr>
                    <a:xfrm>
                      <a:off x="4524490" y="579665"/>
                      <a:ext cx="1203960" cy="337185"/>
                    </a:xfrm>
                    <a:prstGeom prst="rect">
                      <a:avLst/>
                    </a:prstGeom>
                  </p:spPr>
                  <p:txBody>
                    <a:bodyPr wrap="none">
                      <a:spAutoFit/>
                    </a:bodyPr>
                    <a:lstStyle/>
                    <a:p>
                      <a:pPr lvl="0" algn="l"/>
                      <a:r>
                        <a:rPr lang="zh-CN" altLang="en-US" sz="1600" b="1">
                          <a:solidFill>
                            <a:schemeClr val="accent1"/>
                          </a:solidFill>
                          <a:latin typeface="华文中宋" panose="02010600040101010101" charset="-122"/>
                          <a:ea typeface="华文中宋" panose="02010600040101010101" charset="-122"/>
                        </a:rPr>
                        <a:t>多模态教学</a:t>
                      </a:r>
                      <a:endParaRPr lang="zh-CN" altLang="en-US" sz="1600" b="1">
                        <a:solidFill>
                          <a:schemeClr val="accent1"/>
                        </a:solidFill>
                        <a:latin typeface="华文中宋" panose="02010600040101010101" charset="-122"/>
                        <a:ea typeface="华文中宋" panose="02010600040101010101" charset="-122"/>
                      </a:endParaRPr>
                    </a:p>
                  </p:txBody>
                </p:sp>
                <p:sp>
                  <p:nvSpPr>
                    <p:cNvPr id="68" name="矩形 67"/>
                    <p:cNvSpPr/>
                    <p:nvPr/>
                  </p:nvSpPr>
                  <p:spPr>
                    <a:xfrm>
                      <a:off x="4488931" y="859777"/>
                      <a:ext cx="3768597" cy="645337"/>
                    </a:xfrm>
                    <a:prstGeom prst="rect">
                      <a:avLst/>
                    </a:prstGeom>
                  </p:spPr>
                  <p:txBody>
                    <a:bodyPr wrap="square">
                      <a:spAutoFit/>
                    </a:bodyPr>
                    <a:lstStyle/>
                    <a:p>
                      <a:pPr defTabSz="685800" fontAlgn="base">
                        <a:lnSpc>
                          <a:spcPct val="150000"/>
                        </a:lnSpc>
                        <a:spcBef>
                          <a:spcPct val="0"/>
                        </a:spcBef>
                        <a:spcAft>
                          <a:spcPct val="0"/>
                        </a:spcAft>
                      </a:pPr>
                      <a:r>
                        <a:rPr lang="en-US" altLang="zh-CN" sz="1200">
                          <a:solidFill>
                            <a:schemeClr val="tx1">
                              <a:lumMod val="65000"/>
                              <a:lumOff val="35000"/>
                            </a:schemeClr>
                          </a:solidFill>
                          <a:latin typeface="华文中宋" panose="02010600040101010101" charset="-122"/>
                          <a:ea typeface="华文中宋" panose="02010600040101010101" charset="-122"/>
                          <a:cs typeface="Arial" panose="020B0604020202020204" pitchFamily="34" charset="0"/>
                          <a:sym typeface="+mn-lt"/>
                        </a:rPr>
                        <a:t>在本课题中，多模态教学是指通过多种呈现形式进行教学从而便于小学生理解英语学习内容的教学方式。</a:t>
                      </a:r>
                      <a:endParaRPr lang="en-US" altLang="zh-CN" sz="1200">
                        <a:solidFill>
                          <a:schemeClr val="tx1">
                            <a:lumMod val="65000"/>
                            <a:lumOff val="35000"/>
                          </a:schemeClr>
                        </a:solidFill>
                        <a:latin typeface="华文中宋" panose="02010600040101010101" charset="-122"/>
                        <a:ea typeface="华文中宋" panose="02010600040101010101" charset="-122"/>
                        <a:cs typeface="Arial" panose="020B0604020202020204" pitchFamily="34" charset="0"/>
                        <a:sym typeface="+mn-lt"/>
                      </a:endParaRPr>
                    </a:p>
                  </p:txBody>
                </p:sp>
              </p:grpSp>
            </p:grpSp>
            <p:sp>
              <p:nvSpPr>
                <p:cNvPr id="5" name="圆角矩形标注 4"/>
                <p:cNvSpPr/>
                <p:nvPr/>
              </p:nvSpPr>
              <p:spPr>
                <a:xfrm>
                  <a:off x="902" y="1918"/>
                  <a:ext cx="5327" cy="2358"/>
                </a:xfrm>
                <a:prstGeom prst="wedgeRoundRectCallout">
                  <a:avLst>
                    <a:gd name="adj1" fmla="val -16489"/>
                    <a:gd name="adj2" fmla="val 59551"/>
                    <a:gd name="adj3" fmla="val 16667"/>
                  </a:avLst>
                </a:prstGeom>
                <a:solidFill>
                  <a:schemeClr val="bg1"/>
                </a:solidFill>
                <a:ln>
                  <a:noFill/>
                </a:ln>
                <a:effectLst>
                  <a:outerShdw blurRad="190500" algn="ctr" rotWithShape="0">
                    <a:srgbClr val="77BAD5">
                      <a:alpha val="4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8" name="组合 7"/>
                <p:cNvGrpSpPr/>
                <p:nvPr/>
              </p:nvGrpSpPr>
              <p:grpSpPr>
                <a:xfrm>
                  <a:off x="7017" y="1905"/>
                  <a:ext cx="6856" cy="2268"/>
                  <a:chOff x="6435" y="1398"/>
                  <a:chExt cx="6856" cy="2389"/>
                </a:xfrm>
              </p:grpSpPr>
              <p:sp>
                <p:nvSpPr>
                  <p:cNvPr id="6" name="圆角矩形标注 5"/>
                  <p:cNvSpPr/>
                  <p:nvPr>
                    <p:custDataLst>
                      <p:tags r:id="rId2"/>
                    </p:custDataLst>
                  </p:nvPr>
                </p:nvSpPr>
                <p:spPr>
                  <a:xfrm>
                    <a:off x="6435" y="1398"/>
                    <a:ext cx="6856" cy="2389"/>
                  </a:xfrm>
                  <a:prstGeom prst="wedgeRoundRectCallout">
                    <a:avLst>
                      <a:gd name="adj1" fmla="val 20887"/>
                      <a:gd name="adj2" fmla="val 61562"/>
                      <a:gd name="adj3" fmla="val 16667"/>
                    </a:avLst>
                  </a:prstGeom>
                  <a:solidFill>
                    <a:schemeClr val="bg1"/>
                  </a:solidFill>
                  <a:ln>
                    <a:noFill/>
                  </a:ln>
                  <a:effectLst>
                    <a:outerShdw blurRad="190500" algn="ctr" rotWithShape="0">
                      <a:srgbClr val="77BAD5">
                        <a:alpha val="4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02" name="组合 101"/>
                  <p:cNvGrpSpPr/>
                  <p:nvPr/>
                </p:nvGrpSpPr>
                <p:grpSpPr>
                  <a:xfrm>
                    <a:off x="6621" y="1718"/>
                    <a:ext cx="6590" cy="1983"/>
                    <a:chOff x="4181569" y="864789"/>
                    <a:chExt cx="4184650" cy="1259205"/>
                  </a:xfrm>
                </p:grpSpPr>
                <p:sp>
                  <p:nvSpPr>
                    <p:cNvPr id="103" name="矩形 102"/>
                    <p:cNvSpPr/>
                    <p:nvPr/>
                  </p:nvSpPr>
                  <p:spPr>
                    <a:xfrm>
                      <a:off x="4337144" y="864789"/>
                      <a:ext cx="998220" cy="355174"/>
                    </a:xfrm>
                    <a:prstGeom prst="rect">
                      <a:avLst/>
                    </a:prstGeom>
                  </p:spPr>
                  <p:txBody>
                    <a:bodyPr wrap="square">
                      <a:spAutoFit/>
                    </a:bodyPr>
                    <a:lstStyle/>
                    <a:p>
                      <a:pPr lvl="0" algn="l"/>
                      <a:r>
                        <a:rPr lang="zh-CN" altLang="en-US" sz="1600" b="1">
                          <a:solidFill>
                            <a:schemeClr val="accent1"/>
                          </a:solidFill>
                          <a:latin typeface="华文中宋" panose="02010600040101010101" charset="-122"/>
                          <a:ea typeface="华文中宋" panose="02010600040101010101" charset="-122"/>
                        </a:rPr>
                        <a:t>语篇教学</a:t>
                      </a:r>
                      <a:endParaRPr lang="zh-CN" altLang="en-US" sz="1600" b="1">
                        <a:solidFill>
                          <a:schemeClr val="accent1"/>
                        </a:solidFill>
                        <a:latin typeface="华文中宋" panose="02010600040101010101" charset="-122"/>
                        <a:ea typeface="华文中宋" panose="02010600040101010101" charset="-122"/>
                      </a:endParaRPr>
                    </a:p>
                  </p:txBody>
                </p:sp>
                <p:sp>
                  <p:nvSpPr>
                    <p:cNvPr id="104" name="矩形 103"/>
                    <p:cNvSpPr/>
                    <p:nvPr/>
                  </p:nvSpPr>
                  <p:spPr>
                    <a:xfrm>
                      <a:off x="4181569" y="1146729"/>
                      <a:ext cx="4184650" cy="977265"/>
                    </a:xfrm>
                    <a:prstGeom prst="rect">
                      <a:avLst/>
                    </a:prstGeom>
                  </p:spPr>
                  <p:txBody>
                    <a:bodyPr wrap="square">
                      <a:noAutofit/>
                    </a:bodyPr>
                    <a:lstStyle/>
                    <a:p>
                      <a:pPr defTabSz="685800" fontAlgn="base">
                        <a:lnSpc>
                          <a:spcPct val="150000"/>
                        </a:lnSpc>
                        <a:spcBef>
                          <a:spcPct val="0"/>
                        </a:spcBef>
                        <a:spcAft>
                          <a:spcPct val="0"/>
                        </a:spcAft>
                      </a:pPr>
                      <a:r>
                        <a:rPr lang="en-US" altLang="zh-CN" sz="1200">
                          <a:solidFill>
                            <a:schemeClr val="tx1">
                              <a:lumMod val="65000"/>
                              <a:lumOff val="35000"/>
                            </a:schemeClr>
                          </a:solidFill>
                          <a:latin typeface="华文中宋" panose="02010600040101010101" charset="-122"/>
                          <a:ea typeface="华文中宋" panose="02010600040101010101" charset="-122"/>
                          <a:cs typeface="Arial" panose="020B0604020202020204" pitchFamily="34" charset="0"/>
                          <a:sym typeface="+mn-lt"/>
                        </a:rPr>
                        <a:t>本研究聚焦于小学英语语篇教学与人才培养现状，立足探索新策略、新方法、新技巧背景，以多模态教学为途径、以指向策略为目的，创建小学英语语篇教学的人才培养模式</a:t>
                      </a:r>
                      <a:r>
                        <a:rPr lang="zh-CN" altLang="en-US" sz="1200">
                          <a:solidFill>
                            <a:schemeClr val="tx1">
                              <a:lumMod val="65000"/>
                              <a:lumOff val="35000"/>
                            </a:schemeClr>
                          </a:solidFill>
                          <a:latin typeface="华文中宋" panose="02010600040101010101" charset="-122"/>
                          <a:ea typeface="华文中宋" panose="02010600040101010101" charset="-122"/>
                          <a:cs typeface="Arial" panose="020B0604020202020204" pitchFamily="34" charset="0"/>
                          <a:sym typeface="+mn-lt"/>
                        </a:rPr>
                        <a:t>。</a:t>
                      </a:r>
                      <a:endParaRPr lang="zh-CN" altLang="en-US" sz="1200">
                        <a:solidFill>
                          <a:schemeClr val="tx1">
                            <a:lumMod val="65000"/>
                            <a:lumOff val="35000"/>
                          </a:schemeClr>
                        </a:solidFill>
                        <a:latin typeface="华文中宋" panose="02010600040101010101" charset="-122"/>
                        <a:ea typeface="华文中宋" panose="02010600040101010101" charset="-122"/>
                        <a:cs typeface="Arial" panose="020B0604020202020204" pitchFamily="34" charset="0"/>
                        <a:sym typeface="+mn-lt"/>
                      </a:endParaRPr>
                    </a:p>
                  </p:txBody>
                </p:sp>
              </p:grpSp>
            </p:grpSp>
          </p:grpSp>
          <p:sp>
            <p:nvSpPr>
              <p:cNvPr id="64" name="矩形 63"/>
              <p:cNvSpPr/>
              <p:nvPr/>
            </p:nvSpPr>
            <p:spPr>
              <a:xfrm>
                <a:off x="1274" y="2104"/>
                <a:ext cx="1575" cy="531"/>
              </a:xfrm>
              <a:prstGeom prst="rect">
                <a:avLst/>
              </a:prstGeom>
            </p:spPr>
            <p:txBody>
              <a:bodyPr wrap="none">
                <a:spAutoFit/>
              </a:bodyPr>
              <a:lstStyle/>
              <a:p>
                <a:pPr lvl="0" algn="l"/>
                <a:r>
                  <a:rPr lang="zh-CN" altLang="en-US" sz="1600" b="1">
                    <a:solidFill>
                      <a:schemeClr val="accent1"/>
                    </a:solidFill>
                    <a:latin typeface="华文中宋" panose="02010600040101010101" charset="-122"/>
                    <a:ea typeface="华文中宋" panose="02010600040101010101" charset="-122"/>
                  </a:rPr>
                  <a:t>指向策略</a:t>
                </a:r>
                <a:endParaRPr lang="zh-CN" altLang="en-US" sz="1600" b="1">
                  <a:solidFill>
                    <a:schemeClr val="accent1"/>
                  </a:solidFill>
                  <a:latin typeface="华文中宋" panose="02010600040101010101" charset="-122"/>
                  <a:ea typeface="华文中宋" panose="02010600040101010101" charset="-122"/>
                </a:endParaRPr>
              </a:p>
            </p:txBody>
          </p:sp>
          <p:sp>
            <p:nvSpPr>
              <p:cNvPr id="65" name="矩形 64"/>
              <p:cNvSpPr/>
              <p:nvPr/>
            </p:nvSpPr>
            <p:spPr>
              <a:xfrm>
                <a:off x="1134" y="2635"/>
                <a:ext cx="5015" cy="1452"/>
              </a:xfrm>
              <a:prstGeom prst="rect">
                <a:avLst/>
              </a:prstGeom>
            </p:spPr>
            <p:txBody>
              <a:bodyPr wrap="square">
                <a:spAutoFit/>
              </a:bodyPr>
              <a:lstStyle/>
              <a:p>
                <a:pPr defTabSz="685800" fontAlgn="base">
                  <a:lnSpc>
                    <a:spcPct val="150000"/>
                  </a:lnSpc>
                  <a:spcBef>
                    <a:spcPct val="0"/>
                  </a:spcBef>
                  <a:spcAft>
                    <a:spcPct val="0"/>
                  </a:spcAft>
                </a:pPr>
                <a:r>
                  <a:rPr lang="en-US" altLang="zh-CN" sz="12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lt"/>
                  </a:rPr>
                  <a:t>在本课题中，指向策略主要指面向小学英语教学的引导策略，通过相关的语言技巧和语言信号来引导小学生清晰地理解所学内容。    </a:t>
                </a:r>
                <a:endParaRPr lang="en-US" altLang="zh-CN" sz="12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3b32313630313635363bb7c5b4f3beb5"/>
          <p:cNvPicPr>
            <a:picLocks noChangeAspect="1"/>
          </p:cNvPicPr>
          <p:nvPr/>
        </p:nvPicPr>
        <p:blipFill>
          <a:blip r:embed="rId1"/>
          <a:stretch>
            <a:fillRect/>
          </a:stretch>
        </p:blipFill>
        <p:spPr>
          <a:xfrm>
            <a:off x="2444750" y="756920"/>
            <a:ext cx="3992245" cy="3992245"/>
          </a:xfrm>
          <a:prstGeom prst="rect">
            <a:avLst/>
          </a:prstGeom>
        </p:spPr>
      </p:pic>
      <p:sp>
        <p:nvSpPr>
          <p:cNvPr id="29" name="矩形 28"/>
          <p:cNvSpPr/>
          <p:nvPr/>
        </p:nvSpPr>
        <p:spPr>
          <a:xfrm>
            <a:off x="573055" y="199940"/>
            <a:ext cx="1871980" cy="460375"/>
          </a:xfrm>
          <a:prstGeom prst="rect">
            <a:avLst/>
          </a:prstGeom>
        </p:spPr>
        <p:txBody>
          <a:bodyPr wrap="none">
            <a:spAutoFit/>
          </a:bodyPr>
          <a:lstStyle/>
          <a:p>
            <a:pPr defTabSz="685800"/>
            <a:r>
              <a:rPr lang="zh-CN" altLang="en-US" sz="2400" b="1" kern="0">
                <a:gradFill>
                  <a:gsLst>
                    <a:gs pos="0">
                      <a:srgbClr val="388AC8"/>
                    </a:gs>
                    <a:gs pos="100000">
                      <a:srgbClr val="2672B8"/>
                    </a:gs>
                  </a:gsLst>
                  <a:lin ang="5400000" scaled="1"/>
                </a:gradFill>
                <a:latin typeface="汉仪颜楷简" panose="00020600040101010101" charset="-122"/>
                <a:ea typeface="汉仪颜楷简" panose="00020600040101010101" charset="-122"/>
                <a:cs typeface="汉仪颜楷简" panose="00020600040101010101" charset="-122"/>
                <a:sym typeface="汉仪旗黑-45S" panose="00020600040101010101" pitchFamily="18" charset="-122"/>
              </a:rPr>
              <a:t>03 研究目标</a:t>
            </a:r>
            <a:endParaRPr lang="zh-CN" altLang="en-US" sz="2400" b="1" kern="0">
              <a:gradFill>
                <a:gsLst>
                  <a:gs pos="0">
                    <a:srgbClr val="388AC8"/>
                  </a:gs>
                  <a:gs pos="100000">
                    <a:srgbClr val="2672B8"/>
                  </a:gs>
                </a:gsLst>
                <a:lin ang="5400000" scaled="1"/>
              </a:gradFill>
              <a:latin typeface="汉仪颜楷简" panose="00020600040101010101" charset="-122"/>
              <a:ea typeface="汉仪颜楷简" panose="00020600040101010101" charset="-122"/>
              <a:cs typeface="汉仪颜楷简" panose="00020600040101010101" charset="-122"/>
              <a:sym typeface="汉仪旗黑-45S" panose="00020600040101010101" pitchFamily="18" charset="-122"/>
            </a:endParaRPr>
          </a:p>
        </p:txBody>
      </p:sp>
      <p:sp>
        <p:nvSpPr>
          <p:cNvPr id="30" name="Rectangle 120"/>
          <p:cNvSpPr/>
          <p:nvPr/>
        </p:nvSpPr>
        <p:spPr>
          <a:xfrm>
            <a:off x="601345" y="639445"/>
            <a:ext cx="2004695" cy="275590"/>
          </a:xfrm>
          <a:prstGeom prst="rect">
            <a:avLst/>
          </a:prstGeom>
        </p:spPr>
        <p:txBody>
          <a:bodyPr wrap="square">
            <a:spAutoFit/>
          </a:bodyPr>
          <a:lstStyle/>
          <a:p>
            <a:pPr marL="0" marR="0" lvl="0" indent="0" algn="dist" defTabSz="6858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lumMod val="65000"/>
                    <a:lumOff val="35000"/>
                  </a:schemeClr>
                </a:solidFill>
                <a:effectLst/>
                <a:uLnTx/>
                <a:uFillTx/>
                <a:latin typeface="华文中宋" panose="02010600040101010101" charset="-122"/>
                <a:ea typeface="华文中宋" panose="02010600040101010101" charset="-122"/>
                <a:cs typeface="+mn-ea"/>
                <a:sym typeface="汉仪旗黑-45S" panose="00020600040101010101" pitchFamily="18" charset="-122"/>
              </a:rPr>
              <a:t>Research objectives</a:t>
            </a:r>
            <a:endParaRPr kumimoji="0" lang="id-ID" sz="1200" b="0" i="0" u="none" strike="noStrike" kern="1200" cap="none" spc="0" normalizeH="0" baseline="0" noProof="0">
              <a:ln>
                <a:noFill/>
              </a:ln>
              <a:solidFill>
                <a:schemeClr val="tx1">
                  <a:lumMod val="65000"/>
                  <a:lumOff val="35000"/>
                </a:schemeClr>
              </a:solidFill>
              <a:effectLst/>
              <a:uLnTx/>
              <a:uFillTx/>
              <a:latin typeface="华文中宋" panose="02010600040101010101" charset="-122"/>
              <a:ea typeface="华文中宋" panose="02010600040101010101" charset="-122"/>
              <a:cs typeface="+mn-ea"/>
              <a:sym typeface="汉仪旗黑-45S" panose="00020600040101010101" pitchFamily="18" charset="-122"/>
            </a:endParaRPr>
          </a:p>
        </p:txBody>
      </p:sp>
      <p:grpSp>
        <p:nvGrpSpPr>
          <p:cNvPr id="10" name="组合 9"/>
          <p:cNvGrpSpPr/>
          <p:nvPr/>
        </p:nvGrpSpPr>
        <p:grpSpPr>
          <a:xfrm>
            <a:off x="899160" y="1053465"/>
            <a:ext cx="7289165" cy="3695065"/>
            <a:chOff x="1416" y="1827"/>
            <a:chExt cx="11479" cy="5819"/>
          </a:xfrm>
        </p:grpSpPr>
        <p:grpSp>
          <p:nvGrpSpPr>
            <p:cNvPr id="2" name="组合 1"/>
            <p:cNvGrpSpPr/>
            <p:nvPr/>
          </p:nvGrpSpPr>
          <p:grpSpPr>
            <a:xfrm rot="0">
              <a:off x="1416" y="1827"/>
              <a:ext cx="5586" cy="2904"/>
              <a:chOff x="1593" y="1824"/>
              <a:chExt cx="5586" cy="2904"/>
            </a:xfrm>
          </p:grpSpPr>
          <p:sp>
            <p:nvSpPr>
              <p:cNvPr id="47" name="矩形 46" descr="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
              <p:cNvSpPr/>
              <p:nvPr/>
            </p:nvSpPr>
            <p:spPr>
              <a:xfrm>
                <a:off x="1796" y="1885"/>
                <a:ext cx="5181" cy="2688"/>
              </a:xfrm>
              <a:prstGeom prst="rect">
                <a:avLst/>
              </a:prstGeom>
            </p:spPr>
            <p:txBody>
              <a:bodyPr wrap="square">
                <a:spAutoFit/>
              </a:bodyPr>
              <a:lstStyle/>
              <a:p>
                <a:pPr defTabSz="685800" fontAlgn="base">
                  <a:lnSpc>
                    <a:spcPct val="150000"/>
                  </a:lnSpc>
                  <a:spcBef>
                    <a:spcPct val="0"/>
                  </a:spcBef>
                  <a:spcAft>
                    <a:spcPct val="0"/>
                  </a:spcAft>
                </a:pPr>
                <a:r>
                  <a:rPr lang="zh-CN" altLang="en-US" sz="1400">
                    <a:solidFill>
                      <a:schemeClr val="tx1">
                        <a:lumMod val="65000"/>
                        <a:lumOff val="35000"/>
                      </a:schemeClr>
                    </a:solidFill>
                    <a:latin typeface="华文中宋" panose="02010600040101010101" charset="-122"/>
                    <a:ea typeface="华文中宋" panose="02010600040101010101" charset="-122"/>
                    <a:cs typeface="Arial" panose="020B0604020202020204" pitchFamily="34" charset="0"/>
                    <a:sym typeface="Calibri" panose="020F0502020204030204" pitchFamily="34" charset="0"/>
                  </a:rPr>
                  <a:t>①</a:t>
                </a:r>
                <a:r>
                  <a:rPr lang="en-US" altLang="zh-CN" sz="1400">
                    <a:solidFill>
                      <a:schemeClr val="tx1">
                        <a:lumMod val="65000"/>
                        <a:lumOff val="35000"/>
                      </a:schemeClr>
                    </a:solidFill>
                    <a:latin typeface="华文中宋" panose="02010600040101010101" charset="-122"/>
                    <a:ea typeface="华文中宋" panose="02010600040101010101" charset="-122"/>
                    <a:cs typeface="Arial" panose="020B0604020202020204" pitchFamily="34" charset="0"/>
                    <a:sym typeface="Calibri" panose="020F0502020204030204" pitchFamily="34" charset="0"/>
                  </a:rPr>
                  <a:t>创设便于学</a:t>
                </a:r>
                <a:r>
                  <a:rPr lang="zh-CN" altLang="en-US" sz="1400">
                    <a:solidFill>
                      <a:schemeClr val="tx1">
                        <a:lumMod val="65000"/>
                        <a:lumOff val="35000"/>
                      </a:schemeClr>
                    </a:solidFill>
                    <a:latin typeface="华文中宋" panose="02010600040101010101" charset="-122"/>
                    <a:ea typeface="华文中宋" panose="02010600040101010101" charset="-122"/>
                    <a:cs typeface="Arial" panose="020B0604020202020204" pitchFamily="34" charset="0"/>
                    <a:sym typeface="Calibri" panose="020F0502020204030204" pitchFamily="34" charset="0"/>
                  </a:rPr>
                  <a:t>生</a:t>
                </a:r>
                <a:r>
                  <a:rPr lang="en-US" altLang="zh-CN" sz="1400">
                    <a:solidFill>
                      <a:schemeClr val="tx1">
                        <a:lumMod val="65000"/>
                        <a:lumOff val="35000"/>
                      </a:schemeClr>
                    </a:solidFill>
                    <a:latin typeface="华文中宋" panose="02010600040101010101" charset="-122"/>
                    <a:ea typeface="华文中宋" panose="02010600040101010101" charset="-122"/>
                    <a:cs typeface="Arial" panose="020B0604020202020204" pitchFamily="34" charset="0"/>
                    <a:sym typeface="Calibri" panose="020F0502020204030204" pitchFamily="34" charset="0"/>
                  </a:rPr>
                  <a:t>了解小学英语语篇的文化场域背景，</a:t>
                </a:r>
                <a:r>
                  <a:rPr lang="zh-CN" altLang="en-US" sz="1400">
                    <a:solidFill>
                      <a:schemeClr val="tx1">
                        <a:lumMod val="65000"/>
                        <a:lumOff val="35000"/>
                      </a:schemeClr>
                    </a:solidFill>
                    <a:latin typeface="华文中宋" panose="02010600040101010101" charset="-122"/>
                    <a:ea typeface="华文中宋" panose="02010600040101010101" charset="-122"/>
                    <a:cs typeface="Arial" panose="020B0604020202020204" pitchFamily="34" charset="0"/>
                    <a:sym typeface="Calibri" panose="020F0502020204030204" pitchFamily="34" charset="0"/>
                  </a:rPr>
                  <a:t>便</a:t>
                </a:r>
                <a:r>
                  <a:rPr lang="en-US" altLang="zh-CN" sz="1400">
                    <a:solidFill>
                      <a:schemeClr val="tx1">
                        <a:lumMod val="65000"/>
                        <a:lumOff val="35000"/>
                      </a:schemeClr>
                    </a:solidFill>
                    <a:latin typeface="华文中宋" panose="02010600040101010101" charset="-122"/>
                    <a:ea typeface="华文中宋" panose="02010600040101010101" charset="-122"/>
                    <a:cs typeface="Arial" panose="020B0604020202020204" pitchFamily="34" charset="0"/>
                    <a:sym typeface="Calibri" panose="020F0502020204030204" pitchFamily="34" charset="0"/>
                  </a:rPr>
                  <a:t>于学生融入教学情境，促进学生了解不同文化，从而逐步提升学生的文化意识</a:t>
                </a:r>
                <a:r>
                  <a:rPr lang="zh-CN" altLang="en-US" sz="1400">
                    <a:solidFill>
                      <a:schemeClr val="tx1">
                        <a:lumMod val="65000"/>
                        <a:lumOff val="35000"/>
                      </a:schemeClr>
                    </a:solidFill>
                    <a:latin typeface="华文中宋" panose="02010600040101010101" charset="-122"/>
                    <a:ea typeface="华文中宋" panose="02010600040101010101" charset="-122"/>
                    <a:cs typeface="Arial" panose="020B0604020202020204" pitchFamily="34" charset="0"/>
                    <a:sym typeface="Calibri" panose="020F0502020204030204" pitchFamily="34" charset="0"/>
                  </a:rPr>
                  <a:t>，</a:t>
                </a:r>
                <a:r>
                  <a:rPr lang="en-US" altLang="zh-CN" sz="1400">
                    <a:solidFill>
                      <a:schemeClr val="tx1">
                        <a:lumMod val="65000"/>
                        <a:lumOff val="35000"/>
                      </a:schemeClr>
                    </a:solidFill>
                    <a:latin typeface="华文中宋" panose="02010600040101010101" charset="-122"/>
                    <a:ea typeface="华文中宋" panose="02010600040101010101" charset="-122"/>
                    <a:cs typeface="Arial" panose="020B0604020202020204" pitchFamily="34" charset="0"/>
                    <a:sym typeface="Calibri" panose="020F0502020204030204" pitchFamily="34" charset="0"/>
                  </a:rPr>
                  <a:t>形成跨文化沟通和交流的意识和能力。</a:t>
                </a:r>
                <a:endParaRPr lang="en-US" altLang="zh-CN" sz="1400">
                  <a:solidFill>
                    <a:schemeClr val="tx1">
                      <a:lumMod val="65000"/>
                      <a:lumOff val="35000"/>
                    </a:schemeClr>
                  </a:solidFill>
                  <a:latin typeface="华文中宋" panose="02010600040101010101" charset="-122"/>
                  <a:ea typeface="华文中宋" panose="02010600040101010101" charset="-122"/>
                  <a:cs typeface="Arial" panose="020B0604020202020204" pitchFamily="34" charset="0"/>
                  <a:sym typeface="Calibri" panose="020F0502020204030204" pitchFamily="34" charset="0"/>
                </a:endParaRPr>
              </a:p>
            </p:txBody>
          </p:sp>
          <p:sp>
            <p:nvSpPr>
              <p:cNvPr id="14" name="圆角矩形 13"/>
              <p:cNvSpPr/>
              <p:nvPr/>
            </p:nvSpPr>
            <p:spPr>
              <a:xfrm>
                <a:off x="1593" y="1824"/>
                <a:ext cx="5586" cy="2904"/>
              </a:xfrm>
              <a:prstGeom prst="roundRect">
                <a:avLst>
                  <a:gd name="adj" fmla="val 13149"/>
                </a:avLst>
              </a:prstGeom>
              <a:noFill/>
              <a:ln>
                <a:solidFill>
                  <a:srgbClr val="77BAD5"/>
                </a:solidFill>
                <a:prstDash val="sys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000"/>
              </a:p>
            </p:txBody>
          </p:sp>
        </p:grpSp>
        <p:grpSp>
          <p:nvGrpSpPr>
            <p:cNvPr id="4" name="组合 3"/>
            <p:cNvGrpSpPr/>
            <p:nvPr/>
          </p:nvGrpSpPr>
          <p:grpSpPr>
            <a:xfrm rot="0">
              <a:off x="7309" y="1827"/>
              <a:ext cx="5586" cy="2904"/>
              <a:chOff x="8685" y="1815"/>
              <a:chExt cx="5586" cy="2904"/>
            </a:xfrm>
          </p:grpSpPr>
          <p:sp>
            <p:nvSpPr>
              <p:cNvPr id="60" name="矩形 59" descr="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
              <p:cNvSpPr/>
              <p:nvPr/>
            </p:nvSpPr>
            <p:spPr>
              <a:xfrm>
                <a:off x="8959" y="2051"/>
                <a:ext cx="5152" cy="2276"/>
              </a:xfrm>
              <a:prstGeom prst="rect">
                <a:avLst/>
              </a:prstGeom>
            </p:spPr>
            <p:txBody>
              <a:bodyPr wrap="square">
                <a:spAutoFit/>
              </a:bodyPr>
              <a:lstStyle/>
              <a:p>
                <a:pPr indent="0" defTabSz="685800" fontAlgn="base">
                  <a:lnSpc>
                    <a:spcPts val="2640"/>
                  </a:lnSpc>
                  <a:spcBef>
                    <a:spcPct val="0"/>
                  </a:spcBef>
                  <a:spcAft>
                    <a:spcPct val="0"/>
                  </a:spcAft>
                </a:pPr>
                <a:r>
                  <a:rPr lang="zh-CN" altLang="en-US" sz="1400">
                    <a:solidFill>
                      <a:schemeClr val="tx1">
                        <a:lumMod val="65000"/>
                        <a:lumOff val="35000"/>
                      </a:schemeClr>
                    </a:solidFill>
                    <a:latin typeface="华文中宋" panose="02010600040101010101" charset="-122"/>
                    <a:ea typeface="华文中宋" panose="02010600040101010101" charset="-122"/>
                    <a:cs typeface="Arial" panose="020B0604020202020204" pitchFamily="34" charset="0"/>
                    <a:sym typeface="Calibri" panose="020F0502020204030204" pitchFamily="34" charset="0"/>
                  </a:rPr>
                  <a:t>②</a:t>
                </a:r>
                <a:r>
                  <a:rPr lang="en-US" altLang="zh-CN" sz="1400">
                    <a:solidFill>
                      <a:schemeClr val="tx1">
                        <a:lumMod val="65000"/>
                        <a:lumOff val="35000"/>
                      </a:schemeClr>
                    </a:solidFill>
                    <a:latin typeface="华文中宋" panose="02010600040101010101" charset="-122"/>
                    <a:ea typeface="华文中宋" panose="02010600040101010101" charset="-122"/>
                    <a:cs typeface="Arial" panose="020B0604020202020204" pitchFamily="34" charset="0"/>
                    <a:sym typeface="Calibri" panose="020F0502020204030204" pitchFamily="34" charset="0"/>
                  </a:rPr>
                  <a:t>实现小学英语语篇和图片、音乐、实物、气味、肢体语言等各类资源的有机整合和合理利用，从而帮助学生更有效地掌握英语语言知识和技能</a:t>
                </a:r>
                <a:r>
                  <a:rPr lang="zh-CN" altLang="en-US" sz="1400">
                    <a:solidFill>
                      <a:schemeClr val="tx1">
                        <a:lumMod val="65000"/>
                        <a:lumOff val="35000"/>
                      </a:schemeClr>
                    </a:solidFill>
                    <a:latin typeface="华文中宋" panose="02010600040101010101" charset="-122"/>
                    <a:ea typeface="华文中宋" panose="02010600040101010101" charset="-122"/>
                    <a:cs typeface="Arial" panose="020B0604020202020204" pitchFamily="34" charset="0"/>
                    <a:sym typeface="Calibri" panose="020F0502020204030204" pitchFamily="34" charset="0"/>
                  </a:rPr>
                  <a:t>。</a:t>
                </a:r>
                <a:endParaRPr lang="zh-CN" altLang="en-US" sz="1400">
                  <a:solidFill>
                    <a:schemeClr val="tx1">
                      <a:lumMod val="65000"/>
                      <a:lumOff val="35000"/>
                    </a:schemeClr>
                  </a:solidFill>
                  <a:latin typeface="华文中宋" panose="02010600040101010101" charset="-122"/>
                  <a:ea typeface="华文中宋" panose="02010600040101010101" charset="-122"/>
                  <a:cs typeface="Arial" panose="020B0604020202020204" pitchFamily="34" charset="0"/>
                  <a:sym typeface="Calibri" panose="020F0502020204030204" pitchFamily="34" charset="0"/>
                </a:endParaRPr>
              </a:p>
            </p:txBody>
          </p:sp>
          <p:sp>
            <p:nvSpPr>
              <p:cNvPr id="15" name="圆角矩形 14"/>
              <p:cNvSpPr/>
              <p:nvPr>
                <p:custDataLst>
                  <p:tags r:id="rId2"/>
                </p:custDataLst>
              </p:nvPr>
            </p:nvSpPr>
            <p:spPr>
              <a:xfrm>
                <a:off x="8685" y="1815"/>
                <a:ext cx="5586" cy="2904"/>
              </a:xfrm>
              <a:prstGeom prst="roundRect">
                <a:avLst>
                  <a:gd name="adj" fmla="val 13149"/>
                </a:avLst>
              </a:prstGeom>
              <a:noFill/>
              <a:ln>
                <a:solidFill>
                  <a:srgbClr val="2672B8"/>
                </a:solidFill>
                <a:prstDash val="sys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000"/>
              </a:p>
            </p:txBody>
          </p:sp>
        </p:grpSp>
        <p:grpSp>
          <p:nvGrpSpPr>
            <p:cNvPr id="3" name="组合 2"/>
            <p:cNvGrpSpPr/>
            <p:nvPr/>
          </p:nvGrpSpPr>
          <p:grpSpPr>
            <a:xfrm rot="0">
              <a:off x="1416" y="5022"/>
              <a:ext cx="5586" cy="2625"/>
              <a:chOff x="1587" y="5016"/>
              <a:chExt cx="5586" cy="2625"/>
            </a:xfrm>
          </p:grpSpPr>
          <p:sp>
            <p:nvSpPr>
              <p:cNvPr id="49" name="矩形 48" descr="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
              <p:cNvSpPr/>
              <p:nvPr/>
            </p:nvSpPr>
            <p:spPr>
              <a:xfrm>
                <a:off x="1887" y="5111"/>
                <a:ext cx="4916" cy="2179"/>
              </a:xfrm>
              <a:prstGeom prst="rect">
                <a:avLst/>
              </a:prstGeom>
            </p:spPr>
            <p:txBody>
              <a:bodyPr wrap="square">
                <a:spAutoFit/>
              </a:bodyPr>
              <a:lstStyle/>
              <a:p>
                <a:pPr defTabSz="685800" fontAlgn="base">
                  <a:lnSpc>
                    <a:spcPct val="200000"/>
                  </a:lnSpc>
                  <a:spcBef>
                    <a:spcPct val="0"/>
                  </a:spcBef>
                  <a:spcAft>
                    <a:spcPct val="0"/>
                  </a:spcAft>
                </a:pPr>
                <a:r>
                  <a:rPr lang="zh-CN" altLang="en-US" sz="1400">
                    <a:solidFill>
                      <a:schemeClr val="tx1">
                        <a:lumMod val="65000"/>
                        <a:lumOff val="35000"/>
                      </a:schemeClr>
                    </a:solidFill>
                    <a:latin typeface="华文中宋" panose="02010600040101010101" charset="-122"/>
                    <a:ea typeface="华文中宋" panose="02010600040101010101" charset="-122"/>
                    <a:cs typeface="Arial" panose="020B0604020202020204" pitchFamily="34" charset="0"/>
                    <a:sym typeface="Calibri" panose="020F0502020204030204" pitchFamily="34" charset="0"/>
                  </a:rPr>
                  <a:t>③</a:t>
                </a:r>
                <a:r>
                  <a:rPr lang="en-US" altLang="zh-CN" sz="1400">
                    <a:solidFill>
                      <a:schemeClr val="tx1">
                        <a:lumMod val="65000"/>
                        <a:lumOff val="35000"/>
                      </a:schemeClr>
                    </a:solidFill>
                    <a:latin typeface="华文中宋" panose="02010600040101010101" charset="-122"/>
                    <a:ea typeface="华文中宋" panose="02010600040101010101" charset="-122"/>
                    <a:cs typeface="Arial" panose="020B0604020202020204" pitchFamily="34" charset="0"/>
                    <a:sym typeface="Calibri" panose="020F0502020204030204" pitchFamily="34" charset="0"/>
                  </a:rPr>
                  <a:t>优化学生分析问题和解决问题的能力，从而对事物形成正确的价值判断，并且实现学生思维品质的全面提升。</a:t>
                </a:r>
                <a:endParaRPr lang="en-US" altLang="zh-CN" sz="1400">
                  <a:solidFill>
                    <a:schemeClr val="tx1">
                      <a:lumMod val="65000"/>
                      <a:lumOff val="35000"/>
                    </a:schemeClr>
                  </a:solidFill>
                  <a:latin typeface="华文中宋" panose="02010600040101010101" charset="-122"/>
                  <a:ea typeface="华文中宋" panose="02010600040101010101" charset="-122"/>
                  <a:cs typeface="Arial" panose="020B0604020202020204" pitchFamily="34" charset="0"/>
                  <a:sym typeface="Calibri" panose="020F0502020204030204" pitchFamily="34" charset="0"/>
                </a:endParaRPr>
              </a:p>
            </p:txBody>
          </p:sp>
          <p:sp>
            <p:nvSpPr>
              <p:cNvPr id="17" name="圆角矩形 16"/>
              <p:cNvSpPr/>
              <p:nvPr>
                <p:custDataLst>
                  <p:tags r:id="rId3"/>
                </p:custDataLst>
              </p:nvPr>
            </p:nvSpPr>
            <p:spPr>
              <a:xfrm>
                <a:off x="1587" y="5016"/>
                <a:ext cx="5586" cy="2625"/>
              </a:xfrm>
              <a:prstGeom prst="roundRect">
                <a:avLst>
                  <a:gd name="adj" fmla="val 13149"/>
                </a:avLst>
              </a:prstGeom>
              <a:noFill/>
              <a:ln>
                <a:solidFill>
                  <a:srgbClr val="388AC8"/>
                </a:solidFill>
                <a:prstDash val="sys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000"/>
              </a:p>
            </p:txBody>
          </p:sp>
        </p:grpSp>
        <p:grpSp>
          <p:nvGrpSpPr>
            <p:cNvPr id="5" name="组合 4"/>
            <p:cNvGrpSpPr/>
            <p:nvPr/>
          </p:nvGrpSpPr>
          <p:grpSpPr>
            <a:xfrm rot="0">
              <a:off x="7309" y="5022"/>
              <a:ext cx="5586" cy="2625"/>
              <a:chOff x="8691" y="5016"/>
              <a:chExt cx="5586" cy="2625"/>
            </a:xfrm>
          </p:grpSpPr>
          <p:sp>
            <p:nvSpPr>
              <p:cNvPr id="62" name="矩形 61" descr="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
              <p:cNvSpPr/>
              <p:nvPr/>
            </p:nvSpPr>
            <p:spPr>
              <a:xfrm>
                <a:off x="8964" y="5111"/>
                <a:ext cx="5153" cy="2179"/>
              </a:xfrm>
              <a:prstGeom prst="rect">
                <a:avLst/>
              </a:prstGeom>
            </p:spPr>
            <p:txBody>
              <a:bodyPr wrap="square">
                <a:spAutoFit/>
              </a:bodyPr>
              <a:lstStyle/>
              <a:p>
                <a:pPr defTabSz="685800" fontAlgn="base">
                  <a:lnSpc>
                    <a:spcPct val="150000"/>
                  </a:lnSpc>
                  <a:spcBef>
                    <a:spcPct val="0"/>
                  </a:spcBef>
                  <a:spcAft>
                    <a:spcPct val="0"/>
                  </a:spcAft>
                </a:pPr>
                <a:r>
                  <a:rPr lang="zh-CN" altLang="en-US" sz="1400">
                    <a:solidFill>
                      <a:schemeClr val="tx1">
                        <a:lumMod val="65000"/>
                        <a:lumOff val="35000"/>
                      </a:schemeClr>
                    </a:solidFill>
                    <a:latin typeface="华文中宋" panose="02010600040101010101" charset="-122"/>
                    <a:ea typeface="华文中宋" panose="02010600040101010101" charset="-122"/>
                    <a:cs typeface="Arial" panose="020B0604020202020204" pitchFamily="34" charset="0"/>
                    <a:sym typeface="Calibri" panose="020F0502020204030204" pitchFamily="34" charset="0"/>
                  </a:rPr>
                  <a:t>④</a:t>
                </a:r>
                <a:r>
                  <a:rPr lang="en-US" altLang="zh-CN" sz="1400">
                    <a:solidFill>
                      <a:schemeClr val="tx1">
                        <a:lumMod val="65000"/>
                        <a:lumOff val="35000"/>
                      </a:schemeClr>
                    </a:solidFill>
                    <a:latin typeface="华文中宋" panose="02010600040101010101" charset="-122"/>
                    <a:ea typeface="华文中宋" panose="02010600040101010101" charset="-122"/>
                    <a:cs typeface="Arial" panose="020B0604020202020204" pitchFamily="34" charset="0"/>
                    <a:sym typeface="Calibri" panose="020F0502020204030204" pitchFamily="34" charset="0"/>
                  </a:rPr>
                  <a:t>不断创设语篇学习的范例类型，有利于学生以此为参照自主调试英语学习策略、拓宽英语学习渠道</a:t>
                </a:r>
                <a:r>
                  <a:rPr lang="zh-CN" altLang="en-US" sz="1400">
                    <a:solidFill>
                      <a:schemeClr val="tx1">
                        <a:lumMod val="65000"/>
                        <a:lumOff val="35000"/>
                      </a:schemeClr>
                    </a:solidFill>
                    <a:latin typeface="华文中宋" panose="02010600040101010101" charset="-122"/>
                    <a:ea typeface="华文中宋" panose="02010600040101010101" charset="-122"/>
                    <a:cs typeface="Arial" panose="020B0604020202020204" pitchFamily="34" charset="0"/>
                    <a:sym typeface="Calibri" panose="020F0502020204030204" pitchFamily="34" charset="0"/>
                  </a:rPr>
                  <a:t>，</a:t>
                </a:r>
                <a:r>
                  <a:rPr lang="en-US" altLang="zh-CN" sz="1400">
                    <a:solidFill>
                      <a:schemeClr val="tx1">
                        <a:lumMod val="65000"/>
                        <a:lumOff val="35000"/>
                      </a:schemeClr>
                    </a:solidFill>
                    <a:latin typeface="华文中宋" panose="02010600040101010101" charset="-122"/>
                    <a:ea typeface="华文中宋" panose="02010600040101010101" charset="-122"/>
                    <a:cs typeface="Arial" panose="020B0604020202020204" pitchFamily="34" charset="0"/>
                    <a:sym typeface="Calibri" panose="020F0502020204030204" pitchFamily="34" charset="0"/>
                  </a:rPr>
                  <a:t>实现学生自主学习并养成学习习惯的目的。</a:t>
                </a:r>
                <a:endParaRPr lang="en-US" altLang="zh-CN" sz="1400">
                  <a:solidFill>
                    <a:schemeClr val="tx1">
                      <a:lumMod val="65000"/>
                      <a:lumOff val="35000"/>
                    </a:schemeClr>
                  </a:solidFill>
                  <a:latin typeface="华文中宋" panose="02010600040101010101" charset="-122"/>
                  <a:ea typeface="华文中宋" panose="02010600040101010101" charset="-122"/>
                  <a:cs typeface="Arial" panose="020B0604020202020204" pitchFamily="34" charset="0"/>
                  <a:sym typeface="Calibri" panose="020F0502020204030204" pitchFamily="34" charset="0"/>
                </a:endParaRPr>
              </a:p>
            </p:txBody>
          </p:sp>
          <p:sp>
            <p:nvSpPr>
              <p:cNvPr id="18" name="圆角矩形 17"/>
              <p:cNvSpPr/>
              <p:nvPr>
                <p:custDataLst>
                  <p:tags r:id="rId4"/>
                </p:custDataLst>
              </p:nvPr>
            </p:nvSpPr>
            <p:spPr>
              <a:xfrm>
                <a:off x="8691" y="5016"/>
                <a:ext cx="5586" cy="2625"/>
              </a:xfrm>
              <a:prstGeom prst="roundRect">
                <a:avLst>
                  <a:gd name="adj" fmla="val 13149"/>
                </a:avLst>
              </a:prstGeom>
              <a:noFill/>
              <a:ln>
                <a:solidFill>
                  <a:srgbClr val="31809F"/>
                </a:solidFill>
                <a:prstDash val="sys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000"/>
              </a:p>
            </p:txBody>
          </p:sp>
        </p:grpSp>
      </p:gr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占位符 21"/>
          <p:cNvPicPr>
            <a:picLocks noGrp="1" noChangeAspect="1"/>
          </p:cNvPicPr>
          <p:nvPr>
            <p:ph type="pic" sz="quarter" idx="10"/>
          </p:nvPr>
        </p:nvPicPr>
        <p:blipFill rotWithShape="1">
          <a:blip r:embed="rId1">
            <a:extLst>
              <a:ext uri="{28A0092B-C50C-407E-A947-70E740481C1C}">
                <a14:useLocalDpi xmlns:a14="http://schemas.microsoft.com/office/drawing/2010/main" val="0"/>
              </a:ext>
            </a:extLst>
          </a:blip>
          <a:srcRect t="17506" b="17506"/>
          <a:stretch>
            <a:fillRect/>
          </a:stretch>
        </p:blipFill>
        <p:spPr>
          <a:effectLst>
            <a:outerShdw blurRad="241300" sx="102000" sy="102000" algn="ctr" rotWithShape="0">
              <a:schemeClr val="bg1">
                <a:alpha val="40000"/>
              </a:schemeClr>
            </a:outerShdw>
          </a:effectLst>
        </p:spPr>
      </p:pic>
      <p:pic>
        <p:nvPicPr>
          <p:cNvPr id="24" name="图片占位符 23"/>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8941" r="8941"/>
          <a:stretch>
            <a:fillRect/>
          </a:stretch>
        </p:blipFill>
        <p:spPr>
          <a:effectLst>
            <a:outerShdw blurRad="241300" sx="102000" sy="102000" algn="ctr" rotWithShape="0">
              <a:schemeClr val="bg1">
                <a:alpha val="40000"/>
              </a:schemeClr>
            </a:outerShdw>
          </a:effectLst>
        </p:spPr>
      </p:pic>
      <p:pic>
        <p:nvPicPr>
          <p:cNvPr id="26" name="图片占位符 2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5363" r="15363"/>
          <a:stretch>
            <a:fillRect/>
          </a:stretch>
        </p:blipFill>
        <p:spPr>
          <a:effectLst>
            <a:outerShdw blurRad="241300" sx="102000" sy="102000" algn="ctr" rotWithShape="0">
              <a:schemeClr val="bg1">
                <a:alpha val="40000"/>
              </a:schemeClr>
            </a:outerShdw>
          </a:effectLst>
        </p:spPr>
      </p:pic>
      <p:pic>
        <p:nvPicPr>
          <p:cNvPr id="6" name="图片占位符 5"/>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8946" r="8946"/>
          <a:stretch>
            <a:fillRect/>
          </a:stretch>
        </p:blipFill>
        <p:spPr>
          <a:effectLst>
            <a:outerShdw blurRad="241300" sx="102000" sy="102000" algn="ctr" rotWithShape="0">
              <a:schemeClr val="bg1">
                <a:alpha val="40000"/>
              </a:schemeClr>
            </a:outerShdw>
          </a:effectLst>
        </p:spPr>
      </p:pic>
      <p:sp>
        <p:nvSpPr>
          <p:cNvPr id="21" name="文本框 20"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2383155" y="1488440"/>
            <a:ext cx="1925955" cy="119888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i="0" u="none" strike="noStrike" kern="1200" cap="none" spc="0" normalizeH="0" baseline="0" noProof="0">
                <a:ln>
                  <a:noFill/>
                </a:ln>
                <a:solidFill>
                  <a:schemeClr val="bg1"/>
                </a:solidFill>
                <a:effectLst/>
                <a:uLnTx/>
                <a:uFillTx/>
                <a:latin typeface="华文中宋" panose="02010600040101010101" charset="-122"/>
                <a:ea typeface="华文中宋" panose="02010600040101010101" charset="-122"/>
                <a:cs typeface="+mn-cs"/>
                <a:sym typeface="汉仪旗黑-45S" panose="00020600040101010101" pitchFamily="18" charset="-122"/>
              </a:rPr>
              <a:t>开展指向策略下的多模态教学实践的相关理论研究</a:t>
            </a:r>
            <a:endParaRPr kumimoji="0" lang="zh-CN" altLang="en-US" i="0" u="none" strike="noStrike" kern="1200" cap="none" spc="0" normalizeH="0" baseline="0" noProof="0">
              <a:ln>
                <a:noFill/>
              </a:ln>
              <a:solidFill>
                <a:schemeClr val="bg1"/>
              </a:solidFill>
              <a:effectLst/>
              <a:uLnTx/>
              <a:uFillTx/>
              <a:latin typeface="华文中宋" panose="02010600040101010101" charset="-122"/>
              <a:ea typeface="华文中宋" panose="02010600040101010101" charset="-122"/>
              <a:cs typeface="+mn-cs"/>
              <a:sym typeface="汉仪旗黑-45S" panose="00020600040101010101" pitchFamily="18" charset="-122"/>
            </a:endParaRPr>
          </a:p>
        </p:txBody>
      </p:sp>
      <p:sp>
        <p:nvSpPr>
          <p:cNvPr id="25" name="文本框 24"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2383155" y="3335020"/>
            <a:ext cx="1925955" cy="119888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i="0" u="none" strike="noStrike" kern="1200" cap="none" spc="0" normalizeH="0" baseline="0" noProof="0">
                <a:ln>
                  <a:noFill/>
                </a:ln>
                <a:solidFill>
                  <a:schemeClr val="bg1"/>
                </a:solidFill>
                <a:effectLst/>
                <a:uLnTx/>
                <a:uFillTx/>
                <a:latin typeface="华文中宋" panose="02010600040101010101" charset="-122"/>
                <a:ea typeface="华文中宋" panose="02010600040101010101" charset="-122"/>
                <a:cs typeface="+mn-cs"/>
                <a:sym typeface="汉仪旗黑-45S" panose="00020600040101010101" pitchFamily="18" charset="-122"/>
              </a:rPr>
              <a:t>探索基于指向策略的小学英语语篇多模态教学的实践策略</a:t>
            </a:r>
            <a:endParaRPr kumimoji="0" lang="zh-CN" altLang="en-US" i="0" u="none" strike="noStrike" kern="1200" cap="none" spc="0" normalizeH="0" baseline="0" noProof="0">
              <a:ln>
                <a:noFill/>
              </a:ln>
              <a:solidFill>
                <a:schemeClr val="bg1"/>
              </a:solidFill>
              <a:effectLst/>
              <a:uLnTx/>
              <a:uFillTx/>
              <a:latin typeface="华文中宋" panose="02010600040101010101" charset="-122"/>
              <a:ea typeface="华文中宋" panose="02010600040101010101" charset="-122"/>
              <a:cs typeface="+mn-cs"/>
              <a:sym typeface="汉仪旗黑-45S" panose="00020600040101010101" pitchFamily="18" charset="-122"/>
            </a:endParaRPr>
          </a:p>
        </p:txBody>
      </p:sp>
      <p:sp>
        <p:nvSpPr>
          <p:cNvPr id="28" name="文本框 27"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6765925" y="1488440"/>
            <a:ext cx="1885315" cy="119888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i="0" u="none" strike="noStrike" kern="1200" cap="none" spc="0" normalizeH="0" baseline="0" noProof="0">
                <a:ln>
                  <a:noFill/>
                </a:ln>
                <a:solidFill>
                  <a:schemeClr val="bg1"/>
                </a:solidFill>
                <a:effectLst/>
                <a:uLnTx/>
                <a:uFillTx/>
                <a:latin typeface="华文中宋" panose="02010600040101010101" charset="-122"/>
                <a:ea typeface="华文中宋" panose="02010600040101010101" charset="-122"/>
                <a:cs typeface="+mn-cs"/>
                <a:sym typeface="汉仪旗黑-45S" panose="00020600040101010101" pitchFamily="18" charset="-122"/>
              </a:rPr>
              <a:t>调研小学英语语篇教学现状，分析现存问题与问题产生的原因</a:t>
            </a:r>
            <a:endParaRPr kumimoji="0" lang="zh-CN" altLang="en-US" i="0" u="none" strike="noStrike" kern="1200" cap="none" spc="0" normalizeH="0" baseline="0" noProof="0">
              <a:ln>
                <a:noFill/>
              </a:ln>
              <a:solidFill>
                <a:schemeClr val="bg1"/>
              </a:solidFill>
              <a:effectLst/>
              <a:uLnTx/>
              <a:uFillTx/>
              <a:latin typeface="华文中宋" panose="02010600040101010101" charset="-122"/>
              <a:ea typeface="华文中宋" panose="02010600040101010101" charset="-122"/>
              <a:cs typeface="+mn-cs"/>
              <a:sym typeface="汉仪旗黑-45S" panose="00020600040101010101" pitchFamily="18" charset="-122"/>
            </a:endParaRPr>
          </a:p>
        </p:txBody>
      </p:sp>
      <p:sp>
        <p:nvSpPr>
          <p:cNvPr id="30" name="文本框 29"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6765925" y="3306445"/>
            <a:ext cx="1828800" cy="119888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i="0" u="none" strike="noStrike" kern="1200" cap="none" spc="0" normalizeH="0" baseline="0" noProof="0">
                <a:ln>
                  <a:noFill/>
                </a:ln>
                <a:solidFill>
                  <a:schemeClr val="bg1"/>
                </a:solidFill>
                <a:effectLst/>
                <a:uLnTx/>
                <a:uFillTx/>
                <a:latin typeface="华文中宋" panose="02010600040101010101" charset="-122"/>
                <a:ea typeface="华文中宋" panose="02010600040101010101" charset="-122"/>
                <a:cs typeface="+mn-cs"/>
                <a:sym typeface="汉仪旗黑-45S" panose="00020600040101010101" pitchFamily="18" charset="-122"/>
              </a:rPr>
              <a:t>依托指向策略下的多模态教学，构建小学英语语篇教学评价体系</a:t>
            </a:r>
            <a:endParaRPr kumimoji="0" lang="zh-CN" altLang="en-US" i="0" u="none" strike="noStrike" kern="1200" cap="none" spc="0" normalizeH="0" baseline="0" noProof="0">
              <a:ln>
                <a:noFill/>
              </a:ln>
              <a:solidFill>
                <a:schemeClr val="bg1"/>
              </a:solidFill>
              <a:effectLst/>
              <a:uLnTx/>
              <a:uFillTx/>
              <a:latin typeface="华文中宋" panose="02010600040101010101" charset="-122"/>
              <a:ea typeface="华文中宋" panose="02010600040101010101" charset="-122"/>
              <a:cs typeface="+mn-cs"/>
              <a:sym typeface="汉仪旗黑-45S" panose="00020600040101010101" pitchFamily="18" charset="-122"/>
            </a:endParaRPr>
          </a:p>
        </p:txBody>
      </p:sp>
      <p:grpSp>
        <p:nvGrpSpPr>
          <p:cNvPr id="2" name="组合 1"/>
          <p:cNvGrpSpPr/>
          <p:nvPr/>
        </p:nvGrpSpPr>
        <p:grpSpPr>
          <a:xfrm>
            <a:off x="572770" y="200025"/>
            <a:ext cx="2313305" cy="715010"/>
            <a:chOff x="902" y="315"/>
            <a:chExt cx="3643" cy="1126"/>
          </a:xfrm>
        </p:grpSpPr>
        <p:sp>
          <p:nvSpPr>
            <p:cNvPr id="18" name="矩形 17"/>
            <p:cNvSpPr/>
            <p:nvPr/>
          </p:nvSpPr>
          <p:spPr>
            <a:xfrm>
              <a:off x="902" y="315"/>
              <a:ext cx="2971" cy="725"/>
            </a:xfrm>
            <a:prstGeom prst="rect">
              <a:avLst/>
            </a:prstGeom>
          </p:spPr>
          <p:txBody>
            <a:bodyPr wrap="none">
              <a:spAutoFit/>
            </a:bodyPr>
            <a:lstStyle/>
            <a:p>
              <a:pPr defTabSz="685800"/>
              <a:r>
                <a:rPr lang="zh-CN" altLang="en-US" sz="2400" b="1" kern="0">
                  <a:gradFill>
                    <a:gsLst>
                      <a:gs pos="0">
                        <a:srgbClr val="388AC8"/>
                      </a:gs>
                      <a:gs pos="100000">
                        <a:srgbClr val="2672B8"/>
                      </a:gs>
                    </a:gsLst>
                    <a:lin ang="5400000" scaled="1"/>
                  </a:gradFill>
                  <a:latin typeface="汉仪颜楷简" panose="00020600040101010101" charset="-122"/>
                  <a:ea typeface="汉仪颜楷简" panose="00020600040101010101" charset="-122"/>
                  <a:sym typeface="汉仪旗黑-45S" panose="00020600040101010101" pitchFamily="18" charset="-122"/>
                </a:rPr>
                <a:t>04 研究内容</a:t>
              </a:r>
              <a:endParaRPr lang="zh-CN" altLang="en-US" sz="2400" b="1" kern="0">
                <a:gradFill>
                  <a:gsLst>
                    <a:gs pos="0">
                      <a:srgbClr val="388AC8"/>
                    </a:gs>
                    <a:gs pos="100000">
                      <a:srgbClr val="2672B8"/>
                    </a:gs>
                  </a:gsLst>
                  <a:lin ang="5400000" scaled="1"/>
                </a:gradFill>
                <a:latin typeface="汉仪颜楷简" panose="00020600040101010101" charset="-122"/>
                <a:ea typeface="汉仪颜楷简" panose="00020600040101010101" charset="-122"/>
                <a:sym typeface="汉仪旗黑-45S" panose="00020600040101010101" pitchFamily="18" charset="-122"/>
              </a:endParaRPr>
            </a:p>
          </p:txBody>
        </p:sp>
        <p:sp>
          <p:nvSpPr>
            <p:cNvPr id="19" name="Rectangle 120"/>
            <p:cNvSpPr/>
            <p:nvPr/>
          </p:nvSpPr>
          <p:spPr>
            <a:xfrm>
              <a:off x="947" y="1007"/>
              <a:ext cx="3598" cy="434"/>
            </a:xfrm>
            <a:prstGeom prst="rect">
              <a:avLst/>
            </a:prstGeom>
          </p:spPr>
          <p:txBody>
            <a:bodyPr wrap="square">
              <a:spAutoFit/>
            </a:bodyPr>
            <a:lstStyle/>
            <a:p>
              <a:pPr marL="0" marR="0" lvl="0" algn="dist" defTabSz="6858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lumMod val="65000"/>
                      <a:lumOff val="35000"/>
                    </a:schemeClr>
                  </a:solidFill>
                  <a:effectLst/>
                  <a:uLnTx/>
                  <a:uFillTx/>
                  <a:latin typeface="华文中宋" panose="02010600040101010101" charset="-122"/>
                  <a:ea typeface="华文中宋" panose="02010600040101010101" charset="-122"/>
                  <a:cs typeface="+mn-ea"/>
                  <a:sym typeface="汉仪旗黑-45S" panose="00020600040101010101" pitchFamily="18" charset="-122"/>
                </a:rPr>
                <a:t>Research content</a:t>
              </a:r>
              <a:endParaRPr kumimoji="0" lang="id-ID" sz="1200" b="0" i="0" u="none" strike="noStrike" kern="1200" cap="none" spc="0" normalizeH="0" baseline="0" noProof="0">
                <a:ln>
                  <a:noFill/>
                </a:ln>
                <a:solidFill>
                  <a:schemeClr val="tx1">
                    <a:lumMod val="65000"/>
                    <a:lumOff val="35000"/>
                  </a:schemeClr>
                </a:solidFill>
                <a:effectLst/>
                <a:uLnTx/>
                <a:uFillTx/>
                <a:latin typeface="华文中宋" panose="02010600040101010101" charset="-122"/>
                <a:ea typeface="华文中宋" panose="02010600040101010101" charset="-122"/>
                <a:cs typeface="+mn-ea"/>
                <a:sym typeface="汉仪旗黑-45S"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572770" y="200025"/>
            <a:ext cx="2313305" cy="715010"/>
            <a:chOff x="902" y="315"/>
            <a:chExt cx="3643" cy="1126"/>
          </a:xfrm>
        </p:grpSpPr>
        <p:sp>
          <p:nvSpPr>
            <p:cNvPr id="18" name="矩形 17"/>
            <p:cNvSpPr/>
            <p:nvPr>
              <p:custDataLst>
                <p:tags r:id="rId1"/>
              </p:custDataLst>
            </p:nvPr>
          </p:nvSpPr>
          <p:spPr>
            <a:xfrm>
              <a:off x="902" y="315"/>
              <a:ext cx="2971" cy="725"/>
            </a:xfrm>
            <a:prstGeom prst="rect">
              <a:avLst/>
            </a:prstGeom>
          </p:spPr>
          <p:txBody>
            <a:bodyPr wrap="none">
              <a:spAutoFit/>
            </a:bodyPr>
            <a:p>
              <a:pPr defTabSz="685800"/>
              <a:r>
                <a:rPr lang="zh-CN" altLang="en-US" sz="2400" b="1" kern="0">
                  <a:gradFill>
                    <a:gsLst>
                      <a:gs pos="0">
                        <a:srgbClr val="388AC8"/>
                      </a:gs>
                      <a:gs pos="100000">
                        <a:srgbClr val="2672B8"/>
                      </a:gs>
                    </a:gsLst>
                    <a:lin ang="5400000" scaled="1"/>
                  </a:gradFill>
                  <a:latin typeface="汉仪颜楷简" panose="00020600040101010101" charset="-122"/>
                  <a:ea typeface="汉仪颜楷简" panose="00020600040101010101" charset="-122"/>
                  <a:sym typeface="汉仪旗黑-45S" panose="00020600040101010101" pitchFamily="18" charset="-122"/>
                </a:rPr>
                <a:t>04 研究内容</a:t>
              </a:r>
              <a:endParaRPr lang="zh-CN" altLang="en-US" sz="2400" b="1" kern="0">
                <a:gradFill>
                  <a:gsLst>
                    <a:gs pos="0">
                      <a:srgbClr val="388AC8"/>
                    </a:gs>
                    <a:gs pos="100000">
                      <a:srgbClr val="2672B8"/>
                    </a:gs>
                  </a:gsLst>
                  <a:lin ang="5400000" scaled="1"/>
                </a:gradFill>
                <a:latin typeface="汉仪颜楷简" panose="00020600040101010101" charset="-122"/>
                <a:ea typeface="汉仪颜楷简" panose="00020600040101010101" charset="-122"/>
                <a:sym typeface="汉仪旗黑-45S" panose="00020600040101010101" pitchFamily="18" charset="-122"/>
              </a:endParaRPr>
            </a:p>
          </p:txBody>
        </p:sp>
        <p:sp>
          <p:nvSpPr>
            <p:cNvPr id="19" name="Rectangle 120"/>
            <p:cNvSpPr/>
            <p:nvPr>
              <p:custDataLst>
                <p:tags r:id="rId2"/>
              </p:custDataLst>
            </p:nvPr>
          </p:nvSpPr>
          <p:spPr>
            <a:xfrm>
              <a:off x="947" y="1007"/>
              <a:ext cx="3598" cy="434"/>
            </a:xfrm>
            <a:prstGeom prst="rect">
              <a:avLst/>
            </a:prstGeom>
          </p:spPr>
          <p:txBody>
            <a:bodyPr wrap="square">
              <a:spAutoFit/>
            </a:bodyPr>
            <a:p>
              <a:pPr marL="0" marR="0" lvl="0" algn="dist" defTabSz="6858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lumMod val="65000"/>
                      <a:lumOff val="35000"/>
                    </a:schemeClr>
                  </a:solidFill>
                  <a:effectLst/>
                  <a:uLnTx/>
                  <a:uFillTx/>
                  <a:latin typeface="华文中宋" panose="02010600040101010101" charset="-122"/>
                  <a:ea typeface="华文中宋" panose="02010600040101010101" charset="-122"/>
                  <a:cs typeface="+mn-ea"/>
                  <a:sym typeface="汉仪旗黑-45S" panose="00020600040101010101" pitchFamily="18" charset="-122"/>
                </a:rPr>
                <a:t>Research content</a:t>
              </a:r>
              <a:endParaRPr kumimoji="0" lang="id-ID" sz="1200" b="0" i="0" u="none" strike="noStrike" kern="1200" cap="none" spc="0" normalizeH="0" baseline="0" noProof="0">
                <a:ln>
                  <a:noFill/>
                </a:ln>
                <a:solidFill>
                  <a:schemeClr val="tx1">
                    <a:lumMod val="65000"/>
                    <a:lumOff val="35000"/>
                  </a:schemeClr>
                </a:solidFill>
                <a:effectLst/>
                <a:uLnTx/>
                <a:uFillTx/>
                <a:latin typeface="华文中宋" panose="02010600040101010101" charset="-122"/>
                <a:ea typeface="华文中宋" panose="02010600040101010101" charset="-122"/>
                <a:cs typeface="+mn-ea"/>
                <a:sym typeface="汉仪旗黑-45S" panose="00020600040101010101" pitchFamily="18" charset="-122"/>
              </a:endParaRPr>
            </a:p>
          </p:txBody>
        </p:sp>
      </p:grpSp>
      <p:sp>
        <p:nvSpPr>
          <p:cNvPr id="3" name="圆角矩形 2"/>
          <p:cNvSpPr/>
          <p:nvPr/>
        </p:nvSpPr>
        <p:spPr>
          <a:xfrm>
            <a:off x="328295" y="987425"/>
            <a:ext cx="4173220" cy="1958975"/>
          </a:xfrm>
          <a:prstGeom prst="roundRect">
            <a:avLst/>
          </a:prstGeom>
          <a:solidFill>
            <a:srgbClr val="388AC8"/>
          </a:solidFill>
          <a:ln>
            <a:noFill/>
          </a:ln>
          <a:effectLst>
            <a:outerShdw blurRad="101600" sx="101000" sy="101000" algn="ct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圆角矩形 3"/>
          <p:cNvSpPr/>
          <p:nvPr>
            <p:custDataLst>
              <p:tags r:id="rId3"/>
            </p:custDataLst>
          </p:nvPr>
        </p:nvSpPr>
        <p:spPr>
          <a:xfrm>
            <a:off x="4677410" y="987425"/>
            <a:ext cx="4173220" cy="1958975"/>
          </a:xfrm>
          <a:prstGeom prst="roundRect">
            <a:avLst/>
          </a:prstGeom>
          <a:solidFill>
            <a:srgbClr val="388AC8"/>
          </a:solidFill>
          <a:ln>
            <a:noFill/>
          </a:ln>
          <a:effectLst>
            <a:outerShdw blurRad="101600" sx="101000" sy="101000" algn="ct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4"/>
            </p:custDataLst>
          </p:nvPr>
        </p:nvSpPr>
        <p:spPr>
          <a:xfrm>
            <a:off x="328295" y="3072765"/>
            <a:ext cx="4173220" cy="1958975"/>
          </a:xfrm>
          <a:prstGeom prst="roundRect">
            <a:avLst/>
          </a:prstGeom>
          <a:solidFill>
            <a:srgbClr val="388AC8"/>
          </a:solidFill>
          <a:ln>
            <a:noFill/>
          </a:ln>
          <a:effectLst>
            <a:outerShdw blurRad="101600" sx="101000" sy="101000" algn="ct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圆角矩形 5"/>
          <p:cNvSpPr/>
          <p:nvPr>
            <p:custDataLst>
              <p:tags r:id="rId5"/>
            </p:custDataLst>
          </p:nvPr>
        </p:nvSpPr>
        <p:spPr>
          <a:xfrm>
            <a:off x="4677410" y="3072765"/>
            <a:ext cx="4173220" cy="1958975"/>
          </a:xfrm>
          <a:prstGeom prst="roundRect">
            <a:avLst/>
          </a:prstGeom>
          <a:solidFill>
            <a:srgbClr val="388AC8"/>
          </a:solidFill>
          <a:ln>
            <a:noFill/>
          </a:ln>
          <a:effectLst>
            <a:outerShdw blurRad="101600" sx="101000" sy="101000" algn="ct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4" name="图片占位符 23"/>
          <p:cNvPicPr>
            <a:picLocks noGrp="1" noChangeAspect="1"/>
          </p:cNvPicPr>
          <p:nvPr>
            <p:custDataLst>
              <p:tags r:id="rId6"/>
            </p:custDataLst>
          </p:nvPr>
        </p:nvPicPr>
        <p:blipFill rotWithShape="1">
          <a:blip r:embed="rId7">
            <a:extLst>
              <a:ext uri="{28A0092B-C50C-407E-A947-70E740481C1C}">
                <a14:useLocalDpi xmlns:a14="http://schemas.microsoft.com/office/drawing/2010/main" val="0"/>
              </a:ext>
            </a:extLst>
          </a:blip>
          <a:srcRect l="8941" r="8941"/>
          <a:stretch>
            <a:fillRect/>
          </a:stretch>
        </p:blipFill>
        <p:spPr>
          <a:xfrm>
            <a:off x="4812665" y="1125855"/>
            <a:ext cx="866140" cy="1684655"/>
          </a:xfrm>
          <a:prstGeom prst="roundRect">
            <a:avLst>
              <a:gd name="adj" fmla="val 25366"/>
            </a:avLst>
          </a:prstGeom>
          <a:gradFill>
            <a:gsLst>
              <a:gs pos="0">
                <a:srgbClr val="388AC8"/>
              </a:gs>
              <a:gs pos="100000">
                <a:srgbClr val="2672B8"/>
              </a:gs>
            </a:gsLst>
            <a:lin ang="5400000" scaled="1"/>
          </a:gradFill>
          <a:ln>
            <a:noFill/>
          </a:ln>
          <a:effectLst>
            <a:outerShdw blurRad="241300" sx="102000" sy="102000" algn="ctr" rotWithShape="0">
              <a:schemeClr val="bg1">
                <a:alpha val="40000"/>
              </a:schemeClr>
            </a:outerShdw>
          </a:effectLst>
        </p:spPr>
      </p:pic>
      <p:pic>
        <p:nvPicPr>
          <p:cNvPr id="26" name="图片占位符 25"/>
          <p:cNvPicPr>
            <a:picLocks noGrp="1" noChangeAspect="1"/>
          </p:cNvPicPr>
          <p:nvPr>
            <p:custDataLst>
              <p:tags r:id="rId8"/>
            </p:custDataLst>
          </p:nvPr>
        </p:nvPicPr>
        <p:blipFill rotWithShape="1">
          <a:blip r:embed="rId9">
            <a:extLst>
              <a:ext uri="{28A0092B-C50C-407E-A947-70E740481C1C}">
                <a14:useLocalDpi xmlns:a14="http://schemas.microsoft.com/office/drawing/2010/main" val="0"/>
              </a:ext>
            </a:extLst>
          </a:blip>
          <a:srcRect l="15363" r="15363"/>
          <a:stretch>
            <a:fillRect/>
          </a:stretch>
        </p:blipFill>
        <p:spPr>
          <a:xfrm>
            <a:off x="450850" y="1125855"/>
            <a:ext cx="866140" cy="1684655"/>
          </a:xfrm>
          <a:prstGeom prst="roundRect">
            <a:avLst>
              <a:gd name="adj" fmla="val 29178"/>
            </a:avLst>
          </a:prstGeom>
          <a:gradFill>
            <a:gsLst>
              <a:gs pos="0">
                <a:srgbClr val="388AC8"/>
              </a:gs>
              <a:gs pos="100000">
                <a:srgbClr val="2672B8"/>
              </a:gs>
            </a:gsLst>
            <a:lin ang="5400000" scaled="1"/>
          </a:gradFill>
          <a:ln>
            <a:noFill/>
          </a:ln>
          <a:effectLst>
            <a:outerShdw blurRad="241300" sx="102000" sy="102000" algn="ctr" rotWithShape="0">
              <a:schemeClr val="bg1">
                <a:alpha val="40000"/>
              </a:schemeClr>
            </a:outerShdw>
          </a:effectLst>
        </p:spPr>
      </p:pic>
      <p:pic>
        <p:nvPicPr>
          <p:cNvPr id="7" name="图片占位符 5"/>
          <p:cNvPicPr>
            <a:picLocks noGrp="1" noChangeAspect="1"/>
          </p:cNvPicPr>
          <p:nvPr>
            <p:custDataLst>
              <p:tags r:id="rId10"/>
            </p:custDataLst>
          </p:nvPr>
        </p:nvPicPr>
        <p:blipFill>
          <a:blip r:embed="rId11">
            <a:extLst>
              <a:ext uri="{28A0092B-C50C-407E-A947-70E740481C1C}">
                <a14:useLocalDpi xmlns:a14="http://schemas.microsoft.com/office/drawing/2010/main" val="0"/>
              </a:ext>
            </a:extLst>
          </a:blip>
          <a:srcRect l="8946" r="8946"/>
          <a:stretch>
            <a:fillRect/>
          </a:stretch>
        </p:blipFill>
        <p:spPr>
          <a:xfrm>
            <a:off x="4812665" y="3211195"/>
            <a:ext cx="866140" cy="1684655"/>
          </a:xfrm>
          <a:prstGeom prst="roundRect">
            <a:avLst>
              <a:gd name="adj" fmla="val 28885"/>
            </a:avLst>
          </a:prstGeom>
          <a:gradFill>
            <a:gsLst>
              <a:gs pos="0">
                <a:srgbClr val="388AC8"/>
              </a:gs>
              <a:gs pos="100000">
                <a:srgbClr val="2672B8"/>
              </a:gs>
            </a:gsLst>
            <a:lin ang="5400000" scaled="1"/>
          </a:gradFill>
          <a:ln>
            <a:noFill/>
          </a:ln>
          <a:effectLst>
            <a:outerShdw blurRad="241300" sx="102000" sy="102000" algn="ctr" rotWithShape="0">
              <a:schemeClr val="bg1">
                <a:alpha val="40000"/>
              </a:schemeClr>
            </a:outerShdw>
          </a:effectLst>
        </p:spPr>
      </p:pic>
      <p:sp>
        <p:nvSpPr>
          <p:cNvPr id="9" name="圆角矩形 8" descr="&amp;pky96198680716&amp;"/>
          <p:cNvSpPr/>
          <p:nvPr/>
        </p:nvSpPr>
        <p:spPr>
          <a:xfrm>
            <a:off x="450850" y="3211195"/>
            <a:ext cx="854075" cy="1680845"/>
          </a:xfrm>
          <a:prstGeom prst="roundRect">
            <a:avLst>
              <a:gd name="adj" fmla="val 27211"/>
            </a:avLst>
          </a:prstGeom>
          <a:blipFill rotWithShape="1">
            <a:blip r:embed="rId12"/>
            <a:stretch>
              <a:fillRect/>
            </a:stretch>
          </a:blipFill>
          <a:ln>
            <a:noFill/>
          </a:ln>
          <a:effectLst>
            <a:outerShdw blurRad="139700" sx="102000" sy="102000" algn="ctr" rotWithShape="0">
              <a:srgbClr val="FAFDFF">
                <a:alpha val="4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文本框 9"/>
          <p:cNvSpPr txBox="1"/>
          <p:nvPr/>
        </p:nvSpPr>
        <p:spPr>
          <a:xfrm>
            <a:off x="1414145" y="1125855"/>
            <a:ext cx="2967990" cy="521970"/>
          </a:xfrm>
          <a:prstGeom prst="rect">
            <a:avLst/>
          </a:prstGeom>
          <a:noFill/>
        </p:spPr>
        <p:txBody>
          <a:bodyPr wrap="square" rtlCol="0" anchor="t">
            <a:spAutoFit/>
          </a:bodyPr>
          <a:p>
            <a:r>
              <a:rPr lang="zh-CN" altLang="en-US" sz="1400">
                <a:solidFill>
                  <a:schemeClr val="bg1"/>
                </a:solidFill>
                <a:latin typeface="方正公文小标宋" panose="02000500000000000000" charset="-122"/>
                <a:ea typeface="方正公文小标宋" panose="02000500000000000000" charset="-122"/>
              </a:rPr>
              <a:t>开展指向策略下的多模态教学实践的相关理论研究</a:t>
            </a:r>
            <a:endParaRPr lang="zh-CN" altLang="en-US" sz="1400">
              <a:solidFill>
                <a:schemeClr val="bg1"/>
              </a:solidFill>
              <a:latin typeface="方正公文小标宋" panose="02000500000000000000" charset="-122"/>
              <a:ea typeface="方正公文小标宋" panose="02000500000000000000" charset="-122"/>
            </a:endParaRPr>
          </a:p>
        </p:txBody>
      </p:sp>
      <p:sp>
        <p:nvSpPr>
          <p:cNvPr id="11" name="文本框 10"/>
          <p:cNvSpPr txBox="1"/>
          <p:nvPr/>
        </p:nvSpPr>
        <p:spPr>
          <a:xfrm>
            <a:off x="1413510" y="1647825"/>
            <a:ext cx="2968625" cy="1271270"/>
          </a:xfrm>
          <a:prstGeom prst="rect">
            <a:avLst/>
          </a:prstGeom>
          <a:noFill/>
        </p:spPr>
        <p:txBody>
          <a:bodyPr wrap="square" rtlCol="0" anchor="t">
            <a:spAutoFit/>
          </a:bodyPr>
          <a:p>
            <a:pPr indent="0" fontAlgn="auto">
              <a:lnSpc>
                <a:spcPts val="1840"/>
              </a:lnSpc>
            </a:pPr>
            <a:r>
              <a:rPr lang="zh-CN" altLang="en-US" sz="1200">
                <a:solidFill>
                  <a:schemeClr val="bg1"/>
                </a:solidFill>
                <a:latin typeface="华文中宋" panose="02010600040101010101" charset="-122"/>
                <a:ea typeface="华文中宋" panose="02010600040101010101" charset="-122"/>
              </a:rPr>
              <a:t>立足新课程改革根本要求，通过深入的理论研究，形成指向策略下小学英语语篇多模态教学实践策略的理论框架，为进一步开展指向策略下小学英语语篇多模态教学的研究和实践工作奠定理论基础。</a:t>
            </a:r>
            <a:endParaRPr lang="zh-CN" altLang="en-US" sz="1200">
              <a:solidFill>
                <a:schemeClr val="bg1"/>
              </a:solidFill>
              <a:latin typeface="华文中宋" panose="02010600040101010101" charset="-122"/>
              <a:ea typeface="华文中宋" panose="02010600040101010101" charset="-122"/>
            </a:endParaRPr>
          </a:p>
        </p:txBody>
      </p:sp>
      <p:sp>
        <p:nvSpPr>
          <p:cNvPr id="12" name="文本框 11"/>
          <p:cNvSpPr txBox="1"/>
          <p:nvPr/>
        </p:nvSpPr>
        <p:spPr>
          <a:xfrm>
            <a:off x="5744845" y="1125855"/>
            <a:ext cx="2960370" cy="521970"/>
          </a:xfrm>
          <a:prstGeom prst="rect">
            <a:avLst/>
          </a:prstGeom>
          <a:noFill/>
        </p:spPr>
        <p:txBody>
          <a:bodyPr wrap="square" rtlCol="0" anchor="t">
            <a:spAutoFit/>
          </a:bodyPr>
          <a:p>
            <a:r>
              <a:rPr lang="zh-CN" altLang="en-US" sz="1400">
                <a:solidFill>
                  <a:schemeClr val="bg1"/>
                </a:solidFill>
                <a:latin typeface="方正公文小标宋" panose="02000500000000000000" charset="-122"/>
                <a:ea typeface="方正公文小标宋" panose="02000500000000000000" charset="-122"/>
              </a:rPr>
              <a:t>调研小学英语语篇教学现状，分析现存问题与问题产生的原因</a:t>
            </a:r>
            <a:endParaRPr lang="zh-CN" altLang="en-US" sz="1400">
              <a:solidFill>
                <a:schemeClr val="bg1"/>
              </a:solidFill>
              <a:latin typeface="方正公文小标宋" panose="02000500000000000000" charset="-122"/>
              <a:ea typeface="方正公文小标宋" panose="02000500000000000000" charset="-122"/>
            </a:endParaRPr>
          </a:p>
        </p:txBody>
      </p:sp>
      <p:sp>
        <p:nvSpPr>
          <p:cNvPr id="15" name="文本框 14"/>
          <p:cNvSpPr txBox="1"/>
          <p:nvPr/>
        </p:nvSpPr>
        <p:spPr>
          <a:xfrm>
            <a:off x="5744845" y="1611630"/>
            <a:ext cx="2960370" cy="1198880"/>
          </a:xfrm>
          <a:prstGeom prst="rect">
            <a:avLst/>
          </a:prstGeom>
          <a:noFill/>
          <a:ln w="9525">
            <a:noFill/>
          </a:ln>
        </p:spPr>
        <p:txBody>
          <a:bodyPr wrap="square">
            <a:spAutoFit/>
          </a:bodyPr>
          <a:p>
            <a:pPr indent="0">
              <a:lnSpc>
                <a:spcPct val="150000"/>
              </a:lnSpc>
            </a:pPr>
            <a:r>
              <a:rPr lang="zh-CN" altLang="en-US" sz="1200" b="0">
                <a:solidFill>
                  <a:schemeClr val="bg1"/>
                </a:solidFill>
                <a:latin typeface="华文中宋" panose="02010600040101010101" charset="-122"/>
                <a:ea typeface="华文中宋" panose="02010600040101010101" charset="-122"/>
              </a:rPr>
              <a:t>通过实地调研，以小学英语教师与学生为研究对象，采取问卷和访谈的方式，有针对性地从多个角度了解现阶段小学英语语篇教学现状。</a:t>
            </a:r>
            <a:endParaRPr lang="zh-CN" altLang="en-US" sz="1200" b="0">
              <a:solidFill>
                <a:schemeClr val="bg1"/>
              </a:solidFill>
              <a:latin typeface="华文中宋" panose="02010600040101010101" charset="-122"/>
              <a:ea typeface="华文中宋" panose="02010600040101010101" charset="-122"/>
            </a:endParaRPr>
          </a:p>
        </p:txBody>
      </p:sp>
      <p:sp>
        <p:nvSpPr>
          <p:cNvPr id="16" name="文本框 15"/>
          <p:cNvSpPr txBox="1"/>
          <p:nvPr/>
        </p:nvSpPr>
        <p:spPr>
          <a:xfrm>
            <a:off x="1414145" y="3199130"/>
            <a:ext cx="2967990" cy="521970"/>
          </a:xfrm>
          <a:prstGeom prst="rect">
            <a:avLst/>
          </a:prstGeom>
          <a:noFill/>
        </p:spPr>
        <p:txBody>
          <a:bodyPr wrap="square" rtlCol="0" anchor="t">
            <a:spAutoFit/>
          </a:bodyPr>
          <a:p>
            <a:pPr algn="l">
              <a:buClrTx/>
              <a:buSzTx/>
              <a:buFontTx/>
            </a:pPr>
            <a:r>
              <a:rPr lang="zh-CN" altLang="en-US" sz="1400">
                <a:solidFill>
                  <a:schemeClr val="bg1"/>
                </a:solidFill>
                <a:latin typeface="方正公文小标宋" panose="02000500000000000000" charset="-122"/>
                <a:ea typeface="方正公文小标宋" panose="02000500000000000000" charset="-122"/>
              </a:rPr>
              <a:t>探索基于指向策略的小学英语语篇多模态教学的实践策略</a:t>
            </a:r>
            <a:endParaRPr lang="zh-CN" altLang="en-US" sz="1400">
              <a:solidFill>
                <a:schemeClr val="bg1"/>
              </a:solidFill>
              <a:latin typeface="方正公文小标宋" panose="02000500000000000000" charset="-122"/>
              <a:ea typeface="方正公文小标宋" panose="02000500000000000000" charset="-122"/>
            </a:endParaRPr>
          </a:p>
        </p:txBody>
      </p:sp>
      <p:sp>
        <p:nvSpPr>
          <p:cNvPr id="17" name="文本框 16"/>
          <p:cNvSpPr txBox="1"/>
          <p:nvPr/>
        </p:nvSpPr>
        <p:spPr>
          <a:xfrm>
            <a:off x="1413510" y="3651885"/>
            <a:ext cx="2967990" cy="1353185"/>
          </a:xfrm>
          <a:prstGeom prst="rect">
            <a:avLst/>
          </a:prstGeom>
          <a:noFill/>
        </p:spPr>
        <p:txBody>
          <a:bodyPr wrap="square" rtlCol="0" anchor="t">
            <a:spAutoFit/>
          </a:bodyPr>
          <a:p>
            <a:pPr indent="0" fontAlgn="auto">
              <a:lnSpc>
                <a:spcPts val="1640"/>
              </a:lnSpc>
            </a:pPr>
            <a:r>
              <a:rPr lang="zh-CN" altLang="en-US" sz="1200">
                <a:solidFill>
                  <a:schemeClr val="bg1"/>
                </a:solidFill>
                <a:latin typeface="华文中宋" panose="02010600040101010101" charset="-122"/>
                <a:ea typeface="华文中宋" panose="02010600040101010101" charset="-122"/>
              </a:rPr>
              <a:t>一是，教师要精选多模态语篇材料，二是，教师也需要根据实际情况灵活运用各种模态来辅助教学，以达到更好的教学效果。三是，教师可以鼓励学生通过创作、绘画、手工、表演来感受语篇文化魅力，四是，明确教学目标，注重学生核心素养的培养。</a:t>
            </a:r>
            <a:endParaRPr lang="zh-CN" altLang="en-US" sz="1200">
              <a:solidFill>
                <a:schemeClr val="bg1"/>
              </a:solidFill>
              <a:latin typeface="华文中宋" panose="02010600040101010101" charset="-122"/>
              <a:ea typeface="华文中宋" panose="02010600040101010101" charset="-122"/>
            </a:endParaRPr>
          </a:p>
        </p:txBody>
      </p:sp>
      <p:sp>
        <p:nvSpPr>
          <p:cNvPr id="20" name="文本框 19"/>
          <p:cNvSpPr txBox="1"/>
          <p:nvPr/>
        </p:nvSpPr>
        <p:spPr>
          <a:xfrm>
            <a:off x="5745480" y="3129915"/>
            <a:ext cx="2959735" cy="521970"/>
          </a:xfrm>
          <a:prstGeom prst="rect">
            <a:avLst/>
          </a:prstGeom>
          <a:noFill/>
        </p:spPr>
        <p:txBody>
          <a:bodyPr wrap="square" rtlCol="0" anchor="t">
            <a:spAutoFit/>
          </a:bodyPr>
          <a:p>
            <a:r>
              <a:rPr lang="zh-CN" altLang="en-US" sz="1400">
                <a:solidFill>
                  <a:schemeClr val="bg1"/>
                </a:solidFill>
                <a:latin typeface="方正公文小标宋" panose="02000500000000000000" charset="-122"/>
                <a:ea typeface="方正公文小标宋" panose="02000500000000000000" charset="-122"/>
              </a:rPr>
              <a:t>依托指向策略下的多模态教学，构建小学英语语篇教学评价体系</a:t>
            </a:r>
            <a:endParaRPr lang="zh-CN" altLang="en-US" sz="1400">
              <a:solidFill>
                <a:schemeClr val="bg1"/>
              </a:solidFill>
              <a:latin typeface="方正公文小标宋" panose="02000500000000000000" charset="-122"/>
              <a:ea typeface="方正公文小标宋" panose="02000500000000000000" charset="-122"/>
            </a:endParaRPr>
          </a:p>
        </p:txBody>
      </p:sp>
      <p:sp>
        <p:nvSpPr>
          <p:cNvPr id="23" name="文本框 22"/>
          <p:cNvSpPr txBox="1"/>
          <p:nvPr/>
        </p:nvSpPr>
        <p:spPr>
          <a:xfrm>
            <a:off x="5745480" y="3496945"/>
            <a:ext cx="2959735" cy="1398905"/>
          </a:xfrm>
          <a:prstGeom prst="rect">
            <a:avLst/>
          </a:prstGeom>
          <a:noFill/>
        </p:spPr>
        <p:txBody>
          <a:bodyPr wrap="square" rtlCol="0" anchor="t">
            <a:spAutoFit/>
          </a:bodyPr>
          <a:p>
            <a:pPr indent="0" fontAlgn="auto">
              <a:lnSpc>
                <a:spcPts val="2040"/>
              </a:lnSpc>
            </a:pPr>
            <a:r>
              <a:rPr lang="zh-CN" altLang="en-US" sz="1200">
                <a:solidFill>
                  <a:schemeClr val="bg1"/>
                </a:solidFill>
                <a:latin typeface="华文中宋" panose="02010600040101010101" charset="-122"/>
                <a:ea typeface="华文中宋" panose="02010600040101010101" charset="-122"/>
              </a:rPr>
              <a:t>为了实现学生核心素养的提升，小学英语语篇多模态教学亟需建立指向策略的小学英语语篇多模态教学的评价体系，对学生语篇学习中的语言能力和核心素养水平进行评估，给出评价结果。</a:t>
            </a:r>
            <a:endParaRPr lang="zh-CN" altLang="en-US" sz="1200">
              <a:solidFill>
                <a:schemeClr val="bg1"/>
              </a:solidFill>
              <a:latin typeface="华文中宋" panose="02010600040101010101" charset="-122"/>
              <a:ea typeface="华文中宋" panose="02010600040101010101"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573055" y="199940"/>
            <a:ext cx="1862455" cy="460375"/>
          </a:xfrm>
          <a:prstGeom prst="rect">
            <a:avLst/>
          </a:prstGeom>
        </p:spPr>
        <p:txBody>
          <a:bodyPr wrap="none">
            <a:spAutoFit/>
          </a:bodyPr>
          <a:lstStyle/>
          <a:p>
            <a:pPr defTabSz="685800"/>
            <a:r>
              <a:rPr lang="zh-CN" altLang="en-US" sz="2400" b="1" kern="0">
                <a:gradFill>
                  <a:gsLst>
                    <a:gs pos="0">
                      <a:srgbClr val="388AC8"/>
                    </a:gs>
                    <a:gs pos="100000">
                      <a:srgbClr val="2672B8"/>
                    </a:gs>
                  </a:gsLst>
                  <a:lin ang="5400000" scaled="1"/>
                </a:gradFill>
                <a:latin typeface="汉仪颜楷简" panose="00020600040101010101" charset="-122"/>
                <a:ea typeface="汉仪颜楷简" panose="00020600040101010101" charset="-122"/>
                <a:cs typeface="汉仪颜楷简" panose="00020600040101010101" charset="-122"/>
                <a:sym typeface="汉仪旗黑-45S" panose="00020600040101010101" pitchFamily="18" charset="-122"/>
              </a:rPr>
              <a:t>05 研究方法</a:t>
            </a:r>
            <a:endParaRPr lang="zh-CN" altLang="en-US" sz="2400" b="1" kern="0">
              <a:gradFill>
                <a:gsLst>
                  <a:gs pos="0">
                    <a:srgbClr val="388AC8"/>
                  </a:gs>
                  <a:gs pos="100000">
                    <a:srgbClr val="2672B8"/>
                  </a:gs>
                </a:gsLst>
                <a:lin ang="5400000" scaled="1"/>
              </a:gradFill>
              <a:latin typeface="汉仪颜楷简" panose="00020600040101010101" charset="-122"/>
              <a:ea typeface="汉仪颜楷简" panose="00020600040101010101" charset="-122"/>
              <a:cs typeface="汉仪颜楷简" panose="00020600040101010101" charset="-122"/>
              <a:sym typeface="汉仪旗黑-45S" panose="00020600040101010101" pitchFamily="18" charset="-122"/>
            </a:endParaRPr>
          </a:p>
        </p:txBody>
      </p:sp>
      <p:sp>
        <p:nvSpPr>
          <p:cNvPr id="25" name="Rectangle 120"/>
          <p:cNvSpPr/>
          <p:nvPr/>
        </p:nvSpPr>
        <p:spPr>
          <a:xfrm>
            <a:off x="601345" y="639445"/>
            <a:ext cx="2767965" cy="275590"/>
          </a:xfrm>
          <a:prstGeom prst="rect">
            <a:avLst/>
          </a:prstGeom>
        </p:spPr>
        <p:txBody>
          <a:bodyPr wrap="square">
            <a:spAutoFit/>
          </a:bodyPr>
          <a:lstStyle/>
          <a:p>
            <a:pPr marL="0" marR="0" lvl="0" algn="dist" defTabSz="6858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lumMod val="65000"/>
                    <a:lumOff val="35000"/>
                  </a:schemeClr>
                </a:solidFill>
                <a:effectLst/>
                <a:uLnTx/>
                <a:uFillTx/>
                <a:latin typeface="华文中宋" panose="02010600040101010101" charset="-122"/>
                <a:ea typeface="华文中宋" panose="02010600040101010101" charset="-122"/>
                <a:cs typeface="+mn-ea"/>
                <a:sym typeface="汉仪旗黑-45S" panose="00020600040101010101" pitchFamily="18" charset="-122"/>
              </a:rPr>
              <a:t>Research methods</a:t>
            </a:r>
            <a:endParaRPr kumimoji="0" lang="id-ID" sz="1200" b="0" i="0" u="none" strike="noStrike" kern="1200" cap="none" spc="0" normalizeH="0" baseline="0" noProof="0">
              <a:ln>
                <a:noFill/>
              </a:ln>
              <a:solidFill>
                <a:schemeClr val="tx1">
                  <a:lumMod val="65000"/>
                  <a:lumOff val="35000"/>
                </a:schemeClr>
              </a:solidFill>
              <a:effectLst/>
              <a:uLnTx/>
              <a:uFillTx/>
              <a:latin typeface="华文中宋" panose="02010600040101010101" charset="-122"/>
              <a:ea typeface="华文中宋" panose="02010600040101010101" charset="-122"/>
              <a:cs typeface="+mn-ea"/>
              <a:sym typeface="汉仪旗黑-45S" panose="00020600040101010101" pitchFamily="18" charset="-122"/>
            </a:endParaRPr>
          </a:p>
        </p:txBody>
      </p:sp>
      <p:grpSp>
        <p:nvGrpSpPr>
          <p:cNvPr id="33" name="Group 8" descr="e7d195523061f1c09e9d68d7cf438b91ef959ecb14fc25d26BBA7F7DBC18E55DFF4014AF651F0BF2569D4B6C1DA7F1A4683A481403BD872FC687266AD13265C1DE7C373772FD8728ABDD69ADD03BFF5BE2862BC891DBB79E0B47DAFC0B20EFAF86558955B7FCCFA41E28A044B7497A4E125C32C7866AC7A0A29318354D69FB08035F876A7B69DF41D87DD94CF3B228A2C836566B61DAB7E6"/>
          <p:cNvGrpSpPr>
            <a:grpSpLocks noChangeAspect="1"/>
          </p:cNvGrpSpPr>
          <p:nvPr/>
        </p:nvGrpSpPr>
        <p:grpSpPr bwMode="auto">
          <a:xfrm rot="0">
            <a:off x="3743325" y="3372485"/>
            <a:ext cx="278130" cy="323850"/>
            <a:chOff x="2490" y="1579"/>
            <a:chExt cx="778" cy="907"/>
          </a:xfrm>
          <a:solidFill>
            <a:schemeClr val="bg1"/>
          </a:solidFill>
        </p:grpSpPr>
        <p:sp>
          <p:nvSpPr>
            <p:cNvPr id="34" name="Freeform 9"/>
            <p:cNvSpPr/>
            <p:nvPr/>
          </p:nvSpPr>
          <p:spPr bwMode="auto">
            <a:xfrm>
              <a:off x="2490" y="1579"/>
              <a:ext cx="778" cy="907"/>
            </a:xfrm>
            <a:custGeom>
              <a:avLst/>
              <a:gdLst>
                <a:gd name="T0" fmla="*/ 579 w 636"/>
                <a:gd name="T1" fmla="*/ 0 h 746"/>
                <a:gd name="T2" fmla="*/ 57 w 636"/>
                <a:gd name="T3" fmla="*/ 0 h 746"/>
                <a:gd name="T4" fmla="*/ 0 w 636"/>
                <a:gd name="T5" fmla="*/ 57 h 746"/>
                <a:gd name="T6" fmla="*/ 0 w 636"/>
                <a:gd name="T7" fmla="*/ 689 h 746"/>
                <a:gd name="T8" fmla="*/ 57 w 636"/>
                <a:gd name="T9" fmla="*/ 746 h 746"/>
                <a:gd name="T10" fmla="*/ 579 w 636"/>
                <a:gd name="T11" fmla="*/ 746 h 746"/>
                <a:gd name="T12" fmla="*/ 636 w 636"/>
                <a:gd name="T13" fmla="*/ 689 h 746"/>
                <a:gd name="T14" fmla="*/ 636 w 636"/>
                <a:gd name="T15" fmla="*/ 57 h 746"/>
                <a:gd name="T16" fmla="*/ 579 w 636"/>
                <a:gd name="T17" fmla="*/ 0 h 746"/>
                <a:gd name="T18" fmla="*/ 43 w 636"/>
                <a:gd name="T19" fmla="*/ 689 h 746"/>
                <a:gd name="T20" fmla="*/ 43 w 636"/>
                <a:gd name="T21" fmla="*/ 57 h 746"/>
                <a:gd name="T22" fmla="*/ 57 w 636"/>
                <a:gd name="T23" fmla="*/ 43 h 746"/>
                <a:gd name="T24" fmla="*/ 94 w 636"/>
                <a:gd name="T25" fmla="*/ 43 h 746"/>
                <a:gd name="T26" fmla="*/ 94 w 636"/>
                <a:gd name="T27" fmla="*/ 703 h 746"/>
                <a:gd name="T28" fmla="*/ 57 w 636"/>
                <a:gd name="T29" fmla="*/ 703 h 746"/>
                <a:gd name="T30" fmla="*/ 43 w 636"/>
                <a:gd name="T31" fmla="*/ 689 h 746"/>
                <a:gd name="T32" fmla="*/ 593 w 636"/>
                <a:gd name="T33" fmla="*/ 689 h 746"/>
                <a:gd name="T34" fmla="*/ 579 w 636"/>
                <a:gd name="T35" fmla="*/ 703 h 746"/>
                <a:gd name="T36" fmla="*/ 138 w 636"/>
                <a:gd name="T37" fmla="*/ 703 h 746"/>
                <a:gd name="T38" fmla="*/ 138 w 636"/>
                <a:gd name="T39" fmla="*/ 43 h 746"/>
                <a:gd name="T40" fmla="*/ 579 w 636"/>
                <a:gd name="T41" fmla="*/ 43 h 746"/>
                <a:gd name="T42" fmla="*/ 593 w 636"/>
                <a:gd name="T43" fmla="*/ 57 h 746"/>
                <a:gd name="T44" fmla="*/ 593 w 636"/>
                <a:gd name="T45" fmla="*/ 689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6" h="746">
                  <a:moveTo>
                    <a:pt x="579" y="0"/>
                  </a:moveTo>
                  <a:cubicBezTo>
                    <a:pt x="57" y="0"/>
                    <a:pt x="57" y="0"/>
                    <a:pt x="57" y="0"/>
                  </a:cubicBezTo>
                  <a:cubicBezTo>
                    <a:pt x="25" y="0"/>
                    <a:pt x="0" y="25"/>
                    <a:pt x="0" y="57"/>
                  </a:cubicBezTo>
                  <a:cubicBezTo>
                    <a:pt x="0" y="689"/>
                    <a:pt x="0" y="689"/>
                    <a:pt x="0" y="689"/>
                  </a:cubicBezTo>
                  <a:cubicBezTo>
                    <a:pt x="0" y="721"/>
                    <a:pt x="25" y="746"/>
                    <a:pt x="57" y="746"/>
                  </a:cubicBezTo>
                  <a:cubicBezTo>
                    <a:pt x="579" y="746"/>
                    <a:pt x="579" y="746"/>
                    <a:pt x="579" y="746"/>
                  </a:cubicBezTo>
                  <a:cubicBezTo>
                    <a:pt x="611" y="746"/>
                    <a:pt x="636" y="721"/>
                    <a:pt x="636" y="689"/>
                  </a:cubicBezTo>
                  <a:cubicBezTo>
                    <a:pt x="636" y="57"/>
                    <a:pt x="636" y="57"/>
                    <a:pt x="636" y="57"/>
                  </a:cubicBezTo>
                  <a:cubicBezTo>
                    <a:pt x="636" y="25"/>
                    <a:pt x="611" y="0"/>
                    <a:pt x="579" y="0"/>
                  </a:cubicBezTo>
                  <a:close/>
                  <a:moveTo>
                    <a:pt x="43" y="689"/>
                  </a:moveTo>
                  <a:cubicBezTo>
                    <a:pt x="43" y="57"/>
                    <a:pt x="43" y="57"/>
                    <a:pt x="43" y="57"/>
                  </a:cubicBezTo>
                  <a:cubicBezTo>
                    <a:pt x="43" y="49"/>
                    <a:pt x="49" y="43"/>
                    <a:pt x="57" y="43"/>
                  </a:cubicBezTo>
                  <a:cubicBezTo>
                    <a:pt x="94" y="43"/>
                    <a:pt x="94" y="43"/>
                    <a:pt x="94" y="43"/>
                  </a:cubicBezTo>
                  <a:cubicBezTo>
                    <a:pt x="94" y="703"/>
                    <a:pt x="94" y="703"/>
                    <a:pt x="94" y="703"/>
                  </a:cubicBezTo>
                  <a:cubicBezTo>
                    <a:pt x="57" y="703"/>
                    <a:pt x="57" y="703"/>
                    <a:pt x="57" y="703"/>
                  </a:cubicBezTo>
                  <a:cubicBezTo>
                    <a:pt x="49" y="703"/>
                    <a:pt x="43" y="697"/>
                    <a:pt x="43" y="689"/>
                  </a:cubicBezTo>
                  <a:close/>
                  <a:moveTo>
                    <a:pt x="593" y="689"/>
                  </a:moveTo>
                  <a:cubicBezTo>
                    <a:pt x="593" y="697"/>
                    <a:pt x="587" y="703"/>
                    <a:pt x="579" y="703"/>
                  </a:cubicBezTo>
                  <a:cubicBezTo>
                    <a:pt x="138" y="703"/>
                    <a:pt x="138" y="703"/>
                    <a:pt x="138" y="703"/>
                  </a:cubicBezTo>
                  <a:cubicBezTo>
                    <a:pt x="138" y="43"/>
                    <a:pt x="138" y="43"/>
                    <a:pt x="138" y="43"/>
                  </a:cubicBezTo>
                  <a:cubicBezTo>
                    <a:pt x="579" y="43"/>
                    <a:pt x="579" y="43"/>
                    <a:pt x="579" y="43"/>
                  </a:cubicBezTo>
                  <a:cubicBezTo>
                    <a:pt x="587" y="43"/>
                    <a:pt x="593" y="49"/>
                    <a:pt x="593" y="57"/>
                  </a:cubicBezTo>
                  <a:lnTo>
                    <a:pt x="593" y="6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Rectangle 10"/>
            <p:cNvSpPr/>
            <p:nvPr/>
          </p:nvSpPr>
          <p:spPr bwMode="auto">
            <a:xfrm>
              <a:off x="2939" y="2089"/>
              <a:ext cx="184" cy="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 name="Rectangle 11"/>
            <p:cNvSpPr/>
            <p:nvPr/>
          </p:nvSpPr>
          <p:spPr bwMode="auto">
            <a:xfrm>
              <a:off x="2939" y="1894"/>
              <a:ext cx="245" cy="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39" name="Freeform 21"/>
          <p:cNvSpPr/>
          <p:nvPr/>
        </p:nvSpPr>
        <p:spPr bwMode="auto">
          <a:xfrm>
            <a:off x="3822065" y="1864360"/>
            <a:ext cx="120650" cy="128270"/>
          </a:xfrm>
          <a:custGeom>
            <a:avLst/>
            <a:gdLst>
              <a:gd name="T0" fmla="*/ 0 w 265"/>
              <a:gd name="T1" fmla="*/ 131 h 281"/>
              <a:gd name="T2" fmla="*/ 38 w 265"/>
              <a:gd name="T3" fmla="*/ 169 h 281"/>
              <a:gd name="T4" fmla="*/ 107 w 265"/>
              <a:gd name="T5" fmla="*/ 102 h 281"/>
              <a:gd name="T6" fmla="*/ 105 w 265"/>
              <a:gd name="T7" fmla="*/ 281 h 281"/>
              <a:gd name="T8" fmla="*/ 159 w 265"/>
              <a:gd name="T9" fmla="*/ 281 h 281"/>
              <a:gd name="T10" fmla="*/ 159 w 265"/>
              <a:gd name="T11" fmla="*/ 102 h 281"/>
              <a:gd name="T12" fmla="*/ 227 w 265"/>
              <a:gd name="T13" fmla="*/ 169 h 281"/>
              <a:gd name="T14" fmla="*/ 265 w 265"/>
              <a:gd name="T15" fmla="*/ 131 h 281"/>
              <a:gd name="T16" fmla="*/ 132 w 265"/>
              <a:gd name="T17" fmla="*/ 0 h 281"/>
              <a:gd name="T18" fmla="*/ 0 w 265"/>
              <a:gd name="T19" fmla="*/ 13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281">
                <a:moveTo>
                  <a:pt x="0" y="131"/>
                </a:moveTo>
                <a:lnTo>
                  <a:pt x="38" y="169"/>
                </a:lnTo>
                <a:lnTo>
                  <a:pt x="107" y="102"/>
                </a:lnTo>
                <a:lnTo>
                  <a:pt x="105" y="281"/>
                </a:lnTo>
                <a:lnTo>
                  <a:pt x="159" y="281"/>
                </a:lnTo>
                <a:lnTo>
                  <a:pt x="159" y="102"/>
                </a:lnTo>
                <a:lnTo>
                  <a:pt x="227" y="169"/>
                </a:lnTo>
                <a:lnTo>
                  <a:pt x="265" y="131"/>
                </a:lnTo>
                <a:lnTo>
                  <a:pt x="132" y="0"/>
                </a:lnTo>
                <a:lnTo>
                  <a:pt x="0" y="13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6" name="组合 5"/>
          <p:cNvGrpSpPr/>
          <p:nvPr/>
        </p:nvGrpSpPr>
        <p:grpSpPr>
          <a:xfrm>
            <a:off x="8703945" y="0"/>
            <a:ext cx="360045" cy="5154930"/>
            <a:chOff x="13707" y="0"/>
            <a:chExt cx="567" cy="8118"/>
          </a:xfrm>
        </p:grpSpPr>
        <p:sp>
          <p:nvSpPr>
            <p:cNvPr id="4" name="矩形 3"/>
            <p:cNvSpPr/>
            <p:nvPr/>
          </p:nvSpPr>
          <p:spPr>
            <a:xfrm>
              <a:off x="13888" y="0"/>
              <a:ext cx="387" cy="8100"/>
            </a:xfrm>
            <a:prstGeom prst="rect">
              <a:avLst/>
            </a:prstGeom>
            <a:solidFill>
              <a:srgbClr val="388AC8">
                <a:alpha val="39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矩形 4"/>
            <p:cNvSpPr/>
            <p:nvPr/>
          </p:nvSpPr>
          <p:spPr>
            <a:xfrm>
              <a:off x="13707" y="0"/>
              <a:ext cx="120" cy="8118"/>
            </a:xfrm>
            <a:prstGeom prst="rect">
              <a:avLst/>
            </a:prstGeom>
            <a:solidFill>
              <a:srgbClr val="53C8EF">
                <a:alpha val="32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aphicFrame>
        <p:nvGraphicFramePr>
          <p:cNvPr id="7" name="表格 6"/>
          <p:cNvGraphicFramePr/>
          <p:nvPr>
            <p:custDataLst>
              <p:tags r:id="rId1"/>
            </p:custDataLst>
          </p:nvPr>
        </p:nvGraphicFramePr>
        <p:xfrm>
          <a:off x="15875" y="1490980"/>
          <a:ext cx="8679180" cy="2940685"/>
        </p:xfrm>
        <a:graphic>
          <a:graphicData uri="http://schemas.openxmlformats.org/drawingml/2006/table">
            <a:tbl>
              <a:tblPr firstRow="1" bandRow="1">
                <a:tableStyleId>{5C22544A-7EE6-4342-B048-85BDC9FD1C3A}</a:tableStyleId>
              </a:tblPr>
              <a:tblGrid>
                <a:gridCol w="3271520"/>
                <a:gridCol w="3634105"/>
                <a:gridCol w="1773555"/>
              </a:tblGrid>
              <a:tr h="777240">
                <a:tc>
                  <a:txBody>
                    <a:bodyPr/>
                    <a:p>
                      <a:pPr indent="0" algn="ctr" fontAlgn="auto">
                        <a:lnSpc>
                          <a:spcPts val="2400"/>
                        </a:lnSpc>
                        <a:buNone/>
                      </a:pPr>
                      <a:r>
                        <a:rPr lang="zh-CN" altLang="en-US" sz="2000" b="0">
                          <a:solidFill>
                            <a:schemeClr val="accent1"/>
                          </a:solidFill>
                          <a:latin typeface="方正公文小标宋" panose="02000500000000000000" charset="-122"/>
                          <a:ea typeface="方正公文小标宋" panose="02000500000000000000" charset="-122"/>
                          <a:sym typeface="+mn-ea"/>
                        </a:rPr>
                        <a:t>文</a:t>
                      </a:r>
                      <a:r>
                        <a:rPr lang="zh-CN" altLang="en-US" sz="2000" b="0">
                          <a:solidFill>
                            <a:schemeClr val="bg1"/>
                          </a:solidFill>
                          <a:latin typeface="方正公文小标宋" panose="02000500000000000000" charset="-122"/>
                          <a:ea typeface="方正公文小标宋" panose="02000500000000000000" charset="-122"/>
                          <a:sym typeface="+mn-ea"/>
                        </a:rPr>
                        <a:t>文献研究法</a:t>
                      </a:r>
                      <a:endParaRPr lang="zh-CN" altLang="en-US" sz="2000" b="0">
                        <a:solidFill>
                          <a:schemeClr val="bg1"/>
                        </a:solidFill>
                        <a:latin typeface="方正公文小标宋" panose="02000500000000000000" charset="-122"/>
                        <a:ea typeface="方正公文小标宋" panose="02000500000000000000" charset="-122"/>
                        <a:sym typeface="+mn-ea"/>
                      </a:endParaRPr>
                    </a:p>
                  </a:txBody>
                  <a:tcPr anchor="ctr" anchorCtr="0"/>
                </a:tc>
                <a:tc>
                  <a:txBody>
                    <a:bodyPr/>
                    <a:p>
                      <a:pPr indent="0" algn="ctr" fontAlgn="auto">
                        <a:lnSpc>
                          <a:spcPts val="2400"/>
                        </a:lnSpc>
                        <a:buNone/>
                      </a:pPr>
                      <a:r>
                        <a:rPr lang="zh-CN" altLang="en-US" sz="2000" b="0">
                          <a:solidFill>
                            <a:schemeClr val="bg1"/>
                          </a:solidFill>
                          <a:latin typeface="方正公文小标宋" panose="02000500000000000000" charset="-122"/>
                          <a:ea typeface="方正公文小标宋" panose="02000500000000000000" charset="-122"/>
                          <a:sym typeface="+mn-ea"/>
                        </a:rPr>
                        <a:t>问卷调查法</a:t>
                      </a:r>
                      <a:endParaRPr lang="zh-CN" altLang="en-US" sz="2000" b="0">
                        <a:solidFill>
                          <a:schemeClr val="bg1"/>
                        </a:solidFill>
                        <a:latin typeface="方正公文小标宋" panose="02000500000000000000" charset="-122"/>
                        <a:ea typeface="方正公文小标宋" panose="02000500000000000000" charset="-122"/>
                        <a:sym typeface="+mn-ea"/>
                      </a:endParaRPr>
                    </a:p>
                  </a:txBody>
                  <a:tcPr anchor="ctr" anchorCtr="0"/>
                </a:tc>
                <a:tc>
                  <a:txBody>
                    <a:bodyPr/>
                    <a:p>
                      <a:pPr indent="0" algn="ctr" fontAlgn="auto">
                        <a:lnSpc>
                          <a:spcPts val="2400"/>
                        </a:lnSpc>
                        <a:buNone/>
                      </a:pPr>
                      <a:r>
                        <a:rPr lang="zh-CN" altLang="en-US" sz="2000" b="0">
                          <a:solidFill>
                            <a:schemeClr val="bg1"/>
                          </a:solidFill>
                          <a:latin typeface="方正公文小标宋" panose="02000500000000000000" charset="-122"/>
                          <a:ea typeface="方正公文小标宋" panose="02000500000000000000" charset="-122"/>
                          <a:sym typeface="+mn-ea"/>
                        </a:rPr>
                        <a:t>案例分析法</a:t>
                      </a:r>
                      <a:endParaRPr lang="zh-CN" altLang="en-US" sz="2000" b="0">
                        <a:solidFill>
                          <a:schemeClr val="bg1"/>
                        </a:solidFill>
                        <a:latin typeface="方正公文小标宋" panose="02000500000000000000" charset="-122"/>
                        <a:ea typeface="方正公文小标宋" panose="02000500000000000000" charset="-122"/>
                      </a:endParaRPr>
                    </a:p>
                  </a:txBody>
                  <a:tcPr anchor="ctr" anchorCtr="0"/>
                </a:tc>
              </a:tr>
              <a:tr h="2163445">
                <a:tc>
                  <a:txBody>
                    <a:bodyPr/>
                    <a:p>
                      <a:pPr indent="0" fontAlgn="auto">
                        <a:lnSpc>
                          <a:spcPts val="3580"/>
                        </a:lnSpc>
                        <a:buNone/>
                      </a:pPr>
                      <a:r>
                        <a:rPr lang="en-US" altLang="zh-CN" sz="14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lt"/>
                        </a:rPr>
                        <a:t>收集梳理文献资料，在已有成果基础上，构建“指向策略”+“多模态教学”的小学英语语篇授课体系与评价体系，探寻需突破的方向和需解决的问题。</a:t>
                      </a:r>
                      <a:endParaRPr lang="en-US" altLang="zh-CN" sz="14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lt"/>
                      </a:endParaRPr>
                    </a:p>
                  </a:txBody>
                  <a:tcPr/>
                </a:tc>
                <a:tc>
                  <a:txBody>
                    <a:bodyPr/>
                    <a:p>
                      <a:pPr indent="0" fontAlgn="auto">
                        <a:lnSpc>
                          <a:spcPts val="2880"/>
                        </a:lnSpc>
                        <a:buNone/>
                      </a:pPr>
                      <a:r>
                        <a:rPr lang="en-US" altLang="zh-CN" sz="14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lt"/>
                        </a:rPr>
                        <a:t>以小学英语教师与学生为研究对象，通过问卷调查与访谈结合的方式，分析“指向策略”小学英语语篇实践教学模式与人才培养现状，针对不足及问题，提出对策与建议，再深入进行分析，提出现实的解决依据。</a:t>
                      </a:r>
                      <a:endParaRPr lang="en-US" altLang="zh-CN" sz="14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lt"/>
                      </a:endParaRPr>
                    </a:p>
                  </a:txBody>
                  <a:tcPr/>
                </a:tc>
                <a:tc>
                  <a:txBody>
                    <a:bodyPr/>
                    <a:p>
                      <a:pPr indent="0" fontAlgn="auto">
                        <a:lnSpc>
                          <a:spcPts val="2780"/>
                        </a:lnSpc>
                        <a:buNone/>
                      </a:pPr>
                      <a:r>
                        <a:rPr lang="en-US" altLang="zh-CN" sz="14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lt"/>
                        </a:rPr>
                        <a:t>①形成若干结论、观点；</a:t>
                      </a:r>
                      <a:endParaRPr lang="en-US" altLang="zh-CN" sz="14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lt"/>
                      </a:endParaRPr>
                    </a:p>
                    <a:p>
                      <a:pPr indent="0" fontAlgn="auto">
                        <a:lnSpc>
                          <a:spcPts val="2780"/>
                        </a:lnSpc>
                        <a:buNone/>
                      </a:pPr>
                      <a:r>
                        <a:rPr lang="zh-CN" altLang="en-US" sz="14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lt"/>
                        </a:rPr>
                        <a:t>②</a:t>
                      </a:r>
                      <a:r>
                        <a:rPr lang="en-US" altLang="zh-CN" sz="14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lt"/>
                        </a:rPr>
                        <a:t>做好结项准备工作，迎接课题鉴定组的结题评估鉴定。</a:t>
                      </a:r>
                      <a:endParaRPr lang="en-US" altLang="zh-CN" sz="14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lt"/>
                      </a:endParaRPr>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descr="3b32313534383932343bb4ac"/>
          <p:cNvPicPr>
            <a:picLocks noChangeAspect="1"/>
          </p:cNvPicPr>
          <p:nvPr/>
        </p:nvPicPr>
        <p:blipFill>
          <a:blip r:embed="rId1">
            <a:alphaModFix amt="9000"/>
          </a:blip>
          <a:stretch>
            <a:fillRect/>
          </a:stretch>
        </p:blipFill>
        <p:spPr>
          <a:xfrm>
            <a:off x="1452880" y="433070"/>
            <a:ext cx="6068060" cy="4504690"/>
          </a:xfrm>
          <a:prstGeom prst="rect">
            <a:avLst/>
          </a:prstGeom>
        </p:spPr>
      </p:pic>
      <p:sp>
        <p:nvSpPr>
          <p:cNvPr id="3" name="矩形 2"/>
          <p:cNvSpPr/>
          <p:nvPr/>
        </p:nvSpPr>
        <p:spPr>
          <a:xfrm>
            <a:off x="601047" y="227931"/>
            <a:ext cx="1868170" cy="460375"/>
          </a:xfrm>
          <a:prstGeom prst="rect">
            <a:avLst/>
          </a:prstGeom>
        </p:spPr>
        <p:txBody>
          <a:bodyPr wrap="none">
            <a:spAutoFit/>
          </a:bodyPr>
          <a:lstStyle/>
          <a:p>
            <a:pPr defTabSz="685800"/>
            <a:r>
              <a:rPr lang="zh-CN" altLang="en-US" sz="2400" b="1" kern="0">
                <a:gradFill>
                  <a:gsLst>
                    <a:gs pos="0">
                      <a:srgbClr val="388AC8"/>
                    </a:gs>
                    <a:gs pos="100000">
                      <a:srgbClr val="2672B8"/>
                    </a:gs>
                  </a:gsLst>
                  <a:lin ang="5400000" scaled="1"/>
                </a:gradFill>
                <a:latin typeface="汉仪颜楷简" panose="00020600040101010101" charset="-122"/>
                <a:ea typeface="汉仪颜楷简" panose="00020600040101010101" charset="-122"/>
                <a:cs typeface="汉仪颜楷简" panose="00020600040101010101" charset="-122"/>
                <a:sym typeface="汉仪旗黑-45S" panose="00020600040101010101" pitchFamily="18" charset="-122"/>
              </a:rPr>
              <a:t>06 实施步骤</a:t>
            </a:r>
            <a:endParaRPr lang="zh-CN" altLang="en-US" sz="2400" b="1" kern="0">
              <a:gradFill>
                <a:gsLst>
                  <a:gs pos="0">
                    <a:srgbClr val="388AC8"/>
                  </a:gs>
                  <a:gs pos="100000">
                    <a:srgbClr val="2672B8"/>
                  </a:gs>
                </a:gsLst>
                <a:lin ang="5400000" scaled="1"/>
              </a:gradFill>
              <a:latin typeface="汉仪颜楷简" panose="00020600040101010101" charset="-122"/>
              <a:ea typeface="汉仪颜楷简" panose="00020600040101010101" charset="-122"/>
              <a:cs typeface="汉仪颜楷简" panose="00020600040101010101" charset="-122"/>
              <a:sym typeface="汉仪旗黑-45S" panose="00020600040101010101" pitchFamily="18" charset="-122"/>
            </a:endParaRPr>
          </a:p>
        </p:txBody>
      </p:sp>
      <p:sp>
        <p:nvSpPr>
          <p:cNvPr id="4" name="Rectangle 120"/>
          <p:cNvSpPr/>
          <p:nvPr/>
        </p:nvSpPr>
        <p:spPr>
          <a:xfrm>
            <a:off x="601345" y="639445"/>
            <a:ext cx="2174240" cy="275590"/>
          </a:xfrm>
          <a:prstGeom prst="rect">
            <a:avLst/>
          </a:prstGeom>
        </p:spPr>
        <p:txBody>
          <a:bodyPr wrap="square">
            <a:spAutoFit/>
          </a:bodyPr>
          <a:lstStyle/>
          <a:p>
            <a:pPr marL="0" marR="0" lvl="0" indent="0" algn="dist" defTabSz="6858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lumMod val="65000"/>
                    <a:lumOff val="35000"/>
                  </a:schemeClr>
                </a:solidFill>
                <a:effectLst/>
                <a:uLnTx/>
                <a:uFillTx/>
                <a:latin typeface="华文中宋" panose="02010600040101010101" charset="-122"/>
                <a:ea typeface="华文中宋" panose="02010600040101010101" charset="-122"/>
                <a:cs typeface="+mn-ea"/>
                <a:sym typeface="汉仪旗黑-45S" panose="00020600040101010101" pitchFamily="18" charset="-122"/>
              </a:rPr>
              <a:t>Implementation steps</a:t>
            </a:r>
            <a:endParaRPr kumimoji="0" lang="id-ID" sz="1200" b="0" i="0" u="none" strike="noStrike" kern="1200" cap="none" spc="0" normalizeH="0" baseline="0" noProof="0">
              <a:ln>
                <a:noFill/>
              </a:ln>
              <a:solidFill>
                <a:schemeClr val="tx1">
                  <a:lumMod val="65000"/>
                  <a:lumOff val="35000"/>
                </a:schemeClr>
              </a:solidFill>
              <a:effectLst/>
              <a:uLnTx/>
              <a:uFillTx/>
              <a:latin typeface="华文中宋" panose="02010600040101010101" charset="-122"/>
              <a:ea typeface="华文中宋" panose="02010600040101010101" charset="-122"/>
              <a:cs typeface="+mn-ea"/>
              <a:sym typeface="汉仪旗黑-45S" panose="00020600040101010101" pitchFamily="18" charset="-122"/>
            </a:endParaRPr>
          </a:p>
        </p:txBody>
      </p:sp>
      <p:pic>
        <p:nvPicPr>
          <p:cNvPr id="19" name="图片 18" descr="3b32303238313237363bc8abc7f2cbbcceac"/>
          <p:cNvPicPr>
            <a:picLocks noChangeAspect="1"/>
          </p:cNvPicPr>
          <p:nvPr/>
        </p:nvPicPr>
        <p:blipFill>
          <a:blip r:embed="rId2"/>
          <a:stretch>
            <a:fillRect/>
          </a:stretch>
        </p:blipFill>
        <p:spPr>
          <a:xfrm>
            <a:off x="7258685" y="3377565"/>
            <a:ext cx="1651635" cy="1651635"/>
          </a:xfrm>
          <a:prstGeom prst="rect">
            <a:avLst/>
          </a:prstGeom>
        </p:spPr>
      </p:pic>
      <p:graphicFrame>
        <p:nvGraphicFramePr>
          <p:cNvPr id="7" name="表格 6"/>
          <p:cNvGraphicFramePr/>
          <p:nvPr>
            <p:custDataLst>
              <p:tags r:id="rId3"/>
            </p:custDataLst>
          </p:nvPr>
        </p:nvGraphicFramePr>
        <p:xfrm>
          <a:off x="15875" y="1252220"/>
          <a:ext cx="8679180" cy="3459480"/>
        </p:xfrm>
        <a:graphic>
          <a:graphicData uri="http://schemas.openxmlformats.org/drawingml/2006/table">
            <a:tbl>
              <a:tblPr firstRow="1" bandRow="1">
                <a:tableStyleId>{5C22544A-7EE6-4342-B048-85BDC9FD1C3A}</a:tableStyleId>
              </a:tblPr>
              <a:tblGrid>
                <a:gridCol w="3411220"/>
                <a:gridCol w="2374900"/>
                <a:gridCol w="2893060"/>
              </a:tblGrid>
              <a:tr h="914400">
                <a:tc>
                  <a:txBody>
                    <a:bodyPr/>
                    <a:p>
                      <a:pPr indent="0" algn="ctr" fontAlgn="auto">
                        <a:lnSpc>
                          <a:spcPts val="2400"/>
                        </a:lnSpc>
                        <a:buNone/>
                      </a:pPr>
                      <a:r>
                        <a:rPr lang="zh-CN" altLang="en-US" sz="2000" b="0">
                          <a:solidFill>
                            <a:schemeClr val="accent1"/>
                          </a:solidFill>
                          <a:latin typeface="方正公文小标宋" panose="02000500000000000000" charset="-122"/>
                          <a:ea typeface="方正公文小标宋" panose="02000500000000000000" charset="-122"/>
                          <a:sym typeface="+mn-ea"/>
                        </a:rPr>
                        <a:t>文</a:t>
                      </a:r>
                      <a:r>
                        <a:rPr lang="zh-CN" altLang="en-US" sz="2000" b="0">
                          <a:solidFill>
                            <a:schemeClr val="bg1"/>
                          </a:solidFill>
                          <a:latin typeface="方正公文小标宋" panose="02000500000000000000" charset="-122"/>
                          <a:ea typeface="方正公文小标宋" panose="02000500000000000000" charset="-122"/>
                          <a:sym typeface="+mn-ea"/>
                        </a:rPr>
                        <a:t>资料准备阶段</a:t>
                      </a:r>
                      <a:endParaRPr lang="zh-CN" altLang="en-US" sz="2000" b="0">
                        <a:solidFill>
                          <a:schemeClr val="bg1"/>
                        </a:solidFill>
                        <a:latin typeface="方正公文小标宋" panose="02000500000000000000" charset="-122"/>
                        <a:ea typeface="方正公文小标宋" panose="02000500000000000000" charset="-122"/>
                        <a:sym typeface="+mn-ea"/>
                      </a:endParaRPr>
                    </a:p>
                  </a:txBody>
                  <a:tcPr anchor="ctr" anchorCtr="0"/>
                </a:tc>
                <a:tc>
                  <a:txBody>
                    <a:bodyPr/>
                    <a:p>
                      <a:pPr indent="0" algn="ctr" fontAlgn="auto">
                        <a:lnSpc>
                          <a:spcPts val="2400"/>
                        </a:lnSpc>
                        <a:buNone/>
                      </a:pPr>
                      <a:r>
                        <a:rPr lang="zh-CN" altLang="en-US" sz="2000" b="0">
                          <a:solidFill>
                            <a:schemeClr val="bg1"/>
                          </a:solidFill>
                          <a:latin typeface="方正公文小标宋" panose="02000500000000000000" charset="-122"/>
                          <a:ea typeface="方正公文小标宋" panose="02000500000000000000" charset="-122"/>
                          <a:sym typeface="+mn-ea"/>
                        </a:rPr>
                        <a:t>系统实施阶段</a:t>
                      </a:r>
                      <a:endParaRPr lang="zh-CN" altLang="en-US" sz="2000" b="0">
                        <a:solidFill>
                          <a:schemeClr val="bg1"/>
                        </a:solidFill>
                        <a:latin typeface="方正公文小标宋" panose="02000500000000000000" charset="-122"/>
                        <a:ea typeface="方正公文小标宋" panose="02000500000000000000" charset="-122"/>
                        <a:sym typeface="+mn-ea"/>
                      </a:endParaRPr>
                    </a:p>
                  </a:txBody>
                  <a:tcPr anchor="ctr" anchorCtr="0"/>
                </a:tc>
                <a:tc>
                  <a:txBody>
                    <a:bodyPr/>
                    <a:p>
                      <a:pPr indent="0" algn="ctr" fontAlgn="auto">
                        <a:lnSpc>
                          <a:spcPts val="2400"/>
                        </a:lnSpc>
                        <a:buNone/>
                      </a:pPr>
                      <a:r>
                        <a:rPr lang="zh-CN" altLang="en-US" sz="2000" b="0">
                          <a:solidFill>
                            <a:schemeClr val="bg1"/>
                          </a:solidFill>
                          <a:latin typeface="方正公文小标宋" panose="02000500000000000000" charset="-122"/>
                          <a:ea typeface="方正公文小标宋" panose="02000500000000000000" charset="-122"/>
                          <a:sym typeface="+mn-ea"/>
                        </a:rPr>
                        <a:t>总结阶段</a:t>
                      </a:r>
                      <a:endParaRPr lang="zh-CN" altLang="en-US" sz="2000" b="0">
                        <a:solidFill>
                          <a:schemeClr val="bg1"/>
                        </a:solidFill>
                        <a:latin typeface="方正公文小标宋" panose="02000500000000000000" charset="-122"/>
                        <a:ea typeface="方正公文小标宋" panose="02000500000000000000" charset="-122"/>
                        <a:sym typeface="+mn-ea"/>
                      </a:endParaRPr>
                    </a:p>
                  </a:txBody>
                  <a:tcPr anchor="ctr" anchorCtr="0"/>
                </a:tc>
              </a:tr>
              <a:tr h="2545080">
                <a:tc>
                  <a:txBody>
                    <a:bodyPr/>
                    <a:p>
                      <a:pPr indent="0" fontAlgn="auto">
                        <a:lnSpc>
                          <a:spcPts val="3580"/>
                        </a:lnSpc>
                        <a:buNone/>
                      </a:pPr>
                      <a:r>
                        <a:rPr lang="en-US" altLang="zh-CN" sz="14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lt"/>
                        </a:rPr>
                        <a:t>①搜集国内外相关文献资料，分析总结相关理论成果。②开展老师、家长、学生的问卷调查，设计问卷，制定调研计划，了解人才培养现状</a:t>
                      </a:r>
                      <a:endParaRPr lang="en-US" altLang="zh-CN" sz="14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lt"/>
                      </a:endParaRPr>
                    </a:p>
                    <a:p>
                      <a:pPr indent="0" fontAlgn="auto">
                        <a:lnSpc>
                          <a:spcPts val="3580"/>
                        </a:lnSpc>
                        <a:buNone/>
                      </a:pPr>
                      <a:r>
                        <a:rPr lang="en-US" altLang="zh-CN" sz="14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lt"/>
                        </a:rPr>
                        <a:t>③明确分工，制定研究实施计划，形成课题调研实施方案。</a:t>
                      </a:r>
                      <a:endParaRPr lang="en-US" altLang="zh-CN" sz="14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lt"/>
                      </a:endParaRPr>
                    </a:p>
                  </a:txBody>
                  <a:tcPr/>
                </a:tc>
                <a:tc>
                  <a:txBody>
                    <a:bodyPr/>
                    <a:p>
                      <a:pPr indent="0" fontAlgn="auto">
                        <a:lnSpc>
                          <a:spcPts val="2880"/>
                        </a:lnSpc>
                        <a:buNone/>
                      </a:pPr>
                      <a:r>
                        <a:rPr lang="en-US" altLang="zh-CN" sz="14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lt"/>
                        </a:rPr>
                        <a:t>①基于小学英语语篇课程目标、课程内容、课程结构、课程实施和课程评价多个维度，开展体系与评价实证研究。</a:t>
                      </a:r>
                      <a:endParaRPr lang="en-US" altLang="zh-CN" sz="14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lt"/>
                      </a:endParaRPr>
                    </a:p>
                    <a:p>
                      <a:pPr indent="0" fontAlgn="auto">
                        <a:lnSpc>
                          <a:spcPts val="2880"/>
                        </a:lnSpc>
                        <a:buNone/>
                      </a:pPr>
                      <a:r>
                        <a:rPr lang="en-US" altLang="zh-CN" sz="14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lt"/>
                        </a:rPr>
                        <a:t>②结合实践反馈，形成研究性论文，并撰写阶段性报告。</a:t>
                      </a:r>
                      <a:endParaRPr lang="en-US" altLang="zh-CN" sz="14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lt"/>
                      </a:endParaRPr>
                    </a:p>
                  </a:txBody>
                  <a:tcPr/>
                </a:tc>
                <a:tc>
                  <a:txBody>
                    <a:bodyPr/>
                    <a:p>
                      <a:pPr indent="0" fontAlgn="auto">
                        <a:lnSpc>
                          <a:spcPts val="2780"/>
                        </a:lnSpc>
                        <a:buNone/>
                      </a:pPr>
                      <a:r>
                        <a:rPr lang="en-US" altLang="zh-CN" sz="14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lt"/>
                        </a:rPr>
                        <a:t>针对小学英语语篇“指向策略”+“多模态教学”存在的具体问题，包括如何将多模态运用到小学英语语篇教学实践、如何进行在线评价、如何实现数据收集和分析等问题，用案例进行逻辑推理，通过案例分析实现目标完成。</a:t>
                      </a:r>
                      <a:endParaRPr lang="en-US" altLang="zh-CN" sz="1400">
                        <a:solidFill>
                          <a:schemeClr val="tx1">
                            <a:lumMod val="65000"/>
                            <a:lumOff val="35000"/>
                          </a:schemeClr>
                        </a:solidFill>
                        <a:latin typeface="华文中宋" panose="02010600040101010101" charset="-122"/>
                        <a:ea typeface="华文中宋" panose="02010600040101010101" charset="-122"/>
                        <a:cs typeface="华文中宋" panose="02010600040101010101" charset="-122"/>
                        <a:sym typeface="+mn-lt"/>
                      </a:endParaRPr>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TABLE_ENDDRAG_ORIGIN_RECT" val="683*231"/>
  <p:tag name="TABLE_ENDDRAG_RECT" val="1*98*683*231"/>
  <p:tag name="KSO_WM_UNIT_TABLE_BEAUTIFY" val="smartTable{cba974ab-c209-4215-b7d4-bc25c2159781}"/>
</p:tagLst>
</file>

<file path=ppt/tags/tag38.xml><?xml version="1.0" encoding="utf-8"?>
<p:tagLst xmlns:p="http://schemas.openxmlformats.org/presentationml/2006/main">
  <p:tag name="TABLE_ENDDRAG_ORIGIN_RECT" val="683*269"/>
  <p:tag name="TABLE_ENDDRAG_RECT" val="17*102*683*269"/>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TABLE_ENDDRAG_ORIGIN_RECT" val="683*311"/>
  <p:tag name="TABLE_ENDDRAG_RECT" val="18*68*683*311"/>
  <p:tag name="KSO_WM_UNIT_TABLE_BEAUTIFY" val="smartTable{55aa5690-0b12-477e-9914-068254cbd78f}"/>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1_Office 主题​​">
  <a:themeElements>
    <a:clrScheme name="自定义 700">
      <a:dk1>
        <a:sysClr val="windowText" lastClr="000000"/>
      </a:dk1>
      <a:lt1>
        <a:sysClr val="window" lastClr="FFFFFF"/>
      </a:lt1>
      <a:dk2>
        <a:srgbClr val="EEF2F5"/>
      </a:dk2>
      <a:lt2>
        <a:srgbClr val="E7E6E6"/>
      </a:lt2>
      <a:accent1>
        <a:srgbClr val="388AC8"/>
      </a:accent1>
      <a:accent2>
        <a:srgbClr val="29323F"/>
      </a:accent2>
      <a:accent3>
        <a:srgbClr val="A5A5A5"/>
      </a:accent3>
      <a:accent4>
        <a:srgbClr val="FFC000"/>
      </a:accent4>
      <a:accent5>
        <a:srgbClr val="4472C4"/>
      </a:accent5>
      <a:accent6>
        <a:srgbClr val="70AD47"/>
      </a:accent6>
      <a:hlink>
        <a:srgbClr val="000000"/>
      </a:hlink>
      <a:folHlink>
        <a:srgbClr val="954F72"/>
      </a:folHlink>
    </a:clrScheme>
    <a:fontScheme name="3汉仪雅酷黑 65W">
      <a:majorFont>
        <a:latin typeface="Century Gothic"/>
        <a:ea typeface="汉仪雅酷黑 65W"/>
        <a:cs typeface=""/>
      </a:majorFont>
      <a:minorFont>
        <a:latin typeface="Calibri Light"/>
        <a:ea typeface="汉仪旗黑-45S"/>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3895</Words>
  <Application>WPS 演示</Application>
  <PresentationFormat>全屏显示(16:9)</PresentationFormat>
  <Paragraphs>308</Paragraphs>
  <Slides>15</Slides>
  <Notes>7</Notes>
  <HiddenSlides>1</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15</vt:i4>
      </vt:variant>
    </vt:vector>
  </HeadingPairs>
  <TitlesOfParts>
    <vt:vector size="33" baseType="lpstr">
      <vt:lpstr>Arial</vt:lpstr>
      <vt:lpstr>宋体</vt:lpstr>
      <vt:lpstr>Wingdings</vt:lpstr>
      <vt:lpstr>汉仪旗黑-45S</vt:lpstr>
      <vt:lpstr>方正公文小标宋</vt:lpstr>
      <vt:lpstr>汉仪雅酷黑 65W</vt:lpstr>
      <vt:lpstr>华文中宋</vt:lpstr>
      <vt:lpstr>汉仪颜楷简</vt:lpstr>
      <vt:lpstr>微软雅黑 Light</vt:lpstr>
      <vt:lpstr>Calibri</vt:lpstr>
      <vt:lpstr>微软雅黑</vt:lpstr>
      <vt:lpstr>Arial Unicode MS</vt:lpstr>
      <vt:lpstr>Century Gothic</vt:lpstr>
      <vt:lpstr>黑体</vt:lpstr>
      <vt:lpstr>Calibri Light</vt:lpstr>
      <vt:lpstr>等线</vt:lpstr>
      <vt:lpstr>汉仪雅酷黑 65W</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文档存本地丢失不负责</dc:creator>
  <cp:lastModifiedBy>Administrator</cp:lastModifiedBy>
  <cp:revision>101</cp:revision>
  <dcterms:created xsi:type="dcterms:W3CDTF">1900-01-01T00:00:00Z</dcterms:created>
  <dcterms:modified xsi:type="dcterms:W3CDTF">2023-09-11T07:03:58Z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2052-11.8.2.8053</vt:lpwstr>
  </property>
  <property fmtid="{D5CDD505-2E9C-101B-9397-08002B2CF9AE}" pid="3" name="KSOTemplateUUID">
    <vt:lpwstr>v1.0_mb_kVI+huYmXctLYy3JCHjdMQ==</vt:lpwstr>
  </property>
  <property fmtid="{D5CDD505-2E9C-101B-9397-08002B2CF9AE}" pid="4" name="ICV">
    <vt:lpwstr>EA81E67394B9495FA730956DA4A1CD2F_12</vt:lpwstr>
  </property>
</Properties>
</file>