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32" r:id="rId4"/>
    <p:sldId id="286" r:id="rId6"/>
    <p:sldId id="261" r:id="rId7"/>
    <p:sldId id="334" r:id="rId8"/>
    <p:sldId id="337" r:id="rId9"/>
    <p:sldId id="406" r:id="rId10"/>
    <p:sldId id="340" r:id="rId11"/>
    <p:sldId id="342" r:id="rId12"/>
    <p:sldId id="453" r:id="rId13"/>
    <p:sldId id="343" r:id="rId14"/>
    <p:sldId id="345" r:id="rId15"/>
    <p:sldId id="348" r:id="rId16"/>
    <p:sldId id="352" r:id="rId17"/>
    <p:sldId id="440" r:id="rId18"/>
    <p:sldId id="463" r:id="rId19"/>
    <p:sldId id="471" r:id="rId20"/>
    <p:sldId id="466" r:id="rId21"/>
    <p:sldId id="472" r:id="rId22"/>
    <p:sldId id="344" r:id="rId23"/>
    <p:sldId id="383" r:id="rId24"/>
    <p:sldId id="464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/>
  <p:cmAuthor id="2" name="作者" initials="A" lastIdx="0" clrIdx="1"/>
  <p:cmAuthor id="3" name="fafa" initials="f" lastIdx="0" clrIdx="1"/>
  <p:cmAuthor id="4" name="王习习" initials="王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95B3D"/>
    <a:srgbClr val="F61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56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552" y="78"/>
      </p:cViewPr>
      <p:guideLst>
        <p:guide orient="horz" pos="2159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gs" Target="tags/tag82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E558-2CC2-4768-979E-614F7DA362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44BC-97D3-4624-AE9A-BC91C5C948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oto Sans CJK Regular" panose="020B0500000000000000" pitchFamily="34" charset="-122"/>
                <a:ea typeface="Noto Sans CJK Regular" panose="020B0500000000000000" pitchFamily="34" charset="-122"/>
              </a:defRPr>
            </a:lvl1pPr>
          </a:lstStyle>
          <a:p>
            <a:fld id="{D47FE558-2CC2-4768-979E-614F7DA3629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oto Sans CJK Regular" panose="020B0500000000000000" pitchFamily="34" charset="-122"/>
                <a:ea typeface="Noto Sans CJK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oto Sans CJK Regular" panose="020B0500000000000000" pitchFamily="34" charset="-122"/>
                <a:ea typeface="Noto Sans CJK Regular" panose="020B0500000000000000" pitchFamily="34" charset="-122"/>
              </a:defRPr>
            </a:lvl1pPr>
          </a:lstStyle>
          <a:p>
            <a:fld id="{FA6444BC-97D3-4624-AE9A-BC91C5C94819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oto Sans CJK Regular" panose="020B0500000000000000" pitchFamily="34" charset="-122"/>
          <a:ea typeface="Noto Sans CJK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oto Sans CJK Regular" panose="020B0500000000000000" pitchFamily="34" charset="-122"/>
          <a:ea typeface="Noto Sans CJK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oto Sans CJK Regular" panose="020B0500000000000000" pitchFamily="34" charset="-122"/>
          <a:ea typeface="Noto Sans CJK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oto Sans CJK Regular" panose="020B0500000000000000" pitchFamily="34" charset="-122"/>
          <a:ea typeface="Noto Sans CJK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to Sans CJK Regular" panose="020B0500000000000000" pitchFamily="34" charset="-122"/>
          <a:ea typeface="Noto Sans CJK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to Sans CJK Regular" panose="020B0500000000000000" pitchFamily="34" charset="-122"/>
          <a:ea typeface="Noto Sans CJK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oto Sans CJK Regular" panose="020B0500000000000000" pitchFamily="34" charset="-122"/>
                <a:ea typeface="Noto Sans CJK Regular" panose="020B0500000000000000" pitchFamily="34" charset="-122"/>
              </a:defRPr>
            </a:lvl1pPr>
          </a:lstStyle>
          <a:p>
            <a:fld id="{D47FE558-2CC2-4768-979E-614F7DA3629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oto Sans CJK Regular" panose="020B0500000000000000" pitchFamily="34" charset="-122"/>
                <a:ea typeface="Noto Sans CJK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oto Sans CJK Regular" panose="020B0500000000000000" pitchFamily="34" charset="-122"/>
                <a:ea typeface="Noto Sans CJK Regular" panose="020B0500000000000000" pitchFamily="34" charset="-122"/>
              </a:defRPr>
            </a:lvl1pPr>
          </a:lstStyle>
          <a:p>
            <a:fld id="{FA6444BC-97D3-4624-AE9A-BC91C5C94819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oto Sans CJK Regular" panose="020B0500000000000000" pitchFamily="34" charset="-122"/>
          <a:ea typeface="Noto Sans CJK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oto Sans CJK Regular" panose="020B0500000000000000" pitchFamily="34" charset="-122"/>
          <a:ea typeface="Noto Sans CJK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oto Sans CJK Regular" panose="020B0500000000000000" pitchFamily="34" charset="-122"/>
          <a:ea typeface="Noto Sans CJK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oto Sans CJK Regular" panose="020B0500000000000000" pitchFamily="34" charset="-122"/>
          <a:ea typeface="Noto Sans CJK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to Sans CJK Regular" panose="020B0500000000000000" pitchFamily="34" charset="-122"/>
          <a:ea typeface="Noto Sans CJK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to Sans CJK Regular" panose="020B0500000000000000" pitchFamily="34" charset="-122"/>
          <a:ea typeface="Noto Sans CJK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31.xml"/><Relationship Id="rId7" Type="http://schemas.openxmlformats.org/officeDocument/2006/relationships/image" Target="../media/image9.png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microsoft.com/office/2007/relationships/hdphoto" Target="../media/image4.wdp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32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NULL" TargetMode="External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tags" Target="../tags/tag34.xml"/><Relationship Id="rId3" Type="http://schemas.openxmlformats.org/officeDocument/2006/relationships/image" Target="../media/image24.png"/><Relationship Id="rId2" Type="http://schemas.openxmlformats.org/officeDocument/2006/relationships/tags" Target="../tags/tag33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2.xml"/><Relationship Id="rId11" Type="http://schemas.openxmlformats.org/officeDocument/2006/relationships/tags" Target="../tags/tag35.xml"/><Relationship Id="rId10" Type="http://schemas.openxmlformats.org/officeDocument/2006/relationships/image" Target="../media/image28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37.xml"/><Relationship Id="rId5" Type="http://schemas.openxmlformats.org/officeDocument/2006/relationships/image" Target="../media/image29.png"/><Relationship Id="rId4" Type="http://schemas.openxmlformats.org/officeDocument/2006/relationships/tags" Target="../tags/tag36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26.jpeg"/><Relationship Id="rId7" Type="http://schemas.openxmlformats.org/officeDocument/2006/relationships/image" Target="../media/image27.jpeg"/><Relationship Id="rId6" Type="http://schemas.openxmlformats.org/officeDocument/2006/relationships/image" Target="../media/image25.png"/><Relationship Id="rId5" Type="http://schemas.openxmlformats.org/officeDocument/2006/relationships/tags" Target="../tags/tag40.xml"/><Relationship Id="rId4" Type="http://schemas.openxmlformats.org/officeDocument/2006/relationships/image" Target="../media/image24.png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tags" Target="../tags/tag41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44.xml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tags" Target="../tags/tag43.xml"/><Relationship Id="rId3" Type="http://schemas.openxmlformats.org/officeDocument/2006/relationships/image" Target="../media/image24.png"/><Relationship Id="rId2" Type="http://schemas.openxmlformats.org/officeDocument/2006/relationships/tags" Target="../tags/tag42.xml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48.xml"/><Relationship Id="rId7" Type="http://schemas.openxmlformats.org/officeDocument/2006/relationships/image" Target="../media/image10.png"/><Relationship Id="rId6" Type="http://schemas.openxmlformats.org/officeDocument/2006/relationships/tags" Target="../tags/tag47.xml"/><Relationship Id="rId5" Type="http://schemas.openxmlformats.org/officeDocument/2006/relationships/image" Target="../media/image9.png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image" Target="../media/image10.png"/><Relationship Id="rId6" Type="http://schemas.openxmlformats.org/officeDocument/2006/relationships/tags" Target="../tags/tag51.xml"/><Relationship Id="rId5" Type="http://schemas.openxmlformats.org/officeDocument/2006/relationships/image" Target="../media/image9.png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microsoft.com/office/2007/relationships/hdphoto" Target="../media/image4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56.xml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tags" Target="../tags/tag55.xml"/><Relationship Id="rId3" Type="http://schemas.openxmlformats.org/officeDocument/2006/relationships/image" Target="../media/image24.png"/><Relationship Id="rId2" Type="http://schemas.openxmlformats.org/officeDocument/2006/relationships/tags" Target="../tags/tag54.xml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image" Target="../media/image14.png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72.xml"/><Relationship Id="rId21" Type="http://schemas.openxmlformats.org/officeDocument/2006/relationships/image" Target="../media/image10.png"/><Relationship Id="rId20" Type="http://schemas.openxmlformats.org/officeDocument/2006/relationships/tags" Target="../tags/tag71.xml"/><Relationship Id="rId2" Type="http://schemas.microsoft.com/office/2007/relationships/hdphoto" Target="../media/image4.wdp"/><Relationship Id="rId19" Type="http://schemas.openxmlformats.org/officeDocument/2006/relationships/image" Target="../media/image9.png"/><Relationship Id="rId18" Type="http://schemas.openxmlformats.org/officeDocument/2006/relationships/tags" Target="../tags/tag70.xml"/><Relationship Id="rId17" Type="http://schemas.openxmlformats.org/officeDocument/2006/relationships/tags" Target="../tags/tag69.xml"/><Relationship Id="rId16" Type="http://schemas.openxmlformats.org/officeDocument/2006/relationships/image" Target="../media/image15.png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76.xml"/><Relationship Id="rId7" Type="http://schemas.openxmlformats.org/officeDocument/2006/relationships/image" Target="../media/image10.png"/><Relationship Id="rId6" Type="http://schemas.openxmlformats.org/officeDocument/2006/relationships/tags" Target="../tags/tag75.xml"/><Relationship Id="rId5" Type="http://schemas.openxmlformats.org/officeDocument/2006/relationships/image" Target="../media/image9.pn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microsoft.com/office/2007/relationships/hdphoto" Target="../media/image4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image" Target="../media/image10.png"/><Relationship Id="rId6" Type="http://schemas.openxmlformats.org/officeDocument/2006/relationships/tags" Target="../tags/tag79.xml"/><Relationship Id="rId5" Type="http://schemas.openxmlformats.org/officeDocument/2006/relationships/image" Target="../media/image9.png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microsoft.com/office/2007/relationships/hdphoto" Target="../media/image4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10.png"/><Relationship Id="rId7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image" Target="../media/image10.png"/><Relationship Id="rId6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10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image" Target="../media/image10.png"/><Relationship Id="rId6" Type="http://schemas.openxmlformats.org/officeDocument/2006/relationships/tags" Target="../tags/tag13.xml"/><Relationship Id="rId5" Type="http://schemas.openxmlformats.org/officeDocument/2006/relationships/image" Target="../media/image9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18.xml"/><Relationship Id="rId7" Type="http://schemas.openxmlformats.org/officeDocument/2006/relationships/image" Target="../media/image9.png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microsoft.com/office/2007/relationships/hdphoto" Target="../media/image4.wdp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19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23.xml"/><Relationship Id="rId7" Type="http://schemas.openxmlformats.org/officeDocument/2006/relationships/image" Target="../media/image10.png"/><Relationship Id="rId6" Type="http://schemas.openxmlformats.org/officeDocument/2006/relationships/tags" Target="../tags/tag22.xml"/><Relationship Id="rId5" Type="http://schemas.openxmlformats.org/officeDocument/2006/relationships/image" Target="../media/image9.png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microsoft.com/office/2007/relationships/hdphoto" Target="../media/image4.wdp"/><Relationship Id="rId17" Type="http://schemas.openxmlformats.org/officeDocument/2006/relationships/slideLayout" Target="../slideLayouts/slideLayout18.xml"/><Relationship Id="rId16" Type="http://schemas.openxmlformats.org/officeDocument/2006/relationships/image" Target="../media/image22.png"/><Relationship Id="rId15" Type="http://schemas.openxmlformats.org/officeDocument/2006/relationships/image" Target="../media/image21.png"/><Relationship Id="rId14" Type="http://schemas.openxmlformats.org/officeDocument/2006/relationships/image" Target="../media/image20.png"/><Relationship Id="rId13" Type="http://schemas.openxmlformats.org/officeDocument/2006/relationships/image" Target="../media/image19.jpeg"/><Relationship Id="rId12" Type="http://schemas.openxmlformats.org/officeDocument/2006/relationships/tags" Target="../tags/tag24.xml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28.xml"/><Relationship Id="rId7" Type="http://schemas.openxmlformats.org/officeDocument/2006/relationships/image" Target="../media/image10.png"/><Relationship Id="rId6" Type="http://schemas.openxmlformats.org/officeDocument/2006/relationships/tags" Target="../tags/tag27.xml"/><Relationship Id="rId5" Type="http://schemas.openxmlformats.org/officeDocument/2006/relationships/image" Target="../media/image9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microsoft.com/office/2007/relationships/hdphoto" Target="../media/image4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145" y="-35560"/>
            <a:ext cx="12214860" cy="68999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51405" y="1340485"/>
            <a:ext cx="7855585" cy="2764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 fontAlgn="auto">
              <a:lnSpc>
                <a:spcPct val="150000"/>
              </a:lnSpc>
            </a:pPr>
            <a:r>
              <a:rPr lang="en-US" altLang="zh-CN" sz="5400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9.</a:t>
            </a:r>
            <a:r>
              <a:rPr lang="zh-CN" altLang="en-US" sz="5400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生活离不开规则</a:t>
            </a:r>
            <a:endParaRPr lang="zh-CN" altLang="en-US" sz="5400" b="1" dirty="0" smtClean="0">
              <a:solidFill>
                <a:srgbClr val="0070C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生活处处有规则</a:t>
            </a:r>
            <a:endParaRPr lang="en-US" altLang="zh-CN" sz="3600" b="1" dirty="0" smtClean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indent="0" algn="ctr" fontAlgn="auto">
              <a:lnSpc>
                <a:spcPct val="150000"/>
              </a:lnSpc>
            </a:pPr>
            <a:endParaRPr lang="zh-CN" altLang="en-US" sz="2000" b="1" dirty="0" smtClean="0">
              <a:solidFill>
                <a:srgbClr val="0070C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执教：常州市新北区奔牛实验小学</a:t>
            </a:r>
            <a:r>
              <a:rPr lang="en-US" altLang="zh-CN" sz="2000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</a:t>
            </a:r>
            <a:r>
              <a:rPr lang="zh-CN" altLang="en-US" sz="2000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许小宇</a:t>
            </a:r>
            <a:endParaRPr lang="zh-CN" altLang="en-US" sz="2000" b="1" dirty="0" smtClean="0">
              <a:solidFill>
                <a:srgbClr val="0070C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91216" y="261097"/>
            <a:ext cx="5401382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小学</a:t>
            </a:r>
            <a:r>
              <a:rPr lang="zh-CN" altLang="en-US" sz="2400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道德与法治</a:t>
            </a:r>
            <a:r>
              <a:rPr lang="en-US" altLang="zh-CN" sz="2400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部编版  三年级下册</a:t>
            </a:r>
            <a:endParaRPr lang="en-US" altLang="zh-CN" sz="2400" b="1" dirty="0" smtClean="0">
              <a:solidFill>
                <a:srgbClr val="0070C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40" name="图片 39" descr="校徽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7690" y="184150"/>
            <a:ext cx="1195705" cy="1156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2088" y="-832757"/>
            <a:ext cx="17556177" cy="852351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616037" y="655581"/>
            <a:ext cx="10959927" cy="5546838"/>
          </a:xfrm>
          <a:prstGeom prst="roundRect">
            <a:avLst>
              <a:gd name="adj" fmla="val 10289"/>
            </a:avLst>
          </a:prstGeom>
          <a:solidFill>
            <a:schemeClr val="bg1"/>
          </a:solidFill>
          <a:ln w="76200" cap="rnd">
            <a:solidFill>
              <a:srgbClr val="F95B3D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Regular" panose="020B0500000000000000" pitchFamily="34" charset="-122"/>
              <a:ea typeface="Noto Sans CJK Regular" panose="020B0500000000000000" pitchFamily="34" charset="-122"/>
              <a:cs typeface="+mn-cs"/>
            </a:endParaRPr>
          </a:p>
        </p:txBody>
      </p:sp>
      <p:sp>
        <p:nvSpPr>
          <p:cNvPr id="4" name="任意多边形: 形状 3"/>
          <p:cNvSpPr/>
          <p:nvPr/>
        </p:nvSpPr>
        <p:spPr>
          <a:xfrm>
            <a:off x="1607751" y="628650"/>
            <a:ext cx="4419600" cy="5600700"/>
          </a:xfrm>
          <a:custGeom>
            <a:avLst/>
            <a:gdLst>
              <a:gd name="connsiteX0" fmla="*/ 0 w 4419600"/>
              <a:gd name="connsiteY0" fmla="*/ 0 h 5600700"/>
              <a:gd name="connsiteX1" fmla="*/ 2857500 w 4419600"/>
              <a:gd name="connsiteY1" fmla="*/ 1828800 h 5600700"/>
              <a:gd name="connsiteX2" fmla="*/ 3086100 w 4419600"/>
              <a:gd name="connsiteY2" fmla="*/ 4305300 h 5600700"/>
              <a:gd name="connsiteX3" fmla="*/ 4419600 w 4419600"/>
              <a:gd name="connsiteY3" fmla="*/ 5600700 h 560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600" h="5600700">
                <a:moveTo>
                  <a:pt x="0" y="0"/>
                </a:moveTo>
                <a:cubicBezTo>
                  <a:pt x="1171575" y="555625"/>
                  <a:pt x="2343150" y="1111250"/>
                  <a:pt x="2857500" y="1828800"/>
                </a:cubicBezTo>
                <a:cubicBezTo>
                  <a:pt x="3371850" y="2546350"/>
                  <a:pt x="2825750" y="3676650"/>
                  <a:pt x="3086100" y="4305300"/>
                </a:cubicBezTo>
                <a:cubicBezTo>
                  <a:pt x="3346450" y="4933950"/>
                  <a:pt x="3883025" y="5267325"/>
                  <a:pt x="4419600" y="5600700"/>
                </a:cubicBezTo>
              </a:path>
            </a:pathLst>
          </a:custGeom>
          <a:noFill/>
          <a:ln w="76200">
            <a:solidFill>
              <a:srgbClr val="F95B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Regular" panose="020B0500000000000000" pitchFamily="34" charset="-122"/>
              <a:ea typeface="Noto Sans CJK Regular" panose="020B0500000000000000" pitchFamily="34" charset="-122"/>
              <a:cs typeface="+mn-cs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740501" y="2099494"/>
            <a:ext cx="3618046" cy="943999"/>
            <a:chOff x="3440041" y="1380011"/>
            <a:chExt cx="3618046" cy="94399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041" y="1380011"/>
              <a:ext cx="1578117" cy="90478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3498190" y="1421925"/>
              <a:ext cx="1423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cs"/>
                </a:rPr>
                <a:t>01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732717" y="1494065"/>
              <a:ext cx="2325370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5B3D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ea"/>
                  <a:sym typeface="+mn-lt"/>
                </a:rPr>
                <a:t>学校规则我</a:t>
              </a:r>
              <a:r>
                <a:rPr lang="zh-CN" altLang="en-US" sz="2400" b="1" noProof="0" dirty="0">
                  <a:ln>
                    <a:noFill/>
                  </a:ln>
                  <a:solidFill>
                    <a:srgbClr val="F95B3D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ea"/>
                  <a:sym typeface="+mn-lt"/>
                </a:rPr>
                <a:t>讲解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41961" y="3192631"/>
            <a:ext cx="6878945" cy="904787"/>
            <a:chOff x="3440041" y="1380011"/>
            <a:chExt cx="6878945" cy="9047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041" y="1380011"/>
              <a:ext cx="1578117" cy="9047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3498190" y="1421925"/>
              <a:ext cx="1423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cs"/>
                </a:rPr>
                <a:t>02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cs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732718" y="1494065"/>
              <a:ext cx="5586268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5B3D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ea"/>
                  <a:sym typeface="+mn-lt"/>
                </a:rPr>
                <a:t>社会规则大调查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5B3D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235" y="1948815"/>
            <a:ext cx="2776855" cy="3392805"/>
          </a:xfrm>
          <a:prstGeom prst="rect">
            <a:avLst/>
          </a:prstGeom>
        </p:spPr>
      </p:pic>
      <p:grpSp>
        <p:nvGrpSpPr>
          <p:cNvPr id="13" name="组合 22"/>
          <p:cNvGrpSpPr/>
          <p:nvPr>
            <p:custDataLst>
              <p:tags r:id="rId5"/>
            </p:custDataLst>
          </p:nvPr>
        </p:nvGrpSpPr>
        <p:grpSpPr>
          <a:xfrm>
            <a:off x="-285115" y="78740"/>
            <a:ext cx="5186045" cy="1421765"/>
            <a:chOff x="-51859" y="123185"/>
            <a:chExt cx="3857514" cy="1891866"/>
          </a:xfrm>
        </p:grpSpPr>
        <p:pic>
          <p:nvPicPr>
            <p:cNvPr id="20482" name="图片 9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 bwMode="auto">
            <a:xfrm>
              <a:off x="260350" y="304292"/>
              <a:ext cx="3545305" cy="1710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3" name="图片 19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 bwMode="auto">
            <a:xfrm>
              <a:off x="-51859" y="123185"/>
              <a:ext cx="1335450" cy="106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41275" y="532130"/>
            <a:ext cx="49790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方正粗黑宋简体" panose="02000000000000000000" charset="-122"/>
              </a:rPr>
              <a:t>活动二：宣讲员体验官</a:t>
            </a:r>
            <a:r>
              <a:rPr lang="en-US" altLang="zh-CN" sz="28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</a:t>
            </a:r>
            <a:endParaRPr lang="en-US" altLang="zh-CN" sz="2800" b="1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37198" y="969802"/>
            <a:ext cx="11317605" cy="1738088"/>
            <a:chOff x="1580" y="1219"/>
            <a:chExt cx="17823" cy="2412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lum bright="12000" contrast="18000"/>
            </a:blip>
            <a:stretch>
              <a:fillRect/>
            </a:stretch>
          </p:blipFill>
          <p:spPr>
            <a:xfrm>
              <a:off x="1580" y="1232"/>
              <a:ext cx="4059" cy="239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lum bright="6000"/>
            </a:blip>
            <a:stretch>
              <a:fillRect/>
            </a:stretch>
          </p:blipFill>
          <p:spPr>
            <a:xfrm>
              <a:off x="15345" y="1219"/>
              <a:ext cx="4058" cy="2398"/>
            </a:xfrm>
            <a:prstGeom prst="rect">
              <a:avLst/>
            </a:prstGeom>
          </p:spPr>
        </p:pic>
      </p:grpSp>
      <p:pic>
        <p:nvPicPr>
          <p:cNvPr id="15" name="图片 14"/>
          <p:cNvPicPr/>
          <p:nvPr/>
        </p:nvPicPr>
        <p:blipFill>
          <a:blip r:embed="rId6"/>
          <a:stretch>
            <a:fillRect/>
          </a:stretch>
        </p:blipFill>
        <p:spPr>
          <a:xfrm>
            <a:off x="6198870" y="979170"/>
            <a:ext cx="2577465" cy="1729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/>
          <p:nvPr/>
        </p:nvPicPr>
        <p:blipFill>
          <a:blip r:embed="rId7"/>
          <a:stretch>
            <a:fillRect/>
          </a:stretch>
        </p:blipFill>
        <p:spPr>
          <a:xfrm>
            <a:off x="3322955" y="969645"/>
            <a:ext cx="2567940" cy="1705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格式工厂音频合并 RPReplay+RPReplay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end="81007.000000"/>
                  <p14:fade out="1000.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0680" y="6168390"/>
            <a:ext cx="619125" cy="6191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04035" y="2983230"/>
            <a:ext cx="8577580" cy="327406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chemeClr val="accent6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" name="TextBox 4"/>
          <p:cNvSpPr txBox="1"/>
          <p:nvPr>
            <p:custDataLst>
              <p:tags r:id="rId11"/>
            </p:custDataLst>
          </p:nvPr>
        </p:nvSpPr>
        <p:spPr>
          <a:xfrm>
            <a:off x="1917700" y="3193415"/>
            <a:ext cx="8350250" cy="3338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活动规则：</a:t>
            </a:r>
            <a:endParaRPr lang="en-US" altLang="zh-CN" sz="32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根据调查内容小组讨论，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并由一位记录员整理到海报上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音乐停，讨论停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选择你们喜欢的方式进行展示。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如有与发言人不同的规则，其他小组可补充。</a:t>
            </a:r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endParaRPr lang="zh-CN" altLang="en-US" sz="32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382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8756efe5a100c8ab2451ab78158d7b6f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69440" y="0"/>
            <a:ext cx="3857625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6586855" y="2578735"/>
            <a:ext cx="70015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sym typeface="+mn-ea"/>
              </a:rPr>
              <a:t>假如没有交通规则？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04035" y="2983230"/>
            <a:ext cx="8577580" cy="327406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chemeClr val="accent6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0" name="TextBox 4"/>
          <p:cNvSpPr txBox="1"/>
          <p:nvPr>
            <p:custDataLst>
              <p:tags r:id="rId2"/>
            </p:custDataLst>
          </p:nvPr>
        </p:nvSpPr>
        <p:spPr>
          <a:xfrm>
            <a:off x="1917700" y="3193415"/>
            <a:ext cx="8350250" cy="3338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活动规则：</a:t>
            </a:r>
            <a:endParaRPr lang="en-US" altLang="zh-CN" sz="32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根据调查内容小组讨论，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并由一位记录员整理到海报上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音乐停，讨论停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选择你们喜欢的方式进行展示。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如有与发言人不同的规则，其他小组可补充。</a:t>
            </a:r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endParaRPr lang="zh-CN" altLang="en-US" sz="32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37198" y="969802"/>
            <a:ext cx="11317605" cy="1738088"/>
            <a:chOff x="1580" y="1219"/>
            <a:chExt cx="17823" cy="2412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lum bright="12000" contrast="18000"/>
            </a:blip>
            <a:stretch>
              <a:fillRect/>
            </a:stretch>
          </p:blipFill>
          <p:spPr>
            <a:xfrm>
              <a:off x="1580" y="1232"/>
              <a:ext cx="4059" cy="239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lum bright="6000"/>
            </a:blip>
            <a:stretch>
              <a:fillRect/>
            </a:stretch>
          </p:blipFill>
          <p:spPr>
            <a:xfrm>
              <a:off x="15345" y="1219"/>
              <a:ext cx="4058" cy="2398"/>
            </a:xfrm>
            <a:prstGeom prst="rect">
              <a:avLst/>
            </a:prstGeom>
          </p:spPr>
        </p:pic>
      </p:grpSp>
      <p:pic>
        <p:nvPicPr>
          <p:cNvPr id="6" name="图片 5"/>
          <p:cNvPicPr/>
          <p:nvPr/>
        </p:nvPicPr>
        <p:blipFill>
          <a:blip r:embed="rId7"/>
          <a:stretch>
            <a:fillRect/>
          </a:stretch>
        </p:blipFill>
        <p:spPr>
          <a:xfrm>
            <a:off x="3322955" y="969645"/>
            <a:ext cx="2567940" cy="1705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8"/>
          <a:stretch>
            <a:fillRect/>
          </a:stretch>
        </p:blipFill>
        <p:spPr>
          <a:xfrm>
            <a:off x="6198870" y="979170"/>
            <a:ext cx="2577465" cy="17291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944b411e2e5d33d0f1550b7c077c518a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561340"/>
            <a:ext cx="12192000" cy="563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37198" y="969802"/>
            <a:ext cx="11317605" cy="1738088"/>
            <a:chOff x="1580" y="1219"/>
            <a:chExt cx="17823" cy="2412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lum bright="12000" contrast="18000"/>
            </a:blip>
            <a:stretch>
              <a:fillRect/>
            </a:stretch>
          </p:blipFill>
          <p:spPr>
            <a:xfrm>
              <a:off x="1580" y="1232"/>
              <a:ext cx="4059" cy="239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lum bright="6000"/>
            </a:blip>
            <a:stretch>
              <a:fillRect/>
            </a:stretch>
          </p:blipFill>
          <p:spPr>
            <a:xfrm>
              <a:off x="15345" y="1219"/>
              <a:ext cx="4058" cy="2398"/>
            </a:xfrm>
            <a:prstGeom prst="rect">
              <a:avLst/>
            </a:prstGeom>
          </p:spPr>
        </p:pic>
      </p:grpSp>
      <p:pic>
        <p:nvPicPr>
          <p:cNvPr id="15" name="图片 14"/>
          <p:cNvPicPr/>
          <p:nvPr/>
        </p:nvPicPr>
        <p:blipFill>
          <a:blip r:embed="rId6"/>
          <a:stretch>
            <a:fillRect/>
          </a:stretch>
        </p:blipFill>
        <p:spPr>
          <a:xfrm>
            <a:off x="6198870" y="979170"/>
            <a:ext cx="2577465" cy="1729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/>
          <p:nvPr/>
        </p:nvPicPr>
        <p:blipFill>
          <a:blip r:embed="rId7"/>
          <a:stretch>
            <a:fillRect/>
          </a:stretch>
        </p:blipFill>
        <p:spPr>
          <a:xfrm>
            <a:off x="3322955" y="969645"/>
            <a:ext cx="2567940" cy="1705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804035" y="2983230"/>
            <a:ext cx="8577580" cy="327406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chemeClr val="accent6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" name="TextBox 4"/>
          <p:cNvSpPr txBox="1"/>
          <p:nvPr>
            <p:custDataLst>
              <p:tags r:id="rId8"/>
            </p:custDataLst>
          </p:nvPr>
        </p:nvSpPr>
        <p:spPr>
          <a:xfrm>
            <a:off x="1917700" y="3193415"/>
            <a:ext cx="8350250" cy="3338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活动规则：</a:t>
            </a:r>
            <a:endParaRPr lang="en-US" altLang="zh-CN" sz="32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根据调查内容小组讨论，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并由一位记录员整理到海报上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音乐停，讨论停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选择你们喜欢的方式进行展示。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如有与发言人不同的规则，其他小组可补充。</a:t>
            </a:r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endParaRPr lang="zh-CN" altLang="en-US" sz="32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2088" y="-832757"/>
            <a:ext cx="17556177" cy="852351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616037" y="655581"/>
            <a:ext cx="10959927" cy="5546838"/>
          </a:xfrm>
          <a:prstGeom prst="roundRect">
            <a:avLst>
              <a:gd name="adj" fmla="val 10289"/>
            </a:avLst>
          </a:prstGeom>
          <a:solidFill>
            <a:schemeClr val="bg1"/>
          </a:solidFill>
          <a:ln w="76200" cap="rnd">
            <a:solidFill>
              <a:srgbClr val="F95B3D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Regular" panose="020B0500000000000000" pitchFamily="34" charset="-122"/>
              <a:ea typeface="Noto Sans CJK Regular" panose="020B0500000000000000" pitchFamily="34" charset="-122"/>
              <a:cs typeface="+mn-cs"/>
            </a:endParaRPr>
          </a:p>
        </p:txBody>
      </p:sp>
      <p:grpSp>
        <p:nvGrpSpPr>
          <p:cNvPr id="13" name="组合 22"/>
          <p:cNvGrpSpPr/>
          <p:nvPr>
            <p:custDataLst>
              <p:tags r:id="rId3"/>
            </p:custDataLst>
          </p:nvPr>
        </p:nvGrpSpPr>
        <p:grpSpPr>
          <a:xfrm>
            <a:off x="-285115" y="78740"/>
            <a:ext cx="5186045" cy="1421765"/>
            <a:chOff x="-51859" y="123185"/>
            <a:chExt cx="3857514" cy="1891866"/>
          </a:xfrm>
        </p:grpSpPr>
        <p:pic>
          <p:nvPicPr>
            <p:cNvPr id="20482" name="图片 9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260350" y="304292"/>
              <a:ext cx="3545305" cy="1710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3" name="图片 19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 bwMode="auto">
            <a:xfrm>
              <a:off x="-51859" y="123185"/>
              <a:ext cx="1335450" cy="106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41275" y="532130"/>
            <a:ext cx="49790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方正粗黑宋简体" panose="02000000000000000000" charset="-122"/>
              </a:rPr>
              <a:t>活动二：宣讲员体验官</a:t>
            </a:r>
            <a:r>
              <a:rPr lang="en-US" altLang="zh-CN" sz="28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</a:t>
            </a:r>
            <a:endParaRPr lang="en-US" altLang="zh-CN" sz="2800" b="1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90240" y="1288415"/>
            <a:ext cx="6268085" cy="5067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88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手机购票要预约，一人一票不逃票；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雨雪天气带雨具，还需套上塑料衣；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穿着得体是基本，参观礼仪讲规范；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如有允许可拍照，不可开启闪光灯；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脚步轻轻不奔跑，禁止喧哗牢牢记；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观赏时刻讲卫生，不能随意吃东西；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馆内文物价值高，切忌用手乱触碰；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随时随地移步走，体谅他人共欣赏；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文明游馆有规则，时时刻刻要遵守！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ts val="3880"/>
              </a:lnSpc>
            </a:pP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2088" y="-832757"/>
            <a:ext cx="17556177" cy="852351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616037" y="655581"/>
            <a:ext cx="10959927" cy="5546838"/>
          </a:xfrm>
          <a:prstGeom prst="roundRect">
            <a:avLst>
              <a:gd name="adj" fmla="val 10289"/>
            </a:avLst>
          </a:prstGeom>
          <a:solidFill>
            <a:schemeClr val="bg1"/>
          </a:solidFill>
          <a:ln w="76200" cap="rnd">
            <a:solidFill>
              <a:srgbClr val="F95B3D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Regular" panose="020B0500000000000000" pitchFamily="34" charset="-122"/>
              <a:ea typeface="Noto Sans CJK Regular" panose="020B0500000000000000" pitchFamily="34" charset="-122"/>
              <a:cs typeface="+mn-cs"/>
            </a:endParaRPr>
          </a:p>
        </p:txBody>
      </p:sp>
      <p:grpSp>
        <p:nvGrpSpPr>
          <p:cNvPr id="13" name="组合 22"/>
          <p:cNvGrpSpPr/>
          <p:nvPr>
            <p:custDataLst>
              <p:tags r:id="rId3"/>
            </p:custDataLst>
          </p:nvPr>
        </p:nvGrpSpPr>
        <p:grpSpPr>
          <a:xfrm>
            <a:off x="-285115" y="78740"/>
            <a:ext cx="5186045" cy="1421765"/>
            <a:chOff x="-51859" y="123185"/>
            <a:chExt cx="3857514" cy="1891866"/>
          </a:xfrm>
        </p:grpSpPr>
        <p:pic>
          <p:nvPicPr>
            <p:cNvPr id="20482" name="图片 9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260350" y="304292"/>
              <a:ext cx="3545305" cy="1710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3" name="图片 19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 bwMode="auto">
            <a:xfrm>
              <a:off x="-51859" y="123185"/>
              <a:ext cx="1335450" cy="106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41275" y="532130"/>
            <a:ext cx="49790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方正粗黑宋简体" panose="02000000000000000000" charset="-122"/>
              </a:rPr>
              <a:t>活动二：宣讲员体验官</a:t>
            </a:r>
            <a:r>
              <a:rPr lang="en-US" altLang="zh-CN" sz="28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</a:t>
            </a:r>
            <a:endParaRPr lang="en-US" altLang="zh-CN" sz="2800" b="1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9"/>
            </p:custDataLst>
          </p:nvPr>
        </p:nvGraphicFramePr>
        <p:xfrm>
          <a:off x="1955165" y="1923415"/>
          <a:ext cx="8281670" cy="3501390"/>
        </p:xfrm>
        <a:graphic>
          <a:graphicData uri="http://schemas.openxmlformats.org/drawingml/2006/table">
            <a:tbl>
              <a:tblPr firstRow="1" bandRow="1"/>
              <a:tblGrid>
                <a:gridCol w="1615440"/>
                <a:gridCol w="6666230"/>
              </a:tblGrid>
              <a:tr h="5835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FF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星级</a:t>
                      </a:r>
                      <a:endParaRPr lang="zh-CN" altLang="en-US" sz="2400">
                        <a:solidFill>
                          <a:srgbClr val="FFFF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FF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评选标准</a:t>
                      </a:r>
                      <a:endParaRPr lang="zh-CN" altLang="en-US" sz="2400">
                        <a:solidFill>
                          <a:srgbClr val="FFFF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835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40404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★</a:t>
                      </a:r>
                      <a:endParaRPr lang="en-US" altLang="zh-CN" sz="2400">
                        <a:solidFill>
                          <a:srgbClr val="40404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DB9AC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表达清晰流畅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835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40404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★</a:t>
                      </a:r>
                      <a:endParaRPr lang="en-US" altLang="zh-CN" sz="2400">
                        <a:solidFill>
                          <a:srgbClr val="40404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D9A8A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态度自然大方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  <a:tr h="5835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40404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★</a:t>
                      </a:r>
                      <a:endParaRPr lang="en-US" altLang="zh-CN" sz="2400">
                        <a:solidFill>
                          <a:srgbClr val="40404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C5D4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宣讲观点鲜明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37198" y="969802"/>
            <a:ext cx="11317605" cy="1738088"/>
            <a:chOff x="1580" y="1219"/>
            <a:chExt cx="17823" cy="2412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lum bright="12000" contrast="18000"/>
            </a:blip>
            <a:stretch>
              <a:fillRect/>
            </a:stretch>
          </p:blipFill>
          <p:spPr>
            <a:xfrm>
              <a:off x="1580" y="1232"/>
              <a:ext cx="4059" cy="239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lum bright="6000"/>
            </a:blip>
            <a:stretch>
              <a:fillRect/>
            </a:stretch>
          </p:blipFill>
          <p:spPr>
            <a:xfrm>
              <a:off x="15345" y="1219"/>
              <a:ext cx="4058" cy="2398"/>
            </a:xfrm>
            <a:prstGeom prst="rect">
              <a:avLst/>
            </a:prstGeom>
          </p:spPr>
        </p:pic>
      </p:grpSp>
      <p:pic>
        <p:nvPicPr>
          <p:cNvPr id="15" name="图片 14"/>
          <p:cNvPicPr/>
          <p:nvPr/>
        </p:nvPicPr>
        <p:blipFill>
          <a:blip r:embed="rId6"/>
          <a:stretch>
            <a:fillRect/>
          </a:stretch>
        </p:blipFill>
        <p:spPr>
          <a:xfrm>
            <a:off x="6198870" y="979170"/>
            <a:ext cx="2577465" cy="1729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/>
          <p:nvPr/>
        </p:nvPicPr>
        <p:blipFill>
          <a:blip r:embed="rId7"/>
          <a:stretch>
            <a:fillRect/>
          </a:stretch>
        </p:blipFill>
        <p:spPr>
          <a:xfrm>
            <a:off x="3322955" y="969645"/>
            <a:ext cx="2567940" cy="1705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804035" y="2983230"/>
            <a:ext cx="8577580" cy="327406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chemeClr val="accent6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" name="TextBox 4"/>
          <p:cNvSpPr txBox="1"/>
          <p:nvPr>
            <p:custDataLst>
              <p:tags r:id="rId8"/>
            </p:custDataLst>
          </p:nvPr>
        </p:nvSpPr>
        <p:spPr>
          <a:xfrm>
            <a:off x="1917700" y="3193415"/>
            <a:ext cx="8350250" cy="3338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活动规则：</a:t>
            </a:r>
            <a:endParaRPr lang="en-US" altLang="zh-CN" sz="32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根据调查内容小组讨论，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并由一位记录员整理到海报上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音乐停，讨论停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选择你们喜欢的方式进行展示。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如有与发言人不同的规则，其他小组可补充。</a:t>
            </a:r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buNone/>
            </a:pPr>
            <a:endParaRPr lang="zh-CN" altLang="en-US" sz="32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2088" y="-832757"/>
            <a:ext cx="17556177" cy="852351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616037" y="655581"/>
            <a:ext cx="10959927" cy="5546838"/>
          </a:xfrm>
          <a:prstGeom prst="roundRect">
            <a:avLst>
              <a:gd name="adj" fmla="val 10289"/>
            </a:avLst>
          </a:prstGeom>
          <a:solidFill>
            <a:schemeClr val="bg1"/>
          </a:solidFill>
          <a:ln w="76200" cap="rnd">
            <a:solidFill>
              <a:srgbClr val="F95B3D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Regular" panose="020B0500000000000000" pitchFamily="34" charset="-122"/>
              <a:ea typeface="Noto Sans CJK Regular" panose="020B0500000000000000" pitchFamily="34" charset="-122"/>
              <a:cs typeface="+mn-cs"/>
            </a:endParaRPr>
          </a:p>
        </p:txBody>
      </p:sp>
      <p:sp>
        <p:nvSpPr>
          <p:cNvPr id="4" name="任意多边形: 形状 3"/>
          <p:cNvSpPr/>
          <p:nvPr/>
        </p:nvSpPr>
        <p:spPr>
          <a:xfrm>
            <a:off x="1607751" y="628650"/>
            <a:ext cx="4419600" cy="5600700"/>
          </a:xfrm>
          <a:custGeom>
            <a:avLst/>
            <a:gdLst>
              <a:gd name="connsiteX0" fmla="*/ 0 w 4419600"/>
              <a:gd name="connsiteY0" fmla="*/ 0 h 5600700"/>
              <a:gd name="connsiteX1" fmla="*/ 2857500 w 4419600"/>
              <a:gd name="connsiteY1" fmla="*/ 1828800 h 5600700"/>
              <a:gd name="connsiteX2" fmla="*/ 3086100 w 4419600"/>
              <a:gd name="connsiteY2" fmla="*/ 4305300 h 5600700"/>
              <a:gd name="connsiteX3" fmla="*/ 4419600 w 4419600"/>
              <a:gd name="connsiteY3" fmla="*/ 5600700 h 560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600" h="5600700">
                <a:moveTo>
                  <a:pt x="0" y="0"/>
                </a:moveTo>
                <a:cubicBezTo>
                  <a:pt x="1171575" y="555625"/>
                  <a:pt x="2343150" y="1111250"/>
                  <a:pt x="2857500" y="1828800"/>
                </a:cubicBezTo>
                <a:cubicBezTo>
                  <a:pt x="3371850" y="2546350"/>
                  <a:pt x="2825750" y="3676650"/>
                  <a:pt x="3086100" y="4305300"/>
                </a:cubicBezTo>
                <a:cubicBezTo>
                  <a:pt x="3346450" y="4933950"/>
                  <a:pt x="3883025" y="5267325"/>
                  <a:pt x="4419600" y="5600700"/>
                </a:cubicBezTo>
              </a:path>
            </a:pathLst>
          </a:custGeom>
          <a:noFill/>
          <a:ln w="76200">
            <a:solidFill>
              <a:srgbClr val="F95B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Regular" panose="020B0500000000000000" pitchFamily="34" charset="-122"/>
              <a:ea typeface="Noto Sans CJK Regular" panose="020B0500000000000000" pitchFamily="34" charset="-122"/>
              <a:cs typeface="+mn-cs"/>
            </a:endParaRPr>
          </a:p>
        </p:txBody>
      </p:sp>
      <p:grpSp>
        <p:nvGrpSpPr>
          <p:cNvPr id="28" name="组合 27"/>
          <p:cNvGrpSpPr/>
          <p:nvPr>
            <p:custDataLst>
              <p:tags r:id="rId3"/>
            </p:custDataLst>
          </p:nvPr>
        </p:nvGrpSpPr>
        <p:grpSpPr>
          <a:xfrm>
            <a:off x="3740501" y="2099494"/>
            <a:ext cx="3618046" cy="943999"/>
            <a:chOff x="3440041" y="1380011"/>
            <a:chExt cx="3618046" cy="943999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041" y="1380011"/>
              <a:ext cx="1578117" cy="90478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6"/>
              </p:custDataLst>
            </p:nvPr>
          </p:nvSpPr>
          <p:spPr>
            <a:xfrm>
              <a:off x="3498190" y="1421925"/>
              <a:ext cx="1423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cs"/>
                </a:rPr>
                <a:t>01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7"/>
              </p:custDataLst>
            </p:nvPr>
          </p:nvSpPr>
          <p:spPr>
            <a:xfrm>
              <a:off x="4732717" y="1494065"/>
              <a:ext cx="2325370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5B3D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ea"/>
                  <a:sym typeface="+mn-lt"/>
                </a:rPr>
                <a:t>学校规则我讲解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8"/>
            </p:custDataLst>
          </p:nvPr>
        </p:nvGrpSpPr>
        <p:grpSpPr>
          <a:xfrm>
            <a:off x="3964150" y="4547278"/>
            <a:ext cx="6764589" cy="904787"/>
            <a:chOff x="3440041" y="1380011"/>
            <a:chExt cx="6764589" cy="904787"/>
          </a:xfrm>
        </p:grpSpPr>
        <p:pic>
          <p:nvPicPr>
            <p:cNvPr id="30" name="图片 2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041" y="1380011"/>
              <a:ext cx="1578117" cy="904787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10"/>
              </p:custDataLst>
            </p:nvPr>
          </p:nvSpPr>
          <p:spPr>
            <a:xfrm>
              <a:off x="3498190" y="1421925"/>
              <a:ext cx="1423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cs"/>
                </a:rPr>
                <a:t>03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cs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11"/>
              </p:custDataLst>
            </p:nvPr>
          </p:nvSpPr>
          <p:spPr>
            <a:xfrm>
              <a:off x="4732717" y="1494065"/>
              <a:ext cx="5471913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5B3D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ea"/>
                  <a:sym typeface="+mn-lt"/>
                </a:rPr>
                <a:t>生活规则我遵守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5B3D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12"/>
            </p:custDataLst>
          </p:nvPr>
        </p:nvGrpSpPr>
        <p:grpSpPr>
          <a:xfrm>
            <a:off x="3841961" y="3192631"/>
            <a:ext cx="6878945" cy="904787"/>
            <a:chOff x="3440041" y="1380011"/>
            <a:chExt cx="6878945" cy="904787"/>
          </a:xfrm>
        </p:grpSpPr>
        <p:pic>
          <p:nvPicPr>
            <p:cNvPr id="34" name="图片 33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041" y="1380011"/>
              <a:ext cx="1578117" cy="9047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>
              <p:custDataLst>
                <p:tags r:id="rId14"/>
              </p:custDataLst>
            </p:nvPr>
          </p:nvSpPr>
          <p:spPr>
            <a:xfrm>
              <a:off x="3498190" y="1421925"/>
              <a:ext cx="1423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cs"/>
                </a:rPr>
                <a:t>02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cs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15"/>
              </p:custDataLst>
            </p:nvPr>
          </p:nvSpPr>
          <p:spPr>
            <a:xfrm>
              <a:off x="4732718" y="1494065"/>
              <a:ext cx="5586268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5B3D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ea"/>
                  <a:sym typeface="+mn-lt"/>
                </a:rPr>
                <a:t>社会规则</a:t>
              </a:r>
              <a:r>
                <a:rPr lang="zh-CN" altLang="en-US" sz="2400" b="1" noProof="0" dirty="0">
                  <a:ln>
                    <a:noFill/>
                  </a:ln>
                  <a:solidFill>
                    <a:srgbClr val="F95B3D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ea"/>
                  <a:sym typeface="+mn-lt"/>
                </a:rPr>
                <a:t>大</a:t>
              </a:r>
              <a:r>
                <a:rPr lang="zh-CN" altLang="en-US" sz="2400" b="1" noProof="0" dirty="0">
                  <a:ln>
                    <a:noFill/>
                  </a:ln>
                  <a:solidFill>
                    <a:srgbClr val="F95B3D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ea"/>
                  <a:sym typeface="+mn-lt"/>
                </a:rPr>
                <a:t>调查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5B3D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5235" y="1948815"/>
            <a:ext cx="2776855" cy="3392805"/>
          </a:xfrm>
          <a:prstGeom prst="rect">
            <a:avLst/>
          </a:prstGeom>
        </p:spPr>
      </p:pic>
      <p:grpSp>
        <p:nvGrpSpPr>
          <p:cNvPr id="13" name="组合 22"/>
          <p:cNvGrpSpPr/>
          <p:nvPr>
            <p:custDataLst>
              <p:tags r:id="rId17"/>
            </p:custDataLst>
          </p:nvPr>
        </p:nvGrpSpPr>
        <p:grpSpPr>
          <a:xfrm>
            <a:off x="-285115" y="78740"/>
            <a:ext cx="5186045" cy="1421765"/>
            <a:chOff x="-51859" y="123185"/>
            <a:chExt cx="3857514" cy="1891866"/>
          </a:xfrm>
        </p:grpSpPr>
        <p:pic>
          <p:nvPicPr>
            <p:cNvPr id="20482" name="图片 9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 bwMode="auto">
            <a:xfrm>
              <a:off x="260350" y="304292"/>
              <a:ext cx="3545305" cy="1710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3" name="图片 19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21"/>
            <a:stretch>
              <a:fillRect/>
            </a:stretch>
          </p:blipFill>
          <p:spPr bwMode="auto">
            <a:xfrm>
              <a:off x="-51859" y="123185"/>
              <a:ext cx="1335450" cy="106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矩形 13"/>
          <p:cNvSpPr/>
          <p:nvPr>
            <p:custDataLst>
              <p:tags r:id="rId22"/>
            </p:custDataLst>
          </p:nvPr>
        </p:nvSpPr>
        <p:spPr>
          <a:xfrm>
            <a:off x="41275" y="532130"/>
            <a:ext cx="49790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方正粗黑宋简体" panose="02000000000000000000" charset="-122"/>
              </a:rPr>
              <a:t>活动二：宣讲员体验官</a:t>
            </a:r>
            <a:r>
              <a:rPr lang="en-US" altLang="zh-CN" sz="28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</a:t>
            </a:r>
            <a:endParaRPr lang="en-US" altLang="zh-CN" sz="2800" b="1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2088" y="-832757"/>
            <a:ext cx="17556177" cy="852351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616037" y="655581"/>
            <a:ext cx="10959927" cy="5546838"/>
          </a:xfrm>
          <a:prstGeom prst="roundRect">
            <a:avLst>
              <a:gd name="adj" fmla="val 10289"/>
            </a:avLst>
          </a:prstGeom>
          <a:solidFill>
            <a:schemeClr val="bg1"/>
          </a:solidFill>
          <a:ln w="76200" cap="rnd">
            <a:solidFill>
              <a:srgbClr val="F95B3D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Regular" panose="020B0500000000000000" pitchFamily="34" charset="-122"/>
              <a:ea typeface="Noto Sans CJK Regular" panose="020B0500000000000000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50045" y="4705026"/>
            <a:ext cx="7922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繁星晕染了月亮" panose="02010600040101010101" pitchFamily="2" charset="-122"/>
              <a:ea typeface="繁星晕染了月亮" panose="02010600040101010101" pitchFamily="2" charset="-122"/>
              <a:cs typeface="+mn-cs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" y="537210"/>
            <a:ext cx="11146155" cy="5732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2088" y="-833392"/>
            <a:ext cx="17556177" cy="852351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616037" y="656216"/>
            <a:ext cx="10959927" cy="5546838"/>
          </a:xfrm>
          <a:prstGeom prst="roundRect">
            <a:avLst>
              <a:gd name="adj" fmla="val 10289"/>
            </a:avLst>
          </a:prstGeom>
          <a:solidFill>
            <a:schemeClr val="bg1"/>
          </a:solidFill>
          <a:ln w="76200" cap="rnd">
            <a:solidFill>
              <a:srgbClr val="F95B3D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Regular" panose="020B0500000000000000" pitchFamily="34" charset="-122"/>
                <a:ea typeface="Noto Sans CJK Regular" panose="020B0500000000000000" pitchFamily="34" charset="-122"/>
                <a:cs typeface="+mn-cs"/>
              </a:rPr>
              <a:t>律进行。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Regular" panose="020B0500000000000000" pitchFamily="34" charset="-122"/>
              <a:ea typeface="Noto Sans CJK Regular" panose="020B0500000000000000" pitchFamily="34" charset="-122"/>
              <a:cs typeface="+mn-cs"/>
            </a:endParaRPr>
          </a:p>
        </p:txBody>
      </p:sp>
      <p:grpSp>
        <p:nvGrpSpPr>
          <p:cNvPr id="10" name="组合 22"/>
          <p:cNvGrpSpPr/>
          <p:nvPr>
            <p:custDataLst>
              <p:tags r:id="rId3"/>
            </p:custDataLst>
          </p:nvPr>
        </p:nvGrpSpPr>
        <p:grpSpPr>
          <a:xfrm>
            <a:off x="-285115" y="78740"/>
            <a:ext cx="5186045" cy="1421765"/>
            <a:chOff x="-51859" y="123185"/>
            <a:chExt cx="3857514" cy="1891866"/>
          </a:xfrm>
        </p:grpSpPr>
        <p:pic>
          <p:nvPicPr>
            <p:cNvPr id="20482" name="图片 9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260350" y="304292"/>
              <a:ext cx="3545305" cy="1710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3" name="图片 19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 bwMode="auto">
            <a:xfrm>
              <a:off x="-51859" y="123185"/>
              <a:ext cx="1335450" cy="106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41275" y="532130"/>
            <a:ext cx="49790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方正粗黑宋简体" panose="02000000000000000000" charset="-122"/>
              </a:rPr>
              <a:t>活动三：争做合格宣讲员</a:t>
            </a:r>
            <a:r>
              <a:rPr lang="en-US" altLang="zh-CN" sz="28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</a:t>
            </a:r>
            <a:endParaRPr lang="en-US" altLang="zh-CN" sz="2800" b="1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38992" y="1586865"/>
            <a:ext cx="3781318" cy="4076700"/>
            <a:chOff x="4299811" y="2178846"/>
            <a:chExt cx="3590069" cy="381799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121" y="2178846"/>
              <a:ext cx="3587759" cy="381799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4299811" y="3366556"/>
              <a:ext cx="3476625" cy="950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承诺书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5568599" y="2748962"/>
            <a:ext cx="5492750" cy="156845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1.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写下自己以前的违规行为。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承诺以后该怎么做。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签名。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2088" y="-833392"/>
            <a:ext cx="17556177" cy="852351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616037" y="654946"/>
            <a:ext cx="10959927" cy="5546838"/>
          </a:xfrm>
          <a:prstGeom prst="roundRect">
            <a:avLst>
              <a:gd name="adj" fmla="val 10289"/>
            </a:avLst>
          </a:prstGeom>
          <a:solidFill>
            <a:schemeClr val="bg1"/>
          </a:solidFill>
          <a:ln w="76200" cap="rnd">
            <a:solidFill>
              <a:srgbClr val="F95B3D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Regular" panose="020B0500000000000000" pitchFamily="34" charset="-122"/>
                <a:ea typeface="Noto Sans CJK Regular" panose="020B0500000000000000" pitchFamily="34" charset="-122"/>
                <a:cs typeface="+mn-cs"/>
              </a:rPr>
              <a:t>律进行。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Regular" panose="020B0500000000000000" pitchFamily="34" charset="-122"/>
              <a:ea typeface="Noto Sans CJK Regular" panose="020B0500000000000000" pitchFamily="34" charset="-122"/>
              <a:cs typeface="+mn-cs"/>
            </a:endParaRPr>
          </a:p>
        </p:txBody>
      </p:sp>
      <p:grpSp>
        <p:nvGrpSpPr>
          <p:cNvPr id="10" name="组合 22"/>
          <p:cNvGrpSpPr/>
          <p:nvPr>
            <p:custDataLst>
              <p:tags r:id="rId3"/>
            </p:custDataLst>
          </p:nvPr>
        </p:nvGrpSpPr>
        <p:grpSpPr>
          <a:xfrm>
            <a:off x="-285115" y="78740"/>
            <a:ext cx="3700780" cy="1268730"/>
            <a:chOff x="-51859" y="123185"/>
            <a:chExt cx="3857514" cy="1891866"/>
          </a:xfrm>
        </p:grpSpPr>
        <p:pic>
          <p:nvPicPr>
            <p:cNvPr id="20482" name="图片 9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260350" y="304292"/>
              <a:ext cx="3545305" cy="1710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3" name="图片 19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 bwMode="auto">
            <a:xfrm>
              <a:off x="-51859" y="123185"/>
              <a:ext cx="1335450" cy="106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-706120" y="484505"/>
            <a:ext cx="49790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方正粗黑宋简体" panose="02000000000000000000" charset="-122"/>
              </a:rPr>
              <a:t>拓展延伸</a:t>
            </a:r>
            <a:r>
              <a:rPr lang="en-US" altLang="zh-CN" sz="28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</a:t>
            </a:r>
            <a:endParaRPr lang="en-US" altLang="zh-CN" sz="2800" b="1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00095" y="1006475"/>
            <a:ext cx="8548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规则宣讲员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实践竞技</a:t>
            </a:r>
            <a:endParaRPr lang="zh-CN" altLang="en-US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aphicFrame>
        <p:nvGraphicFramePr>
          <p:cNvPr id="13" name="表格 12"/>
          <p:cNvGraphicFramePr/>
          <p:nvPr>
            <p:custDataLst>
              <p:tags r:id="rId9"/>
            </p:custDataLst>
          </p:nvPr>
        </p:nvGraphicFramePr>
        <p:xfrm>
          <a:off x="1955165" y="2119630"/>
          <a:ext cx="8281670" cy="3501390"/>
        </p:xfrm>
        <a:graphic>
          <a:graphicData uri="http://schemas.openxmlformats.org/drawingml/2006/table">
            <a:tbl>
              <a:tblPr firstRow="1" bandRow="1"/>
              <a:tblGrid>
                <a:gridCol w="1615440"/>
                <a:gridCol w="6666230"/>
              </a:tblGrid>
              <a:tr h="5835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FF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星级</a:t>
                      </a:r>
                      <a:endParaRPr lang="zh-CN" altLang="en-US" sz="2400">
                        <a:solidFill>
                          <a:srgbClr val="FFFF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FF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评选标准</a:t>
                      </a:r>
                      <a:endParaRPr lang="zh-CN" altLang="en-US" sz="2400">
                        <a:solidFill>
                          <a:srgbClr val="FFFF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835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40404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★</a:t>
                      </a:r>
                      <a:endParaRPr lang="en-US" altLang="zh-CN" sz="2400">
                        <a:solidFill>
                          <a:srgbClr val="40404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DB9AC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表达清晰流畅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835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40404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★</a:t>
                      </a:r>
                      <a:endParaRPr lang="en-US" altLang="zh-CN" sz="2400">
                        <a:solidFill>
                          <a:srgbClr val="40404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D9A8A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态度自然大方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  <a:tr h="5835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40404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★</a:t>
                      </a:r>
                      <a:endParaRPr lang="en-US" altLang="zh-CN" sz="2400">
                        <a:solidFill>
                          <a:srgbClr val="40404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C5D4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宣讲观点鲜明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835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40404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★</a:t>
                      </a:r>
                      <a:endParaRPr lang="en-US" altLang="zh-CN" sz="2400">
                        <a:solidFill>
                          <a:srgbClr val="40404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C928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言行以身作则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  <a:tr h="5835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40404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★</a:t>
                      </a:r>
                      <a:endParaRPr lang="en-US" altLang="zh-CN" sz="2400">
                        <a:solidFill>
                          <a:srgbClr val="40404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DB9AC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宣讲效果显著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9" r="63321" b="56529"/>
          <a:stretch>
            <a:fillRect/>
          </a:stretch>
        </p:blipFill>
        <p:spPr>
          <a:xfrm rot="902499">
            <a:off x="9383808" y="-107728"/>
            <a:ext cx="2226403" cy="2070796"/>
          </a:xfrm>
          <a:custGeom>
            <a:avLst/>
            <a:gdLst>
              <a:gd name="connsiteX0" fmla="*/ 0 w 1106000"/>
              <a:gd name="connsiteY0" fmla="*/ 1028700 h 1028700"/>
              <a:gd name="connsiteX1" fmla="*/ 0 w 1106000"/>
              <a:gd name="connsiteY1" fmla="*/ 0 h 1028700"/>
              <a:gd name="connsiteX2" fmla="*/ 1106000 w 1106000"/>
              <a:gd name="connsiteY2" fmla="*/ 0 h 1028700"/>
              <a:gd name="connsiteX3" fmla="*/ 1106000 w 1106000"/>
              <a:gd name="connsiteY3" fmla="*/ 1028700 h 1028700"/>
              <a:gd name="connsiteX4" fmla="*/ 0 w 1106000"/>
              <a:gd name="connsiteY4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000" h="1028700">
                <a:moveTo>
                  <a:pt x="0" y="1028700"/>
                </a:moveTo>
                <a:lnTo>
                  <a:pt x="0" y="0"/>
                </a:lnTo>
                <a:lnTo>
                  <a:pt x="1106000" y="0"/>
                </a:lnTo>
                <a:lnTo>
                  <a:pt x="1106000" y="1028700"/>
                </a:lnTo>
                <a:lnTo>
                  <a:pt x="0" y="1028700"/>
                </a:ln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7" t="23909" r="100000" b="56529"/>
          <a:stretch>
            <a:fillRect/>
          </a:stretch>
        </p:blipFill>
        <p:spPr>
          <a:xfrm rot="5400000">
            <a:off x="4312334" y="-2070516"/>
            <a:ext cx="24031" cy="1028700"/>
          </a:xfrm>
          <a:custGeom>
            <a:avLst/>
            <a:gdLst>
              <a:gd name="connsiteX0" fmla="*/ 0 w 24031"/>
              <a:gd name="connsiteY0" fmla="*/ 1028700 h 1028700"/>
              <a:gd name="connsiteX1" fmla="*/ 0 w 24031"/>
              <a:gd name="connsiteY1" fmla="*/ 0 h 1028700"/>
              <a:gd name="connsiteX2" fmla="*/ 24031 w 24031"/>
              <a:gd name="connsiteY2" fmla="*/ 0 h 1028700"/>
              <a:gd name="connsiteX3" fmla="*/ 24031 w 24031"/>
              <a:gd name="connsiteY3" fmla="*/ 1028700 h 1028700"/>
              <a:gd name="connsiteX4" fmla="*/ 0 w 24031"/>
              <a:gd name="connsiteY4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1" h="1028700">
                <a:moveTo>
                  <a:pt x="0" y="1028700"/>
                </a:moveTo>
                <a:lnTo>
                  <a:pt x="0" y="0"/>
                </a:lnTo>
                <a:lnTo>
                  <a:pt x="24031" y="0"/>
                </a:lnTo>
                <a:lnTo>
                  <a:pt x="24031" y="1028700"/>
                </a:lnTo>
                <a:lnTo>
                  <a:pt x="0" y="102870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370" y="1714500"/>
            <a:ext cx="4969510" cy="4171950"/>
          </a:xfrm>
          <a:prstGeom prst="rect">
            <a:avLst/>
          </a:prstGeom>
        </p:spPr>
      </p:pic>
      <p:grpSp>
        <p:nvGrpSpPr>
          <p:cNvPr id="10" name="组合 22"/>
          <p:cNvGrpSpPr/>
          <p:nvPr>
            <p:custDataLst>
              <p:tags r:id="rId4"/>
            </p:custDataLst>
          </p:nvPr>
        </p:nvGrpSpPr>
        <p:grpSpPr>
          <a:xfrm>
            <a:off x="-166370" y="78740"/>
            <a:ext cx="4829810" cy="1421765"/>
            <a:chOff x="-51859" y="123185"/>
            <a:chExt cx="3857514" cy="1891866"/>
          </a:xfrm>
        </p:grpSpPr>
        <p:pic>
          <p:nvPicPr>
            <p:cNvPr id="20482" name="图片 9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 bwMode="auto">
            <a:xfrm>
              <a:off x="260350" y="304292"/>
              <a:ext cx="3545305" cy="1710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3" name="图片 19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 bwMode="auto">
            <a:xfrm>
              <a:off x="-51859" y="123185"/>
              <a:ext cx="1335450" cy="106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41275" y="532130"/>
            <a:ext cx="49790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方正粗黑宋简体" panose="02000000000000000000" charset="-122"/>
              </a:rPr>
              <a:t>活动一：趣味游戏</a:t>
            </a:r>
            <a:r>
              <a:rPr lang="en-US" altLang="zh-CN" sz="28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</a:t>
            </a:r>
            <a:endParaRPr lang="en-US" altLang="zh-CN" sz="2800" b="1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9" r="63321" b="56529"/>
          <a:stretch>
            <a:fillRect/>
          </a:stretch>
        </p:blipFill>
        <p:spPr>
          <a:xfrm rot="902499">
            <a:off x="9383808" y="-107728"/>
            <a:ext cx="2226403" cy="2070796"/>
          </a:xfrm>
          <a:custGeom>
            <a:avLst/>
            <a:gdLst>
              <a:gd name="connsiteX0" fmla="*/ 0 w 1106000"/>
              <a:gd name="connsiteY0" fmla="*/ 1028700 h 1028700"/>
              <a:gd name="connsiteX1" fmla="*/ 0 w 1106000"/>
              <a:gd name="connsiteY1" fmla="*/ 0 h 1028700"/>
              <a:gd name="connsiteX2" fmla="*/ 1106000 w 1106000"/>
              <a:gd name="connsiteY2" fmla="*/ 0 h 1028700"/>
              <a:gd name="connsiteX3" fmla="*/ 1106000 w 1106000"/>
              <a:gd name="connsiteY3" fmla="*/ 1028700 h 1028700"/>
              <a:gd name="connsiteX4" fmla="*/ 0 w 1106000"/>
              <a:gd name="connsiteY4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000" h="1028700">
                <a:moveTo>
                  <a:pt x="0" y="1028700"/>
                </a:moveTo>
                <a:lnTo>
                  <a:pt x="0" y="0"/>
                </a:lnTo>
                <a:lnTo>
                  <a:pt x="1106000" y="0"/>
                </a:lnTo>
                <a:lnTo>
                  <a:pt x="1106000" y="1028700"/>
                </a:lnTo>
                <a:lnTo>
                  <a:pt x="0" y="1028700"/>
                </a:ln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7" t="23909" r="100000" b="56529"/>
          <a:stretch>
            <a:fillRect/>
          </a:stretch>
        </p:blipFill>
        <p:spPr>
          <a:xfrm rot="5400000">
            <a:off x="4312334" y="-2070516"/>
            <a:ext cx="24031" cy="1028700"/>
          </a:xfrm>
          <a:custGeom>
            <a:avLst/>
            <a:gdLst>
              <a:gd name="connsiteX0" fmla="*/ 0 w 24031"/>
              <a:gd name="connsiteY0" fmla="*/ 1028700 h 1028700"/>
              <a:gd name="connsiteX1" fmla="*/ 0 w 24031"/>
              <a:gd name="connsiteY1" fmla="*/ 0 h 1028700"/>
              <a:gd name="connsiteX2" fmla="*/ 24031 w 24031"/>
              <a:gd name="connsiteY2" fmla="*/ 0 h 1028700"/>
              <a:gd name="connsiteX3" fmla="*/ 24031 w 24031"/>
              <a:gd name="connsiteY3" fmla="*/ 1028700 h 1028700"/>
              <a:gd name="connsiteX4" fmla="*/ 0 w 24031"/>
              <a:gd name="connsiteY4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1" h="1028700">
                <a:moveTo>
                  <a:pt x="0" y="1028700"/>
                </a:moveTo>
                <a:lnTo>
                  <a:pt x="0" y="0"/>
                </a:lnTo>
                <a:lnTo>
                  <a:pt x="24031" y="0"/>
                </a:lnTo>
                <a:lnTo>
                  <a:pt x="24031" y="1028700"/>
                </a:lnTo>
                <a:lnTo>
                  <a:pt x="0" y="1028700"/>
                </a:lnTo>
                <a:close/>
              </a:path>
            </a:pathLst>
          </a:custGeom>
        </p:spPr>
      </p:pic>
      <p:grpSp>
        <p:nvGrpSpPr>
          <p:cNvPr id="10" name="组合 22"/>
          <p:cNvGrpSpPr/>
          <p:nvPr>
            <p:custDataLst>
              <p:tags r:id="rId3"/>
            </p:custDataLst>
          </p:nvPr>
        </p:nvGrpSpPr>
        <p:grpSpPr>
          <a:xfrm>
            <a:off x="-166370" y="78740"/>
            <a:ext cx="4829810" cy="1421765"/>
            <a:chOff x="-51859" y="123185"/>
            <a:chExt cx="3857514" cy="1891866"/>
          </a:xfrm>
        </p:grpSpPr>
        <p:pic>
          <p:nvPicPr>
            <p:cNvPr id="20482" name="图片 9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260350" y="304292"/>
              <a:ext cx="3545305" cy="1710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3" name="图片 19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 bwMode="auto">
            <a:xfrm>
              <a:off x="-51859" y="123185"/>
              <a:ext cx="1335450" cy="106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41275" y="532130"/>
            <a:ext cx="49790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方正粗黑宋简体" panose="02000000000000000000" charset="-122"/>
              </a:rPr>
              <a:t>活动一：趣味游戏</a:t>
            </a:r>
            <a:r>
              <a:rPr lang="en-US" altLang="zh-CN" sz="28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</a:t>
            </a:r>
            <a:endParaRPr lang="en-US" altLang="zh-CN" sz="2800" b="1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2" name="内容占位符 2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2151380" y="1618615"/>
            <a:ext cx="2868930" cy="889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32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游戏规则：</a:t>
            </a:r>
            <a:endParaRPr lang="zh-CN" altLang="en-US" sz="24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华文楷体" panose="02010600040101010101" pitchFamily="2" charset="-122"/>
            </a:endParaRPr>
          </a:p>
          <a:p>
            <a:pPr marL="0" indent="0">
              <a:buNone/>
            </a:pPr>
            <a:endParaRPr lang="zh-CN" altLang="en-US" sz="24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华文楷体" panose="02010600040101010101" pitchFamily="2" charset="-122"/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3451225" y="2843530"/>
            <a:ext cx="8229600" cy="190309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1.游戏双方必须同时出手。</a:t>
            </a:r>
            <a:endParaRPr lang="zh-CN" altLang="en-US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en-US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2.一旦出手，不能改变手势。</a:t>
            </a:r>
            <a:endParaRPr lang="zh-CN" altLang="en-US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en-US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3.按提前约定好的局数定胜负。</a:t>
            </a:r>
            <a:endParaRPr lang="zh-CN" altLang="en-US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588261"/>
            <a:ext cx="6858000" cy="1219200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9" r="63321" b="56529"/>
          <a:stretch>
            <a:fillRect/>
          </a:stretch>
        </p:blipFill>
        <p:spPr>
          <a:xfrm rot="902499">
            <a:off x="9383808" y="-107728"/>
            <a:ext cx="2226403" cy="2070796"/>
          </a:xfrm>
          <a:custGeom>
            <a:avLst/>
            <a:gdLst>
              <a:gd name="connsiteX0" fmla="*/ 0 w 1106000"/>
              <a:gd name="connsiteY0" fmla="*/ 1028700 h 1028700"/>
              <a:gd name="connsiteX1" fmla="*/ 0 w 1106000"/>
              <a:gd name="connsiteY1" fmla="*/ 0 h 1028700"/>
              <a:gd name="connsiteX2" fmla="*/ 1106000 w 1106000"/>
              <a:gd name="connsiteY2" fmla="*/ 0 h 1028700"/>
              <a:gd name="connsiteX3" fmla="*/ 1106000 w 1106000"/>
              <a:gd name="connsiteY3" fmla="*/ 1028700 h 1028700"/>
              <a:gd name="connsiteX4" fmla="*/ 0 w 1106000"/>
              <a:gd name="connsiteY4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000" h="1028700">
                <a:moveTo>
                  <a:pt x="0" y="1028700"/>
                </a:moveTo>
                <a:lnTo>
                  <a:pt x="0" y="0"/>
                </a:lnTo>
                <a:lnTo>
                  <a:pt x="1106000" y="0"/>
                </a:lnTo>
                <a:lnTo>
                  <a:pt x="1106000" y="1028700"/>
                </a:lnTo>
                <a:lnTo>
                  <a:pt x="0" y="1028700"/>
                </a:ln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7" t="23909" r="100000" b="56529"/>
          <a:stretch>
            <a:fillRect/>
          </a:stretch>
        </p:blipFill>
        <p:spPr>
          <a:xfrm rot="5400000">
            <a:off x="4312334" y="-2070516"/>
            <a:ext cx="24031" cy="1028700"/>
          </a:xfrm>
          <a:custGeom>
            <a:avLst/>
            <a:gdLst>
              <a:gd name="connsiteX0" fmla="*/ 0 w 24031"/>
              <a:gd name="connsiteY0" fmla="*/ 1028700 h 1028700"/>
              <a:gd name="connsiteX1" fmla="*/ 0 w 24031"/>
              <a:gd name="connsiteY1" fmla="*/ 0 h 1028700"/>
              <a:gd name="connsiteX2" fmla="*/ 24031 w 24031"/>
              <a:gd name="connsiteY2" fmla="*/ 0 h 1028700"/>
              <a:gd name="connsiteX3" fmla="*/ 24031 w 24031"/>
              <a:gd name="connsiteY3" fmla="*/ 1028700 h 1028700"/>
              <a:gd name="connsiteX4" fmla="*/ 0 w 24031"/>
              <a:gd name="connsiteY4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1" h="1028700">
                <a:moveTo>
                  <a:pt x="0" y="1028700"/>
                </a:moveTo>
                <a:lnTo>
                  <a:pt x="0" y="0"/>
                </a:lnTo>
                <a:lnTo>
                  <a:pt x="24031" y="0"/>
                </a:lnTo>
                <a:lnTo>
                  <a:pt x="24031" y="1028700"/>
                </a:lnTo>
                <a:lnTo>
                  <a:pt x="0" y="1028700"/>
                </a:lnTo>
                <a:close/>
              </a:path>
            </a:pathLst>
          </a:custGeom>
        </p:spPr>
      </p:pic>
      <p:grpSp>
        <p:nvGrpSpPr>
          <p:cNvPr id="10" name="组合 22"/>
          <p:cNvGrpSpPr/>
          <p:nvPr>
            <p:custDataLst>
              <p:tags r:id="rId3"/>
            </p:custDataLst>
          </p:nvPr>
        </p:nvGrpSpPr>
        <p:grpSpPr>
          <a:xfrm>
            <a:off x="-166370" y="78740"/>
            <a:ext cx="4829810" cy="1421765"/>
            <a:chOff x="-51859" y="123185"/>
            <a:chExt cx="3857514" cy="1891866"/>
          </a:xfrm>
        </p:grpSpPr>
        <p:pic>
          <p:nvPicPr>
            <p:cNvPr id="20482" name="图片 9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260350" y="304292"/>
              <a:ext cx="3545305" cy="1710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3" name="图片 19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 bwMode="auto">
            <a:xfrm>
              <a:off x="-51859" y="123185"/>
              <a:ext cx="1335450" cy="106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41275" y="532130"/>
            <a:ext cx="49790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方正粗黑宋简体" panose="02000000000000000000" charset="-122"/>
              </a:rPr>
              <a:t>活动一：趣味游戏</a:t>
            </a:r>
            <a:r>
              <a:rPr lang="en-US" altLang="zh-CN" sz="28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</a:t>
            </a:r>
            <a:endParaRPr lang="en-US" altLang="zh-CN" sz="2800" b="1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1091565" y="1884045"/>
            <a:ext cx="9096375" cy="1127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说说你喜欢的游戏要遵守的规则</a:t>
            </a:r>
            <a:endParaRPr lang="zh-CN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rcRect l="44524" t="26353" r="3362" b="12146"/>
          <a:stretch>
            <a:fillRect/>
          </a:stretch>
        </p:blipFill>
        <p:spPr>
          <a:xfrm>
            <a:off x="3810000" y="3596640"/>
            <a:ext cx="4533265" cy="1820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  <p:bldLst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7630" y="-2627630"/>
            <a:ext cx="6936740" cy="12192000"/>
          </a:xfrm>
          <a:prstGeom prst="rect">
            <a:avLst/>
          </a:prstGeom>
          <a:effectLst/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7" t="23909" r="100000" b="56529"/>
          <a:stretch>
            <a:fillRect/>
          </a:stretch>
        </p:blipFill>
        <p:spPr>
          <a:xfrm rot="5400000">
            <a:off x="4312334" y="-2070516"/>
            <a:ext cx="24031" cy="1028700"/>
          </a:xfrm>
          <a:custGeom>
            <a:avLst/>
            <a:gdLst>
              <a:gd name="connsiteX0" fmla="*/ 0 w 24031"/>
              <a:gd name="connsiteY0" fmla="*/ 1028700 h 1028700"/>
              <a:gd name="connsiteX1" fmla="*/ 0 w 24031"/>
              <a:gd name="connsiteY1" fmla="*/ 0 h 1028700"/>
              <a:gd name="connsiteX2" fmla="*/ 24031 w 24031"/>
              <a:gd name="connsiteY2" fmla="*/ 0 h 1028700"/>
              <a:gd name="connsiteX3" fmla="*/ 24031 w 24031"/>
              <a:gd name="connsiteY3" fmla="*/ 1028700 h 1028700"/>
              <a:gd name="connsiteX4" fmla="*/ 0 w 24031"/>
              <a:gd name="connsiteY4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1" h="1028700">
                <a:moveTo>
                  <a:pt x="0" y="1028700"/>
                </a:moveTo>
                <a:lnTo>
                  <a:pt x="0" y="0"/>
                </a:lnTo>
                <a:lnTo>
                  <a:pt x="24031" y="0"/>
                </a:lnTo>
                <a:lnTo>
                  <a:pt x="24031" y="1028700"/>
                </a:lnTo>
                <a:lnTo>
                  <a:pt x="0" y="1028700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3530600" y="3496945"/>
            <a:ext cx="7981315" cy="975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6600" b="1" dirty="0">
                <a:solidFill>
                  <a:srgbClr val="FF0000"/>
                </a:solidFill>
                <a:latin typeface="繁星晕染了月亮" panose="02010600040101010101" pitchFamily="2" charset="-122"/>
                <a:ea typeface="繁星晕染了月亮" panose="02010600040101010101" pitchFamily="2" charset="-122"/>
              </a:rPr>
              <a:t>规则宣讲员</a:t>
            </a:r>
            <a:endParaRPr lang="zh-CN" altLang="en-US" sz="6600" b="1" dirty="0">
              <a:solidFill>
                <a:srgbClr val="FF0000"/>
              </a:solidFill>
              <a:latin typeface="繁星晕染了月亮" panose="02010600040101010101" pitchFamily="2" charset="-122"/>
              <a:ea typeface="繁星晕染了月亮" panose="02010600040101010101" pitchFamily="2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355" y="2284730"/>
            <a:ext cx="3228340" cy="4051935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  <a:reflection stA="45000" endPos="65000" dist="50800" dir="5400000" sy="-100000" algn="bl" rotWithShape="0"/>
            <a:softEdge rad="317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335" y="-265430"/>
            <a:ext cx="5005070" cy="333629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2088" y="-832757"/>
            <a:ext cx="17556177" cy="852351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616037" y="655581"/>
            <a:ext cx="10959927" cy="5546838"/>
          </a:xfrm>
          <a:prstGeom prst="roundRect">
            <a:avLst>
              <a:gd name="adj" fmla="val 10289"/>
            </a:avLst>
          </a:prstGeom>
          <a:solidFill>
            <a:schemeClr val="bg1"/>
          </a:solidFill>
          <a:ln w="76200" cap="rnd">
            <a:solidFill>
              <a:srgbClr val="F95B3D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Regular" panose="020B0500000000000000" pitchFamily="34" charset="-122"/>
              <a:ea typeface="Noto Sans CJK Regular" panose="020B0500000000000000" pitchFamily="34" charset="-122"/>
              <a:cs typeface="+mn-cs"/>
            </a:endParaRPr>
          </a:p>
        </p:txBody>
      </p:sp>
      <p:sp>
        <p:nvSpPr>
          <p:cNvPr id="4" name="任意多边形: 形状 3"/>
          <p:cNvSpPr/>
          <p:nvPr/>
        </p:nvSpPr>
        <p:spPr>
          <a:xfrm>
            <a:off x="1607751" y="628650"/>
            <a:ext cx="4419600" cy="5600700"/>
          </a:xfrm>
          <a:custGeom>
            <a:avLst/>
            <a:gdLst>
              <a:gd name="connsiteX0" fmla="*/ 0 w 4419600"/>
              <a:gd name="connsiteY0" fmla="*/ 0 h 5600700"/>
              <a:gd name="connsiteX1" fmla="*/ 2857500 w 4419600"/>
              <a:gd name="connsiteY1" fmla="*/ 1828800 h 5600700"/>
              <a:gd name="connsiteX2" fmla="*/ 3086100 w 4419600"/>
              <a:gd name="connsiteY2" fmla="*/ 4305300 h 5600700"/>
              <a:gd name="connsiteX3" fmla="*/ 4419600 w 4419600"/>
              <a:gd name="connsiteY3" fmla="*/ 5600700 h 560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600" h="5600700">
                <a:moveTo>
                  <a:pt x="0" y="0"/>
                </a:moveTo>
                <a:cubicBezTo>
                  <a:pt x="1171575" y="555625"/>
                  <a:pt x="2343150" y="1111250"/>
                  <a:pt x="2857500" y="1828800"/>
                </a:cubicBezTo>
                <a:cubicBezTo>
                  <a:pt x="3371850" y="2546350"/>
                  <a:pt x="2825750" y="3676650"/>
                  <a:pt x="3086100" y="4305300"/>
                </a:cubicBezTo>
                <a:cubicBezTo>
                  <a:pt x="3346450" y="4933950"/>
                  <a:pt x="3883025" y="5267325"/>
                  <a:pt x="4419600" y="5600700"/>
                </a:cubicBezTo>
              </a:path>
            </a:pathLst>
          </a:custGeom>
          <a:noFill/>
          <a:ln w="76200">
            <a:solidFill>
              <a:srgbClr val="F95B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Regular" panose="020B0500000000000000" pitchFamily="34" charset="-122"/>
              <a:ea typeface="Noto Sans CJK Regular" panose="020B0500000000000000" pitchFamily="34" charset="-122"/>
              <a:cs typeface="+mn-cs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740501" y="2099494"/>
            <a:ext cx="5111115" cy="944245"/>
            <a:chOff x="3440041" y="1380011"/>
            <a:chExt cx="5111115" cy="94424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041" y="1380011"/>
              <a:ext cx="1578117" cy="90478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3498190" y="1421925"/>
              <a:ext cx="1423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cs"/>
                </a:rPr>
                <a:t>01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732901" y="1494311"/>
              <a:ext cx="3818255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5B3D"/>
                  </a:solidFill>
                  <a:effectLst/>
                  <a:uLnTx/>
                  <a:uFillTx/>
                  <a:latin typeface="繁星晕染了月亮" panose="02010600040101010101" pitchFamily="2" charset="-122"/>
                  <a:ea typeface="繁星晕染了月亮" panose="02010600040101010101" pitchFamily="2" charset="-122"/>
                  <a:cs typeface="+mn-ea"/>
                  <a:sym typeface="+mn-lt"/>
                </a:rPr>
                <a:t>学校规则我讲解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繁星晕染了月亮" panose="02010600040101010101" pitchFamily="2" charset="-122"/>
                <a:ea typeface="繁星晕染了月亮" panose="0201060004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235" y="1948815"/>
            <a:ext cx="2776855" cy="3392805"/>
          </a:xfrm>
          <a:prstGeom prst="rect">
            <a:avLst/>
          </a:prstGeom>
        </p:spPr>
      </p:pic>
      <p:grpSp>
        <p:nvGrpSpPr>
          <p:cNvPr id="13" name="组合 22"/>
          <p:cNvGrpSpPr/>
          <p:nvPr>
            <p:custDataLst>
              <p:tags r:id="rId5"/>
            </p:custDataLst>
          </p:nvPr>
        </p:nvGrpSpPr>
        <p:grpSpPr>
          <a:xfrm>
            <a:off x="-285115" y="78740"/>
            <a:ext cx="5186045" cy="1421765"/>
            <a:chOff x="-51859" y="123185"/>
            <a:chExt cx="3857514" cy="1891866"/>
          </a:xfrm>
        </p:grpSpPr>
        <p:pic>
          <p:nvPicPr>
            <p:cNvPr id="20482" name="图片 9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 bwMode="auto">
            <a:xfrm>
              <a:off x="260350" y="304292"/>
              <a:ext cx="3545305" cy="1710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3" name="图片 19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 bwMode="auto">
            <a:xfrm>
              <a:off x="-51859" y="123185"/>
              <a:ext cx="1335450" cy="106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41275" y="532130"/>
            <a:ext cx="49790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方正粗黑宋简体" panose="02000000000000000000" charset="-122"/>
              </a:rPr>
              <a:t>活动二：宣讲员体验官</a:t>
            </a:r>
            <a:r>
              <a:rPr lang="en-US" altLang="zh-CN" sz="28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</a:t>
            </a:r>
            <a:endParaRPr lang="en-US" altLang="zh-CN" sz="2800" b="1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2088" y="-832757"/>
            <a:ext cx="17556177" cy="852351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616037" y="655581"/>
            <a:ext cx="10959927" cy="5546838"/>
          </a:xfrm>
          <a:prstGeom prst="roundRect">
            <a:avLst>
              <a:gd name="adj" fmla="val 10289"/>
            </a:avLst>
          </a:prstGeom>
          <a:solidFill>
            <a:schemeClr val="bg1"/>
          </a:solidFill>
          <a:ln w="76200" cap="rnd">
            <a:solidFill>
              <a:srgbClr val="F95B3D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Regular" panose="020B0500000000000000" pitchFamily="34" charset="-122"/>
              <a:ea typeface="Noto Sans CJK Regular" panose="020B0500000000000000" pitchFamily="34" charset="-122"/>
              <a:cs typeface="+mn-cs"/>
            </a:endParaRPr>
          </a:p>
        </p:txBody>
      </p:sp>
      <p:grpSp>
        <p:nvGrpSpPr>
          <p:cNvPr id="13" name="组合 22"/>
          <p:cNvGrpSpPr/>
          <p:nvPr>
            <p:custDataLst>
              <p:tags r:id="rId3"/>
            </p:custDataLst>
          </p:nvPr>
        </p:nvGrpSpPr>
        <p:grpSpPr>
          <a:xfrm>
            <a:off x="-285115" y="78740"/>
            <a:ext cx="5186045" cy="1421765"/>
            <a:chOff x="-51859" y="123185"/>
            <a:chExt cx="3857514" cy="1891866"/>
          </a:xfrm>
        </p:grpSpPr>
        <p:pic>
          <p:nvPicPr>
            <p:cNvPr id="20482" name="图片 9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260350" y="304292"/>
              <a:ext cx="3545305" cy="1710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3" name="图片 19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 bwMode="auto">
            <a:xfrm>
              <a:off x="-51859" y="123185"/>
              <a:ext cx="1335450" cy="106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41275" y="532130"/>
            <a:ext cx="49790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方正粗黑宋简体" panose="02000000000000000000" charset="-122"/>
              </a:rPr>
              <a:t>活动二：宣讲员体验官</a:t>
            </a:r>
            <a:r>
              <a:rPr lang="en-US" altLang="zh-CN" sz="28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</a:t>
            </a:r>
            <a:endParaRPr lang="en-US" altLang="zh-CN" sz="2800" b="1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9"/>
          <a:stretch>
            <a:fillRect/>
          </a:stretch>
        </p:blipFill>
        <p:spPr>
          <a:xfrm>
            <a:off x="1153160" y="1500505"/>
            <a:ext cx="2700000" cy="1980000"/>
          </a:xfrm>
          <a:prstGeom prst="rect">
            <a:avLst/>
          </a:prstGeom>
          <a:ln w="50800" cmpd="sng">
            <a:solidFill>
              <a:schemeClr val="accent4"/>
            </a:solidFill>
            <a:prstDash val="solid"/>
          </a:ln>
        </p:spPr>
      </p:pic>
      <p:pic>
        <p:nvPicPr>
          <p:cNvPr id="5" name="图片 4"/>
          <p:cNvPicPr/>
          <p:nvPr/>
        </p:nvPicPr>
        <p:blipFill>
          <a:blip r:embed="rId10"/>
          <a:stretch>
            <a:fillRect/>
          </a:stretch>
        </p:blipFill>
        <p:spPr>
          <a:xfrm>
            <a:off x="8131810" y="3926840"/>
            <a:ext cx="2700000" cy="1980000"/>
          </a:xfrm>
          <a:prstGeom prst="rect">
            <a:avLst/>
          </a:prstGeom>
          <a:ln w="50800">
            <a:solidFill>
              <a:schemeClr val="accent4"/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099" y="100759"/>
            <a:ext cx="1460230" cy="1513674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5110480" y="741680"/>
            <a:ext cx="4060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假如没有校园规则？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pic>
        <p:nvPicPr>
          <p:cNvPr id="12" name="图片 11" descr="27"/>
          <p:cNvPicPr/>
          <p:nvPr/>
        </p:nvPicPr>
        <p:blipFill>
          <a:blip r:embed="rId13"/>
          <a:stretch>
            <a:fillRect/>
          </a:stretch>
        </p:blipFill>
        <p:spPr>
          <a:xfrm>
            <a:off x="8131810" y="1500505"/>
            <a:ext cx="2700000" cy="1980000"/>
          </a:xfrm>
          <a:prstGeom prst="rect">
            <a:avLst/>
          </a:prstGeom>
          <a:ln w="50800" cmpd="sng">
            <a:solidFill>
              <a:srgbClr val="FFC000"/>
            </a:solidFill>
            <a:prstDash val="solid"/>
          </a:ln>
        </p:spPr>
      </p:pic>
      <p:pic>
        <p:nvPicPr>
          <p:cNvPr id="15" name="图片 14"/>
          <p:cNvPicPr/>
          <p:nvPr/>
        </p:nvPicPr>
        <p:blipFill>
          <a:blip r:embed="rId14"/>
          <a:stretch>
            <a:fillRect/>
          </a:stretch>
        </p:blipFill>
        <p:spPr>
          <a:xfrm>
            <a:off x="1142365" y="3926840"/>
            <a:ext cx="2700000" cy="1980000"/>
          </a:xfrm>
          <a:prstGeom prst="rect">
            <a:avLst/>
          </a:prstGeom>
          <a:ln w="50800" cmpd="sng">
            <a:solidFill>
              <a:srgbClr val="FFC000"/>
            </a:solidFill>
            <a:prstDash val="solid"/>
          </a:ln>
        </p:spPr>
      </p:pic>
      <p:pic>
        <p:nvPicPr>
          <p:cNvPr id="17" name="图片 16"/>
          <p:cNvPicPr/>
          <p:nvPr/>
        </p:nvPicPr>
        <p:blipFill>
          <a:blip r:embed="rId15"/>
          <a:stretch>
            <a:fillRect/>
          </a:stretch>
        </p:blipFill>
        <p:spPr>
          <a:xfrm>
            <a:off x="4632960" y="1500505"/>
            <a:ext cx="2700000" cy="1980000"/>
          </a:xfrm>
          <a:prstGeom prst="rect">
            <a:avLst/>
          </a:prstGeom>
          <a:ln w="50800" cmpd="sng">
            <a:solidFill>
              <a:srgbClr val="FFC000"/>
            </a:solidFill>
            <a:prstDash val="solid"/>
          </a:ln>
        </p:spPr>
      </p:pic>
      <p:pic>
        <p:nvPicPr>
          <p:cNvPr id="18" name="图片 17"/>
          <p:cNvPicPr/>
          <p:nvPr/>
        </p:nvPicPr>
        <p:blipFill>
          <a:blip r:embed="rId16"/>
          <a:stretch>
            <a:fillRect/>
          </a:stretch>
        </p:blipFill>
        <p:spPr>
          <a:xfrm>
            <a:off x="4652010" y="3926840"/>
            <a:ext cx="2700000" cy="1980000"/>
          </a:xfrm>
          <a:prstGeom prst="rect">
            <a:avLst/>
          </a:prstGeom>
          <a:ln w="50800" cmpd="sng">
            <a:solidFill>
              <a:srgbClr val="FFC00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2088" y="-832757"/>
            <a:ext cx="17556177" cy="852351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616037" y="656216"/>
            <a:ext cx="10959927" cy="5546838"/>
          </a:xfrm>
          <a:prstGeom prst="roundRect">
            <a:avLst>
              <a:gd name="adj" fmla="val 10289"/>
            </a:avLst>
          </a:prstGeom>
          <a:solidFill>
            <a:schemeClr val="bg1"/>
          </a:solidFill>
          <a:ln w="76200" cap="rnd">
            <a:solidFill>
              <a:srgbClr val="F95B3D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Regular" panose="020B0500000000000000" pitchFamily="34" charset="-122"/>
              <a:ea typeface="Noto Sans CJK Regular" panose="020B0500000000000000" pitchFamily="34" charset="-122"/>
              <a:cs typeface="+mn-cs"/>
            </a:endParaRPr>
          </a:p>
        </p:txBody>
      </p:sp>
      <p:grpSp>
        <p:nvGrpSpPr>
          <p:cNvPr id="13" name="组合 22"/>
          <p:cNvGrpSpPr/>
          <p:nvPr>
            <p:custDataLst>
              <p:tags r:id="rId3"/>
            </p:custDataLst>
          </p:nvPr>
        </p:nvGrpSpPr>
        <p:grpSpPr>
          <a:xfrm>
            <a:off x="-285115" y="78740"/>
            <a:ext cx="5186045" cy="1421765"/>
            <a:chOff x="-51859" y="123185"/>
            <a:chExt cx="3857514" cy="1891866"/>
          </a:xfrm>
        </p:grpSpPr>
        <p:pic>
          <p:nvPicPr>
            <p:cNvPr id="20482" name="图片 9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260350" y="304292"/>
              <a:ext cx="3545305" cy="1710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3" name="图片 19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 bwMode="auto">
            <a:xfrm>
              <a:off x="-51859" y="123185"/>
              <a:ext cx="1335450" cy="106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41275" y="532130"/>
            <a:ext cx="49790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方正粗黑宋简体" panose="02000000000000000000" charset="-122"/>
              </a:rPr>
              <a:t>活动二：宣讲员体验官</a:t>
            </a:r>
            <a:r>
              <a:rPr lang="en-US" altLang="zh-CN" sz="28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</a:t>
            </a:r>
            <a:endParaRPr lang="en-US" altLang="zh-CN" sz="2800" b="1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099" y="100759"/>
            <a:ext cx="1460230" cy="151367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900930" y="1054100"/>
            <a:ext cx="2540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十好习惯</a:t>
            </a:r>
            <a:endParaRPr lang="zh-CN" altLang="en-US" sz="4400" b="1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8575" y="1892935"/>
            <a:ext cx="4903470" cy="3938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6000"/>
              </a:lnSpc>
            </a:pPr>
            <a:r>
              <a:rPr lang="zh-CN" altLang="en-US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排好队</a:t>
            </a:r>
            <a:r>
              <a:rPr lang="en-US" altLang="zh-CN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做好操</a:t>
            </a:r>
            <a:r>
              <a:rPr lang="en-US" altLang="zh-CN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4400" b="1">
              <a:solidFill>
                <a:srgbClr val="0070C0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indent="0" fontAlgn="auto">
              <a:lnSpc>
                <a:spcPts val="6000"/>
              </a:lnSpc>
            </a:pPr>
            <a:r>
              <a:rPr lang="zh-CN" altLang="en-US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扫好地</a:t>
            </a:r>
            <a:r>
              <a:rPr lang="en-US" altLang="zh-CN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写好字</a:t>
            </a:r>
            <a:r>
              <a:rPr lang="en-US" altLang="zh-CN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4400" b="1">
              <a:solidFill>
                <a:srgbClr val="0070C0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indent="0" fontAlgn="auto">
              <a:lnSpc>
                <a:spcPts val="6000"/>
              </a:lnSpc>
            </a:pPr>
            <a:r>
              <a:rPr lang="zh-CN" altLang="en-US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说好话</a:t>
            </a:r>
            <a:r>
              <a:rPr lang="en-US" altLang="zh-CN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上好课</a:t>
            </a:r>
            <a:r>
              <a:rPr lang="en-US" altLang="zh-CN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4400" b="1">
              <a:solidFill>
                <a:srgbClr val="0070C0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indent="0" fontAlgn="auto">
              <a:lnSpc>
                <a:spcPts val="6000"/>
              </a:lnSpc>
            </a:pPr>
            <a:r>
              <a:rPr lang="zh-CN" altLang="en-US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穿好衣</a:t>
            </a:r>
            <a:r>
              <a:rPr lang="en-US" altLang="zh-CN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吃好饭</a:t>
            </a:r>
            <a:r>
              <a:rPr lang="en-US" altLang="zh-CN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4400" b="1">
              <a:solidFill>
                <a:srgbClr val="0070C0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indent="0" fontAlgn="auto">
              <a:lnSpc>
                <a:spcPts val="6000"/>
              </a:lnSpc>
            </a:pPr>
            <a:r>
              <a:rPr lang="zh-CN" altLang="en-US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睡好觉</a:t>
            </a:r>
            <a:r>
              <a:rPr lang="en-US" altLang="zh-CN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400" b="1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走好路</a:t>
            </a:r>
            <a:endParaRPr lang="zh-CN" altLang="en-US" sz="4400" b="1">
              <a:solidFill>
                <a:srgbClr val="0070C0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AS_UNIQUEID" val="123"/>
</p:tagLst>
</file>

<file path=ppt/tags/tag10.xml><?xml version="1.0" encoding="utf-8"?>
<p:tagLst xmlns:p="http://schemas.openxmlformats.org/presentationml/2006/main">
  <p:tag name="AS_UNIQUEID" val="133"/>
</p:tagLst>
</file>

<file path=ppt/tags/tag11.xml><?xml version="1.0" encoding="utf-8"?>
<p:tagLst xmlns:p="http://schemas.openxmlformats.org/presentationml/2006/main">
  <p:tag name="AS_UNIQUEID" val="123"/>
</p:tagLst>
</file>

<file path=ppt/tags/tag12.xml><?xml version="1.0" encoding="utf-8"?>
<p:tagLst xmlns:p="http://schemas.openxmlformats.org/presentationml/2006/main">
  <p:tag name="AS_UNIQUEID" val="124"/>
  <p:tag name="KSO_WM_BEAUTIFY_FLAG" val=""/>
</p:tagLst>
</file>

<file path=ppt/tags/tag13.xml><?xml version="1.0" encoding="utf-8"?>
<p:tagLst xmlns:p="http://schemas.openxmlformats.org/presentationml/2006/main">
  <p:tag name="AS_UNIQUEID" val="125"/>
  <p:tag name="KSO_WM_BEAUTIFY_FLAG" val=""/>
</p:tagLst>
</file>

<file path=ppt/tags/tag14.xml><?xml version="1.0" encoding="utf-8"?>
<p:tagLst xmlns:p="http://schemas.openxmlformats.org/presentationml/2006/main">
  <p:tag name="AS_UNIQUEID" val="127"/>
  <p:tag name="KSO_WM_BEAUTIFY_FLAG" val=""/>
</p:tagLst>
</file>

<file path=ppt/tags/tag1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6.xml><?xml version="1.0" encoding="utf-8"?>
<p:tagLst xmlns:p="http://schemas.openxmlformats.org/presentationml/2006/main">
  <p:tag name="AS_UNIQUEID" val="123"/>
</p:tagLst>
</file>

<file path=ppt/tags/tag17.xml><?xml version="1.0" encoding="utf-8"?>
<p:tagLst xmlns:p="http://schemas.openxmlformats.org/presentationml/2006/main">
  <p:tag name="AS_UNIQUEID" val="124"/>
  <p:tag name="KSO_WM_BEAUTIFY_FLAG" val=""/>
</p:tagLst>
</file>

<file path=ppt/tags/tag18.xml><?xml version="1.0" encoding="utf-8"?>
<p:tagLst xmlns:p="http://schemas.openxmlformats.org/presentationml/2006/main">
  <p:tag name="AS_UNIQUEID" val="125"/>
  <p:tag name="KSO_WM_BEAUTIFY_FLAG" val=""/>
</p:tagLst>
</file>

<file path=ppt/tags/tag19.xml><?xml version="1.0" encoding="utf-8"?>
<p:tagLst xmlns:p="http://schemas.openxmlformats.org/presentationml/2006/main">
  <p:tag name="AS_UNIQUEID" val="127"/>
  <p:tag name="KSO_WM_BEAUTIFY_FLAG" val=""/>
</p:tagLst>
</file>

<file path=ppt/tags/tag2.xml><?xml version="1.0" encoding="utf-8"?>
<p:tagLst xmlns:p="http://schemas.openxmlformats.org/presentationml/2006/main">
  <p:tag name="AS_UNIQUEID" val="124"/>
  <p:tag name="KSO_WM_BEAUTIFY_FLAG" val=""/>
</p:tagLst>
</file>

<file path=ppt/tags/tag20.xml><?xml version="1.0" encoding="utf-8"?>
<p:tagLst xmlns:p="http://schemas.openxmlformats.org/presentationml/2006/main">
  <p:tag name="AS_UNIQUEID" val="123"/>
</p:tagLst>
</file>

<file path=ppt/tags/tag21.xml><?xml version="1.0" encoding="utf-8"?>
<p:tagLst xmlns:p="http://schemas.openxmlformats.org/presentationml/2006/main">
  <p:tag name="AS_UNIQUEID" val="124"/>
  <p:tag name="KSO_WM_BEAUTIFY_FLAG" val=""/>
</p:tagLst>
</file>

<file path=ppt/tags/tag22.xml><?xml version="1.0" encoding="utf-8"?>
<p:tagLst xmlns:p="http://schemas.openxmlformats.org/presentationml/2006/main">
  <p:tag name="AS_UNIQUEID" val="125"/>
  <p:tag name="KSO_WM_BEAUTIFY_FLAG" val=""/>
</p:tagLst>
</file>

<file path=ppt/tags/tag23.xml><?xml version="1.0" encoding="utf-8"?>
<p:tagLst xmlns:p="http://schemas.openxmlformats.org/presentationml/2006/main">
  <p:tag name="AS_UNIQUEID" val="127"/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AS_UNIQUEID" val="123"/>
</p:tagLst>
</file>

<file path=ppt/tags/tag26.xml><?xml version="1.0" encoding="utf-8"?>
<p:tagLst xmlns:p="http://schemas.openxmlformats.org/presentationml/2006/main">
  <p:tag name="AS_UNIQUEID" val="124"/>
  <p:tag name="KSO_WM_BEAUTIFY_FLAG" val=""/>
</p:tagLst>
</file>

<file path=ppt/tags/tag27.xml><?xml version="1.0" encoding="utf-8"?>
<p:tagLst xmlns:p="http://schemas.openxmlformats.org/presentationml/2006/main">
  <p:tag name="AS_UNIQUEID" val="125"/>
  <p:tag name="KSO_WM_BEAUTIFY_FLAG" val=""/>
</p:tagLst>
</file>

<file path=ppt/tags/tag28.xml><?xml version="1.0" encoding="utf-8"?>
<p:tagLst xmlns:p="http://schemas.openxmlformats.org/presentationml/2006/main">
  <p:tag name="AS_UNIQUEID" val="127"/>
  <p:tag name="KSO_WM_BEAUTIFY_FLAG" val=""/>
</p:tagLst>
</file>

<file path=ppt/tags/tag29.xml><?xml version="1.0" encoding="utf-8"?>
<p:tagLst xmlns:p="http://schemas.openxmlformats.org/presentationml/2006/main">
  <p:tag name="AS_UNIQUEID" val="123"/>
</p:tagLst>
</file>

<file path=ppt/tags/tag3.xml><?xml version="1.0" encoding="utf-8"?>
<p:tagLst xmlns:p="http://schemas.openxmlformats.org/presentationml/2006/main">
  <p:tag name="AS_UNIQUEID" val="125"/>
  <p:tag name="KSO_WM_BEAUTIFY_FLAG" val=""/>
</p:tagLst>
</file>

<file path=ppt/tags/tag30.xml><?xml version="1.0" encoding="utf-8"?>
<p:tagLst xmlns:p="http://schemas.openxmlformats.org/presentationml/2006/main">
  <p:tag name="AS_UNIQUEID" val="124"/>
  <p:tag name="KSO_WM_BEAUTIFY_FLAG" val=""/>
</p:tagLst>
</file>

<file path=ppt/tags/tag31.xml><?xml version="1.0" encoding="utf-8"?>
<p:tagLst xmlns:p="http://schemas.openxmlformats.org/presentationml/2006/main">
  <p:tag name="AS_UNIQUEID" val="125"/>
  <p:tag name="KSO_WM_BEAUTIFY_FLAG" val=""/>
</p:tagLst>
</file>

<file path=ppt/tags/tag32.xml><?xml version="1.0" encoding="utf-8"?>
<p:tagLst xmlns:p="http://schemas.openxmlformats.org/presentationml/2006/main">
  <p:tag name="AS_UNIQUEID" val="127"/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AS_UNIQUEID" val="127"/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AS_UNIQUEID" val="123"/>
</p:tagLst>
</file>

<file path=ppt/tags/tag46.xml><?xml version="1.0" encoding="utf-8"?>
<p:tagLst xmlns:p="http://schemas.openxmlformats.org/presentationml/2006/main">
  <p:tag name="AS_UNIQUEID" val="124"/>
  <p:tag name="KSO_WM_BEAUTIFY_FLAG" val=""/>
</p:tagLst>
</file>

<file path=ppt/tags/tag47.xml><?xml version="1.0" encoding="utf-8"?>
<p:tagLst xmlns:p="http://schemas.openxmlformats.org/presentationml/2006/main">
  <p:tag name="AS_UNIQUEID" val="125"/>
  <p:tag name="KSO_WM_BEAUTIFY_FLAG" val=""/>
</p:tagLst>
</file>

<file path=ppt/tags/tag48.xml><?xml version="1.0" encoding="utf-8"?>
<p:tagLst xmlns:p="http://schemas.openxmlformats.org/presentationml/2006/main">
  <p:tag name="AS_UNIQUEID" val="127"/>
  <p:tag name="KSO_WM_BEAUTIFY_FLAG" val=""/>
</p:tagLst>
</file>

<file path=ppt/tags/tag49.xml><?xml version="1.0" encoding="utf-8"?>
<p:tagLst xmlns:p="http://schemas.openxmlformats.org/presentationml/2006/main">
  <p:tag name="AS_UNIQUEID" val="123"/>
</p:tagLst>
</file>

<file path=ppt/tags/tag5.xml><?xml version="1.0" encoding="utf-8"?>
<p:tagLst xmlns:p="http://schemas.openxmlformats.org/presentationml/2006/main">
  <p:tag name="AS_UNIQUEID" val="123"/>
</p:tagLst>
</file>

<file path=ppt/tags/tag50.xml><?xml version="1.0" encoding="utf-8"?>
<p:tagLst xmlns:p="http://schemas.openxmlformats.org/presentationml/2006/main">
  <p:tag name="AS_UNIQUEID" val="124"/>
  <p:tag name="KSO_WM_BEAUTIFY_FLAG" val=""/>
</p:tagLst>
</file>

<file path=ppt/tags/tag51.xml><?xml version="1.0" encoding="utf-8"?>
<p:tagLst xmlns:p="http://schemas.openxmlformats.org/presentationml/2006/main">
  <p:tag name="AS_UNIQUEID" val="125"/>
  <p:tag name="KSO_WM_BEAUTIFY_FLAG" val=""/>
</p:tagLst>
</file>

<file path=ppt/tags/tag52.xml><?xml version="1.0" encoding="utf-8"?>
<p:tagLst xmlns:p="http://schemas.openxmlformats.org/presentationml/2006/main">
  <p:tag name="AS_UNIQUEID" val="127"/>
  <p:tag name="KSO_WM_BEAUTIFY_FLAG" val=""/>
</p:tagLst>
</file>

<file path=ppt/tags/tag53.xml><?xml version="1.0" encoding="utf-8"?>
<p:tagLst xmlns:p="http://schemas.openxmlformats.org/presentationml/2006/main">
  <p:tag name="KSO_WM_UNIT_TABLE_BEAUTIFY" val="smartTable{b8179a4e-662d-4d7d-8c4d-0989027ba76f}"/>
  <p:tag name="TABLE_ENDDRAG_ORIGIN_RECT" val="593*275"/>
  <p:tag name="TABLE_ENDDRAG_RECT" val="177*110*593*275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DIAGRAM_VIRTUALLY_FRAME" val="{&quot;height&quot;:263.981968503937,&quot;left&quot;:294.5276377952756,&quot;top&quot;:165.31448818897638,&quot;width&quot;:550.2549606299214}"/>
</p:tagLst>
</file>

<file path=ppt/tags/tag58.xml><?xml version="1.0" encoding="utf-8"?>
<p:tagLst xmlns:p="http://schemas.openxmlformats.org/presentationml/2006/main">
  <p:tag name="KSO_WM_DIAGRAM_VIRTUALLY_FRAME" val="{&quot;height&quot;:263.981968503937,&quot;left&quot;:294.5276377952756,&quot;top&quot;:165.31448818897638,&quot;width&quot;:550.2549606299214}"/>
</p:tagLst>
</file>

<file path=ppt/tags/tag59.xml><?xml version="1.0" encoding="utf-8"?>
<p:tagLst xmlns:p="http://schemas.openxmlformats.org/presentationml/2006/main">
  <p:tag name="KSO_WM_DIAGRAM_VIRTUALLY_FRAME" val="{&quot;height&quot;:263.981968503937,&quot;left&quot;:294.5276377952756,&quot;top&quot;:165.31448818897638,&quot;width&quot;:550.2549606299214}"/>
</p:tagLst>
</file>

<file path=ppt/tags/tag6.xml><?xml version="1.0" encoding="utf-8"?>
<p:tagLst xmlns:p="http://schemas.openxmlformats.org/presentationml/2006/main">
  <p:tag name="AS_UNIQUEID" val="124"/>
  <p:tag name="KSO_WM_BEAUTIFY_FLAG" val=""/>
</p:tagLst>
</file>

<file path=ppt/tags/tag60.xml><?xml version="1.0" encoding="utf-8"?>
<p:tagLst xmlns:p="http://schemas.openxmlformats.org/presentationml/2006/main">
  <p:tag name="KSO_WM_DIAGRAM_VIRTUALLY_FRAME" val="{&quot;height&quot;:263.981968503937,&quot;left&quot;:294.5276377952756,&quot;top&quot;:165.31448818897638,&quot;width&quot;:550.2549606299214}"/>
</p:tagLst>
</file>

<file path=ppt/tags/tag61.xml><?xml version="1.0" encoding="utf-8"?>
<p:tagLst xmlns:p="http://schemas.openxmlformats.org/presentationml/2006/main">
  <p:tag name="KSO_WM_DIAGRAM_VIRTUALLY_FRAME" val="{&quot;height&quot;:263.981968503937,&quot;left&quot;:294.5276377952756,&quot;top&quot;:165.31448818897638,&quot;width&quot;:550.2549606299214}"/>
</p:tagLst>
</file>

<file path=ppt/tags/tag62.xml><?xml version="1.0" encoding="utf-8"?>
<p:tagLst xmlns:p="http://schemas.openxmlformats.org/presentationml/2006/main">
  <p:tag name="KSO_WM_DIAGRAM_VIRTUALLY_FRAME" val="{&quot;height&quot;:263.981968503937,&quot;left&quot;:294.5276377952756,&quot;top&quot;:165.31448818897638,&quot;width&quot;:550.2549606299214}"/>
</p:tagLst>
</file>

<file path=ppt/tags/tag63.xml><?xml version="1.0" encoding="utf-8"?>
<p:tagLst xmlns:p="http://schemas.openxmlformats.org/presentationml/2006/main">
  <p:tag name="KSO_WM_DIAGRAM_VIRTUALLY_FRAME" val="{&quot;height&quot;:263.981968503937,&quot;left&quot;:294.5276377952756,&quot;top&quot;:165.31448818897638,&quot;width&quot;:550.2549606299214}"/>
</p:tagLst>
</file>

<file path=ppt/tags/tag64.xml><?xml version="1.0" encoding="utf-8"?>
<p:tagLst xmlns:p="http://schemas.openxmlformats.org/presentationml/2006/main">
  <p:tag name="KSO_WM_DIAGRAM_VIRTUALLY_FRAME" val="{&quot;height&quot;:263.981968503937,&quot;left&quot;:294.5276377952756,&quot;top&quot;:165.31448818897638,&quot;width&quot;:550.2549606299214}"/>
</p:tagLst>
</file>

<file path=ppt/tags/tag65.xml><?xml version="1.0" encoding="utf-8"?>
<p:tagLst xmlns:p="http://schemas.openxmlformats.org/presentationml/2006/main">
  <p:tag name="KSO_WM_DIAGRAM_VIRTUALLY_FRAME" val="{&quot;height&quot;:263.981968503937,&quot;left&quot;:294.5276377952756,&quot;top&quot;:165.31448818897638,&quot;width&quot;:550.2549606299214}"/>
</p:tagLst>
</file>

<file path=ppt/tags/tag66.xml><?xml version="1.0" encoding="utf-8"?>
<p:tagLst xmlns:p="http://schemas.openxmlformats.org/presentationml/2006/main">
  <p:tag name="KSO_WM_DIAGRAM_VIRTUALLY_FRAME" val="{&quot;height&quot;:263.981968503937,&quot;left&quot;:294.5276377952756,&quot;top&quot;:165.31448818897638,&quot;width&quot;:550.2549606299214}"/>
</p:tagLst>
</file>

<file path=ppt/tags/tag67.xml><?xml version="1.0" encoding="utf-8"?>
<p:tagLst xmlns:p="http://schemas.openxmlformats.org/presentationml/2006/main">
  <p:tag name="KSO_WM_DIAGRAM_VIRTUALLY_FRAME" val="{&quot;height&quot;:263.981968503937,&quot;left&quot;:294.5276377952756,&quot;top&quot;:165.31448818897638,&quot;width&quot;:550.2549606299214}"/>
</p:tagLst>
</file>

<file path=ppt/tags/tag68.xml><?xml version="1.0" encoding="utf-8"?>
<p:tagLst xmlns:p="http://schemas.openxmlformats.org/presentationml/2006/main">
  <p:tag name="KSO_WM_DIAGRAM_VIRTUALLY_FRAME" val="{&quot;height&quot;:263.981968503937,&quot;left&quot;:294.5276377952756,&quot;top&quot;:165.31448818897638,&quot;width&quot;:550.2549606299214}"/>
</p:tagLst>
</file>

<file path=ppt/tags/tag69.xml><?xml version="1.0" encoding="utf-8"?>
<p:tagLst xmlns:p="http://schemas.openxmlformats.org/presentationml/2006/main">
  <p:tag name="AS_UNIQUEID" val="123"/>
</p:tagLst>
</file>

<file path=ppt/tags/tag7.xml><?xml version="1.0" encoding="utf-8"?>
<p:tagLst xmlns:p="http://schemas.openxmlformats.org/presentationml/2006/main">
  <p:tag name="AS_UNIQUEID" val="125"/>
  <p:tag name="KSO_WM_BEAUTIFY_FLAG" val=""/>
</p:tagLst>
</file>

<file path=ppt/tags/tag70.xml><?xml version="1.0" encoding="utf-8"?>
<p:tagLst xmlns:p="http://schemas.openxmlformats.org/presentationml/2006/main">
  <p:tag name="AS_UNIQUEID" val="124"/>
  <p:tag name="KSO_WM_BEAUTIFY_FLAG" val=""/>
</p:tagLst>
</file>

<file path=ppt/tags/tag71.xml><?xml version="1.0" encoding="utf-8"?>
<p:tagLst xmlns:p="http://schemas.openxmlformats.org/presentationml/2006/main">
  <p:tag name="AS_UNIQUEID" val="125"/>
  <p:tag name="KSO_WM_BEAUTIFY_FLAG" val=""/>
</p:tagLst>
</file>

<file path=ppt/tags/tag72.xml><?xml version="1.0" encoding="utf-8"?>
<p:tagLst xmlns:p="http://schemas.openxmlformats.org/presentationml/2006/main">
  <p:tag name="AS_UNIQUEID" val="127"/>
  <p:tag name="KSO_WM_BEAUTIFY_FLAG" val=""/>
</p:tagLst>
</file>

<file path=ppt/tags/tag73.xml><?xml version="1.0" encoding="utf-8"?>
<p:tagLst xmlns:p="http://schemas.openxmlformats.org/presentationml/2006/main">
  <p:tag name="AS_UNIQUEID" val="123"/>
</p:tagLst>
</file>

<file path=ppt/tags/tag74.xml><?xml version="1.0" encoding="utf-8"?>
<p:tagLst xmlns:p="http://schemas.openxmlformats.org/presentationml/2006/main">
  <p:tag name="AS_UNIQUEID" val="124"/>
  <p:tag name="KSO_WM_BEAUTIFY_FLAG" val=""/>
</p:tagLst>
</file>

<file path=ppt/tags/tag75.xml><?xml version="1.0" encoding="utf-8"?>
<p:tagLst xmlns:p="http://schemas.openxmlformats.org/presentationml/2006/main">
  <p:tag name="AS_UNIQUEID" val="125"/>
  <p:tag name="KSO_WM_BEAUTIFY_FLAG" val=""/>
</p:tagLst>
</file>

<file path=ppt/tags/tag76.xml><?xml version="1.0" encoding="utf-8"?>
<p:tagLst xmlns:p="http://schemas.openxmlformats.org/presentationml/2006/main">
  <p:tag name="AS_UNIQUEID" val="127"/>
  <p:tag name="KSO_WM_BEAUTIFY_FLAG" val=""/>
</p:tagLst>
</file>

<file path=ppt/tags/tag77.xml><?xml version="1.0" encoding="utf-8"?>
<p:tagLst xmlns:p="http://schemas.openxmlformats.org/presentationml/2006/main">
  <p:tag name="AS_UNIQUEID" val="123"/>
</p:tagLst>
</file>

<file path=ppt/tags/tag78.xml><?xml version="1.0" encoding="utf-8"?>
<p:tagLst xmlns:p="http://schemas.openxmlformats.org/presentationml/2006/main">
  <p:tag name="AS_UNIQUEID" val="124"/>
  <p:tag name="KSO_WM_BEAUTIFY_FLAG" val=""/>
</p:tagLst>
</file>

<file path=ppt/tags/tag79.xml><?xml version="1.0" encoding="utf-8"?>
<p:tagLst xmlns:p="http://schemas.openxmlformats.org/presentationml/2006/main">
  <p:tag name="AS_UNIQUEID" val="125"/>
  <p:tag name="KSO_WM_BEAUTIFY_FLAG" val=""/>
</p:tagLst>
</file>

<file path=ppt/tags/tag8.xml><?xml version="1.0" encoding="utf-8"?>
<p:tagLst xmlns:p="http://schemas.openxmlformats.org/presentationml/2006/main">
  <p:tag name="AS_UNIQUEID" val="127"/>
  <p:tag name="KSO_WM_BEAUTIFY_FLAG" val=""/>
</p:tagLst>
</file>

<file path=ppt/tags/tag80.xml><?xml version="1.0" encoding="utf-8"?>
<p:tagLst xmlns:p="http://schemas.openxmlformats.org/presentationml/2006/main">
  <p:tag name="AS_UNIQUEID" val="127"/>
  <p:tag name="KSO_WM_BEAUTIFY_FLAG" val=""/>
</p:tagLst>
</file>

<file path=ppt/tags/tag81.xml><?xml version="1.0" encoding="utf-8"?>
<p:tagLst xmlns:p="http://schemas.openxmlformats.org/presentationml/2006/main">
  <p:tag name="KSO_WM_UNIT_TABLE_BEAUTIFY" val="smartTable{6ab9c23f-e5e4-4419-b4bb-20315596e2b4}"/>
  <p:tag name="TABLE_ENDDRAG_ORIGIN_RECT" val="593*275"/>
  <p:tag name="TABLE_ENDDRAG_RECT" val="177*110*593*275"/>
</p:tagLst>
</file>

<file path=ppt/tags/tag82.xml><?xml version="1.0" encoding="utf-8"?>
<p:tagLst xmlns:p="http://schemas.openxmlformats.org/presentationml/2006/main">
  <p:tag name="commondata" val="eyJoZGlkIjoiYjhlMmRiZjUwZmVmNDQ2ZTA1MzQ4MGJlMjZjYmE1ZTcifQ=="/>
</p:tagLst>
</file>

<file path=ppt/tags/tag9.xml><?xml version="1.0" encoding="utf-8"?>
<p:tagLst xmlns:p="http://schemas.openxmlformats.org/presentationml/2006/main">
  <p:tag name="AS_UNIQUEID" val="131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1069</Words>
  <Application>WPS 演示</Application>
  <PresentationFormat>宽屏</PresentationFormat>
  <Paragraphs>168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Noto Sans CJK Regular</vt:lpstr>
      <vt:lpstr>方正粗黑宋简体</vt:lpstr>
      <vt:lpstr>繁星晕染了月亮</vt:lpstr>
      <vt:lpstr>黑体</vt:lpstr>
      <vt:lpstr>Calibri</vt:lpstr>
      <vt:lpstr>华文楷体</vt:lpstr>
      <vt:lpstr>楷体</vt:lpstr>
      <vt:lpstr>微软雅黑</vt:lpstr>
      <vt:lpstr>Arial Unicode MS</vt:lpstr>
      <vt:lpstr>等线</vt:lpstr>
      <vt:lpstr>华文行楷</vt:lpstr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lmkgfz115@163.com</dc:creator>
  <cp:lastModifiedBy>Administrator</cp:lastModifiedBy>
  <cp:revision>113</cp:revision>
  <dcterms:created xsi:type="dcterms:W3CDTF">2020-08-19T08:55:00Z</dcterms:created>
  <dcterms:modified xsi:type="dcterms:W3CDTF">2024-03-28T22:15:10Z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BC42514A252A4402A2A0877C791DF034</vt:lpwstr>
  </property>
  <property fmtid="{D5CDD505-2E9C-101B-9397-08002B2CF9AE}" pid="3" name="KSOProductBuildVer">
    <vt:lpwstr>2052-11.8.2.10912</vt:lpwstr>
  </property>
</Properties>
</file>