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tiff" ContentType="image/tif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handoutMasters/handoutMaster1.xml" ContentType="application/vnd.openxmlformats-officedocument.presentationml.handoutMaster+xml"/>
  <Override PartName="/ppt/media/image28.svg" ContentType="image/svg+xml"/>
  <Override PartName="/ppt/media/image30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0" r:id="rId3"/>
    <p:sldMasterId id="2147483672" r:id="rId4"/>
    <p:sldMasterId id="2147483677" r:id="rId5"/>
    <p:sldMasterId id="2147483689" r:id="rId6"/>
  </p:sldMasterIdLst>
  <p:notesMasterIdLst>
    <p:notesMasterId r:id="rId30"/>
  </p:notesMasterIdLst>
  <p:handoutMasterIdLst>
    <p:handoutMasterId r:id="rId36"/>
  </p:handoutMasterIdLst>
  <p:sldIdLst>
    <p:sldId id="257" r:id="rId7"/>
    <p:sldId id="269" r:id="rId8"/>
    <p:sldId id="261" r:id="rId9"/>
    <p:sldId id="262" r:id="rId10"/>
    <p:sldId id="263" r:id="rId11"/>
    <p:sldId id="271" r:id="rId12"/>
    <p:sldId id="270" r:id="rId13"/>
    <p:sldId id="304" r:id="rId14"/>
    <p:sldId id="272" r:id="rId15"/>
    <p:sldId id="264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58" r:id="rId24"/>
    <p:sldId id="294" r:id="rId25"/>
    <p:sldId id="280" r:id="rId26"/>
    <p:sldId id="259" r:id="rId27"/>
    <p:sldId id="283" r:id="rId28"/>
    <p:sldId id="284" r:id="rId29"/>
    <p:sldId id="285" r:id="rId31"/>
    <p:sldId id="286" r:id="rId32"/>
    <p:sldId id="287" r:id="rId33"/>
    <p:sldId id="288" r:id="rId34"/>
    <p:sldId id="260" r:id="rId35"/>
  </p:sldIdLst>
  <p:sldSz cx="12192000" cy="6858000"/>
  <p:notesSz cx="7103745" cy="10234295"/>
  <p:embeddedFontLst>
    <p:embeddedFont>
      <p:font typeface="楷体" pitchFamily="49" charset="-122"/>
      <p:regular r:id="rId41"/>
    </p:embeddedFont>
    <p:embeddedFont>
      <p:font typeface="Calibri" panose="020F0502020204030204" charset="0"/>
      <p:regular r:id="rId42"/>
    </p:embeddedFont>
    <p:embeddedFont>
      <p:font typeface="微软雅黑" charset="-122"/>
      <p:regular r:id="rId43"/>
    </p:embeddedFont>
    <p:embeddedFont>
      <p:font typeface="汉仪尚巍手书W" panose="00020600040101010101" charset="-122"/>
      <p:regular r:id="rId44"/>
    </p:embeddedFont>
    <p:embeddedFont>
      <p:font typeface="方正大黑体_GBK" panose="02010600010101010101" charset="-122"/>
      <p:regular r:id="rId45"/>
    </p:embeddedFont>
    <p:embeddedFont>
      <p:font typeface="汉仪蝶语体简" panose="02010600000101010101" charset="-122"/>
      <p:regular r:id="rId46"/>
    </p:embeddedFont>
    <p:embeddedFont>
      <p:font typeface="标准粗黑" panose="02000503000000000000" charset="-122"/>
      <p:regular r:id="rId47"/>
    </p:embeddedFont>
    <p:embeddedFont>
      <p:font typeface="黑体" charset="-122"/>
      <p:regular r:id="rId48"/>
    </p:embeddedFont>
  </p:embeddedFontLst>
  <p:custDataLst>
    <p:tags r:id="rId4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5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2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4C2D"/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86374"/>
  </p:normalViewPr>
  <p:slideViewPr>
    <p:cSldViewPr snapToGrid="0" showGuides="1">
      <p:cViewPr varScale="1">
        <p:scale>
          <a:sx n="127" d="100"/>
          <a:sy n="127" d="100"/>
        </p:scale>
        <p:origin x="1952" y="184"/>
      </p:cViewPr>
      <p:guideLst>
        <p:guide orient="horz" pos="2160"/>
        <p:guide pos="385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3.xml"/><Relationship Id="rId8" Type="http://schemas.openxmlformats.org/officeDocument/2006/relationships/slide" Target="slides/slide2.xml"/><Relationship Id="rId7" Type="http://schemas.openxmlformats.org/officeDocument/2006/relationships/slide" Target="slides/slide1.xml"/><Relationship Id="rId6" Type="http://schemas.openxmlformats.org/officeDocument/2006/relationships/slideMaster" Target="slideMasters/slideMaster5.xml"/><Relationship Id="rId5" Type="http://schemas.openxmlformats.org/officeDocument/2006/relationships/slideMaster" Target="slideMasters/slideMaster4.xml"/><Relationship Id="rId49" Type="http://schemas.openxmlformats.org/officeDocument/2006/relationships/tags" Target="tags/tag126.xml"/><Relationship Id="rId48" Type="http://schemas.openxmlformats.org/officeDocument/2006/relationships/font" Target="fonts/font8.fntdata"/><Relationship Id="rId47" Type="http://schemas.openxmlformats.org/officeDocument/2006/relationships/font" Target="fonts/font7.fntdata"/><Relationship Id="rId46" Type="http://schemas.openxmlformats.org/officeDocument/2006/relationships/font" Target="fonts/font6.fntdata"/><Relationship Id="rId45" Type="http://schemas.openxmlformats.org/officeDocument/2006/relationships/font" Target="fonts/font5.fntdata"/><Relationship Id="rId44" Type="http://schemas.openxmlformats.org/officeDocument/2006/relationships/font" Target="fonts/font4.fntdata"/><Relationship Id="rId43" Type="http://schemas.openxmlformats.org/officeDocument/2006/relationships/font" Target="fonts/font3.fntdata"/><Relationship Id="rId42" Type="http://schemas.openxmlformats.org/officeDocument/2006/relationships/font" Target="fonts/font2.fntdata"/><Relationship Id="rId41" Type="http://schemas.openxmlformats.org/officeDocument/2006/relationships/font" Target="fonts/font1.fntdata"/><Relationship Id="rId40" Type="http://schemas.openxmlformats.org/officeDocument/2006/relationships/commentAuthors" Target="commentAuthors.xml"/><Relationship Id="rId4" Type="http://schemas.openxmlformats.org/officeDocument/2006/relationships/slideMaster" Target="slideMasters/slideMaster3.xml"/><Relationship Id="rId39" Type="http://schemas.openxmlformats.org/officeDocument/2006/relationships/tableStyles" Target="tableStyles.xml"/><Relationship Id="rId38" Type="http://schemas.openxmlformats.org/officeDocument/2006/relationships/viewProps" Target="viewProps.xml"/><Relationship Id="rId37" Type="http://schemas.openxmlformats.org/officeDocument/2006/relationships/presProps" Target="presProps.xml"/><Relationship Id="rId36" Type="http://schemas.openxmlformats.org/officeDocument/2006/relationships/handoutMaster" Target="handoutMasters/handoutMaster1.xml"/><Relationship Id="rId35" Type="http://schemas.openxmlformats.org/officeDocument/2006/relationships/slide" Target="slides/slide28.xml"/><Relationship Id="rId34" Type="http://schemas.openxmlformats.org/officeDocument/2006/relationships/slide" Target="slides/slide27.xml"/><Relationship Id="rId33" Type="http://schemas.openxmlformats.org/officeDocument/2006/relationships/slide" Target="slides/slide26.xml"/><Relationship Id="rId32" Type="http://schemas.openxmlformats.org/officeDocument/2006/relationships/slide" Target="slides/slide25.xml"/><Relationship Id="rId31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3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0" Type="http://schemas.openxmlformats.org/officeDocument/2006/relationships/slide" Target="slides/slide14.xml"/><Relationship Id="rId2" Type="http://schemas.openxmlformats.org/officeDocument/2006/relationships/theme" Target="theme/theme1.xml"/><Relationship Id="rId19" Type="http://schemas.openxmlformats.org/officeDocument/2006/relationships/slide" Target="slides/slide13.xml"/><Relationship Id="rId18" Type="http://schemas.openxmlformats.org/officeDocument/2006/relationships/slide" Target="slides/slide12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9A0958-8093-4677-B24F-6148C87027A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4" Type="http://schemas.openxmlformats.org/officeDocument/2006/relationships/image" Target="../media/image5.tiff"/><Relationship Id="rId3" Type="http://schemas.openxmlformats.org/officeDocument/2006/relationships/image" Target="../media/image4.tif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4" Type="http://schemas.openxmlformats.org/officeDocument/2006/relationships/image" Target="../media/image5.tiff"/><Relationship Id="rId3" Type="http://schemas.openxmlformats.org/officeDocument/2006/relationships/image" Target="../media/image4.tif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7" Type="http://schemas.openxmlformats.org/officeDocument/2006/relationships/image" Target="../media/image11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4" Type="http://schemas.openxmlformats.org/officeDocument/2006/relationships/image" Target="../media/image8.png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6" Type="http://schemas.openxmlformats.org/officeDocument/2006/relationships/tags" Target="../tags/tag66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tags" Target="../tags/tag63.xml"/><Relationship Id="rId2" Type="http://schemas.openxmlformats.org/officeDocument/2006/relationships/tags" Target="../tags/tag62.xml"/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7" Type="http://schemas.openxmlformats.org/officeDocument/2006/relationships/tags" Target="../tags/tag72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9" Type="http://schemas.openxmlformats.org/officeDocument/2006/relationships/tags" Target="../tags/tag80.xml"/><Relationship Id="rId8" Type="http://schemas.openxmlformats.org/officeDocument/2006/relationships/tags" Target="../tags/tag79.xml"/><Relationship Id="rId7" Type="http://schemas.openxmlformats.org/officeDocument/2006/relationships/tags" Target="../tags/tag78.xml"/><Relationship Id="rId6" Type="http://schemas.openxmlformats.org/officeDocument/2006/relationships/tags" Target="../tags/tag77.xml"/><Relationship Id="rId5" Type="http://schemas.openxmlformats.org/officeDocument/2006/relationships/tags" Target="../tags/tag76.xml"/><Relationship Id="rId4" Type="http://schemas.openxmlformats.org/officeDocument/2006/relationships/tags" Target="../tags/tag75.xml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5" Type="http://schemas.openxmlformats.org/officeDocument/2006/relationships/tags" Target="../tags/tag84.xml"/><Relationship Id="rId4" Type="http://schemas.openxmlformats.org/officeDocument/2006/relationships/tags" Target="../tags/tag83.xml"/><Relationship Id="rId3" Type="http://schemas.openxmlformats.org/officeDocument/2006/relationships/tags" Target="../tags/tag82.xml"/><Relationship Id="rId2" Type="http://schemas.openxmlformats.org/officeDocument/2006/relationships/tags" Target="../tags/tag81.xml"/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4" Type="http://schemas.openxmlformats.org/officeDocument/2006/relationships/tags" Target="../tags/tag87.xml"/><Relationship Id="rId3" Type="http://schemas.openxmlformats.org/officeDocument/2006/relationships/tags" Target="../tags/tag86.xml"/><Relationship Id="rId2" Type="http://schemas.openxmlformats.org/officeDocument/2006/relationships/tags" Target="../tags/tag85.xml"/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7" Type="http://schemas.openxmlformats.org/officeDocument/2006/relationships/tags" Target="../tags/tag93.xml"/><Relationship Id="rId6" Type="http://schemas.openxmlformats.org/officeDocument/2006/relationships/tags" Target="../tags/tag92.xml"/><Relationship Id="rId5" Type="http://schemas.openxmlformats.org/officeDocument/2006/relationships/tags" Target="../tags/tag91.xml"/><Relationship Id="rId4" Type="http://schemas.openxmlformats.org/officeDocument/2006/relationships/tags" Target="../tags/tag90.xml"/><Relationship Id="rId3" Type="http://schemas.openxmlformats.org/officeDocument/2006/relationships/tags" Target="../tags/tag89.xml"/><Relationship Id="rId2" Type="http://schemas.openxmlformats.org/officeDocument/2006/relationships/tags" Target="../tags/tag88.xml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6" Type="http://schemas.openxmlformats.org/officeDocument/2006/relationships/tags" Target="../tags/tag98.xml"/><Relationship Id="rId5" Type="http://schemas.openxmlformats.org/officeDocument/2006/relationships/tags" Target="../tags/tag97.xml"/><Relationship Id="rId4" Type="http://schemas.openxmlformats.org/officeDocument/2006/relationships/tags" Target="../tags/tag96.xml"/><Relationship Id="rId3" Type="http://schemas.openxmlformats.org/officeDocument/2006/relationships/tags" Target="../tags/tag95.xml"/><Relationship Id="rId2" Type="http://schemas.openxmlformats.org/officeDocument/2006/relationships/tags" Target="../tags/tag94.xml"/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5" Type="http://schemas.openxmlformats.org/officeDocument/2006/relationships/tags" Target="../tags/tag102.xml"/><Relationship Id="rId4" Type="http://schemas.openxmlformats.org/officeDocument/2006/relationships/tags" Target="../tags/tag101.xml"/><Relationship Id="rId3" Type="http://schemas.openxmlformats.org/officeDocument/2006/relationships/tags" Target="../tags/tag100.xml"/><Relationship Id="rId2" Type="http://schemas.openxmlformats.org/officeDocument/2006/relationships/tags" Target="../tags/tag99.xml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6" Type="http://schemas.openxmlformats.org/officeDocument/2006/relationships/tags" Target="../tags/tag107.xml"/><Relationship Id="rId5" Type="http://schemas.openxmlformats.org/officeDocument/2006/relationships/tags" Target="../tags/tag106.xml"/><Relationship Id="rId4" Type="http://schemas.openxmlformats.org/officeDocument/2006/relationships/tags" Target="../tags/tag105.xml"/><Relationship Id="rId3" Type="http://schemas.openxmlformats.org/officeDocument/2006/relationships/tags" Target="../tags/tag104.xml"/><Relationship Id="rId2" Type="http://schemas.openxmlformats.org/officeDocument/2006/relationships/tags" Target="../tags/tag103.xml"/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图层03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152400" y="152400"/>
            <a:ext cx="11887200" cy="6553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9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2330451" y="3676651"/>
            <a:ext cx="7531100" cy="5016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p>
            <a:pPr lvl="0" algn="ctr" eaLnBrk="1" hangingPunct="1"/>
            <a:r>
              <a:rPr lang="zh-CN" altLang="en-US" sz="2665" b="1">
                <a:latin typeface="微软雅黑" charset="-122"/>
                <a:ea typeface="微软雅黑" charset="-122"/>
              </a:rPr>
              <a:t>道德与法治 四年级下册</a:t>
            </a:r>
            <a:endParaRPr lang="zh-CN" altLang="en-US" sz="2665" b="1">
              <a:latin typeface="微软雅黑" charset="-122"/>
              <a:ea typeface="微软雅黑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自定义版式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缺角矩形 1"/>
          <p:cNvSpPr/>
          <p:nvPr/>
        </p:nvSpPr>
        <p:spPr>
          <a:xfrm>
            <a:off x="311151" y="209551"/>
            <a:ext cx="11569700" cy="6438900"/>
          </a:xfrm>
          <a:prstGeom prst="plaque">
            <a:avLst>
              <a:gd name="adj" fmla="val 33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23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128251" y="-6349"/>
            <a:ext cx="2063749" cy="182668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24" name="图片 3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2116" y="-6349"/>
            <a:ext cx="2448983" cy="151553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25" name="图片 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-2116" y="5060951"/>
            <a:ext cx="1970616" cy="1797049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自定义版式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缺角矩形 1"/>
          <p:cNvSpPr/>
          <p:nvPr/>
        </p:nvSpPr>
        <p:spPr>
          <a:xfrm>
            <a:off x="311151" y="209551"/>
            <a:ext cx="11569700" cy="6438900"/>
          </a:xfrm>
          <a:prstGeom prst="plaque">
            <a:avLst>
              <a:gd name="adj" fmla="val 33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1747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128251" y="-6349"/>
            <a:ext cx="2063749" cy="182668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748" name="图片 3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2116" y="-6349"/>
            <a:ext cx="2448983" cy="151553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749" name="图片 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-2116" y="5060951"/>
            <a:ext cx="1970616" cy="1797049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组合 28"/>
          <p:cNvGrpSpPr/>
          <p:nvPr userDrawn="1"/>
        </p:nvGrpSpPr>
        <p:grpSpPr>
          <a:xfrm>
            <a:off x="-15240" y="-13335"/>
            <a:ext cx="12222480" cy="6870700"/>
            <a:chOff x="-24" y="-21"/>
            <a:chExt cx="19248" cy="10820"/>
          </a:xfrm>
        </p:grpSpPr>
        <p:pic>
          <p:nvPicPr>
            <p:cNvPr id="20" name="图片 19" descr="11"/>
            <p:cNvPicPr>
              <a:picLocks noChangeAspect="1"/>
            </p:cNvPicPr>
            <p:nvPr/>
          </p:nvPicPr>
          <p:blipFill>
            <a:blip r:embed="rId2">
              <a:lum contrast="6000"/>
            </a:blip>
            <a:srcRect l="7175" t="3719" r="7281"/>
            <a:stretch>
              <a:fillRect/>
            </a:stretch>
          </p:blipFill>
          <p:spPr>
            <a:xfrm>
              <a:off x="-24" y="-21"/>
              <a:ext cx="19248" cy="10821"/>
            </a:xfrm>
            <a:prstGeom prst="rect">
              <a:avLst/>
            </a:prstGeom>
          </p:spPr>
        </p:pic>
        <p:pic>
          <p:nvPicPr>
            <p:cNvPr id="4" name="图片 3" descr="6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7707" y="6993"/>
              <a:ext cx="3786" cy="3510"/>
            </a:xfrm>
            <a:prstGeom prst="rect">
              <a:avLst/>
            </a:prstGeom>
          </p:spPr>
        </p:pic>
        <p:pic>
          <p:nvPicPr>
            <p:cNvPr id="21" name="图片 20" descr="7"/>
            <p:cNvPicPr/>
            <p:nvPr userDrawn="1"/>
          </p:nvPicPr>
          <p:blipFill>
            <a:blip r:embed="rId4"/>
            <a:stretch>
              <a:fillRect/>
            </a:stretch>
          </p:blipFill>
          <p:spPr>
            <a:xfrm flipH="1">
              <a:off x="6557" y="9670"/>
              <a:ext cx="454" cy="170"/>
            </a:xfrm>
            <a:prstGeom prst="rect">
              <a:avLst/>
            </a:prstGeom>
          </p:spPr>
        </p:pic>
        <p:pic>
          <p:nvPicPr>
            <p:cNvPr id="23" name="图片 22" descr="白色鸽子鸟类和平鸽png素材"/>
            <p:cNvPicPr>
              <a:picLocks noChangeAspect="1"/>
            </p:cNvPicPr>
            <p:nvPr/>
          </p:nvPicPr>
          <p:blipFill>
            <a:blip r:embed="rId5">
              <a:lum contrast="6000"/>
            </a:blip>
            <a:stretch>
              <a:fillRect/>
            </a:stretch>
          </p:blipFill>
          <p:spPr>
            <a:xfrm>
              <a:off x="15359" y="488"/>
              <a:ext cx="2581" cy="2581"/>
            </a:xfrm>
            <a:prstGeom prst="rect">
              <a:avLst/>
            </a:prstGeom>
          </p:spPr>
        </p:pic>
        <p:pic>
          <p:nvPicPr>
            <p:cNvPr id="24" name="图片 23" descr="白鸽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40" y="818"/>
              <a:ext cx="716" cy="580"/>
            </a:xfrm>
            <a:prstGeom prst="rect">
              <a:avLst/>
            </a:prstGeom>
          </p:spPr>
        </p:pic>
        <p:pic>
          <p:nvPicPr>
            <p:cNvPr id="25" name="图片 24" descr="大云朵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205" y="712"/>
              <a:ext cx="1743" cy="1029"/>
            </a:xfrm>
            <a:prstGeom prst="rect">
              <a:avLst/>
            </a:prstGeom>
          </p:spPr>
        </p:pic>
        <p:pic>
          <p:nvPicPr>
            <p:cNvPr id="28" name="图片 27" descr="大云朵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flipH="1">
              <a:off x="10545" y="593"/>
              <a:ext cx="1743" cy="1029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组合 28"/>
          <p:cNvGrpSpPr/>
          <p:nvPr userDrawn="1"/>
        </p:nvGrpSpPr>
        <p:grpSpPr>
          <a:xfrm>
            <a:off x="-15240" y="-13335"/>
            <a:ext cx="12222480" cy="6871335"/>
            <a:chOff x="-24" y="-21"/>
            <a:chExt cx="19248" cy="10821"/>
          </a:xfrm>
        </p:grpSpPr>
        <p:pic>
          <p:nvPicPr>
            <p:cNvPr id="20" name="图片 19" descr="11"/>
            <p:cNvPicPr>
              <a:picLocks noChangeAspect="1"/>
            </p:cNvPicPr>
            <p:nvPr/>
          </p:nvPicPr>
          <p:blipFill>
            <a:blip r:embed="rId2">
              <a:lum contrast="6000"/>
            </a:blip>
            <a:srcRect l="7175" t="3719" r="7281"/>
            <a:stretch>
              <a:fillRect/>
            </a:stretch>
          </p:blipFill>
          <p:spPr>
            <a:xfrm>
              <a:off x="-24" y="-21"/>
              <a:ext cx="19248" cy="10821"/>
            </a:xfrm>
            <a:prstGeom prst="rect">
              <a:avLst/>
            </a:prstGeom>
          </p:spPr>
        </p:pic>
        <p:pic>
          <p:nvPicPr>
            <p:cNvPr id="7" name="图片 6" descr="6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7707" y="6993"/>
              <a:ext cx="3786" cy="3510"/>
            </a:xfrm>
            <a:prstGeom prst="rect">
              <a:avLst/>
            </a:prstGeom>
          </p:spPr>
        </p:pic>
        <p:pic>
          <p:nvPicPr>
            <p:cNvPr id="21" name="图片 20" descr="7"/>
            <p:cNvPicPr/>
            <p:nvPr userDrawn="1"/>
          </p:nvPicPr>
          <p:blipFill>
            <a:blip r:embed="rId4"/>
            <a:stretch>
              <a:fillRect/>
            </a:stretch>
          </p:blipFill>
          <p:spPr>
            <a:xfrm flipH="1">
              <a:off x="6557" y="9670"/>
              <a:ext cx="454" cy="170"/>
            </a:xfrm>
            <a:prstGeom prst="rect">
              <a:avLst/>
            </a:prstGeom>
          </p:spPr>
        </p:pic>
      </p:grpSp>
      <p:sp>
        <p:nvSpPr>
          <p:cNvPr id="8" name="圆角矩形 7"/>
          <p:cNvSpPr/>
          <p:nvPr userDrawn="1"/>
        </p:nvSpPr>
        <p:spPr>
          <a:xfrm>
            <a:off x="102000" y="99000"/>
            <a:ext cx="11988000" cy="6660000"/>
          </a:xfrm>
          <a:prstGeom prst="roundRect">
            <a:avLst>
              <a:gd name="adj" fmla="val 64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汉仪文黑-45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09660" y="6356351"/>
            <a:ext cx="2845080" cy="365125"/>
          </a:xfrm>
          <a:prstGeom prst="rect">
            <a:avLst/>
          </a:prstGeom>
        </p:spPr>
        <p:txBody>
          <a:bodyPr/>
          <a:lstStyle/>
          <a:p>
            <a:fld id="{09BDC11D-C56D-43F7-9324-A802D50A1050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166010" y="6356351"/>
            <a:ext cx="386118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738460" y="6356351"/>
            <a:ext cx="2845080" cy="365125"/>
          </a:xfrm>
          <a:prstGeom prst="rect">
            <a:avLst/>
          </a:prstGeom>
        </p:spPr>
        <p:txBody>
          <a:bodyPr/>
          <a:lstStyle/>
          <a:p>
            <a:fld id="{E16EE1C3-4C97-4D89-86D4-AB0FC9C35DCF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5BF3-2AE4-48BF-9C21-15C72671454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12C8B-F767-4DCF-8CE6-E5739DBC5A2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8" Type="http://schemas.openxmlformats.org/officeDocument/2006/relationships/theme" Target="../theme/theme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tags" Target="../tags/tag56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5.xml"/><Relationship Id="rId8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2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8" Type="http://schemas.openxmlformats.org/officeDocument/2006/relationships/theme" Target="../theme/theme4.xml"/><Relationship Id="rId17" Type="http://schemas.openxmlformats.org/officeDocument/2006/relationships/tags" Target="../tags/tag113.xml"/><Relationship Id="rId16" Type="http://schemas.openxmlformats.org/officeDocument/2006/relationships/tags" Target="../tags/tag112.xml"/><Relationship Id="rId15" Type="http://schemas.openxmlformats.org/officeDocument/2006/relationships/tags" Target="../tags/tag111.xml"/><Relationship Id="rId14" Type="http://schemas.openxmlformats.org/officeDocument/2006/relationships/tags" Target="../tags/tag110.xml"/><Relationship Id="rId13" Type="http://schemas.openxmlformats.org/officeDocument/2006/relationships/tags" Target="../tags/tag109.xml"/><Relationship Id="rId12" Type="http://schemas.openxmlformats.org/officeDocument/2006/relationships/tags" Target="../tags/tag108.xml"/><Relationship Id="rId11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36.xml"/><Relationship Id="rId1" Type="http://schemas.openxmlformats.org/officeDocument/2006/relationships/slideLayout" Target="../slideLayouts/slideLayout27.xml"/></Relationships>
</file>

<file path=ppt/slideMasters/_rels/slideMaster5.xml.rels><?xml version="1.0" encoding="UTF-8" standalone="yes"?>
<Relationships xmlns="http://schemas.openxmlformats.org/package/2006/relationships"><Relationship Id="rId4" Type="http://schemas.openxmlformats.org/officeDocument/2006/relationships/theme" Target="../theme/theme5.xml"/><Relationship Id="rId3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defRPr>
            </a:lvl1pPr>
          </a:lstStyle>
          <a:p>
            <a:fld id="{2470932F-A8F0-4CBA-929B-9235A4D961B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defRPr>
            </a:lvl1pPr>
          </a:lstStyle>
          <a:p>
            <a:fld id="{C07330D1-7B64-4CD4-99BE-256EF7BD2961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汉仪旗黑-55简" panose="00020600040101010101" charset="-128"/>
          <a:ea typeface="汉仪旗黑-55简" panose="00020600040101010101" charset="-128"/>
          <a:cs typeface="汉仪旗黑-55简" panose="00020600040101010101" charset="-128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汉仪旗黑-55简" panose="00020600040101010101" charset="-128"/>
          <a:ea typeface="汉仪旗黑-55简" panose="00020600040101010101" charset="-128"/>
          <a:cs typeface="汉仪旗黑-55简" panose="00020600040101010101" charset="-128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汉仪旗黑-55简" panose="00020600040101010101" charset="-128"/>
          <a:ea typeface="汉仪旗黑-55简" panose="00020600040101010101" charset="-128"/>
          <a:cs typeface="汉仪旗黑-55简" panose="00020600040101010101" charset="-128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汉仪旗黑-55简" panose="00020600040101010101" charset="-128"/>
          <a:ea typeface="汉仪旗黑-55简" panose="00020600040101010101" charset="-128"/>
          <a:cs typeface="汉仪旗黑-55简" panose="00020600040101010101" charset="-128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汉仪旗黑-55简" panose="00020600040101010101" charset="-128"/>
          <a:ea typeface="汉仪旗黑-55简" panose="00020600040101010101" charset="-128"/>
          <a:cs typeface="汉仪旗黑-55简" panose="00020600040101010101" charset="-128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汉仪旗黑-55简" panose="00020600040101010101" charset="-128"/>
          <a:ea typeface="汉仪旗黑-55简" panose="00020600040101010101" charset="-128"/>
          <a:cs typeface="汉仪旗黑-55简" panose="0002060004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charset="0"/>
          <a:ea typeface="宋体" pitchFamily="2" charset="-122"/>
        </a:defRPr>
      </a:lvl9pPr>
    </p:titleStyle>
    <p:bodyStyle>
      <a:lvl1pPr marL="457200" indent="-457200" algn="l" rtl="0" eaLnBrk="0" fontAlgn="base" hangingPunct="0">
        <a:spcBef>
          <a:spcPts val="130"/>
        </a:spcBef>
        <a:spcAft>
          <a:spcPct val="0"/>
        </a:spcAft>
        <a:buFont typeface="Arial" panose="020B0604020202090204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rtl="0" eaLnBrk="0" fontAlgn="base" hangingPunct="0">
        <a:spcBef>
          <a:spcPts val="130"/>
        </a:spcBef>
        <a:spcAft>
          <a:spcPct val="0"/>
        </a:spcAft>
        <a:buFont typeface="Arial" panose="020B0604020202090204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rtl="0" eaLnBrk="0" fontAlgn="base" hangingPunct="0">
        <a:spcBef>
          <a:spcPts val="130"/>
        </a:spcBef>
        <a:spcAft>
          <a:spcPct val="0"/>
        </a:spcAft>
        <a:buFont typeface="Arial" panose="020B060402020209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rtl="0" eaLnBrk="0" fontAlgn="base" hangingPunct="0">
        <a:spcBef>
          <a:spcPts val="130"/>
        </a:spcBef>
        <a:spcAft>
          <a:spcPct val="0"/>
        </a:spcAft>
        <a:buFont typeface="Arial" panose="020B0604020202090204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rtl="0" eaLnBrk="0" fontAlgn="base" hangingPunct="0">
        <a:spcBef>
          <a:spcPts val="130"/>
        </a:spcBef>
        <a:spcAft>
          <a:spcPct val="0"/>
        </a:spcAft>
        <a:buFont typeface="Arial" panose="020B0604020202090204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  <a:latin typeface="汉仪文黑-45简" panose="00020600040101010101" charset="-122"/>
                <a:ea typeface="汉仪文黑-45简" panose="00020600040101010101" charset="-122"/>
                <a:cs typeface="汉仪文黑-4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  <a:latin typeface="汉仪文黑-45简" panose="00020600040101010101" charset="-122"/>
                <a:ea typeface="汉仪文黑-45简" panose="00020600040101010101" charset="-122"/>
                <a:cs typeface="汉仪文黑-45简" panose="00020600040101010101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  <a:latin typeface="汉仪文黑-45简" panose="00020600040101010101" charset="-122"/>
                <a:ea typeface="汉仪文黑-45简" panose="00020600040101010101" charset="-122"/>
                <a:cs typeface="汉仪文黑-4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汉仪文黑-45简" panose="00020600040101010101" charset="-122"/>
          <a:ea typeface="汉仪文黑-45简" panose="00020600040101010101" charset="-122"/>
          <a:cs typeface="汉仪文黑-45简" panose="0002060004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文黑-45简" panose="00020600040101010101" charset="-122"/>
          <a:ea typeface="汉仪文黑-45简" panose="00020600040101010101" charset="-122"/>
          <a:cs typeface="汉仪文黑-45简" panose="0002060004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9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文黑-45简" panose="00020600040101010101" charset="-122"/>
          <a:ea typeface="汉仪文黑-45简" panose="00020600040101010101" charset="-122"/>
          <a:cs typeface="汉仪文黑-45简" panose="0002060004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9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文黑-45简" panose="00020600040101010101" charset="-122"/>
          <a:ea typeface="汉仪文黑-45简" panose="00020600040101010101" charset="-122"/>
          <a:cs typeface="汉仪文黑-45简" panose="0002060004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文黑-45简" panose="00020600040101010101" charset="-122"/>
          <a:ea typeface="汉仪文黑-45简" panose="00020600040101010101" charset="-122"/>
          <a:cs typeface="汉仪文黑-45简" panose="0002060004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9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文黑-45简" panose="00020600040101010101" charset="-122"/>
          <a:ea typeface="汉仪文黑-45简" panose="00020600040101010101" charset="-122"/>
          <a:cs typeface="汉仪文黑-45简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1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xStyles>
    <p:titleStyle>
      <a:lvl1pPr algn="ctr" defTabSz="1219200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ts val="130"/>
        </a:spcBef>
        <a:buFont typeface="Arial" panose="020B0604020202090204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anose="020B0604020202090204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13.png"/><Relationship Id="rId3" Type="http://schemas.openxmlformats.org/officeDocument/2006/relationships/tags" Target="../tags/tag115.xml"/><Relationship Id="rId2" Type="http://schemas.openxmlformats.org/officeDocument/2006/relationships/image" Target="../media/image12.png"/><Relationship Id="rId1" Type="http://schemas.openxmlformats.org/officeDocument/2006/relationships/tags" Target="../tags/tag1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3.xml"/><Relationship Id="rId5" Type="http://schemas.openxmlformats.org/officeDocument/2006/relationships/tags" Target="../tags/tag116.xml"/><Relationship Id="rId4" Type="http://schemas.openxmlformats.org/officeDocument/2006/relationships/image" Target="../media/image18.jpeg"/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24.jpeg"/><Relationship Id="rId8" Type="http://schemas.openxmlformats.org/officeDocument/2006/relationships/image" Target="../media/image23.jpeg"/><Relationship Id="rId7" Type="http://schemas.openxmlformats.org/officeDocument/2006/relationships/image" Target="../media/image22.jpeg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2" Type="http://schemas.openxmlformats.org/officeDocument/2006/relationships/slideLayout" Target="../slideLayouts/slideLayout13.xml"/><Relationship Id="rId11" Type="http://schemas.openxmlformats.org/officeDocument/2006/relationships/tags" Target="../tags/tag117.xml"/><Relationship Id="rId10" Type="http://schemas.openxmlformats.org/officeDocument/2006/relationships/image" Target="../media/image25.jpeg"/><Relationship Id="rId1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26.png"/><Relationship Id="rId2" Type="http://schemas.openxmlformats.org/officeDocument/2006/relationships/image" Target="../media/image13.pn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image" Target="../media/image30.svg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3" Type="http://schemas.openxmlformats.org/officeDocument/2006/relationships/image" Target="../media/image26.png"/><Relationship Id="rId2" Type="http://schemas.openxmlformats.org/officeDocument/2006/relationships/image" Target="../media/image13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image" Target="../media/image32.jpeg"/><Relationship Id="rId1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4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4.xml"/><Relationship Id="rId1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4.xml"/><Relationship Id="rId4" Type="http://schemas.openxmlformats.org/officeDocument/2006/relationships/image" Target="../media/image44.jpeg"/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image" Target="../media/image41.jpeg"/></Relationships>
</file>

<file path=ppt/slides/_rels/slide1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4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Relationship Id="rId3" Type="http://schemas.openxmlformats.org/officeDocument/2006/relationships/image" Target="../media/image45.jpeg"/><Relationship Id="rId2" Type="http://schemas.openxmlformats.org/officeDocument/2006/relationships/image" Target="../media/image35.png"/><Relationship Id="rId1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4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Relationship Id="rId3" Type="http://schemas.openxmlformats.org/officeDocument/2006/relationships/image" Target="../media/image49.jpeg"/><Relationship Id="rId2" Type="http://schemas.openxmlformats.org/officeDocument/2006/relationships/image" Target="../media/image35.png"/><Relationship Id="rId1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29.png"/><Relationship Id="rId4" Type="http://schemas.openxmlformats.org/officeDocument/2006/relationships/image" Target="../media/image27.png"/><Relationship Id="rId3" Type="http://schemas.openxmlformats.org/officeDocument/2006/relationships/image" Target="../media/image26.png"/><Relationship Id="rId2" Type="http://schemas.openxmlformats.org/officeDocument/2006/relationships/image" Target="../media/image13.png"/><Relationship Id="rId1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5" Type="http://schemas.openxmlformats.org/officeDocument/2006/relationships/tags" Target="../tags/tag118.xml"/><Relationship Id="rId4" Type="http://schemas.microsoft.com/office/2007/relationships/media" Target="../media/media1.mp4"/><Relationship Id="rId3" Type="http://schemas.openxmlformats.org/officeDocument/2006/relationships/video" Target="../media/media1.mp4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29.png"/><Relationship Id="rId4" Type="http://schemas.openxmlformats.org/officeDocument/2006/relationships/image" Target="../media/image27.png"/><Relationship Id="rId3" Type="http://schemas.openxmlformats.org/officeDocument/2006/relationships/image" Target="../media/image26.png"/><Relationship Id="rId2" Type="http://schemas.openxmlformats.org/officeDocument/2006/relationships/image" Target="../media/image13.png"/><Relationship Id="rId1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26.png"/><Relationship Id="rId2" Type="http://schemas.openxmlformats.org/officeDocument/2006/relationships/image" Target="../media/image13.png"/><Relationship Id="rId1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7.xml"/><Relationship Id="rId1" Type="http://schemas.openxmlformats.org/officeDocument/2006/relationships/tags" Target="../tags/tag119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38.xml"/><Relationship Id="rId6" Type="http://schemas.openxmlformats.org/officeDocument/2006/relationships/image" Target="../media/image56.png"/><Relationship Id="rId5" Type="http://schemas.openxmlformats.org/officeDocument/2006/relationships/tags" Target="../tags/tag122.xml"/><Relationship Id="rId4" Type="http://schemas.openxmlformats.org/officeDocument/2006/relationships/image" Target="../media/image55.png"/><Relationship Id="rId3" Type="http://schemas.openxmlformats.org/officeDocument/2006/relationships/tags" Target="../tags/tag121.xml"/><Relationship Id="rId2" Type="http://schemas.openxmlformats.org/officeDocument/2006/relationships/image" Target="../media/image54.png"/><Relationship Id="rId1" Type="http://schemas.openxmlformats.org/officeDocument/2006/relationships/tags" Target="../tags/tag12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8.xml"/><Relationship Id="rId1" Type="http://schemas.openxmlformats.org/officeDocument/2006/relationships/tags" Target="../tags/tag12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7.xml"/><Relationship Id="rId1" Type="http://schemas.openxmlformats.org/officeDocument/2006/relationships/tags" Target="../tags/tag12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7.xml"/><Relationship Id="rId1" Type="http://schemas.openxmlformats.org/officeDocument/2006/relationships/tags" Target="../tags/tag12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4" y="0"/>
            <a:ext cx="12188952" cy="6858000"/>
          </a:xfrm>
          <a:prstGeom prst="rect">
            <a:avLst/>
          </a:prstGeom>
        </p:spPr>
      </p:pic>
      <p:pic>
        <p:nvPicPr>
          <p:cNvPr id="6" name="图片 5" descr="图层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270" y="4774565"/>
            <a:ext cx="3062605" cy="253746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331595" y="1527175"/>
            <a:ext cx="9350375" cy="15684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zh-CN" altLang="en-US" sz="9600" b="1">
                <a:ln w="13462">
                  <a:solidFill>
                    <a:schemeClr val="accent3">
                      <a:lumMod val="20000"/>
                      <a:lumOff val="80000"/>
                    </a:schemeClr>
                  </a:solidFill>
                  <a:prstDash val="solid"/>
                </a:ln>
                <a:gradFill>
                  <a:gsLst>
                    <a:gs pos="0">
                      <a:srgbClr val="FBE55E"/>
                    </a:gs>
                    <a:gs pos="100000">
                      <a:srgbClr val="EA3F32"/>
                    </a:gs>
                  </a:gsLst>
                  <a:lin ang="8820000" scaled="1"/>
                  <a:tileRect l="-100000" b="-100000"/>
                </a:gradFill>
                <a:effectLst>
                  <a:outerShdw dist="38100" dir="2700000" algn="bl" rotWithShape="0">
                    <a:schemeClr val="accent5"/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  <a:sym typeface="字由点字浩魂" panose="02000009000000000000" charset="-122"/>
              </a:rPr>
              <a:t>我们的衣食之源</a:t>
            </a:r>
            <a:endParaRPr lang="zh-CN" altLang="en-US" sz="9600" b="1">
              <a:ln w="13462">
                <a:solidFill>
                  <a:schemeClr val="accent3">
                    <a:lumMod val="20000"/>
                    <a:lumOff val="80000"/>
                  </a:schemeClr>
                </a:solidFill>
                <a:prstDash val="solid"/>
              </a:ln>
              <a:gradFill>
                <a:gsLst>
                  <a:gs pos="0">
                    <a:srgbClr val="FBE55E"/>
                  </a:gs>
                  <a:gs pos="100000">
                    <a:srgbClr val="EA3F32"/>
                  </a:gs>
                </a:gsLst>
                <a:lin ang="8820000" scaled="1"/>
                <a:tileRect l="-100000" b="-100000"/>
              </a:gradFill>
              <a:effectLst>
                <a:outerShdw dist="38100" dir="2700000" algn="bl" rotWithShape="0">
                  <a:schemeClr val="accent5"/>
                </a:outerShdw>
              </a:effectLst>
              <a:latin typeface="汉仪尚巍手书W" panose="00020600040101010101" charset="-122"/>
              <a:ea typeface="汉仪尚巍手书W" panose="00020600040101010101" charset="-122"/>
              <a:sym typeface="字由点字浩魂" panose="02000009000000000000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148205" y="3674110"/>
            <a:ext cx="75285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800">
                <a:solidFill>
                  <a:schemeClr val="tx1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常州市新北区新桥第二实验小学</a:t>
            </a:r>
            <a:r>
              <a:rPr lang="en-US" altLang="zh-CN" sz="2800">
                <a:solidFill>
                  <a:schemeClr val="tx1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   </a:t>
            </a:r>
            <a:r>
              <a:rPr lang="zh-CN" altLang="en-US" sz="2800">
                <a:solidFill>
                  <a:schemeClr val="tx1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金珂</a:t>
            </a:r>
            <a:endParaRPr lang="zh-CN" altLang="en-US" sz="2800">
              <a:solidFill>
                <a:schemeClr val="tx1"/>
              </a:solidFill>
              <a:latin typeface="方正大黑体_GBK" panose="02010600010101010101" charset="-122"/>
              <a:ea typeface="方正大黑体_GBK" panose="02010600010101010101" charset="-122"/>
              <a:cs typeface="方正大黑体_GBK" panose="0201060001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内容占位符 3" descr="QQ截图20240306185822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29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" name="图片 9" descr="图层 13本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4470" y="178435"/>
            <a:ext cx="11783060" cy="6501130"/>
          </a:xfrm>
          <a:prstGeom prst="rect">
            <a:avLst/>
          </a:prstGeom>
        </p:spPr>
      </p:pic>
      <p:pic>
        <p:nvPicPr>
          <p:cNvPr id="8" name="图片 7" descr="mi"/>
          <p:cNvPicPr>
            <a:picLocks noChangeAspect="1"/>
          </p:cNvPicPr>
          <p:nvPr/>
        </p:nvPicPr>
        <p:blipFill>
          <a:blip r:embed="rId2"/>
          <a:srcRect l="65341" t="-2697"/>
          <a:stretch>
            <a:fillRect/>
          </a:stretch>
        </p:blipFill>
        <p:spPr>
          <a:xfrm>
            <a:off x="9595485" y="4897755"/>
            <a:ext cx="2620645" cy="1981200"/>
          </a:xfrm>
          <a:prstGeom prst="rect">
            <a:avLst/>
          </a:prstGeom>
        </p:spPr>
      </p:pic>
      <p:pic>
        <p:nvPicPr>
          <p:cNvPr id="15" name="图片 14" descr="mi"/>
          <p:cNvPicPr>
            <a:picLocks noChangeAspect="1"/>
          </p:cNvPicPr>
          <p:nvPr/>
        </p:nvPicPr>
        <p:blipFill>
          <a:blip r:embed="rId2"/>
          <a:srcRect l="65341" t="-2697"/>
          <a:stretch>
            <a:fillRect/>
          </a:stretch>
        </p:blipFill>
        <p:spPr>
          <a:xfrm>
            <a:off x="7867015" y="5243195"/>
            <a:ext cx="2163445" cy="1635760"/>
          </a:xfrm>
          <a:prstGeom prst="rect">
            <a:avLst/>
          </a:prstGeom>
        </p:spPr>
      </p:pic>
      <p:pic>
        <p:nvPicPr>
          <p:cNvPr id="17" name="图片 16" descr="图层 133 副本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460" y="288290"/>
            <a:ext cx="1432560" cy="683260"/>
          </a:xfrm>
          <a:prstGeom prst="rect">
            <a:avLst/>
          </a:prstGeom>
        </p:spPr>
      </p:pic>
      <p:pic>
        <p:nvPicPr>
          <p:cNvPr id="4" name="图片 3" descr="图层 133 副本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5" y="288290"/>
            <a:ext cx="1432560" cy="683260"/>
          </a:xfrm>
          <a:prstGeom prst="rect">
            <a:avLst/>
          </a:prstGeom>
        </p:spPr>
      </p:pic>
      <p:pic>
        <p:nvPicPr>
          <p:cNvPr id="2" name="图片 1" descr="神秘的盒子"/>
          <p:cNvPicPr>
            <a:picLocks noChangeAspect="1"/>
          </p:cNvPicPr>
          <p:nvPr/>
        </p:nvPicPr>
        <p:blipFill>
          <a:blip r:embed="rId4">
            <a:clrChange>
              <a:clrFrom>
                <a:srgbClr val="FFFDF6">
                  <a:alpha val="100000"/>
                </a:srgbClr>
              </a:clrFrom>
              <a:clrTo>
                <a:srgbClr val="FFFD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36875" y="486410"/>
            <a:ext cx="5885815" cy="588581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" name="图片 9" descr="图层 13本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4470" y="178435"/>
            <a:ext cx="11783060" cy="6501130"/>
          </a:xfrm>
          <a:prstGeom prst="rect">
            <a:avLst/>
          </a:prstGeom>
        </p:spPr>
      </p:pic>
      <p:pic>
        <p:nvPicPr>
          <p:cNvPr id="8" name="图片 7" descr="mi"/>
          <p:cNvPicPr>
            <a:picLocks noChangeAspect="1"/>
          </p:cNvPicPr>
          <p:nvPr/>
        </p:nvPicPr>
        <p:blipFill>
          <a:blip r:embed="rId2"/>
          <a:srcRect l="65341" t="-2697"/>
          <a:stretch>
            <a:fillRect/>
          </a:stretch>
        </p:blipFill>
        <p:spPr>
          <a:xfrm>
            <a:off x="9595485" y="4897755"/>
            <a:ext cx="2620645" cy="1981200"/>
          </a:xfrm>
          <a:prstGeom prst="rect">
            <a:avLst/>
          </a:prstGeom>
        </p:spPr>
      </p:pic>
      <p:pic>
        <p:nvPicPr>
          <p:cNvPr id="15" name="图片 14" descr="mi"/>
          <p:cNvPicPr>
            <a:picLocks noChangeAspect="1"/>
          </p:cNvPicPr>
          <p:nvPr/>
        </p:nvPicPr>
        <p:blipFill>
          <a:blip r:embed="rId2"/>
          <a:srcRect l="65341" t="-2697"/>
          <a:stretch>
            <a:fillRect/>
          </a:stretch>
        </p:blipFill>
        <p:spPr>
          <a:xfrm>
            <a:off x="7867015" y="5243195"/>
            <a:ext cx="2163445" cy="1635760"/>
          </a:xfrm>
          <a:prstGeom prst="rect">
            <a:avLst/>
          </a:prstGeom>
        </p:spPr>
      </p:pic>
      <p:pic>
        <p:nvPicPr>
          <p:cNvPr id="17" name="图片 16" descr="图层 133 副本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460" y="288290"/>
            <a:ext cx="1432560" cy="683260"/>
          </a:xfrm>
          <a:prstGeom prst="rect">
            <a:avLst/>
          </a:prstGeom>
        </p:spPr>
      </p:pic>
      <p:pic>
        <p:nvPicPr>
          <p:cNvPr id="4" name="图片 3" descr="图层 133 副本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5" y="288290"/>
            <a:ext cx="1432560" cy="683260"/>
          </a:xfrm>
          <a:prstGeom prst="rect">
            <a:avLst/>
          </a:prstGeom>
        </p:spPr>
      </p:pic>
      <p:pic>
        <p:nvPicPr>
          <p:cNvPr id="5" name="图片 4" descr="刚煮好的米饭"/>
          <p:cNvPicPr>
            <a:picLocks noChangeAspect="1"/>
          </p:cNvPicPr>
          <p:nvPr/>
        </p:nvPicPr>
        <p:blipFill>
          <a:blip r:embed="rId4">
            <a:clrChange>
              <a:clrFrom>
                <a:srgbClr val="F7F7F7">
                  <a:alpha val="100000"/>
                </a:srgbClr>
              </a:clrFrom>
              <a:clrTo>
                <a:srgbClr val="F7F7F7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3070" y="636905"/>
            <a:ext cx="3657600" cy="2516505"/>
          </a:xfrm>
          <a:prstGeom prst="rect">
            <a:avLst/>
          </a:prstGeom>
        </p:spPr>
      </p:pic>
      <p:pic>
        <p:nvPicPr>
          <p:cNvPr id="7" name="图片 6" descr="白色的背景上点缀着甜甜的糯米团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584440" y="3374390"/>
            <a:ext cx="4132580" cy="2619375"/>
          </a:xfrm>
          <a:prstGeom prst="rect">
            <a:avLst/>
          </a:prstGeom>
        </p:spPr>
      </p:pic>
      <p:pic>
        <p:nvPicPr>
          <p:cNvPr id="9" name="图片 8" descr="白色背景上的一堆米粉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8745" y="3162935"/>
            <a:ext cx="4191635" cy="2794000"/>
          </a:xfrm>
          <a:prstGeom prst="rect">
            <a:avLst/>
          </a:prstGeom>
        </p:spPr>
      </p:pic>
      <p:pic>
        <p:nvPicPr>
          <p:cNvPr id="12" name="图片 11" descr="传统的包粽子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21760" y="3162935"/>
            <a:ext cx="3763010" cy="3046730"/>
          </a:xfrm>
          <a:prstGeom prst="rect">
            <a:avLst/>
          </a:prstGeom>
        </p:spPr>
      </p:pic>
      <p:pic>
        <p:nvPicPr>
          <p:cNvPr id="13" name="图片 12" descr="桂花糕"/>
          <p:cNvPicPr>
            <a:picLocks noChangeAspect="1"/>
          </p:cNvPicPr>
          <p:nvPr/>
        </p:nvPicPr>
        <p:blipFill>
          <a:blip r:embed="rId8">
            <a:clrChange>
              <a:clrFrom>
                <a:srgbClr val="16171B">
                  <a:alpha val="100000"/>
                </a:srgbClr>
              </a:clrFrom>
              <a:clrTo>
                <a:srgbClr val="16171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09815" y="288290"/>
            <a:ext cx="4306570" cy="2964180"/>
          </a:xfrm>
          <a:prstGeom prst="rect">
            <a:avLst/>
          </a:prstGeom>
        </p:spPr>
      </p:pic>
      <p:pic>
        <p:nvPicPr>
          <p:cNvPr id="2" name="图片 1" descr="米酒白露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21125" y="288290"/>
            <a:ext cx="3422650" cy="2976880"/>
          </a:xfrm>
          <a:prstGeom prst="rect">
            <a:avLst/>
          </a:prstGeom>
        </p:spPr>
      </p:pic>
      <p:pic>
        <p:nvPicPr>
          <p:cNvPr id="18" name="图片 17" descr="大米和茎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2765" y="380365"/>
            <a:ext cx="11184255" cy="609727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层03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6" name="图片 5" descr="图层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4991735"/>
            <a:ext cx="2251710" cy="1866265"/>
          </a:xfrm>
          <a:prstGeom prst="rect">
            <a:avLst/>
          </a:prstGeom>
        </p:spPr>
      </p:pic>
      <p:pic>
        <p:nvPicPr>
          <p:cNvPr id="4" name="图片 3" descr="/private/var/folders/hb/ht82cl0d7712m2jg4j4v15xc0000gn/T/com.kingsoft.wpsoffice.mac/kaimatting/20240305215048/output_aiMatting_20240305215229.pngoutput_aiMatting_202403052152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525" y="577215"/>
            <a:ext cx="6783070" cy="67068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561975" y="1993900"/>
            <a:ext cx="6962775" cy="2078355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r>
              <a:rPr lang="zh-CN" altLang="en-US" sz="11500" b="1">
                <a:ln w="9525">
                  <a:solidFill>
                    <a:schemeClr val="bg1"/>
                  </a:solidFill>
                  <a:prstDash val="solid"/>
                </a:ln>
                <a:gradFill>
                  <a:gsLst>
                    <a:gs pos="50000">
                      <a:schemeClr val="accent3"/>
                    </a:gs>
                    <a:gs pos="0">
                      <a:schemeClr val="accent3">
                        <a:lumMod val="25000"/>
                        <a:lumOff val="75000"/>
                      </a:schemeClr>
                    </a:gs>
                    <a:gs pos="100000">
                      <a:schemeClr val="accent3">
                        <a:lumMod val="85000"/>
                      </a:schemeClr>
                    </a:gs>
                  </a:gsLst>
                  <a:lin ang="5400000" scaled="1"/>
                </a:gra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汉仪蝶语体简" panose="02010600000101010101" charset="-122"/>
                <a:ea typeface="汉仪蝶语体简" panose="02010600000101010101" charset="-122"/>
              </a:rPr>
              <a:t>米宝来了！</a:t>
            </a:r>
            <a:endParaRPr lang="zh-CN" altLang="en-US" sz="11500" b="1">
              <a:ln w="9525">
                <a:solidFill>
                  <a:schemeClr val="bg1"/>
                </a:solidFill>
                <a:prstDash val="solid"/>
              </a:ln>
              <a:gradFill>
                <a:gsLst>
                  <a:gs pos="50000">
                    <a:schemeClr val="accent3"/>
                  </a:gs>
                  <a:gs pos="0">
                    <a:schemeClr val="accent3">
                      <a:lumMod val="25000"/>
                      <a:lumOff val="75000"/>
                    </a:schemeClr>
                  </a:gs>
                  <a:gs pos="100000">
                    <a:schemeClr val="accent3">
                      <a:lumMod val="85000"/>
                    </a:schemeClr>
                  </a:gs>
                </a:gsLst>
                <a:lin ang="5400000" scaled="1"/>
              </a:gra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汉仪蝶语体简" panose="02010600000101010101" charset="-122"/>
              <a:ea typeface="汉仪蝶语体简" panose="0201060000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层03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6" name="图片 5" descr="图层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4991735"/>
            <a:ext cx="2251710" cy="1866265"/>
          </a:xfrm>
          <a:prstGeom prst="rect">
            <a:avLst/>
          </a:prstGeom>
        </p:spPr>
      </p:pic>
      <p:pic>
        <p:nvPicPr>
          <p:cNvPr id="4" name="图片 3" descr="/private/var/folders/hb/ht82cl0d7712m2jg4j4v15xc0000gn/T/com.kingsoft.wpsoffice.mac/kaimatting/20240305215048/output_aiMatting_20240305215229.pngoutput_aiMatting_20240305215229"/>
          <p:cNvPicPr>
            <a:picLocks noChangeAspect="1"/>
          </p:cNvPicPr>
          <p:nvPr/>
        </p:nvPicPr>
        <p:blipFill>
          <a:blip r:embed="rId3">
            <a:clrChange>
              <a:clrFrom>
                <a:srgbClr val="F8F8F8">
                  <a:alpha val="100000"/>
                </a:srgbClr>
              </a:clrFrom>
              <a:clrTo>
                <a:srgbClr val="F8F8F8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78525" y="577215"/>
            <a:ext cx="6783070" cy="6706870"/>
          </a:xfrm>
          <a:prstGeom prst="rect">
            <a:avLst/>
          </a:prstGeom>
        </p:spPr>
      </p:pic>
      <p:grpSp>
        <p:nvGrpSpPr>
          <p:cNvPr id="24" name="组合 23" descr="7b0a202020202274657874626f78223a2022220a7d0a"/>
          <p:cNvGrpSpPr/>
          <p:nvPr/>
        </p:nvGrpSpPr>
        <p:grpSpPr>
          <a:xfrm>
            <a:off x="857250" y="1249680"/>
            <a:ext cx="6428105" cy="3396615"/>
            <a:chOff x="7700" y="4135"/>
            <a:chExt cx="3738" cy="3380"/>
          </a:xfrm>
        </p:grpSpPr>
        <p:grpSp>
          <p:nvGrpSpPr>
            <p:cNvPr id="25" name="组合 24"/>
            <p:cNvGrpSpPr/>
            <p:nvPr/>
          </p:nvGrpSpPr>
          <p:grpSpPr>
            <a:xfrm>
              <a:off x="7700" y="4135"/>
              <a:ext cx="3738" cy="3380"/>
              <a:chOff x="7307" y="3664"/>
              <a:chExt cx="3972" cy="3591"/>
            </a:xfrm>
          </p:grpSpPr>
          <p:pic>
            <p:nvPicPr>
              <p:cNvPr id="26" name="图片 25" descr="99"/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7471" y="3797"/>
                <a:ext cx="3808" cy="3458"/>
              </a:xfrm>
              <a:prstGeom prst="rect">
                <a:avLst/>
              </a:prstGeom>
              <a:pattFill>
                <a:fgClr>
                  <a:srgbClr val="FFFFFF"/>
                </a:fgClr>
                <a:bgClr>
                  <a:srgbClr val="FFFFFF"/>
                </a:bgClr>
              </a:pattFill>
            </p:spPr>
          </p:pic>
          <p:pic>
            <p:nvPicPr>
              <p:cNvPr id="27" name="图片 26" descr="99"/>
              <p:cNvPicPr>
                <a:picLocks noChangeAspect="1"/>
              </p:cNvPicPr>
              <p:nvPr/>
            </p:nvPicPr>
            <p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7307" y="3664"/>
                <a:ext cx="3808" cy="3458"/>
              </a:xfrm>
              <a:prstGeom prst="rect">
                <a:avLst/>
              </a:prstGeom>
              <a:pattFill>
                <a:fgClr>
                  <a:srgbClr val="FFFFFF"/>
                </a:fgClr>
                <a:bgClr>
                  <a:srgbClr val="FFFFFF"/>
                </a:bgClr>
              </a:pattFill>
            </p:spPr>
          </p:pic>
          <p:sp>
            <p:nvSpPr>
              <p:cNvPr id="28" name="圆角矩形 27"/>
              <p:cNvSpPr/>
              <p:nvPr/>
            </p:nvSpPr>
            <p:spPr>
              <a:xfrm>
                <a:off x="7470" y="3840"/>
                <a:ext cx="3501" cy="2491"/>
              </a:xfrm>
              <a:prstGeom prst="roundRect">
                <a:avLst>
                  <a:gd name="adj" fmla="val 23863"/>
                </a:avLst>
              </a:prstGeom>
              <a:noFill/>
              <a:ln w="22225">
                <a:solidFill>
                  <a:srgbClr val="7CB0EB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29" name="文本框 28"/>
            <p:cNvSpPr txBox="1"/>
            <p:nvPr/>
          </p:nvSpPr>
          <p:spPr>
            <a:xfrm>
              <a:off x="7919" y="4261"/>
              <a:ext cx="3145" cy="2384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p>
              <a:pPr algn="l" fontAlgn="auto">
                <a:lnSpc>
                  <a:spcPts val="3560"/>
                </a:lnSpc>
              </a:pPr>
              <a:r>
                <a:rPr lang="en-US" altLang="zh-CN" sz="2400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         </a:t>
              </a:r>
              <a:r>
                <a:rPr lang="zh-CN" altLang="en-US" sz="2400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同学们好，我叫大米。我含有丰富的淀粉和维生素B族，是人类补充营养素的基础食物。我是中国大部分地区人民的主要食品。</a:t>
              </a:r>
              <a:endParaRPr lang="zh-CN" altLang="en-US" sz="2400">
                <a:solidFill>
                  <a:srgbClr val="020000"/>
                </a:solidFill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377190" y="6050915"/>
            <a:ext cx="2175510" cy="7308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 eaLnBrk="1" hangingPunct="1">
              <a:lnSpc>
                <a:spcPct val="130000"/>
              </a:lnSpc>
            </a:pPr>
            <a:r>
              <a:rPr lang="zh-CN" altLang="en-US" sz="3200" b="1" dirty="0" smtClean="0">
                <a:latin typeface="楷体" pitchFamily="49" charset="-122"/>
                <a:ea typeface="楷体" pitchFamily="49" charset="-122"/>
              </a:rPr>
              <a:t>录音</a:t>
            </a:r>
            <a:endParaRPr lang="zh-CN" altLang="en-US" sz="3200" b="1" dirty="0" smtClean="0"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5" name="图片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825" y="1101725"/>
            <a:ext cx="4205605" cy="4099560"/>
          </a:xfrm>
          <a:prstGeom prst="roundRect">
            <a:avLst/>
          </a:prstGeom>
        </p:spPr>
      </p:pic>
      <p:pic>
        <p:nvPicPr>
          <p:cNvPr id="2" name="图片 1" descr="米字设计。白色背景上的水稻矢量。水稻种子。小麦向量。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012555" y="3768090"/>
            <a:ext cx="3179445" cy="317944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780280" y="5490210"/>
            <a:ext cx="2175510" cy="7308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 eaLnBrk="1" hangingPunct="1">
              <a:lnSpc>
                <a:spcPct val="130000"/>
              </a:lnSpc>
            </a:pPr>
            <a:r>
              <a:rPr lang="zh-CN" altLang="en-US" sz="3200" b="1" dirty="0" smtClean="0">
                <a:latin typeface="楷体" pitchFamily="49" charset="-122"/>
                <a:ea typeface="楷体" pitchFamily="49" charset="-122"/>
              </a:rPr>
              <a:t>录音</a:t>
            </a:r>
            <a:endParaRPr lang="zh-CN" altLang="en-US" sz="3200" b="1" dirty="0" smtClean="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897120" y="1431290"/>
            <a:ext cx="6939280" cy="32905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eaLnBrk="1" hangingPunct="1">
              <a:lnSpc>
                <a:spcPct val="130000"/>
              </a:lnSpc>
            </a:pPr>
            <a:r>
              <a:rPr lang="zh-CN" altLang="en-US" sz="3200" dirty="0" smtClean="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rPr>
              <a:t>小组合作：</a:t>
            </a:r>
            <a:endParaRPr lang="zh-CN" altLang="en-US" sz="3200" dirty="0" smtClean="0">
              <a:latin typeface="标准粗黑" panose="02000503000000000000" charset="-122"/>
              <a:ea typeface="标准粗黑" panose="02000503000000000000" charset="-122"/>
              <a:cs typeface="标准粗黑" panose="02000503000000000000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3200" dirty="0" smtClean="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rPr>
              <a:t>        </a:t>
            </a:r>
            <a:r>
              <a:rPr lang="zh-CN" altLang="en-US" sz="3200" dirty="0" smtClean="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rPr>
              <a:t>借助平板中的资料包，交流讨论，快告诉米宝，从种子变成白花花的大米，它会经历哪些重要环节？试着给图片排序。</a:t>
            </a:r>
            <a:endParaRPr lang="zh-CN" altLang="en-US" sz="3200" dirty="0" smtClean="0">
              <a:latin typeface="标准粗黑" panose="02000503000000000000" charset="-122"/>
              <a:ea typeface="标准粗黑" panose="02000503000000000000" charset="-122"/>
              <a:cs typeface="标准粗黑" panose="02000503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270" name="图片 39"/>
          <p:cNvPicPr>
            <a:picLocks noChangeAspect="1"/>
          </p:cNvPicPr>
          <p:nvPr/>
        </p:nvPicPr>
        <p:blipFill>
          <a:blip r:embed="rId1"/>
          <a:srcRect t="5980" r="55017" b="11256"/>
          <a:stretch>
            <a:fillRect/>
          </a:stretch>
        </p:blipFill>
        <p:spPr>
          <a:xfrm>
            <a:off x="2812838" y="3620770"/>
            <a:ext cx="2887133" cy="288078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1" name="图片 40"/>
          <p:cNvPicPr>
            <a:picLocks noChangeAspect="1"/>
          </p:cNvPicPr>
          <p:nvPr/>
        </p:nvPicPr>
        <p:blipFill>
          <a:blip r:embed="rId1"/>
          <a:srcRect l="54372" t="14745"/>
          <a:stretch>
            <a:fillRect/>
          </a:stretch>
        </p:blipFill>
        <p:spPr>
          <a:xfrm>
            <a:off x="6790055" y="3463290"/>
            <a:ext cx="2931584" cy="296756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2" name="图片 41"/>
          <p:cNvPicPr>
            <a:picLocks noChangeAspect="1"/>
          </p:cNvPicPr>
          <p:nvPr/>
        </p:nvPicPr>
        <p:blipFill>
          <a:blip r:embed="rId2"/>
          <a:srcRect l="20074" r="44487" b="52100"/>
          <a:stretch>
            <a:fillRect/>
          </a:stretch>
        </p:blipFill>
        <p:spPr>
          <a:xfrm>
            <a:off x="4810761" y="840106"/>
            <a:ext cx="2840567" cy="287866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3" name="图片 42"/>
          <p:cNvPicPr>
            <a:picLocks noChangeAspect="1"/>
          </p:cNvPicPr>
          <p:nvPr/>
        </p:nvPicPr>
        <p:blipFill>
          <a:blip r:embed="rId2"/>
          <a:srcRect l="7967" t="52499" r="56596" b="-398"/>
          <a:stretch>
            <a:fillRect/>
          </a:stretch>
        </p:blipFill>
        <p:spPr>
          <a:xfrm>
            <a:off x="1059816" y="742316"/>
            <a:ext cx="2840567" cy="287866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4" name="图片 43"/>
          <p:cNvPicPr>
            <a:picLocks noChangeAspect="1"/>
          </p:cNvPicPr>
          <p:nvPr/>
        </p:nvPicPr>
        <p:blipFill>
          <a:blip r:embed="rId2"/>
          <a:srcRect l="59245" t="37923" r="5318" b="14178"/>
          <a:stretch>
            <a:fillRect/>
          </a:stretch>
        </p:blipFill>
        <p:spPr>
          <a:xfrm>
            <a:off x="8691246" y="840106"/>
            <a:ext cx="2840567" cy="287866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268" name="矩形 37"/>
          <p:cNvSpPr/>
          <p:nvPr/>
        </p:nvSpPr>
        <p:spPr>
          <a:xfrm>
            <a:off x="2544445" y="171873"/>
            <a:ext cx="2952751" cy="6819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algn="ctr">
              <a:lnSpc>
                <a:spcPct val="120000"/>
              </a:lnSpc>
            </a:pPr>
            <a:r>
              <a:rPr lang="zh-CN" altLang="en-US" sz="3200">
                <a:latin typeface="标准粗黑" panose="02000503000000000000" charset="-122"/>
                <a:ea typeface="标准粗黑" panose="02000503000000000000" charset="-122"/>
              </a:rPr>
              <a:t>育秧</a:t>
            </a:r>
            <a:endParaRPr lang="zh-CN" altLang="en-US" sz="3200">
              <a:latin typeface="标准粗黑" panose="02000503000000000000" charset="-122"/>
              <a:ea typeface="标准粗黑" panose="02000503000000000000" charset="-122"/>
            </a:endParaRPr>
          </a:p>
        </p:txBody>
      </p:sp>
      <p:sp>
        <p:nvSpPr>
          <p:cNvPr id="11269" name="矩形 38"/>
          <p:cNvSpPr/>
          <p:nvPr/>
        </p:nvSpPr>
        <p:spPr>
          <a:xfrm>
            <a:off x="6939280" y="140547"/>
            <a:ext cx="2952751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3200">
                <a:latin typeface="标准粗黑" panose="02000503000000000000" charset="-122"/>
                <a:ea typeface="标准粗黑" panose="02000503000000000000" charset="-122"/>
                <a:sym typeface="+mn-ea"/>
              </a:rPr>
              <a:t>插秧</a:t>
            </a:r>
            <a:endParaRPr lang="zh-CN" altLang="en-US" sz="32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pic>
        <p:nvPicPr>
          <p:cNvPr id="11270" name="图片 39"/>
          <p:cNvPicPr>
            <a:picLocks noChangeAspect="1"/>
          </p:cNvPicPr>
          <p:nvPr/>
        </p:nvPicPr>
        <p:blipFill>
          <a:blip r:embed="rId1"/>
          <a:srcRect t="5980" r="55017" b="11256"/>
          <a:stretch>
            <a:fillRect/>
          </a:stretch>
        </p:blipFill>
        <p:spPr>
          <a:xfrm>
            <a:off x="2544233" y="723900"/>
            <a:ext cx="2887133" cy="288078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1" name="图片 40"/>
          <p:cNvPicPr>
            <a:picLocks noChangeAspect="1"/>
          </p:cNvPicPr>
          <p:nvPr/>
        </p:nvPicPr>
        <p:blipFill>
          <a:blip r:embed="rId1"/>
          <a:srcRect l="54372" t="14745"/>
          <a:stretch>
            <a:fillRect/>
          </a:stretch>
        </p:blipFill>
        <p:spPr>
          <a:xfrm>
            <a:off x="6870700" y="571500"/>
            <a:ext cx="2931584" cy="296756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2" name="图片 41"/>
          <p:cNvPicPr>
            <a:picLocks noChangeAspect="1"/>
          </p:cNvPicPr>
          <p:nvPr/>
        </p:nvPicPr>
        <p:blipFill>
          <a:blip r:embed="rId2"/>
          <a:srcRect l="20074" r="44487" b="52100"/>
          <a:stretch>
            <a:fillRect/>
          </a:stretch>
        </p:blipFill>
        <p:spPr>
          <a:xfrm>
            <a:off x="4667251" y="3651251"/>
            <a:ext cx="2840567" cy="287866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3" name="图片 42"/>
          <p:cNvPicPr>
            <a:picLocks noChangeAspect="1"/>
          </p:cNvPicPr>
          <p:nvPr/>
        </p:nvPicPr>
        <p:blipFill>
          <a:blip r:embed="rId2"/>
          <a:srcRect l="7967" t="52499" r="56596" b="-398"/>
          <a:stretch>
            <a:fillRect/>
          </a:stretch>
        </p:blipFill>
        <p:spPr>
          <a:xfrm>
            <a:off x="984251" y="3651251"/>
            <a:ext cx="2840567" cy="287866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4" name="图片 43"/>
          <p:cNvPicPr>
            <a:picLocks noChangeAspect="1"/>
          </p:cNvPicPr>
          <p:nvPr/>
        </p:nvPicPr>
        <p:blipFill>
          <a:blip r:embed="rId2"/>
          <a:srcRect l="59245" t="37923" r="5318" b="14178"/>
          <a:stretch>
            <a:fillRect/>
          </a:stretch>
        </p:blipFill>
        <p:spPr>
          <a:xfrm>
            <a:off x="8350251" y="3651251"/>
            <a:ext cx="2840567" cy="287866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5" name="矩形 44"/>
          <p:cNvSpPr/>
          <p:nvPr/>
        </p:nvSpPr>
        <p:spPr>
          <a:xfrm>
            <a:off x="1254125" y="3340100"/>
            <a:ext cx="2175510" cy="681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32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田间管理</a:t>
            </a:r>
            <a:endParaRPr lang="zh-CN" altLang="en-US" sz="32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sp>
        <p:nvSpPr>
          <p:cNvPr id="11276" name="矩形 45"/>
          <p:cNvSpPr/>
          <p:nvPr/>
        </p:nvSpPr>
        <p:spPr>
          <a:xfrm>
            <a:off x="5516457" y="3348778"/>
            <a:ext cx="11430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3200">
                <a:latin typeface="标准粗黑" panose="02000503000000000000" charset="-122"/>
                <a:ea typeface="标准粗黑" panose="02000503000000000000" charset="-122"/>
                <a:sym typeface="+mn-ea"/>
              </a:rPr>
              <a:t>收割</a:t>
            </a:r>
            <a:endParaRPr lang="zh-CN" altLang="en-US" sz="32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sp>
        <p:nvSpPr>
          <p:cNvPr id="11277" name="矩形 46"/>
          <p:cNvSpPr/>
          <p:nvPr/>
        </p:nvSpPr>
        <p:spPr>
          <a:xfrm>
            <a:off x="8683625" y="3357881"/>
            <a:ext cx="2952751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32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碾米</a:t>
            </a:r>
            <a:endParaRPr lang="zh-CN" altLang="en-US" sz="32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sp>
        <p:nvSpPr>
          <p:cNvPr id="48" name="右箭头 47"/>
          <p:cNvSpPr/>
          <p:nvPr/>
        </p:nvSpPr>
        <p:spPr>
          <a:xfrm>
            <a:off x="4034367" y="4897967"/>
            <a:ext cx="499533" cy="385233"/>
          </a:xfrm>
          <a:prstGeom prst="rightArrow">
            <a:avLst/>
          </a:prstGeom>
          <a:solidFill>
            <a:srgbClr val="AFD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9" name="右箭头 48"/>
          <p:cNvSpPr/>
          <p:nvPr/>
        </p:nvSpPr>
        <p:spPr>
          <a:xfrm>
            <a:off x="7694084" y="4927600"/>
            <a:ext cx="497417" cy="385233"/>
          </a:xfrm>
          <a:prstGeom prst="rightArrow">
            <a:avLst/>
          </a:prstGeom>
          <a:solidFill>
            <a:srgbClr val="AFD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0" name="右箭头 49"/>
          <p:cNvSpPr/>
          <p:nvPr/>
        </p:nvSpPr>
        <p:spPr>
          <a:xfrm>
            <a:off x="6087533" y="1864784"/>
            <a:ext cx="499533" cy="383117"/>
          </a:xfrm>
          <a:prstGeom prst="rightArrow">
            <a:avLst/>
          </a:prstGeom>
          <a:solidFill>
            <a:srgbClr val="AFD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1" name="右箭头 50"/>
          <p:cNvSpPr/>
          <p:nvPr/>
        </p:nvSpPr>
        <p:spPr>
          <a:xfrm>
            <a:off x="10174817" y="1864784"/>
            <a:ext cx="497417" cy="383117"/>
          </a:xfrm>
          <a:prstGeom prst="rightArrow">
            <a:avLst/>
          </a:prstGeom>
          <a:solidFill>
            <a:srgbClr val="AFD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270" name="图片 39"/>
          <p:cNvPicPr>
            <a:picLocks noChangeAspect="1"/>
          </p:cNvPicPr>
          <p:nvPr/>
        </p:nvPicPr>
        <p:blipFill>
          <a:blip r:embed="rId1"/>
          <a:srcRect t="5980" r="55017" b="11256"/>
          <a:stretch>
            <a:fillRect/>
          </a:stretch>
        </p:blipFill>
        <p:spPr>
          <a:xfrm>
            <a:off x="1419860" y="669290"/>
            <a:ext cx="1544320" cy="14916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1" name="图片 40"/>
          <p:cNvPicPr>
            <a:picLocks noChangeAspect="1"/>
          </p:cNvPicPr>
          <p:nvPr/>
        </p:nvPicPr>
        <p:blipFill>
          <a:blip r:embed="rId1"/>
          <a:srcRect l="54372" t="14745"/>
          <a:stretch>
            <a:fillRect/>
          </a:stretch>
        </p:blipFill>
        <p:spPr>
          <a:xfrm>
            <a:off x="3272155" y="614045"/>
            <a:ext cx="1544320" cy="15627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2" name="图片 41"/>
          <p:cNvPicPr>
            <a:picLocks noChangeAspect="1"/>
          </p:cNvPicPr>
          <p:nvPr/>
        </p:nvPicPr>
        <p:blipFill>
          <a:blip r:embed="rId2"/>
          <a:srcRect l="20074" r="44487" b="52100"/>
          <a:stretch>
            <a:fillRect/>
          </a:stretch>
        </p:blipFill>
        <p:spPr>
          <a:xfrm>
            <a:off x="6991985" y="596900"/>
            <a:ext cx="1524000" cy="15722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3" name="图片 42"/>
          <p:cNvPicPr>
            <a:picLocks noChangeAspect="1"/>
          </p:cNvPicPr>
          <p:nvPr/>
        </p:nvPicPr>
        <p:blipFill>
          <a:blip r:embed="rId2"/>
          <a:srcRect l="7967" t="52499" r="56596" b="-398"/>
          <a:stretch>
            <a:fillRect/>
          </a:stretch>
        </p:blipFill>
        <p:spPr>
          <a:xfrm>
            <a:off x="5124450" y="623570"/>
            <a:ext cx="1524000" cy="15455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4" name="图片 43"/>
          <p:cNvPicPr>
            <a:picLocks noChangeAspect="1"/>
          </p:cNvPicPr>
          <p:nvPr/>
        </p:nvPicPr>
        <p:blipFill>
          <a:blip r:embed="rId2"/>
          <a:srcRect l="59245" t="37923" r="5318" b="14178"/>
          <a:stretch>
            <a:fillRect/>
          </a:stretch>
        </p:blipFill>
        <p:spPr>
          <a:xfrm>
            <a:off x="8808720" y="580390"/>
            <a:ext cx="1558290" cy="15805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1097280" y="3079115"/>
            <a:ext cx="10466070" cy="2084070"/>
          </a:xfrm>
          <a:prstGeom prst="rect">
            <a:avLst/>
          </a:prstGeom>
          <a:noFill/>
          <a:ln w="9525">
            <a:noFill/>
          </a:ln>
        </p:spPr>
        <p:txBody>
          <a:bodyPr wrap="square" rtlCol="0">
            <a:spAutoFit/>
          </a:bodyPr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en-US" altLang="zh-CN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“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米宝</a:t>
            </a:r>
            <a:r>
              <a:rPr lang="en-US" altLang="zh-CN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”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历险记：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 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        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选择一个环节，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结合平时的种植经验和资料，快告诉米宝它可能会遇到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哪些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危险，并帮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帮它吧！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sp>
        <p:nvSpPr>
          <p:cNvPr id="11268" name="矩形 37"/>
          <p:cNvSpPr/>
          <p:nvPr/>
        </p:nvSpPr>
        <p:spPr>
          <a:xfrm>
            <a:off x="715645" y="1998133"/>
            <a:ext cx="2952751" cy="6076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algn="ctr">
              <a:lnSpc>
                <a:spcPct val="120000"/>
              </a:lnSpc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</a:rPr>
              <a:t>育秧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</a:endParaRPr>
          </a:p>
        </p:txBody>
      </p:sp>
      <p:sp>
        <p:nvSpPr>
          <p:cNvPr id="11269" name="矩形 38"/>
          <p:cNvSpPr/>
          <p:nvPr/>
        </p:nvSpPr>
        <p:spPr>
          <a:xfrm>
            <a:off x="2567940" y="1998557"/>
            <a:ext cx="2952751" cy="6819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插秧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sp>
        <p:nvSpPr>
          <p:cNvPr id="11275" name="矩形 44"/>
          <p:cNvSpPr/>
          <p:nvPr/>
        </p:nvSpPr>
        <p:spPr>
          <a:xfrm>
            <a:off x="4816475" y="1998345"/>
            <a:ext cx="2175510" cy="681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田间管理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sp>
        <p:nvSpPr>
          <p:cNvPr id="11276" name="矩形 45"/>
          <p:cNvSpPr/>
          <p:nvPr/>
        </p:nvSpPr>
        <p:spPr>
          <a:xfrm>
            <a:off x="7262072" y="1998133"/>
            <a:ext cx="1143000" cy="6819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收割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sp>
        <p:nvSpPr>
          <p:cNvPr id="11277" name="矩形 46"/>
          <p:cNvSpPr/>
          <p:nvPr/>
        </p:nvSpPr>
        <p:spPr>
          <a:xfrm>
            <a:off x="8104505" y="1998346"/>
            <a:ext cx="2952751" cy="6819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碾米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267" name="图片 46">
            <a:hlinkClick r:id="rId1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1" y="6430433"/>
            <a:ext cx="357716" cy="355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1dd771393f40441f9f1ef1b4eeaa4fa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7910" y="892175"/>
            <a:ext cx="4118610" cy="2536825"/>
          </a:xfrm>
          <a:prstGeom prst="rect">
            <a:avLst/>
          </a:prstGeom>
        </p:spPr>
      </p:pic>
      <p:pic>
        <p:nvPicPr>
          <p:cNvPr id="3" name="图片 2" descr="u=443884957,2298665926&amp;fm=253&amp;fmt=auto&amp;app=120&amp;f=JPEG.webp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2915" y="892175"/>
            <a:ext cx="4436745" cy="2536825"/>
          </a:xfrm>
          <a:prstGeom prst="rect">
            <a:avLst/>
          </a:prstGeom>
        </p:spPr>
      </p:pic>
      <p:pic>
        <p:nvPicPr>
          <p:cNvPr id="5" name="图片 4" descr="1e470abbf9544dde80e20e5e983ce0bf"/>
          <p:cNvPicPr>
            <a:picLocks noChangeAspect="1"/>
          </p:cNvPicPr>
          <p:nvPr/>
        </p:nvPicPr>
        <p:blipFill>
          <a:blip r:embed="rId5"/>
          <a:srcRect b="6574"/>
          <a:stretch>
            <a:fillRect/>
          </a:stretch>
        </p:blipFill>
        <p:spPr>
          <a:xfrm>
            <a:off x="6812915" y="3648075"/>
            <a:ext cx="4437380" cy="2633345"/>
          </a:xfrm>
          <a:prstGeom prst="rect">
            <a:avLst/>
          </a:prstGeom>
        </p:spPr>
      </p:pic>
      <p:pic>
        <p:nvPicPr>
          <p:cNvPr id="6" name="图片 5" descr="下载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7910" y="3648075"/>
            <a:ext cx="4117975" cy="2633980"/>
          </a:xfrm>
          <a:prstGeom prst="rect">
            <a:avLst/>
          </a:prstGeom>
        </p:spPr>
      </p:pic>
      <p:sp>
        <p:nvSpPr>
          <p:cNvPr id="11268" name="矩形 37"/>
          <p:cNvSpPr/>
          <p:nvPr/>
        </p:nvSpPr>
        <p:spPr>
          <a:xfrm>
            <a:off x="-170180" y="1792393"/>
            <a:ext cx="2952751" cy="25279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algn="ctr">
              <a:lnSpc>
                <a:spcPct val="120000"/>
              </a:lnSpc>
            </a:pPr>
            <a:r>
              <a:rPr lang="zh-CN" altLang="en-US" sz="6600">
                <a:latin typeface="标准粗黑" panose="02000503000000000000" charset="-122"/>
                <a:ea typeface="标准粗黑" panose="02000503000000000000" charset="-122"/>
              </a:rPr>
              <a:t>育</a:t>
            </a:r>
            <a:endParaRPr lang="zh-CN" altLang="en-US" sz="6600">
              <a:latin typeface="标准粗黑" panose="02000503000000000000" charset="-122"/>
              <a:ea typeface="标准粗黑" panose="02000503000000000000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6600">
                <a:latin typeface="标准粗黑" panose="02000503000000000000" charset="-122"/>
                <a:ea typeface="标准粗黑" panose="02000503000000000000" charset="-122"/>
              </a:rPr>
              <a:t>秧</a:t>
            </a:r>
            <a:endParaRPr lang="zh-CN" altLang="en-US" sz="6600">
              <a:latin typeface="标准粗黑" panose="02000503000000000000" charset="-122"/>
              <a:ea typeface="标准粗黑" panose="02000503000000000000" charset="-122"/>
            </a:endParaRPr>
          </a:p>
        </p:txBody>
      </p:sp>
      <p:sp>
        <p:nvSpPr>
          <p:cNvPr id="15363" name="文本框 2"/>
          <p:cNvSpPr/>
          <p:nvPr/>
        </p:nvSpPr>
        <p:spPr>
          <a:xfrm>
            <a:off x="3650615" y="2647950"/>
            <a:ext cx="6101715" cy="1861185"/>
          </a:xfrm>
          <a:prstGeom prst="rect">
            <a:avLst/>
          </a:prstGeom>
          <a:gradFill>
            <a:gsLst>
              <a:gs pos="50000">
                <a:srgbClr val="F6EDE1">
                  <a:alpha val="83000"/>
                </a:srgbClr>
              </a:gs>
              <a:gs pos="0">
                <a:srgbClr val="F9F3EB"/>
              </a:gs>
              <a:gs pos="100000">
                <a:srgbClr val="F3E6D7"/>
              </a:gs>
            </a:gsLst>
            <a:lin ang="5400000" scaled="1"/>
          </a:gradFill>
          <a:ln w="9525" cap="flat" cmpd="sng">
            <a:solidFill>
              <a:srgbClr val="66006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ctr" anchorCtr="0">
            <a:noAutofit/>
          </a:bodyPr>
          <a:p>
            <a:pPr algn="l">
              <a:lnSpc>
                <a:spcPct val="120000"/>
              </a:lnSpc>
            </a:pPr>
            <a:r>
              <a:rPr lang="en-US" altLang="zh-CN" sz="3200" dirty="0">
                <a:solidFill>
                  <a:schemeClr val="bg1"/>
                </a:solidFill>
                <a:latin typeface="黑体" charset="-122"/>
                <a:ea typeface="黑体" charset="-122"/>
                <a:sym typeface="黑体" charset="-122"/>
              </a:rPr>
              <a:t> </a:t>
            </a:r>
            <a:r>
              <a:rPr lang="en-US" altLang="zh-CN" sz="3200" dirty="0">
                <a:latin typeface="黑体" charset="-122"/>
                <a:ea typeface="黑体" charset="-122"/>
                <a:sym typeface="黑体" charset="-122"/>
              </a:rPr>
              <a:t>   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黑体" charset="-122"/>
              </a:rPr>
              <a:t>农民利用塑料地膜保温保湿，精心培育和护理秧苗。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  <a:sym typeface="黑体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animBg="1"/>
      <p:bldP spid="15363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 descr="78a46ae09ac8ddf6c556543092772ef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320040" y="181610"/>
            <a:ext cx="6617970" cy="679323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5986780" y="1099185"/>
            <a:ext cx="5380990" cy="44119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eaLnBrk="1" hangingPunct="1">
              <a:lnSpc>
                <a:spcPct val="130000"/>
              </a:lnSpc>
            </a:pPr>
            <a:r>
              <a:rPr lang="en-US" altLang="zh-CN" sz="3200" b="1" dirty="0" smtClean="0">
                <a:latin typeface="楷体" pitchFamily="49" charset="-122"/>
                <a:ea typeface="楷体" pitchFamily="49" charset="-122"/>
              </a:rPr>
              <a:t>     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</a:rPr>
              <a:t>插秧动作要领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</a:rPr>
              <a:t>1.两脚分开，双腿微曲。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</a:rPr>
              <a:t>2.腰下弯成90度。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</a:rPr>
              <a:t>3.保持间距，排列整齐。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</a:rPr>
              <a:t>4.把握深度，防止歪斜。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</a:rPr>
              <a:t>5.手脚配合，以退为进。</a:t>
            </a:r>
            <a:endParaRPr lang="zh-CN" altLang="en-US" sz="3200" b="1" dirty="0" smtClean="0"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60200ae6cb5e45019578b42af724357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08165" y="3429000"/>
            <a:ext cx="3926840" cy="2611120"/>
          </a:xfrm>
          <a:prstGeom prst="rect">
            <a:avLst/>
          </a:prstGeom>
        </p:spPr>
      </p:pic>
      <p:pic>
        <p:nvPicPr>
          <p:cNvPr id="3" name="图片 2" descr="12042872_7791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7800" y="3429000"/>
            <a:ext cx="3933190" cy="2647950"/>
          </a:xfrm>
          <a:prstGeom prst="rect">
            <a:avLst/>
          </a:prstGeom>
        </p:spPr>
      </p:pic>
      <p:pic>
        <p:nvPicPr>
          <p:cNvPr id="5" name="图片 4" descr="u=1777889239,471091833&amp;fm=253&amp;fmt=auto&amp;app=138&amp;f=JPEG.web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275" y="642620"/>
            <a:ext cx="3942715" cy="2621280"/>
          </a:xfrm>
          <a:prstGeom prst="rect">
            <a:avLst/>
          </a:prstGeom>
        </p:spPr>
      </p:pic>
      <p:pic>
        <p:nvPicPr>
          <p:cNvPr id="6" name="图片 5" descr="u=4109684563,204733576&amp;fm=30&amp;app=106&amp;f=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165" y="642620"/>
            <a:ext cx="3926205" cy="2620645"/>
          </a:xfrm>
          <a:prstGeom prst="rect">
            <a:avLst/>
          </a:prstGeom>
        </p:spPr>
      </p:pic>
      <p:sp>
        <p:nvSpPr>
          <p:cNvPr id="11275" name="矩形 44"/>
          <p:cNvSpPr/>
          <p:nvPr/>
        </p:nvSpPr>
        <p:spPr>
          <a:xfrm>
            <a:off x="420370" y="961390"/>
            <a:ext cx="217551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60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田</a:t>
            </a:r>
            <a:endParaRPr lang="zh-CN" altLang="en-US" sz="60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6000">
                <a:latin typeface="标准粗黑" panose="02000503000000000000" charset="-122"/>
                <a:ea typeface="标准粗黑" panose="02000503000000000000" charset="-122"/>
                <a:sym typeface="+mn-ea"/>
              </a:rPr>
              <a:t>间</a:t>
            </a:r>
            <a:endParaRPr lang="zh-CN" altLang="en-US" sz="60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60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管</a:t>
            </a:r>
            <a:endParaRPr lang="zh-CN" altLang="en-US" sz="60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60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理</a:t>
            </a:r>
            <a:endParaRPr lang="zh-CN" altLang="en-US" sz="60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sp>
        <p:nvSpPr>
          <p:cNvPr id="15363" name="文本框 2"/>
          <p:cNvSpPr/>
          <p:nvPr/>
        </p:nvSpPr>
        <p:spPr>
          <a:xfrm>
            <a:off x="3248025" y="1938655"/>
            <a:ext cx="7122160" cy="2567940"/>
          </a:xfrm>
          <a:prstGeom prst="rect">
            <a:avLst/>
          </a:prstGeom>
          <a:gradFill>
            <a:gsLst>
              <a:gs pos="50000">
                <a:srgbClr val="F6EDE1">
                  <a:alpha val="83000"/>
                </a:srgbClr>
              </a:gs>
              <a:gs pos="0">
                <a:srgbClr val="F9F3EB"/>
              </a:gs>
              <a:gs pos="100000">
                <a:srgbClr val="F3E6D7"/>
              </a:gs>
            </a:gsLst>
            <a:lin ang="5400000" scaled="1"/>
          </a:gradFill>
          <a:ln w="9525" cap="flat" cmpd="sng">
            <a:solidFill>
              <a:srgbClr val="66006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ctr" anchorCtr="0">
            <a:noAutofit/>
          </a:bodyPr>
          <a:p>
            <a:pPr algn="l">
              <a:lnSpc>
                <a:spcPct val="120000"/>
              </a:lnSpc>
            </a:pPr>
            <a:r>
              <a:rPr lang="en-US" altLang="zh-CN" sz="3200" dirty="0">
                <a:solidFill>
                  <a:schemeClr val="bg1"/>
                </a:solidFill>
                <a:latin typeface="黑体" charset="-122"/>
                <a:ea typeface="黑体" charset="-122"/>
                <a:sym typeface="黑体" charset="-122"/>
              </a:rPr>
              <a:t> </a:t>
            </a:r>
            <a:r>
              <a:rPr lang="en-US" altLang="zh-CN" sz="3200" dirty="0">
                <a:latin typeface="黑体" charset="-122"/>
                <a:ea typeface="黑体" charset="-122"/>
                <a:sym typeface="黑体" charset="-122"/>
              </a:rPr>
              <a:t>   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黑体" charset="-122"/>
              </a:rPr>
              <a:t>为了让水稻能茁壮成长，种田人顶着太阳，冒着风雨，在田间地头施肥、灌溉、喷药、排水……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  <a:sym typeface="黑体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animBg="1"/>
      <p:bldP spid="15363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267" name="图片 46">
            <a:hlinkClick r:id="rId1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1" y="6430433"/>
            <a:ext cx="357716" cy="355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8" name="矩形 37"/>
          <p:cNvSpPr/>
          <p:nvPr/>
        </p:nvSpPr>
        <p:spPr>
          <a:xfrm>
            <a:off x="-170180" y="1792393"/>
            <a:ext cx="2952751" cy="25279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algn="ctr">
              <a:lnSpc>
                <a:spcPct val="120000"/>
              </a:lnSpc>
            </a:pPr>
            <a:r>
              <a:rPr lang="zh-CN" altLang="en-US" sz="6600">
                <a:latin typeface="标准粗黑" panose="02000503000000000000" charset="-122"/>
                <a:ea typeface="标准粗黑" panose="02000503000000000000" charset="-122"/>
              </a:rPr>
              <a:t>收</a:t>
            </a:r>
            <a:endParaRPr lang="zh-CN" altLang="en-US" sz="6600">
              <a:latin typeface="标准粗黑" panose="02000503000000000000" charset="-122"/>
              <a:ea typeface="标准粗黑" panose="02000503000000000000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6600">
                <a:latin typeface="标准粗黑" panose="02000503000000000000" charset="-122"/>
                <a:ea typeface="标准粗黑" panose="02000503000000000000" charset="-122"/>
              </a:rPr>
              <a:t>割</a:t>
            </a:r>
            <a:endParaRPr lang="zh-CN" altLang="en-US" sz="6600">
              <a:latin typeface="标准粗黑" panose="02000503000000000000" charset="-122"/>
              <a:ea typeface="标准粗黑" panose="02000503000000000000" charset="-122"/>
            </a:endParaRPr>
          </a:p>
        </p:txBody>
      </p:sp>
      <p:pic>
        <p:nvPicPr>
          <p:cNvPr id="4" name="图片 3" descr="u=444670121,157322233&amp;fm=30&amp;app=106&amp;f=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495" y="3529330"/>
            <a:ext cx="4119880" cy="2537460"/>
          </a:xfrm>
          <a:prstGeom prst="rect">
            <a:avLst/>
          </a:prstGeom>
        </p:spPr>
      </p:pic>
      <p:pic>
        <p:nvPicPr>
          <p:cNvPr id="7" name="图片 6" descr="u=781292175,3473345691&amp;fm=253&amp;fmt=auto&amp;app=138&amp;f=JPEG.webp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1610" y="3529330"/>
            <a:ext cx="4119880" cy="2536825"/>
          </a:xfrm>
          <a:prstGeom prst="rect">
            <a:avLst/>
          </a:prstGeom>
        </p:spPr>
      </p:pic>
      <p:pic>
        <p:nvPicPr>
          <p:cNvPr id="8" name="图片 7" descr="u=2860181825,2944442138&amp;fm=253&amp;fmt=auto&amp;app=120&amp;f=JPEG.webp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1610" y="610870"/>
            <a:ext cx="4119245" cy="2536825"/>
          </a:xfrm>
          <a:prstGeom prst="rect">
            <a:avLst/>
          </a:prstGeom>
        </p:spPr>
      </p:pic>
      <p:pic>
        <p:nvPicPr>
          <p:cNvPr id="9" name="图片 8" descr="0b46f21fbe096b63352e1443c56dbc4debf8ac5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5495" y="629285"/>
            <a:ext cx="4119880" cy="2518410"/>
          </a:xfrm>
          <a:prstGeom prst="rect">
            <a:avLst/>
          </a:prstGeom>
        </p:spPr>
      </p:pic>
      <p:sp>
        <p:nvSpPr>
          <p:cNvPr id="15363" name="文本框 2"/>
          <p:cNvSpPr/>
          <p:nvPr/>
        </p:nvSpPr>
        <p:spPr>
          <a:xfrm>
            <a:off x="3552825" y="2019935"/>
            <a:ext cx="6781165" cy="2818765"/>
          </a:xfrm>
          <a:prstGeom prst="rect">
            <a:avLst/>
          </a:prstGeom>
          <a:gradFill>
            <a:gsLst>
              <a:gs pos="50000">
                <a:srgbClr val="F6EDE1">
                  <a:alpha val="83000"/>
                </a:srgbClr>
              </a:gs>
              <a:gs pos="0">
                <a:srgbClr val="F9F3EB"/>
              </a:gs>
              <a:gs pos="100000">
                <a:srgbClr val="F3E6D7"/>
              </a:gs>
            </a:gsLst>
            <a:lin ang="5400000" scaled="1"/>
          </a:gradFill>
          <a:ln w="9525" cap="flat" cmpd="sng">
            <a:solidFill>
              <a:srgbClr val="66006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ctr" anchorCtr="0">
            <a:noAutofit/>
          </a:bodyPr>
          <a:p>
            <a:pPr algn="l">
              <a:lnSpc>
                <a:spcPct val="120000"/>
              </a:lnSpc>
            </a:pPr>
            <a:r>
              <a:rPr lang="en-US" altLang="zh-CN" sz="3200" dirty="0">
                <a:solidFill>
                  <a:schemeClr val="bg1"/>
                </a:solidFill>
                <a:latin typeface="黑体" charset="-122"/>
                <a:ea typeface="黑体" charset="-122"/>
                <a:sym typeface="黑体" charset="-122"/>
              </a:rPr>
              <a:t> </a:t>
            </a:r>
            <a:r>
              <a:rPr lang="en-US" altLang="zh-CN" sz="3200" dirty="0">
                <a:latin typeface="黑体" charset="-122"/>
                <a:ea typeface="黑体" charset="-122"/>
                <a:sym typeface="黑体" charset="-122"/>
              </a:rPr>
              <a:t>   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黑体" charset="-122"/>
              </a:rPr>
              <a:t>当一串串沉甸甸的稻穗弯下了腰，种田人要顶着烈日，忙着收割，然后用脱粒机将稻子脱粒，获得稻谷。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  <a:sym typeface="黑体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animBg="1"/>
      <p:bldP spid="15363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1267" name="图片 46">
            <a:hlinkClick r:id="rId1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1" y="6430433"/>
            <a:ext cx="357716" cy="355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8" name="矩形 37"/>
          <p:cNvSpPr/>
          <p:nvPr/>
        </p:nvSpPr>
        <p:spPr>
          <a:xfrm>
            <a:off x="-98425" y="1246293"/>
            <a:ext cx="2952751" cy="37458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algn="ctr">
              <a:lnSpc>
                <a:spcPct val="120000"/>
              </a:lnSpc>
            </a:pPr>
            <a:r>
              <a:rPr lang="zh-CN" altLang="en-US" sz="6600">
                <a:latin typeface="标准粗黑" panose="02000503000000000000" charset="-122"/>
                <a:ea typeface="标准粗黑" panose="02000503000000000000" charset="-122"/>
              </a:rPr>
              <a:t>晒</a:t>
            </a:r>
            <a:endParaRPr lang="zh-CN" altLang="en-US" sz="6600">
              <a:latin typeface="标准粗黑" panose="02000503000000000000" charset="-122"/>
              <a:ea typeface="标准粗黑" panose="02000503000000000000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6600">
                <a:latin typeface="标准粗黑" panose="02000503000000000000" charset="-122"/>
                <a:ea typeface="标准粗黑" panose="02000503000000000000" charset="-122"/>
              </a:rPr>
              <a:t>碾</a:t>
            </a:r>
            <a:endParaRPr lang="zh-CN" altLang="en-US" sz="6600">
              <a:latin typeface="标准粗黑" panose="02000503000000000000" charset="-122"/>
              <a:ea typeface="标准粗黑" panose="02000503000000000000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6600">
                <a:latin typeface="标准粗黑" panose="02000503000000000000" charset="-122"/>
                <a:ea typeface="标准粗黑" panose="02000503000000000000" charset="-122"/>
              </a:rPr>
              <a:t>存</a:t>
            </a:r>
            <a:endParaRPr lang="zh-CN" altLang="en-US" sz="6600">
              <a:latin typeface="标准粗黑" panose="02000503000000000000" charset="-122"/>
              <a:ea typeface="标准粗黑" panose="02000503000000000000" charset="-122"/>
            </a:endParaRPr>
          </a:p>
        </p:txBody>
      </p:sp>
      <p:pic>
        <p:nvPicPr>
          <p:cNvPr id="2" name="图片 1" descr="95588610CD627FC363D7F1C7FE8CB68A6FD82104_w1000_h5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7165" y="3519170"/>
            <a:ext cx="4120515" cy="2537460"/>
          </a:xfrm>
          <a:prstGeom prst="rect">
            <a:avLst/>
          </a:prstGeom>
        </p:spPr>
      </p:pic>
      <p:pic>
        <p:nvPicPr>
          <p:cNvPr id="3" name="图片 2" descr="u=3441767624,2805115402&amp;fm=253&amp;fmt=auto&amp;app=138&amp;f=JPEG.webp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7165" y="744855"/>
            <a:ext cx="4120515" cy="2536825"/>
          </a:xfrm>
          <a:prstGeom prst="rect">
            <a:avLst/>
          </a:prstGeom>
        </p:spPr>
      </p:pic>
      <p:pic>
        <p:nvPicPr>
          <p:cNvPr id="5" name="图片 4" descr="u=116333399,826709682&amp;fm=253&amp;fmt=auto&amp;app=138&amp;f=JPEG.webp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5670" y="744855"/>
            <a:ext cx="4121150" cy="2536825"/>
          </a:xfrm>
          <a:prstGeom prst="rect">
            <a:avLst/>
          </a:prstGeom>
        </p:spPr>
      </p:pic>
      <p:pic>
        <p:nvPicPr>
          <p:cNvPr id="6" name="图片 5" descr="u=792373512,1395125152&amp;fm=253&amp;fmt=auto&amp;app=138&amp;f=JPEG.webp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5670" y="3572510"/>
            <a:ext cx="4120515" cy="2537460"/>
          </a:xfrm>
          <a:prstGeom prst="rect">
            <a:avLst/>
          </a:prstGeom>
        </p:spPr>
      </p:pic>
      <p:sp>
        <p:nvSpPr>
          <p:cNvPr id="15363" name="文本框 2"/>
          <p:cNvSpPr/>
          <p:nvPr/>
        </p:nvSpPr>
        <p:spPr>
          <a:xfrm>
            <a:off x="3552825" y="2019935"/>
            <a:ext cx="6781165" cy="2613660"/>
          </a:xfrm>
          <a:prstGeom prst="rect">
            <a:avLst/>
          </a:prstGeom>
          <a:gradFill>
            <a:gsLst>
              <a:gs pos="50000">
                <a:srgbClr val="F6EDE1">
                  <a:alpha val="83000"/>
                </a:srgbClr>
              </a:gs>
              <a:gs pos="0">
                <a:srgbClr val="F9F3EB"/>
              </a:gs>
              <a:gs pos="100000">
                <a:srgbClr val="F3E6D7"/>
              </a:gs>
            </a:gsLst>
            <a:lin ang="5400000" scaled="1"/>
          </a:gradFill>
          <a:ln w="9525" cap="flat" cmpd="sng">
            <a:solidFill>
              <a:srgbClr val="66006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ctr" anchorCtr="0">
            <a:noAutofit/>
          </a:bodyPr>
          <a:p>
            <a:pPr algn="l">
              <a:lnSpc>
                <a:spcPct val="120000"/>
              </a:lnSpc>
            </a:pPr>
            <a:r>
              <a:rPr lang="en-US" altLang="zh-CN" sz="3200" dirty="0">
                <a:solidFill>
                  <a:schemeClr val="bg1"/>
                </a:solidFill>
                <a:latin typeface="黑体" charset="-122"/>
                <a:ea typeface="黑体" charset="-122"/>
                <a:sym typeface="黑体" charset="-122"/>
              </a:rPr>
              <a:t> </a:t>
            </a:r>
            <a:r>
              <a:rPr lang="en-US" altLang="zh-CN" sz="3200" dirty="0">
                <a:latin typeface="黑体" charset="-122"/>
                <a:ea typeface="黑体" charset="-122"/>
                <a:sym typeface="黑体" charset="-122"/>
              </a:rPr>
              <a:t>   </a:t>
            </a:r>
            <a:r>
              <a:rPr lang="zh-CN" altLang="en-US" sz="3600">
                <a:latin typeface="标准粗黑" panose="02000503000000000000" charset="-122"/>
                <a:ea typeface="标准粗黑" panose="02000503000000000000" charset="-122"/>
                <a:sym typeface="黑体" charset="-122"/>
              </a:rPr>
              <a:t>农民把晒干的稻谷送进碾米机，谷壳与米自动分离，出来的是白花花的大米。</a:t>
            </a:r>
            <a:endParaRPr lang="zh-CN" altLang="en-US" sz="3600">
              <a:latin typeface="标准粗黑" panose="02000503000000000000" charset="-122"/>
              <a:ea typeface="标准粗黑" panose="02000503000000000000" charset="-122"/>
              <a:sym typeface="黑体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ldLvl="0" animBg="1"/>
      <p:bldP spid="15363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层03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6" name="图片 5" descr="图层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4991735"/>
            <a:ext cx="2251710" cy="1866265"/>
          </a:xfrm>
          <a:prstGeom prst="rect">
            <a:avLst/>
          </a:prstGeom>
        </p:spPr>
      </p:pic>
      <p:pic>
        <p:nvPicPr>
          <p:cNvPr id="4" name="图片 3" descr="/private/var/folders/hb/ht82cl0d7712m2jg4j4v15xc0000gn/T/com.kingsoft.wpsoffice.mac/kaimatting/20240305215048/output_aiMatting_20240305215229.pngoutput_aiMatting_202403052152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525" y="577215"/>
            <a:ext cx="6783070" cy="6706870"/>
          </a:xfrm>
          <a:prstGeom prst="rect">
            <a:avLst/>
          </a:prstGeom>
        </p:spPr>
      </p:pic>
      <p:grpSp>
        <p:nvGrpSpPr>
          <p:cNvPr id="24" name="组合 23" descr="7b0a202020202274657874626f78223a2022220a7d0a"/>
          <p:cNvGrpSpPr/>
          <p:nvPr/>
        </p:nvGrpSpPr>
        <p:grpSpPr>
          <a:xfrm>
            <a:off x="857250" y="1249680"/>
            <a:ext cx="6612109" cy="3396615"/>
            <a:chOff x="7700" y="4135"/>
            <a:chExt cx="3845" cy="3380"/>
          </a:xfrm>
        </p:grpSpPr>
        <p:grpSp>
          <p:nvGrpSpPr>
            <p:cNvPr id="25" name="组合 24"/>
            <p:cNvGrpSpPr/>
            <p:nvPr/>
          </p:nvGrpSpPr>
          <p:grpSpPr>
            <a:xfrm>
              <a:off x="7700" y="4135"/>
              <a:ext cx="3738" cy="3380"/>
              <a:chOff x="7307" y="3664"/>
              <a:chExt cx="3972" cy="3591"/>
            </a:xfrm>
          </p:grpSpPr>
          <p:pic>
            <p:nvPicPr>
              <p:cNvPr id="26" name="图片 25" descr="99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71" y="3797"/>
                <a:ext cx="3808" cy="3458"/>
              </a:xfrm>
              <a:prstGeom prst="rect">
                <a:avLst/>
              </a:prstGeom>
              <a:pattFill>
                <a:fgClr>
                  <a:srgbClr val="FFFFFF"/>
                </a:fgClr>
                <a:bgClr>
                  <a:srgbClr val="FFFFFF"/>
                </a:bgClr>
              </a:pattFill>
            </p:spPr>
          </p:pic>
          <p:pic>
            <p:nvPicPr>
              <p:cNvPr id="27" name="图片 26" descr="99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307" y="3664"/>
                <a:ext cx="3808" cy="3458"/>
              </a:xfrm>
              <a:prstGeom prst="rect">
                <a:avLst/>
              </a:prstGeom>
              <a:pattFill>
                <a:fgClr>
                  <a:srgbClr val="FFFFFF"/>
                </a:fgClr>
                <a:bgClr>
                  <a:srgbClr val="FFFFFF"/>
                </a:bgClr>
              </a:pattFill>
            </p:spPr>
          </p:pic>
          <p:sp>
            <p:nvSpPr>
              <p:cNvPr id="28" name="圆角矩形 27"/>
              <p:cNvSpPr/>
              <p:nvPr/>
            </p:nvSpPr>
            <p:spPr>
              <a:xfrm>
                <a:off x="7470" y="3840"/>
                <a:ext cx="3501" cy="2491"/>
              </a:xfrm>
              <a:prstGeom prst="roundRect">
                <a:avLst>
                  <a:gd name="adj" fmla="val 23863"/>
                </a:avLst>
              </a:prstGeom>
              <a:noFill/>
              <a:ln w="22225">
                <a:solidFill>
                  <a:srgbClr val="7CB0EB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29" name="文本框 28"/>
            <p:cNvSpPr txBox="1"/>
            <p:nvPr/>
          </p:nvSpPr>
          <p:spPr>
            <a:xfrm>
              <a:off x="7747" y="4425"/>
              <a:ext cx="3798" cy="2384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p>
              <a:pPr algn="l" fontAlgn="auto">
                <a:lnSpc>
                  <a:spcPts val="3560"/>
                </a:lnSpc>
              </a:pPr>
              <a:r>
                <a:rPr lang="en-US" altLang="zh-CN" sz="2400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         </a:t>
              </a:r>
              <a:r>
                <a:rPr lang="zh-CN" altLang="en-US" sz="4800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我想感谢</a:t>
              </a:r>
              <a:r>
                <a:rPr lang="en-US" altLang="zh-CN" sz="4800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 </a:t>
              </a:r>
              <a:r>
                <a:rPr lang="en-US" altLang="zh-CN" sz="4800" u="sng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              </a:t>
              </a:r>
              <a:r>
                <a:rPr lang="zh-CN" altLang="en-US" sz="4800" u="sng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！</a:t>
              </a:r>
              <a:r>
                <a:rPr lang="en-US" altLang="zh-CN" sz="2400" u="sng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        </a:t>
              </a:r>
              <a:endParaRPr lang="en-US" altLang="zh-CN" sz="2400" u="sng">
                <a:solidFill>
                  <a:srgbClr val="020000"/>
                </a:solidFill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4" y="0"/>
            <a:ext cx="12188952" cy="6858000"/>
          </a:xfrm>
          <a:prstGeom prst="rect">
            <a:avLst/>
          </a:prstGeom>
        </p:spPr>
      </p:pic>
      <p:pic>
        <p:nvPicPr>
          <p:cNvPr id="6" name="图片 5" descr="图层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280" y="5434965"/>
            <a:ext cx="1466850" cy="121539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034665" y="1888490"/>
            <a:ext cx="376936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/>
              <a:t>二十四节气</a:t>
            </a:r>
            <a:endParaRPr lang="zh-CN" altLang="en-US" sz="4800"/>
          </a:p>
        </p:txBody>
      </p:sp>
      <p:pic>
        <p:nvPicPr>
          <p:cNvPr id="4" name="lv_0_20240307211150">
            <a:hlinkClick r:id="" action="ppaction://media"/>
          </p:cNvPr>
          <p:cNvPicPr/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 rot="16200000">
            <a:off x="2667635" y="-2666365"/>
            <a:ext cx="6856730" cy="121907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层03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6" name="图片 5" descr="图层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4991735"/>
            <a:ext cx="2251710" cy="1866265"/>
          </a:xfrm>
          <a:prstGeom prst="rect">
            <a:avLst/>
          </a:prstGeom>
        </p:spPr>
      </p:pic>
      <p:pic>
        <p:nvPicPr>
          <p:cNvPr id="4" name="图片 3" descr="/private/var/folders/hb/ht82cl0d7712m2jg4j4v15xc0000gn/T/com.kingsoft.wpsoffice.mac/kaimatting/20240305215048/output_aiMatting_20240305215229.pngoutput_aiMatting_202403052152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525" y="577215"/>
            <a:ext cx="6783070" cy="6706870"/>
          </a:xfrm>
          <a:prstGeom prst="rect">
            <a:avLst/>
          </a:prstGeom>
        </p:spPr>
      </p:pic>
      <p:grpSp>
        <p:nvGrpSpPr>
          <p:cNvPr id="24" name="组合 23" descr="7b0a202020202274657874626f78223a2022220a7d0a"/>
          <p:cNvGrpSpPr/>
          <p:nvPr/>
        </p:nvGrpSpPr>
        <p:grpSpPr>
          <a:xfrm>
            <a:off x="857250" y="1249680"/>
            <a:ext cx="6612109" cy="3396615"/>
            <a:chOff x="7700" y="4135"/>
            <a:chExt cx="3845" cy="3380"/>
          </a:xfrm>
        </p:grpSpPr>
        <p:grpSp>
          <p:nvGrpSpPr>
            <p:cNvPr id="25" name="组合 24"/>
            <p:cNvGrpSpPr/>
            <p:nvPr/>
          </p:nvGrpSpPr>
          <p:grpSpPr>
            <a:xfrm>
              <a:off x="7700" y="4135"/>
              <a:ext cx="3738" cy="3380"/>
              <a:chOff x="7307" y="3664"/>
              <a:chExt cx="3972" cy="3591"/>
            </a:xfrm>
          </p:grpSpPr>
          <p:pic>
            <p:nvPicPr>
              <p:cNvPr id="26" name="图片 25" descr="99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71" y="3797"/>
                <a:ext cx="3808" cy="3458"/>
              </a:xfrm>
              <a:prstGeom prst="rect">
                <a:avLst/>
              </a:prstGeom>
              <a:pattFill>
                <a:fgClr>
                  <a:srgbClr val="FFFFFF"/>
                </a:fgClr>
                <a:bgClr>
                  <a:srgbClr val="FFFFFF"/>
                </a:bgClr>
              </a:pattFill>
            </p:spPr>
          </p:pic>
          <p:pic>
            <p:nvPicPr>
              <p:cNvPr id="27" name="图片 26" descr="99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307" y="3664"/>
                <a:ext cx="3808" cy="3458"/>
              </a:xfrm>
              <a:prstGeom prst="rect">
                <a:avLst/>
              </a:prstGeom>
              <a:pattFill>
                <a:fgClr>
                  <a:srgbClr val="FFFFFF"/>
                </a:fgClr>
                <a:bgClr>
                  <a:srgbClr val="FFFFFF"/>
                </a:bgClr>
              </a:pattFill>
            </p:spPr>
          </p:pic>
          <p:sp>
            <p:nvSpPr>
              <p:cNvPr id="28" name="圆角矩形 27"/>
              <p:cNvSpPr/>
              <p:nvPr/>
            </p:nvSpPr>
            <p:spPr>
              <a:xfrm>
                <a:off x="7470" y="3840"/>
                <a:ext cx="3501" cy="2491"/>
              </a:xfrm>
              <a:prstGeom prst="roundRect">
                <a:avLst>
                  <a:gd name="adj" fmla="val 23863"/>
                </a:avLst>
              </a:prstGeom>
              <a:noFill/>
              <a:ln w="22225">
                <a:solidFill>
                  <a:srgbClr val="7CB0EB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29" name="文本框 28"/>
            <p:cNvSpPr txBox="1"/>
            <p:nvPr/>
          </p:nvSpPr>
          <p:spPr>
            <a:xfrm>
              <a:off x="7747" y="4425"/>
              <a:ext cx="3798" cy="2384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p>
              <a:pPr algn="l" fontAlgn="auto">
                <a:lnSpc>
                  <a:spcPts val="3560"/>
                </a:lnSpc>
              </a:pPr>
              <a:r>
                <a:rPr lang="en-US" altLang="zh-CN" sz="2400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         </a:t>
              </a:r>
              <a:r>
                <a:rPr lang="zh-CN" altLang="en-US" sz="4800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我想感谢</a:t>
              </a:r>
              <a:r>
                <a:rPr lang="en-US" altLang="zh-CN" sz="4800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 </a:t>
              </a:r>
              <a:r>
                <a:rPr lang="en-US" altLang="zh-CN" sz="4800" u="sng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              </a:t>
              </a:r>
              <a:r>
                <a:rPr lang="zh-CN" altLang="en-US" sz="4800" u="sng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！</a:t>
              </a:r>
              <a:r>
                <a:rPr lang="en-US" altLang="zh-CN" sz="2400" u="sng">
                  <a:solidFill>
                    <a:srgbClr val="020000"/>
                  </a:solidFill>
                  <a:latin typeface="标准粗黑" panose="02000503000000000000" charset="-122"/>
                  <a:ea typeface="标准粗黑" panose="02000503000000000000" charset="-122"/>
                  <a:cs typeface="标准粗黑" panose="02000503000000000000" charset="-122"/>
                </a:rPr>
                <a:t>        </a:t>
              </a:r>
              <a:endParaRPr lang="en-US" altLang="zh-CN" sz="2400" u="sng">
                <a:solidFill>
                  <a:srgbClr val="020000"/>
                </a:solidFill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层03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6" name="图片 5" descr="图层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4991735"/>
            <a:ext cx="2251710" cy="1866265"/>
          </a:xfrm>
          <a:prstGeom prst="rect">
            <a:avLst/>
          </a:prstGeom>
        </p:spPr>
      </p:pic>
      <p:pic>
        <p:nvPicPr>
          <p:cNvPr id="4" name="图片 3" descr="/private/var/folders/hb/ht82cl0d7712m2jg4j4v15xc0000gn/T/com.kingsoft.wpsoffice.mac/kaimatting/20240305215048/output_aiMatting_20240305215229.pngoutput_aiMatting_202403052152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525" y="577215"/>
            <a:ext cx="6783070" cy="67068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0" y="1478915"/>
            <a:ext cx="8259445" cy="2731135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p>
            <a:pPr algn="ctr">
              <a:lnSpc>
                <a:spcPct val="150000"/>
              </a:lnSpc>
            </a:pPr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大黑体_GBK" panose="02010600010101010101" charset="-122"/>
                <a:ea typeface="方正大黑体_GBK" panose="02010600010101010101" charset="-122"/>
              </a:rPr>
              <a:t>常州粮食和物资储备有限责任公司</a:t>
            </a:r>
            <a:endParaRPr lang="zh-CN" alt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大黑体_GBK" panose="02010600010101010101" charset="-122"/>
              <a:ea typeface="方正大黑体_GBK" panose="02010600010101010101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大黑体_GBK" panose="02010600010101010101" charset="-122"/>
                <a:ea typeface="方正大黑体_GBK" panose="02010600010101010101" charset="-122"/>
              </a:rPr>
              <a:t>承担中央、省、市三级</a:t>
            </a:r>
            <a:endParaRPr lang="zh-CN" altLang="en-US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大黑体_GBK" panose="02010600010101010101" charset="-122"/>
              <a:ea typeface="方正大黑体_GBK" panose="02010600010101010101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大黑体_GBK" panose="02010600010101010101" charset="-122"/>
                <a:ea typeface="方正大黑体_GBK" panose="02010600010101010101" charset="-122"/>
              </a:rPr>
              <a:t>储备粮和地方应急物资的运作与管理业务</a:t>
            </a:r>
            <a:endParaRPr lang="zh-CN" altLang="en-US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大黑体_GBK" panose="02010600010101010101" charset="-122"/>
              <a:ea typeface="方正大黑体_GBK" panose="0201060001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4" y="0"/>
            <a:ext cx="12188952" cy="6858000"/>
          </a:xfrm>
          <a:prstGeom prst="rect">
            <a:avLst/>
          </a:prstGeom>
        </p:spPr>
      </p:pic>
      <p:pic>
        <p:nvPicPr>
          <p:cNvPr id="6" name="图片 5" descr="图层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280" y="5434965"/>
            <a:ext cx="1466850" cy="121539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034665" y="1888490"/>
            <a:ext cx="376936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800"/>
              <a:t>寻访视频</a:t>
            </a:r>
            <a:endParaRPr lang="zh-CN" altLang="en-US" sz="480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959610" y="742315"/>
            <a:ext cx="6983095" cy="185102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8800">
                <a:gradFill>
                  <a:gsLst>
                    <a:gs pos="0">
                      <a:srgbClr val="D6613F"/>
                    </a:gs>
                    <a:gs pos="100000">
                      <a:srgbClr val="8E3A1D"/>
                    </a:gs>
                  </a:gsLst>
                  <a:lin ang="5400000" scaled="1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  <a:cs typeface="汉仪文黑-45简" panose="00020600040101010101" charset="-122"/>
              </a:rPr>
              <a:t>宁流千滴汗，</a:t>
            </a:r>
            <a:endParaRPr lang="zh-CN" altLang="en-US" sz="8800">
              <a:gradFill>
                <a:gsLst>
                  <a:gs pos="0">
                    <a:srgbClr val="D6613F"/>
                  </a:gs>
                  <a:gs pos="100000">
                    <a:srgbClr val="8E3A1D"/>
                  </a:gs>
                </a:gsLst>
                <a:lin ang="5400000" scaled="1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尚巍手书W" panose="00020600040101010101" charset="-122"/>
              <a:ea typeface="汉仪尚巍手书W" panose="00020600040101010101" charset="-122"/>
              <a:cs typeface="汉仪文黑-45简" panose="0002060004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091940" y="2337435"/>
            <a:ext cx="6983095" cy="18510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8800">
                <a:gradFill>
                  <a:gsLst>
                    <a:gs pos="0">
                      <a:srgbClr val="D6613F"/>
                    </a:gs>
                    <a:gs pos="100000">
                      <a:srgbClr val="8E3A1D"/>
                    </a:gs>
                  </a:gsLst>
                  <a:lin ang="5400000" scaled="1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  <a:cs typeface="汉仪文黑-45简" panose="00020600040101010101" charset="-122"/>
              </a:rPr>
              <a:t>不坏一粒粮！</a:t>
            </a:r>
            <a:endParaRPr lang="zh-CN" altLang="en-US" sz="8800">
              <a:gradFill>
                <a:gsLst>
                  <a:gs pos="0">
                    <a:srgbClr val="D6613F"/>
                  </a:gs>
                  <a:gs pos="100000">
                    <a:srgbClr val="8E3A1D"/>
                  </a:gs>
                </a:gsLst>
                <a:lin ang="5400000" scaled="1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尚巍手书W" panose="00020600040101010101" charset="-122"/>
              <a:ea typeface="汉仪尚巍手书W" panose="00020600040101010101" charset="-122"/>
              <a:cs typeface="汉仪文黑-45简" panose="00020600040101010101" charset="-122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CCA1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635" y="29845"/>
            <a:ext cx="12192000" cy="682815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635" y="0"/>
            <a:ext cx="12209145" cy="6886575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图片 7" descr="微信截图_2023082917151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>
            <a:alphaModFix amt="80000"/>
          </a:blip>
          <a:srcRect b="8807"/>
          <a:stretch>
            <a:fillRect/>
          </a:stretch>
        </p:blipFill>
        <p:spPr>
          <a:xfrm>
            <a:off x="-74295" y="3470910"/>
            <a:ext cx="5316855" cy="3429000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2" name="文本框 1"/>
          <p:cNvSpPr txBox="1"/>
          <p:nvPr/>
        </p:nvSpPr>
        <p:spPr>
          <a:xfrm>
            <a:off x="2410460" y="892810"/>
            <a:ext cx="7636510" cy="2122805"/>
          </a:xfrm>
          <a:prstGeom prst="rect">
            <a:avLst/>
          </a:prstGeom>
          <a:solidFill>
            <a:schemeClr val="bg1">
              <a:alpha val="34000"/>
            </a:schemeClr>
          </a:solidFill>
        </p:spPr>
        <p:txBody>
          <a:bodyPr wrap="square" rtlCol="0">
            <a:spAutoFit/>
          </a:bodyPr>
          <a:p>
            <a:pPr algn="l"/>
            <a:r>
              <a:rPr lang="en-US" altLang="zh-CN" sz="6600"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</a:rPr>
              <a:t>  </a:t>
            </a:r>
            <a:r>
              <a:rPr lang="zh-CN" altLang="en-US" sz="6600"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</a:rPr>
              <a:t>禾下乘凉梦</a:t>
            </a:r>
            <a:r>
              <a:rPr lang="en-US" altLang="zh-CN" sz="6600"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</a:rPr>
              <a:t>   </a:t>
            </a:r>
            <a:endParaRPr lang="en-US" altLang="zh-CN" sz="6600">
              <a:latin typeface="汉仪尚巍手书W" panose="00020600040101010101" charset="-122"/>
              <a:ea typeface="汉仪尚巍手书W" panose="00020600040101010101" charset="-122"/>
              <a:cs typeface="汉仪尚巍手书W" panose="00020600040101010101" charset="-122"/>
            </a:endParaRPr>
          </a:p>
          <a:p>
            <a:pPr algn="ctr"/>
            <a:r>
              <a:rPr lang="en-US" altLang="zh-CN" sz="6600"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</a:rPr>
              <a:t>       </a:t>
            </a:r>
            <a:r>
              <a:rPr lang="zh-CN" altLang="en-US" sz="6600">
                <a:latin typeface="汉仪尚巍手书W" panose="00020600040101010101" charset="-122"/>
                <a:ea typeface="汉仪尚巍手书W" panose="00020600040101010101" charset="-122"/>
                <a:cs typeface="汉仪尚巍手书W" panose="00020600040101010101" charset="-122"/>
              </a:rPr>
              <a:t>一梦逐一生</a:t>
            </a:r>
            <a:endParaRPr lang="zh-CN" altLang="en-US" sz="6600">
              <a:latin typeface="汉仪尚巍手书W" panose="00020600040101010101" charset="-122"/>
              <a:ea typeface="汉仪尚巍手书W" panose="00020600040101010101" charset="-122"/>
              <a:cs typeface="汉仪尚巍手书W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文本框 6"/>
          <p:cNvSpPr txBox="1"/>
          <p:nvPr/>
        </p:nvSpPr>
        <p:spPr>
          <a:xfrm>
            <a:off x="346710" y="1167130"/>
            <a:ext cx="11498580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     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国务院总理李强在作政府工作报告时说，</a:t>
            </a:r>
            <a:r>
              <a:rPr lang="zh-CN" altLang="en-US" sz="3200">
                <a:solidFill>
                  <a:srgbClr val="C00000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2023年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全国粮食总产量</a:t>
            </a:r>
            <a:r>
              <a:rPr lang="zh-CN" altLang="en-US" sz="3200">
                <a:solidFill>
                  <a:srgbClr val="C00000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1.39万亿斤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，再创历史新高。</a:t>
            </a:r>
            <a:endParaRPr lang="zh-CN" altLang="en-US" sz="3200">
              <a:latin typeface="方正大黑体_GBK" panose="02010600010101010101" charset="-122"/>
              <a:ea typeface="方正大黑体_GBK" panose="02010600010101010101" charset="-122"/>
              <a:cs typeface="方正大黑体_GBK" panose="02010600010101010101" charset="-122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 </a:t>
            </a:r>
            <a:r>
              <a:rPr lang="en-US" altLang="zh-CN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    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农业农村部部长唐仁健在十四届全国人大二次会议中指出：我们实现了以秋补夏、以丰补歉，</a:t>
            </a:r>
            <a:r>
              <a:rPr lang="zh-CN" altLang="en-US" sz="3200">
                <a:solidFill>
                  <a:srgbClr val="C00000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人均粮食占有量达到493公斤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，继续</a:t>
            </a:r>
            <a:r>
              <a:rPr lang="zh-CN" altLang="en-US" sz="3200">
                <a:solidFill>
                  <a:srgbClr val="C00000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高于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国内公认的</a:t>
            </a:r>
            <a:r>
              <a:rPr lang="zh-CN" altLang="en-US" sz="3200">
                <a:solidFill>
                  <a:srgbClr val="C00000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400公斤粮食安全线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。我国粮食库存消费比</a:t>
            </a:r>
            <a:r>
              <a:rPr lang="zh-CN" altLang="en-US" sz="3200">
                <a:solidFill>
                  <a:srgbClr val="C00000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远高于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联合国粮农组织提出的</a:t>
            </a:r>
            <a:r>
              <a:rPr lang="zh-CN" altLang="en-US" sz="3200">
                <a:solidFill>
                  <a:srgbClr val="C00000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17%-18%的安全水平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。”</a:t>
            </a:r>
            <a:endParaRPr lang="zh-CN" altLang="en-US" sz="3200">
              <a:latin typeface="方正大黑体_GBK" panose="02010600010101010101" charset="-122"/>
              <a:ea typeface="方正大黑体_GBK" panose="02010600010101010101" charset="-122"/>
              <a:cs typeface="方正大黑体_GBK" panose="02010600010101010101" charset="-122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581025" y="1823085"/>
            <a:ext cx="6983095" cy="14116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6600">
                <a:gradFill>
                  <a:gsLst>
                    <a:gs pos="0">
                      <a:srgbClr val="D6613F"/>
                    </a:gs>
                    <a:gs pos="100000">
                      <a:srgbClr val="8E3A1D"/>
                    </a:gs>
                  </a:gsLst>
                  <a:lin ang="5400000" scaled="1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  <a:cs typeface="汉仪文黑-45简" panose="00020600040101010101" charset="-122"/>
              </a:rPr>
              <a:t>农业大国</a:t>
            </a:r>
            <a:endParaRPr lang="zh-CN" altLang="en-US" sz="6600">
              <a:gradFill>
                <a:gsLst>
                  <a:gs pos="0">
                    <a:srgbClr val="D6613F"/>
                  </a:gs>
                  <a:gs pos="100000">
                    <a:srgbClr val="8E3A1D"/>
                  </a:gs>
                </a:gsLst>
                <a:lin ang="5400000" scaled="1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尚巍手书W" panose="00020600040101010101" charset="-122"/>
              <a:ea typeface="汉仪尚巍手书W" panose="00020600040101010101" charset="-122"/>
              <a:cs typeface="汉仪文黑-45简" panose="0002060004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888355" y="1163955"/>
            <a:ext cx="6983095" cy="23920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11500"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  <a:cs typeface="汉仪文黑-45简" panose="00020600040101010101" charset="-122"/>
              </a:rPr>
              <a:t>农业强国</a:t>
            </a:r>
            <a:endParaRPr lang="zh-CN" altLang="en-US" sz="11500">
              <a:solidFill>
                <a:schemeClr val="accent5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尚巍手书W" panose="00020600040101010101" charset="-122"/>
              <a:ea typeface="汉仪尚巍手书W" panose="00020600040101010101" charset="-122"/>
              <a:cs typeface="汉仪文黑-45简" panose="00020600040101010101" charset="-122"/>
            </a:endParaRPr>
          </a:p>
        </p:txBody>
      </p:sp>
      <p:sp>
        <p:nvSpPr>
          <p:cNvPr id="4" name="右箭头 3"/>
          <p:cNvSpPr/>
          <p:nvPr/>
        </p:nvSpPr>
        <p:spPr>
          <a:xfrm>
            <a:off x="4314190" y="2588895"/>
            <a:ext cx="1574165" cy="164465"/>
          </a:xfrm>
          <a:prstGeom prst="rightArrow">
            <a:avLst/>
          </a:prstGeom>
          <a:solidFill>
            <a:srgbClr val="B14C2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 animBg="1"/>
      <p:bldP spid="4" grpId="1" animBg="1"/>
      <p:bldP spid="3" grpId="0"/>
      <p:bldP spid="3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429260" y="344170"/>
            <a:ext cx="11498580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     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2024年中央发布的</a:t>
            </a:r>
            <a:r>
              <a:rPr lang="zh-CN" altLang="en-US" sz="3200">
                <a:solidFill>
                  <a:srgbClr val="FF0000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一号文件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中提到：以“千万工程”为引领，建设</a:t>
            </a:r>
            <a:r>
              <a:rPr lang="zh-CN" altLang="en-US" sz="3200">
                <a:solidFill>
                  <a:srgbClr val="FF0000"/>
                </a:solidFill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农业强国</a:t>
            </a:r>
            <a:r>
              <a:rPr lang="zh-CN" altLang="en-US" sz="3200">
                <a:latin typeface="方正大黑体_GBK" panose="02010600010101010101" charset="-122"/>
                <a:ea typeface="方正大黑体_GBK" panose="02010600010101010101" charset="-122"/>
                <a:cs typeface="方正大黑体_GBK" panose="02010600010101010101" charset="-122"/>
              </a:rPr>
              <a:t>，坚持稳中求进工作总基调，锚定建设农业强国目标，确保守住国家粮食安全和不发生规模性返贫底线，坚决守住“三农”（农业、农村和农民）底线，努力推动“三农”工作持续取得新进展新提升。</a:t>
            </a:r>
            <a:endParaRPr lang="zh-CN" altLang="en-US" sz="3200">
              <a:latin typeface="方正大黑体_GBK" panose="02010600010101010101" charset="-122"/>
              <a:ea typeface="方正大黑体_GBK" panose="02010600010101010101" charset="-122"/>
              <a:cs typeface="方正大黑体_GBK" panose="02010600010101010101" charset="-122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文本框 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4" y="0"/>
            <a:ext cx="12188952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文本框 5" descr="图层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280" y="5434965"/>
            <a:ext cx="1466850" cy="12153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/>
        </p:nvSpPr>
        <p:spPr>
          <a:xfrm>
            <a:off x="-312420" y="1646555"/>
            <a:ext cx="9884410" cy="1938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zh-CN" altLang="en-US" sz="80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大黑体_GBK" panose="02010600010101010101" charset="-122"/>
                <a:ea typeface="方正大黑体_GBK" panose="02010600010101010101" charset="-122"/>
                <a:cs typeface="汉仪文黑-45简" panose="00020600040101010101" charset="-122"/>
                <a:sym typeface="+mn-ea"/>
              </a:rPr>
              <a:t>我们该怎么做？</a:t>
            </a:r>
            <a:endParaRPr lang="zh-CN" altLang="en-US" sz="80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大黑体_GBK" panose="02010600010101010101" charset="-122"/>
              <a:ea typeface="方正大黑体_GBK" panose="02010600010101010101" charset="-122"/>
              <a:cs typeface="汉仪文黑-45简" panose="00020600040101010101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文本框 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4" y="0"/>
            <a:ext cx="12188952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 descr="图层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280" y="5434965"/>
            <a:ext cx="1466850" cy="1215390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469265" y="1430020"/>
            <a:ext cx="9884410" cy="2584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p>
            <a:pPr indent="0">
              <a:lnSpc>
                <a:spcPct val="150000"/>
              </a:lnSpc>
            </a:pPr>
            <a:r>
              <a:rPr lang="zh-CN" altLang="en-US" sz="5400" b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  <a:cs typeface="汉仪文黑-45简" panose="00020600040101010101" charset="-122"/>
              </a:rPr>
              <a:t>一粥一饭，当思来处不易；</a:t>
            </a:r>
            <a:endParaRPr lang="zh-CN" altLang="en-US" sz="5400" b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尚巍手书W" panose="00020600040101010101" charset="-122"/>
              <a:ea typeface="汉仪尚巍手书W" panose="00020600040101010101" charset="-122"/>
              <a:cs typeface="汉仪文黑-45简" panose="0002060004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altLang="zh-CN" sz="5400" b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  <a:cs typeface="汉仪文黑-45简" panose="00020600040101010101" charset="-122"/>
              </a:rPr>
              <a:t>  </a:t>
            </a:r>
            <a:r>
              <a:rPr lang="zh-CN" altLang="en-US" sz="5400" b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  <a:cs typeface="汉仪文黑-45简" panose="00020600040101010101" charset="-122"/>
              </a:rPr>
              <a:t>半</a:t>
            </a:r>
            <a:r>
              <a:rPr lang="zh-CN" altLang="en-US" sz="5400" b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尚巍手书W" panose="00020600040101010101" charset="-122"/>
                <a:ea typeface="汉仪尚巍手书W" panose="00020600040101010101" charset="-122"/>
                <a:cs typeface="汉仪文黑-45简" panose="00020600040101010101" charset="-122"/>
              </a:rPr>
              <a:t>丝半缕，恒念物力维艰。</a:t>
            </a:r>
            <a:endParaRPr lang="zh-CN" altLang="en-US" sz="5400" b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尚巍手书W" panose="00020600040101010101" charset="-122"/>
              <a:ea typeface="汉仪尚巍手书W" panose="00020600040101010101" charset="-122"/>
              <a:cs typeface="汉仪文黑-45简" panose="00020600040101010101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13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114.xml><?xml version="1.0" encoding="utf-8"?>
<p:tagLst xmlns:p="http://schemas.openxmlformats.org/presentationml/2006/main">
  <p:tag name="KSO_WM_UNIT_PLACING_PICTURE_USER_VIEWPORT" val="{&quot;height&quot;:10800,&quot;width&quot;:19195.2}"/>
</p:tagLst>
</file>

<file path=ppt/tags/tag115.xml><?xml version="1.0" encoding="utf-8"?>
<p:tagLst xmlns:p="http://schemas.openxmlformats.org/presentationml/2006/main">
  <p:tag name="KSO_WM_UNIT_PLACING_PICTURE_USER_VIEWPORT" val="{&quot;height&quot;:1914,&quot;width&quot;:2310}"/>
</p:tagLst>
</file>

<file path=ppt/tags/tag11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1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18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0*0*0*0"/>
</p:tagLst>
</file>

<file path=ppt/tags/tag119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2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26.xml><?xml version="1.0" encoding="utf-8"?>
<p:tagLst xmlns:p="http://schemas.openxmlformats.org/presentationml/2006/main">
  <p:tag name="resource_record_key" val="{&quot;13&quot;:[4563121,19971666,20419716,20419701,20419730,20482077,19972049,4563122,4532420,4563120],&quot;65&quot;:[20187308]}"/>
  <p:tag name="commondata" val="eyJoZGlkIjoiZDQyMjM0NjVlYWE0MmRhYjFlNzAzN2QwMmZjMmU2YmYifQ=="/>
</p:tagLst>
</file>

<file path=ppt/theme/theme1.xml><?xml version="1.0" encoding="utf-8"?>
<a:theme xmlns:a="http://schemas.openxmlformats.org/drawingml/2006/main" name="Office 主题">
  <a:themeElements>
    <a:clrScheme name="自定义 88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318A7D"/>
      </a:accent1>
      <a:accent2>
        <a:srgbClr val="42B9A8"/>
      </a:accent2>
      <a:accent3>
        <a:srgbClr val="F2B501"/>
      </a:accent3>
      <a:accent4>
        <a:srgbClr val="318A7D"/>
      </a:accent4>
      <a:accent5>
        <a:srgbClr val="42B9A8"/>
      </a:accent5>
      <a:accent6>
        <a:srgbClr val="F2B501"/>
      </a:accent6>
      <a:hlink>
        <a:srgbClr val="318A7D"/>
      </a:hlink>
      <a:folHlink>
        <a:srgbClr val="42B9A8"/>
      </a:folHlink>
    </a:clrScheme>
    <a:fontScheme name="Office">
      <a:majorFont>
        <a:latin typeface="汉仪旗黑-55简"/>
        <a:ea typeface=""/>
        <a:cs typeface=""/>
        <a:font script="Jpan" typeface="ＭＳ Ｐゴシック"/>
        <a:font script="Hang" typeface="맑은 고딕"/>
        <a:font script="Hans" typeface="汉仪旗黑-55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旗黑-55简"/>
        <a:ea typeface=""/>
        <a:cs typeface=""/>
        <a:font script="Jpan" typeface="ＭＳ Ｐゴシック"/>
        <a:font script="Hang" typeface="맑은 고딕"/>
        <a:font script="Hans" typeface="汉仪旗黑-55简"/>
        <a:font script="Hant" typeface="新細明體"/>
        <a:font script="Arab" typeface="汉仪旗黑-55简"/>
        <a:font script="Hebr" typeface="汉仪旗黑-55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旗黑-55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eaLnBrk="1" hangingPunct="1">
          <a:lnSpc>
            <a:spcPct val="130000"/>
          </a:lnSpc>
          <a:defRPr sz="3200" b="1" dirty="0" smtClean="0">
            <a:latin typeface="楷体" pitchFamily="49" charset="-122"/>
            <a:ea typeface="楷体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汉仪文黑-45简"/>
        <a:ea typeface="汉仪文黑-45简"/>
        <a:cs typeface=""/>
      </a:majorFont>
      <a:minorFont>
        <a:latin typeface="汉仪文黑-45简"/>
        <a:ea typeface="汉仪文黑-45简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lnSpc>
            <a:spcPct val="130000"/>
          </a:lnSpc>
          <a:spcBef>
            <a:spcPts val="0"/>
          </a:spcBef>
          <a:spcAft>
            <a:spcPts val="0"/>
          </a:spcAft>
          <a:defRPr lang="zh-CN" altLang="en-US">
            <a:cs typeface="汉仪文黑-45简" panose="00020600040101010101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3_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bg1"/>
            </a:gs>
            <a:gs pos="36000">
              <a:schemeClr val="bg1"/>
            </a:gs>
            <a:gs pos="100000">
              <a:srgbClr val="C7C7C7"/>
            </a:gs>
          </a:gsLst>
          <a:lin ang="13500000" scaled="1"/>
          <a:tileRect/>
        </a:gradFill>
        <a:ln w="15875">
          <a:solidFill>
            <a:schemeClr val="bg1"/>
          </a:solidFill>
        </a:ln>
        <a:effectLst>
          <a:outerShdw blurRad="419100" dist="393700" dir="2700000" sx="90000" sy="90000" algn="tl" rotWithShape="0">
            <a:schemeClr val="tx1">
              <a:lumMod val="50000"/>
              <a:lumOff val="50000"/>
              <a:alpha val="40000"/>
            </a:schemeClr>
          </a:outerShdw>
        </a:effectLst>
      </a:spPr>
      <a:bodyPr lIns="68580" tIns="34290" rIns="68580" bIns="34290" spcCol="0"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985</Words>
  <Application>WPS 文字</Application>
  <PresentationFormat>宽屏</PresentationFormat>
  <Paragraphs>101</Paragraphs>
  <Slides>28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20</vt:i4>
      </vt:variant>
      <vt:variant>
        <vt:lpstr>主题</vt:lpstr>
      </vt:variant>
      <vt:variant>
        <vt:i4>5</vt:i4>
      </vt:variant>
      <vt:variant>
        <vt:lpstr>幻灯片标题</vt:lpstr>
      </vt:variant>
      <vt:variant>
        <vt:i4>28</vt:i4>
      </vt:variant>
    </vt:vector>
  </HeadingPairs>
  <TitlesOfParts>
    <vt:vector size="53" baseType="lpstr">
      <vt:lpstr>Arial</vt:lpstr>
      <vt:lpstr>宋体</vt:lpstr>
      <vt:lpstr>Wingdings</vt:lpstr>
      <vt:lpstr>汉仪旗黑-55简</vt:lpstr>
      <vt:lpstr>汉仪中黑KW</vt:lpstr>
      <vt:lpstr>楷体</vt:lpstr>
      <vt:lpstr>Calibri</vt:lpstr>
      <vt:lpstr>汉仪书宋二KW</vt:lpstr>
      <vt:lpstr>微软雅黑</vt:lpstr>
      <vt:lpstr>汉仪文黑-45简</vt:lpstr>
      <vt:lpstr>Wingdings</vt:lpstr>
      <vt:lpstr>汉仪尚巍手书W</vt:lpstr>
      <vt:lpstr>字由点字浩魂</vt:lpstr>
      <vt:lpstr>冬青黑体简体中文</vt:lpstr>
      <vt:lpstr>方正大黑体_GBK</vt:lpstr>
      <vt:lpstr>汉仪蝶语体简</vt:lpstr>
      <vt:lpstr>标准粗黑</vt:lpstr>
      <vt:lpstr>宋体</vt:lpstr>
      <vt:lpstr>Arial Unicode MS</vt:lpstr>
      <vt:lpstr>黑体</vt:lpstr>
      <vt:lpstr>Office 主题</vt:lpstr>
      <vt:lpstr>Office 主题​​</vt:lpstr>
      <vt:lpstr>1_Office 主题​​</vt:lpstr>
      <vt:lpstr>2_Office 主题​​</vt:lpstr>
      <vt:lpstr>3_Office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金珂</cp:lastModifiedBy>
  <cp:revision>32</cp:revision>
  <dcterms:created xsi:type="dcterms:W3CDTF">2024-03-13T09:07:48Z</dcterms:created>
  <dcterms:modified xsi:type="dcterms:W3CDTF">2024-03-13T09:07:48Z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2052-6.2.1.8344</vt:lpwstr>
  </property>
  <property fmtid="{D5CDD505-2E9C-101B-9397-08002B2CF9AE}" pid="3" name="ICV">
    <vt:lpwstr>B0FA932F4BA2202FE36CF165EA8D867B_43</vt:lpwstr>
  </property>
</Properties>
</file>