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4" ContentType="video/mp4"/>
  <Default Extension="mp3" ContentType="audio/mp3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media/image45.svg" ContentType="image/svg+xml"/>
  <Override PartName="/ppt/media/image47.svg" ContentType="image/svg+xml"/>
  <Override PartName="/ppt/media/image49.svg" ContentType="image/svg+xml"/>
  <Override PartName="/ppt/media/image51.svg" ContentType="image/svg+xml"/>
  <Override PartName="/ppt/media/image53.svg" ContentType="image/svg+xml"/>
  <Override PartName="/ppt/media/image65.svg" ContentType="image/svg+xml"/>
  <Override PartName="/ppt/media/image67.svg" ContentType="image/svg+xml"/>
  <Override PartName="/ppt/media/image69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3"/>
  </p:sldMasterIdLst>
  <p:notesMasterIdLst>
    <p:notesMasterId r:id="rId5"/>
  </p:notesMasterIdLst>
  <p:sldIdLst>
    <p:sldId id="286" r:id="rId4"/>
    <p:sldId id="335" r:id="rId6"/>
    <p:sldId id="485" r:id="rId7"/>
    <p:sldId id="474" r:id="rId8"/>
    <p:sldId id="478" r:id="rId9"/>
    <p:sldId id="582" r:id="rId10"/>
    <p:sldId id="371" r:id="rId11"/>
    <p:sldId id="473" r:id="rId12"/>
    <p:sldId id="477" r:id="rId13"/>
    <p:sldId id="585" r:id="rId14"/>
    <p:sldId id="583" r:id="rId15"/>
    <p:sldId id="475" r:id="rId16"/>
    <p:sldId id="479" r:id="rId17"/>
    <p:sldId id="584" r:id="rId18"/>
    <p:sldId id="476" r:id="rId19"/>
    <p:sldId id="480" r:id="rId20"/>
    <p:sldId id="613" r:id="rId21"/>
    <p:sldId id="586" r:id="rId22"/>
    <p:sldId id="256" r:id="rId23"/>
    <p:sldId id="538" r:id="rId24"/>
    <p:sldId id="536" r:id="rId25"/>
    <p:sldId id="291" r:id="rId26"/>
    <p:sldId id="539" r:id="rId27"/>
    <p:sldId id="269" r:id="rId28"/>
    <p:sldId id="581" r:id="rId29"/>
    <p:sldId id="407" r:id="rId30"/>
    <p:sldId id="408" r:id="rId31"/>
    <p:sldId id="409" r:id="rId32"/>
    <p:sldId id="410" r:id="rId33"/>
    <p:sldId id="411" r:id="rId34"/>
    <p:sldId id="412" r:id="rId35"/>
    <p:sldId id="413" r:id="rId36"/>
    <p:sldId id="414" r:id="rId37"/>
    <p:sldId id="415" r:id="rId38"/>
    <p:sldId id="416" r:id="rId39"/>
    <p:sldId id="418" r:id="rId40"/>
    <p:sldId id="417" r:id="rId41"/>
  </p:sldIdLst>
  <p:sldSz cx="12192000" cy="6858000"/>
  <p:notesSz cx="9144000" cy="6858000"/>
  <p:custDataLst>
    <p:tags r:id="rId4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4" userDrawn="1">
          <p15:clr>
            <a:srgbClr val="A4A3A4"/>
          </p15:clr>
        </p15:guide>
        <p15:guide id="2" pos="381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D8A0"/>
    <a:srgbClr val="C8DDFD"/>
    <a:srgbClr val="FFFF99"/>
    <a:srgbClr val="FFE3DE"/>
    <a:srgbClr val="FF9B9B"/>
    <a:srgbClr val="ADC6ED"/>
    <a:srgbClr val="CE3C3C"/>
    <a:srgbClr val="F9AE57"/>
    <a:srgbClr val="960000"/>
    <a:srgbClr val="6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6" d="100"/>
          <a:sy n="66" d="100"/>
        </p:scale>
        <p:origin x="652" y="16"/>
      </p:cViewPr>
      <p:guideLst>
        <p:guide orient="horz" pos="2154"/>
        <p:guide pos="381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6" Type="http://schemas.openxmlformats.org/officeDocument/2006/relationships/tags" Target="tags/tag22.xml"/><Relationship Id="rId45" Type="http://schemas.openxmlformats.org/officeDocument/2006/relationships/commentAuthors" Target="commentAuthors.xml"/><Relationship Id="rId44" Type="http://schemas.openxmlformats.org/officeDocument/2006/relationships/tableStyles" Target="tableStyles.xml"/><Relationship Id="rId43" Type="http://schemas.openxmlformats.org/officeDocument/2006/relationships/viewProps" Target="viewProps.xml"/><Relationship Id="rId42" Type="http://schemas.openxmlformats.org/officeDocument/2006/relationships/presProps" Target="presProps.xml"/><Relationship Id="rId41" Type="http://schemas.openxmlformats.org/officeDocument/2006/relationships/slide" Target="slides/slide37.xml"/><Relationship Id="rId40" Type="http://schemas.openxmlformats.org/officeDocument/2006/relationships/slide" Target="slides/slide36.xml"/><Relationship Id="rId4" Type="http://schemas.openxmlformats.org/officeDocument/2006/relationships/slide" Target="slides/slide1.xml"/><Relationship Id="rId39" Type="http://schemas.openxmlformats.org/officeDocument/2006/relationships/slide" Target="slides/slide35.xml"/><Relationship Id="rId38" Type="http://schemas.openxmlformats.org/officeDocument/2006/relationships/slide" Target="slides/slide34.xml"/><Relationship Id="rId37" Type="http://schemas.openxmlformats.org/officeDocument/2006/relationships/slide" Target="slides/slide33.xml"/><Relationship Id="rId36" Type="http://schemas.openxmlformats.org/officeDocument/2006/relationships/slide" Target="slides/slide32.xml"/><Relationship Id="rId35" Type="http://schemas.openxmlformats.org/officeDocument/2006/relationships/slide" Target="slides/slide31.xml"/><Relationship Id="rId34" Type="http://schemas.openxmlformats.org/officeDocument/2006/relationships/slide" Target="slides/slide30.xml"/><Relationship Id="rId33" Type="http://schemas.openxmlformats.org/officeDocument/2006/relationships/slide" Target="slides/slide29.xml"/><Relationship Id="rId32" Type="http://schemas.openxmlformats.org/officeDocument/2006/relationships/slide" Target="slides/slide28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E99CB-77A4-45C0-A6CC-43242E2ED5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4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5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6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B4CBB4-4C0C-4F2F-9473-51D1D52AE4A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10883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6E435A6-09D2-4ABC-903D-BAA221EEE208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B4CBB4-4C0C-4F2F-9473-51D1D52AE4A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27FA9D-6BE3-4A1F-89E8-004E2024DF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microsoft.com/office/2007/relationships/hdphoto" Target="../media/image4.wdp"/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969" t="3761" r="16093" b="36516"/>
          <a:stretch>
            <a:fillRect/>
          </a:stretch>
        </p:blipFill>
        <p:spPr>
          <a:xfrm>
            <a:off x="1966912" y="990599"/>
            <a:ext cx="8124825" cy="409575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 userDrawn="1"/>
        </p:nvSpPr>
        <p:spPr>
          <a:xfrm>
            <a:off x="11471567" y="372777"/>
            <a:ext cx="431079" cy="298739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id-ID" sz="1350" dirty="0">
              <a:solidFill>
                <a:prstClr val="white">
                  <a:lumMod val="50000"/>
                </a:prstClr>
              </a:solidFill>
              <a:latin typeface="杨任东竹石体-Heavy" panose="02000000000000000000" pitchFamily="2" charset="-122"/>
              <a:ea typeface="杨任东竹石体-Heavy" panose="02000000000000000000" pitchFamily="2" charset="-122"/>
            </a:endParaRP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71567" y="327461"/>
            <a:ext cx="431079" cy="389083"/>
          </a:xfrm>
        </p:spPr>
        <p:txBody>
          <a:bodyPr lIns="0" tIns="0" rIns="0" bIns="0"/>
          <a:lstStyle>
            <a:lvl1pPr algn="ctr">
              <a:defRPr sz="1000">
                <a:solidFill>
                  <a:schemeClr val="bg1">
                    <a:lumMod val="50000"/>
                  </a:schemeClr>
                </a:solidFill>
                <a:latin typeface="Lato" panose="020F0502020204030203" pitchFamily="34" charset="0"/>
                <a:ea typeface="杨任东竹石体-Heavy" panose="02000000000000000000" pitchFamily="2" charset="-122"/>
              </a:defRPr>
            </a:lvl1pPr>
          </a:lstStyle>
          <a:p>
            <a:pPr>
              <a:defRPr/>
            </a:pPr>
            <a:fld id="{FCEE2C88-6C8F-484D-AF69-578F576B1F44}" type="slidenum">
              <a:rPr lang="en-US" smtClean="0">
                <a:solidFill>
                  <a:prstClr val="white">
                    <a:lumMod val="50000"/>
                  </a:prstClr>
                </a:solidFill>
              </a:rPr>
            </a:fld>
            <a:endParaRPr lang="en-US" dirty="0">
              <a:solidFill>
                <a:prstClr val="white">
                  <a:lumMod val="50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杨任东竹石体-Heavy" panose="02000000000000000000" pitchFamily="2" charset="-122"/>
                <a:ea typeface="杨任东竹石体-Heavy" panose="02000000000000000000" pitchFamily="2" charset="-122"/>
              </a:defRPr>
            </a:lvl1pPr>
          </a:lstStyle>
          <a:p>
            <a:pPr>
              <a:defRPr/>
            </a:pPr>
            <a:fld id="{2062C1E6-100B-44D2-A1C7-A34E3BD9A12C}" type="datetimeFigureOut">
              <a:rPr lang="zh-CN" altLang="en-US" smtClean="0"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杨任东竹石体-Heavy" panose="02000000000000000000" pitchFamily="2" charset="-122"/>
                <a:ea typeface="杨任东竹石体-Heavy" panose="02000000000000000000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杨任东竹石体-Heavy" panose="02000000000000000000" pitchFamily="2" charset="-122"/>
                <a:ea typeface="杨任东竹石体-Heavy" panose="02000000000000000000" pitchFamily="2" charset="-122"/>
              </a:defRPr>
            </a:lvl1pPr>
          </a:lstStyle>
          <a:p>
            <a:pPr>
              <a:defRPr/>
            </a:pPr>
            <a:fld id="{C14A6F88-39AC-442E-B372-2FEBDC340D1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5" Type="http://schemas.openxmlformats.org/officeDocument/2006/relationships/theme" Target="../theme/theme2.xml"/><Relationship Id="rId14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A952E-0A76-4D52-9A03-73DEAE47F38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92F0FD-0DB1-4FB0-A34E-9FD85EDCDCC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12B39-B0EE-4376-B9CC-33A6B3A079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2E413-3FFF-4EE0-AFD3-E54A568C9FEA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</p:sldLayoutIdLst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1.xml"/><Relationship Id="rId6" Type="http://schemas.microsoft.com/office/2007/relationships/hdphoto" Target="../media/image11.wdp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3" Type="http://schemas.openxmlformats.org/officeDocument/2006/relationships/tags" Target="../tags/tag1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6" Type="http://schemas.microsoft.com/office/2007/relationships/media" Target="../media/media2.mp3"/><Relationship Id="rId5" Type="http://schemas.openxmlformats.org/officeDocument/2006/relationships/audio" Target="../media/media2.mp3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6" Type="http://schemas.microsoft.com/office/2007/relationships/media" Target="../media/media3.m4a"/><Relationship Id="rId5" Type="http://schemas.openxmlformats.org/officeDocument/2006/relationships/audio" Target="../media/media3.m4a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microsoft.com/office/2007/relationships/media" Target="file:///C:\Users\Administrator\Desktop\&#19968;&#24072;&#19968;&#20248;&#24605;&#21697;&#26368;&#32456;&#29256;\&#26102;&#31354;&#31359;&#26797;&#26426;.mp3" TargetMode="External"/><Relationship Id="rId3" Type="http://schemas.openxmlformats.org/officeDocument/2006/relationships/audio" Target="file:///C:\Users\Administrator\Desktop\&#19968;&#24072;&#19968;&#20248;&#24605;&#21697;&#26368;&#32456;&#29256;\&#26102;&#31354;&#31359;&#26797;&#26426;.mp3" TargetMode="External"/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hdphoto" Target="../media/image23.wdp"/><Relationship Id="rId5" Type="http://schemas.openxmlformats.org/officeDocument/2006/relationships/image" Target="../media/image22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9.png"/><Relationship Id="rId4" Type="http://schemas.openxmlformats.org/officeDocument/2006/relationships/image" Target="../media/image24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4.png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1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6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microsoft.com/office/2007/relationships/hdphoto" Target="../media/image11.wdp"/><Relationship Id="rId3" Type="http://schemas.openxmlformats.org/officeDocument/2006/relationships/image" Target="../media/image10.png"/><Relationship Id="rId2" Type="http://schemas.openxmlformats.org/officeDocument/2006/relationships/image" Target="../media/image40.png"/><Relationship Id="rId1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2.jpeg"/><Relationship Id="rId3" Type="http://schemas.microsoft.com/office/2007/relationships/hdphoto" Target="../media/image11.wdp"/><Relationship Id="rId2" Type="http://schemas.openxmlformats.org/officeDocument/2006/relationships/image" Target="../media/image10.png"/><Relationship Id="rId1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9" Type="http://schemas.openxmlformats.org/officeDocument/2006/relationships/image" Target="../media/image49.svg"/><Relationship Id="rId8" Type="http://schemas.openxmlformats.org/officeDocument/2006/relationships/image" Target="../media/image48.png"/><Relationship Id="rId7" Type="http://schemas.openxmlformats.org/officeDocument/2006/relationships/image" Target="../media/image47.svg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Relationship Id="rId3" Type="http://schemas.openxmlformats.org/officeDocument/2006/relationships/image" Target="../media/image43.png"/><Relationship Id="rId2" Type="http://schemas.openxmlformats.org/officeDocument/2006/relationships/tags" Target="../tags/tag2.xml"/><Relationship Id="rId15" Type="http://schemas.openxmlformats.org/officeDocument/2006/relationships/notesSlide" Target="../notesSlides/notesSlide9.xml"/><Relationship Id="rId14" Type="http://schemas.openxmlformats.org/officeDocument/2006/relationships/slideLayout" Target="../slideLayouts/slideLayout2.xml"/><Relationship Id="rId13" Type="http://schemas.openxmlformats.org/officeDocument/2006/relationships/image" Target="../media/image53.svg"/><Relationship Id="rId12" Type="http://schemas.openxmlformats.org/officeDocument/2006/relationships/image" Target="../media/image52.png"/><Relationship Id="rId11" Type="http://schemas.openxmlformats.org/officeDocument/2006/relationships/image" Target="../media/image51.svg"/><Relationship Id="rId10" Type="http://schemas.openxmlformats.org/officeDocument/2006/relationships/image" Target="../media/image50.png"/><Relationship Id="rId1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0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57.jpeg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3" Type="http://schemas.openxmlformats.org/officeDocument/2006/relationships/image" Target="../media/image43.png"/><Relationship Id="rId2" Type="http://schemas.openxmlformats.org/officeDocument/2006/relationships/tags" Target="../tags/tag3.xml"/><Relationship Id="rId1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60.png"/><Relationship Id="rId7" Type="http://schemas.openxmlformats.org/officeDocument/2006/relationships/image" Target="../media/image59.png"/><Relationship Id="rId6" Type="http://schemas.openxmlformats.org/officeDocument/2006/relationships/image" Target="../media/image55.png"/><Relationship Id="rId5" Type="http://schemas.openxmlformats.org/officeDocument/2006/relationships/image" Target="../media/image58.png"/><Relationship Id="rId4" Type="http://schemas.openxmlformats.org/officeDocument/2006/relationships/image" Target="../media/image54.png"/><Relationship Id="rId3" Type="http://schemas.openxmlformats.org/officeDocument/2006/relationships/image" Target="../media/image43.png"/><Relationship Id="rId2" Type="http://schemas.openxmlformats.org/officeDocument/2006/relationships/tags" Target="../tags/tag4.xml"/><Relationship Id="rId10" Type="http://schemas.openxmlformats.org/officeDocument/2006/relationships/notesSlide" Target="../notesSlides/notesSlide11.xml"/><Relationship Id="rId1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2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63.png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" Type="http://schemas.openxmlformats.org/officeDocument/2006/relationships/tags" Target="../tags/tag5.xml"/><Relationship Id="rId1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5.png"/><Relationship Id="rId1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9" Type="http://schemas.openxmlformats.org/officeDocument/2006/relationships/tags" Target="../tags/tag11.xml"/><Relationship Id="rId8" Type="http://schemas.openxmlformats.org/officeDocument/2006/relationships/tags" Target="../tags/tag10.xml"/><Relationship Id="rId7" Type="http://schemas.openxmlformats.org/officeDocument/2006/relationships/tags" Target="../tags/tag9.xml"/><Relationship Id="rId6" Type="http://schemas.openxmlformats.org/officeDocument/2006/relationships/tags" Target="../tags/tag8.xml"/><Relationship Id="rId5" Type="http://schemas.openxmlformats.org/officeDocument/2006/relationships/tags" Target="../tags/tag7.xml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2" Type="http://schemas.openxmlformats.org/officeDocument/2006/relationships/notesSlide" Target="../notesSlides/notesSlide14.xml"/><Relationship Id="rId21" Type="http://schemas.openxmlformats.org/officeDocument/2006/relationships/slideLayout" Target="../slideLayouts/slideLayout2.xml"/><Relationship Id="rId20" Type="http://schemas.openxmlformats.org/officeDocument/2006/relationships/image" Target="../media/image69.svg"/><Relationship Id="rId2" Type="http://schemas.openxmlformats.org/officeDocument/2006/relationships/tags" Target="../tags/tag6.xml"/><Relationship Id="rId19" Type="http://schemas.openxmlformats.org/officeDocument/2006/relationships/image" Target="../media/image68.png"/><Relationship Id="rId18" Type="http://schemas.openxmlformats.org/officeDocument/2006/relationships/tags" Target="../tags/tag16.xml"/><Relationship Id="rId17" Type="http://schemas.openxmlformats.org/officeDocument/2006/relationships/image" Target="../media/image67.svg"/><Relationship Id="rId16" Type="http://schemas.openxmlformats.org/officeDocument/2006/relationships/image" Target="../media/image66.png"/><Relationship Id="rId15" Type="http://schemas.openxmlformats.org/officeDocument/2006/relationships/tags" Target="../tags/tag15.xml"/><Relationship Id="rId14" Type="http://schemas.openxmlformats.org/officeDocument/2006/relationships/image" Target="../media/image65.svg"/><Relationship Id="rId13" Type="http://schemas.openxmlformats.org/officeDocument/2006/relationships/image" Target="../media/image64.png"/><Relationship Id="rId12" Type="http://schemas.openxmlformats.org/officeDocument/2006/relationships/tags" Target="../tags/tag14.xml"/><Relationship Id="rId11" Type="http://schemas.openxmlformats.org/officeDocument/2006/relationships/tags" Target="../tags/tag13.xml"/><Relationship Id="rId10" Type="http://schemas.openxmlformats.org/officeDocument/2006/relationships/tags" Target="../tags/tag12.xml"/><Relationship Id="rId1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5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72.png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" Type="http://schemas.openxmlformats.org/officeDocument/2006/relationships/tags" Target="../tags/tag17.xml"/><Relationship Id="rId1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6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75.png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" Type="http://schemas.openxmlformats.org/officeDocument/2006/relationships/tags" Target="../tags/tag18.xml"/><Relationship Id="rId1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7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5.png"/><Relationship Id="rId4" Type="http://schemas.openxmlformats.org/officeDocument/2006/relationships/image" Target="../media/image76.png"/><Relationship Id="rId3" Type="http://schemas.openxmlformats.org/officeDocument/2006/relationships/image" Target="../media/image43.png"/><Relationship Id="rId2" Type="http://schemas.openxmlformats.org/officeDocument/2006/relationships/tags" Target="../tags/tag19.xml"/><Relationship Id="rId1" Type="http://schemas.openxmlformats.org/officeDocument/2006/relationships/image" Target="../media/image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8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" Type="http://schemas.openxmlformats.org/officeDocument/2006/relationships/tags" Target="../tags/tag20.xml"/><Relationship Id="rId1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9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55.png"/><Relationship Id="rId3" Type="http://schemas.openxmlformats.org/officeDocument/2006/relationships/image" Target="../media/image43.png"/><Relationship Id="rId2" Type="http://schemas.openxmlformats.org/officeDocument/2006/relationships/tags" Target="../tags/tag21.xml"/><Relationship Id="rId1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51130" y="0"/>
            <a:ext cx="6889750" cy="461645"/>
          </a:xfrm>
          <a:prstGeom prst="rect">
            <a:avLst/>
          </a:prstGeom>
          <a:noFill/>
          <a:ln w="0">
            <a:noFill/>
          </a:ln>
        </p:spPr>
        <p:txBody>
          <a:bodyPr vert="horz" wrap="square" lIns="89535" tIns="46355" rIns="89535" bIns="46355" numCol="1" anchor="t">
            <a:spAutoFit/>
          </a:bodyPr>
          <a:lstStyle/>
          <a:p>
            <a:pPr marL="0" indent="0" algn="l" defTabSz="508000" eaLnBrk="0" fontAlgn="auto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ko-KR" sz="2400" b="1" strike="noStrike" cap="none" dirty="0">
                <a:solidFill>
                  <a:srgbClr val="3B3838"/>
                </a:solidFill>
                <a:ea typeface="宋体" pitchFamily="2" charset="-122"/>
                <a:cs typeface="+mn-ea"/>
                <a:sym typeface="+mn-lt"/>
              </a:rPr>
              <a:t>道德与法治三年级下册</a:t>
            </a:r>
            <a:r>
              <a:rPr lang="zh-CN" altLang="ko-KR" sz="2400" b="1" dirty="0">
                <a:solidFill>
                  <a:srgbClr val="3B3838"/>
                </a:solidFill>
                <a:ea typeface="宋体" pitchFamily="2" charset="-122"/>
                <a:cs typeface="+mn-ea"/>
                <a:sym typeface="+mn-lt"/>
              </a:rPr>
              <a:t>第三单元</a:t>
            </a:r>
            <a:endParaRPr lang="zh-CN" altLang="ko-KR" sz="2400" b="1" strike="noStrike" cap="none" dirty="0">
              <a:solidFill>
                <a:srgbClr val="3B3838"/>
              </a:solidFill>
              <a:ea typeface="宋体" pitchFamily="2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73491" y="849261"/>
            <a:ext cx="9594850" cy="1569720"/>
          </a:xfrm>
          <a:prstGeom prst="rect">
            <a:avLst/>
          </a:prstGeom>
          <a:noFill/>
          <a:ln w="0">
            <a:noFill/>
          </a:ln>
        </p:spPr>
        <p:txBody>
          <a:bodyPr vert="horz" wrap="square" lIns="89535" tIns="46355" rIns="89535" bIns="46355" numCol="1" anchor="t">
            <a:spAutoFit/>
          </a:bodyPr>
          <a:lstStyle/>
          <a:p>
            <a:pPr marL="0" indent="0" algn="l" defTabSz="508000" eaLnBrk="0" fontAlgn="auto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8800" b="1" strike="noStrike" cap="none" dirty="0">
                <a:solidFill>
                  <a:srgbClr val="FF4240"/>
                </a:solidFill>
                <a:effectLst>
                  <a:reflection blurRad="6350" stA="55000" endA="300" endPos="45500" dir="5400000" sy="-100000" algn="bl" rotWithShape="0"/>
                </a:effectLst>
                <a:latin typeface="黑体" panose="02010609060101010101" charset="-122"/>
                <a:ea typeface="黑体" panose="02010609060101010101" charset="-122"/>
                <a:cs typeface="+mn-ea"/>
                <a:sym typeface="+mn-lt"/>
              </a:rPr>
              <a:t>10.</a:t>
            </a:r>
            <a:r>
              <a:rPr lang="zh-CN" altLang="en-US" sz="9600" b="1" strike="noStrike" cap="none" dirty="0">
                <a:solidFill>
                  <a:srgbClr val="FF4240"/>
                </a:solidFill>
                <a:effectLst>
                  <a:reflection blurRad="6350" stA="55000" endA="300" endPos="45500" dir="5400000" sy="-100000" algn="bl" rotWithShape="0"/>
                </a:effectLst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爱心的传递者</a:t>
            </a:r>
            <a:endParaRPr lang="zh-CN" altLang="en-US" sz="9600" b="1" strike="noStrike" cap="none" dirty="0">
              <a:solidFill>
                <a:srgbClr val="FF4240"/>
              </a:solidFill>
              <a:effectLst>
                <a:reflection blurRad="6350" stA="55000" endA="300" endPos="45500" dir="5400000" sy="-100000" algn="bl" rotWithShape="0"/>
              </a:effectLst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35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332"/>
            <a:ext cx="12192000" cy="685735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3995530" cy="27469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7553" y="1524287"/>
            <a:ext cx="2019138" cy="5333355"/>
          </a:xfrm>
          <a:prstGeom prst="rect">
            <a:avLst/>
          </a:prstGeom>
        </p:spPr>
      </p:pic>
      <p:sp>
        <p:nvSpPr>
          <p:cNvPr id="16" name="矩形: 圆角 15"/>
          <p:cNvSpPr/>
          <p:nvPr/>
        </p:nvSpPr>
        <p:spPr>
          <a:xfrm>
            <a:off x="225803" y="326599"/>
            <a:ext cx="9070740" cy="6204155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192924" y="3489336"/>
            <a:ext cx="218276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爱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心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传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递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  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者</a:t>
            </a:r>
            <a:endParaRPr lang="zh-CN" altLang="en-US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172447" y="2746955"/>
            <a:ext cx="7177452" cy="1445260"/>
          </a:xfrm>
          <a:custGeom>
            <a:avLst/>
            <a:gdLst>
              <a:gd name="connsiteX0" fmla="*/ 0 w 7177452"/>
              <a:gd name="connsiteY0" fmla="*/ 0 h 2800767"/>
              <a:gd name="connsiteX1" fmla="*/ 382797 w 7177452"/>
              <a:gd name="connsiteY1" fmla="*/ 0 h 2800767"/>
              <a:gd name="connsiteX2" fmla="*/ 909144 w 7177452"/>
              <a:gd name="connsiteY2" fmla="*/ 0 h 2800767"/>
              <a:gd name="connsiteX3" fmla="*/ 1291941 w 7177452"/>
              <a:gd name="connsiteY3" fmla="*/ 0 h 2800767"/>
              <a:gd name="connsiteX4" fmla="*/ 1746513 w 7177452"/>
              <a:gd name="connsiteY4" fmla="*/ 0 h 2800767"/>
              <a:gd name="connsiteX5" fmla="*/ 2416409 w 7177452"/>
              <a:gd name="connsiteY5" fmla="*/ 0 h 2800767"/>
              <a:gd name="connsiteX6" fmla="*/ 2799206 w 7177452"/>
              <a:gd name="connsiteY6" fmla="*/ 0 h 2800767"/>
              <a:gd name="connsiteX7" fmla="*/ 3253778 w 7177452"/>
              <a:gd name="connsiteY7" fmla="*/ 0 h 2800767"/>
              <a:gd name="connsiteX8" fmla="*/ 3851899 w 7177452"/>
              <a:gd name="connsiteY8" fmla="*/ 0 h 2800767"/>
              <a:gd name="connsiteX9" fmla="*/ 4306471 w 7177452"/>
              <a:gd name="connsiteY9" fmla="*/ 0 h 2800767"/>
              <a:gd name="connsiteX10" fmla="*/ 4689269 w 7177452"/>
              <a:gd name="connsiteY10" fmla="*/ 0 h 2800767"/>
              <a:gd name="connsiteX11" fmla="*/ 5072066 w 7177452"/>
              <a:gd name="connsiteY11" fmla="*/ 0 h 2800767"/>
              <a:gd name="connsiteX12" fmla="*/ 5741962 w 7177452"/>
              <a:gd name="connsiteY12" fmla="*/ 0 h 2800767"/>
              <a:gd name="connsiteX13" fmla="*/ 6483632 w 7177452"/>
              <a:gd name="connsiteY13" fmla="*/ 0 h 2800767"/>
              <a:gd name="connsiteX14" fmla="*/ 7177452 w 7177452"/>
              <a:gd name="connsiteY14" fmla="*/ 0 h 2800767"/>
              <a:gd name="connsiteX15" fmla="*/ 7177452 w 7177452"/>
              <a:gd name="connsiteY15" fmla="*/ 616169 h 2800767"/>
              <a:gd name="connsiteX16" fmla="*/ 7177452 w 7177452"/>
              <a:gd name="connsiteY16" fmla="*/ 1148314 h 2800767"/>
              <a:gd name="connsiteX17" fmla="*/ 7177452 w 7177452"/>
              <a:gd name="connsiteY17" fmla="*/ 1736476 h 2800767"/>
              <a:gd name="connsiteX18" fmla="*/ 7177452 w 7177452"/>
              <a:gd name="connsiteY18" fmla="*/ 2268621 h 2800767"/>
              <a:gd name="connsiteX19" fmla="*/ 7177452 w 7177452"/>
              <a:gd name="connsiteY19" fmla="*/ 2800767 h 2800767"/>
              <a:gd name="connsiteX20" fmla="*/ 6507556 w 7177452"/>
              <a:gd name="connsiteY20" fmla="*/ 2800767 h 2800767"/>
              <a:gd name="connsiteX21" fmla="*/ 5909435 w 7177452"/>
              <a:gd name="connsiteY21" fmla="*/ 2800767 h 2800767"/>
              <a:gd name="connsiteX22" fmla="*/ 5454864 w 7177452"/>
              <a:gd name="connsiteY22" fmla="*/ 2800767 h 2800767"/>
              <a:gd name="connsiteX23" fmla="*/ 5072066 w 7177452"/>
              <a:gd name="connsiteY23" fmla="*/ 2800767 h 2800767"/>
              <a:gd name="connsiteX24" fmla="*/ 4689269 w 7177452"/>
              <a:gd name="connsiteY24" fmla="*/ 2800767 h 2800767"/>
              <a:gd name="connsiteX25" fmla="*/ 3947599 w 7177452"/>
              <a:gd name="connsiteY25" fmla="*/ 2800767 h 2800767"/>
              <a:gd name="connsiteX26" fmla="*/ 3205929 w 7177452"/>
              <a:gd name="connsiteY26" fmla="*/ 2800767 h 2800767"/>
              <a:gd name="connsiteX27" fmla="*/ 2464259 w 7177452"/>
              <a:gd name="connsiteY27" fmla="*/ 2800767 h 2800767"/>
              <a:gd name="connsiteX28" fmla="*/ 1794363 w 7177452"/>
              <a:gd name="connsiteY28" fmla="*/ 2800767 h 2800767"/>
              <a:gd name="connsiteX29" fmla="*/ 1052693 w 7177452"/>
              <a:gd name="connsiteY29" fmla="*/ 2800767 h 2800767"/>
              <a:gd name="connsiteX30" fmla="*/ 526346 w 7177452"/>
              <a:gd name="connsiteY30" fmla="*/ 2800767 h 2800767"/>
              <a:gd name="connsiteX31" fmla="*/ 0 w 7177452"/>
              <a:gd name="connsiteY31" fmla="*/ 2800767 h 2800767"/>
              <a:gd name="connsiteX32" fmla="*/ 0 w 7177452"/>
              <a:gd name="connsiteY32" fmla="*/ 2296629 h 2800767"/>
              <a:gd name="connsiteX33" fmla="*/ 0 w 7177452"/>
              <a:gd name="connsiteY33" fmla="*/ 1708468 h 2800767"/>
              <a:gd name="connsiteX34" fmla="*/ 0 w 7177452"/>
              <a:gd name="connsiteY34" fmla="*/ 1232337 h 2800767"/>
              <a:gd name="connsiteX35" fmla="*/ 0 w 7177452"/>
              <a:gd name="connsiteY35" fmla="*/ 644176 h 2800767"/>
              <a:gd name="connsiteX36" fmla="*/ 0 w 7177452"/>
              <a:gd name="connsiteY36" fmla="*/ 0 h 2800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7177452" h="2800767" fill="none" extrusionOk="0">
                <a:moveTo>
                  <a:pt x="0" y="0"/>
                </a:moveTo>
                <a:cubicBezTo>
                  <a:pt x="113934" y="-31309"/>
                  <a:pt x="250788" y="32868"/>
                  <a:pt x="382797" y="0"/>
                </a:cubicBezTo>
                <a:cubicBezTo>
                  <a:pt x="514806" y="-32868"/>
                  <a:pt x="735384" y="2195"/>
                  <a:pt x="909144" y="0"/>
                </a:cubicBezTo>
                <a:cubicBezTo>
                  <a:pt x="1082904" y="-2195"/>
                  <a:pt x="1165289" y="21587"/>
                  <a:pt x="1291941" y="0"/>
                </a:cubicBezTo>
                <a:cubicBezTo>
                  <a:pt x="1418593" y="-21587"/>
                  <a:pt x="1648728" y="28100"/>
                  <a:pt x="1746513" y="0"/>
                </a:cubicBezTo>
                <a:cubicBezTo>
                  <a:pt x="1844298" y="-28100"/>
                  <a:pt x="2229134" y="47840"/>
                  <a:pt x="2416409" y="0"/>
                </a:cubicBezTo>
                <a:cubicBezTo>
                  <a:pt x="2603684" y="-47840"/>
                  <a:pt x="2659117" y="26826"/>
                  <a:pt x="2799206" y="0"/>
                </a:cubicBezTo>
                <a:cubicBezTo>
                  <a:pt x="2939295" y="-26826"/>
                  <a:pt x="3108147" y="49993"/>
                  <a:pt x="3253778" y="0"/>
                </a:cubicBezTo>
                <a:cubicBezTo>
                  <a:pt x="3399409" y="-49993"/>
                  <a:pt x="3636754" y="31814"/>
                  <a:pt x="3851899" y="0"/>
                </a:cubicBezTo>
                <a:cubicBezTo>
                  <a:pt x="4067044" y="-31814"/>
                  <a:pt x="4207951" y="43193"/>
                  <a:pt x="4306471" y="0"/>
                </a:cubicBezTo>
                <a:cubicBezTo>
                  <a:pt x="4404991" y="-43193"/>
                  <a:pt x="4582978" y="25321"/>
                  <a:pt x="4689269" y="0"/>
                </a:cubicBezTo>
                <a:cubicBezTo>
                  <a:pt x="4795560" y="-25321"/>
                  <a:pt x="4968017" y="19144"/>
                  <a:pt x="5072066" y="0"/>
                </a:cubicBezTo>
                <a:cubicBezTo>
                  <a:pt x="5176115" y="-19144"/>
                  <a:pt x="5588925" y="23724"/>
                  <a:pt x="5741962" y="0"/>
                </a:cubicBezTo>
                <a:cubicBezTo>
                  <a:pt x="5894999" y="-23724"/>
                  <a:pt x="6135771" y="47825"/>
                  <a:pt x="6483632" y="0"/>
                </a:cubicBezTo>
                <a:cubicBezTo>
                  <a:pt x="6831493" y="-47825"/>
                  <a:pt x="7005788" y="59394"/>
                  <a:pt x="7177452" y="0"/>
                </a:cubicBezTo>
                <a:cubicBezTo>
                  <a:pt x="7250740" y="162852"/>
                  <a:pt x="7118476" y="463678"/>
                  <a:pt x="7177452" y="616169"/>
                </a:cubicBezTo>
                <a:cubicBezTo>
                  <a:pt x="7236428" y="768660"/>
                  <a:pt x="7149783" y="1037736"/>
                  <a:pt x="7177452" y="1148314"/>
                </a:cubicBezTo>
                <a:cubicBezTo>
                  <a:pt x="7205121" y="1258892"/>
                  <a:pt x="7144124" y="1521494"/>
                  <a:pt x="7177452" y="1736476"/>
                </a:cubicBezTo>
                <a:cubicBezTo>
                  <a:pt x="7210780" y="1951458"/>
                  <a:pt x="7162840" y="2104761"/>
                  <a:pt x="7177452" y="2268621"/>
                </a:cubicBezTo>
                <a:cubicBezTo>
                  <a:pt x="7192064" y="2432482"/>
                  <a:pt x="7129149" y="2662096"/>
                  <a:pt x="7177452" y="2800767"/>
                </a:cubicBezTo>
                <a:cubicBezTo>
                  <a:pt x="6947407" y="2875636"/>
                  <a:pt x="6805622" y="2747399"/>
                  <a:pt x="6507556" y="2800767"/>
                </a:cubicBezTo>
                <a:cubicBezTo>
                  <a:pt x="6209490" y="2854135"/>
                  <a:pt x="6086337" y="2770446"/>
                  <a:pt x="5909435" y="2800767"/>
                </a:cubicBezTo>
                <a:cubicBezTo>
                  <a:pt x="5732533" y="2831088"/>
                  <a:pt x="5646920" y="2750003"/>
                  <a:pt x="5454864" y="2800767"/>
                </a:cubicBezTo>
                <a:cubicBezTo>
                  <a:pt x="5262808" y="2851531"/>
                  <a:pt x="5232899" y="2783525"/>
                  <a:pt x="5072066" y="2800767"/>
                </a:cubicBezTo>
                <a:cubicBezTo>
                  <a:pt x="4911233" y="2818009"/>
                  <a:pt x="4875157" y="2783096"/>
                  <a:pt x="4689269" y="2800767"/>
                </a:cubicBezTo>
                <a:cubicBezTo>
                  <a:pt x="4503381" y="2818438"/>
                  <a:pt x="4116254" y="2768698"/>
                  <a:pt x="3947599" y="2800767"/>
                </a:cubicBezTo>
                <a:cubicBezTo>
                  <a:pt x="3778944" y="2832836"/>
                  <a:pt x="3530485" y="2800667"/>
                  <a:pt x="3205929" y="2800767"/>
                </a:cubicBezTo>
                <a:cubicBezTo>
                  <a:pt x="2881373" y="2800867"/>
                  <a:pt x="2777458" y="2762344"/>
                  <a:pt x="2464259" y="2800767"/>
                </a:cubicBezTo>
                <a:cubicBezTo>
                  <a:pt x="2151060" y="2839190"/>
                  <a:pt x="2057300" y="2794732"/>
                  <a:pt x="1794363" y="2800767"/>
                </a:cubicBezTo>
                <a:cubicBezTo>
                  <a:pt x="1531426" y="2806802"/>
                  <a:pt x="1411630" y="2735012"/>
                  <a:pt x="1052693" y="2800767"/>
                </a:cubicBezTo>
                <a:cubicBezTo>
                  <a:pt x="693756" y="2866522"/>
                  <a:pt x="759915" y="2797537"/>
                  <a:pt x="526346" y="2800767"/>
                </a:cubicBezTo>
                <a:cubicBezTo>
                  <a:pt x="292777" y="2803997"/>
                  <a:pt x="177626" y="2759240"/>
                  <a:pt x="0" y="2800767"/>
                </a:cubicBezTo>
                <a:cubicBezTo>
                  <a:pt x="-44965" y="2688369"/>
                  <a:pt x="5501" y="2503807"/>
                  <a:pt x="0" y="2296629"/>
                </a:cubicBezTo>
                <a:cubicBezTo>
                  <a:pt x="-5501" y="2089451"/>
                  <a:pt x="62205" y="1952167"/>
                  <a:pt x="0" y="1708468"/>
                </a:cubicBezTo>
                <a:cubicBezTo>
                  <a:pt x="-62205" y="1464769"/>
                  <a:pt x="39827" y="1406590"/>
                  <a:pt x="0" y="1232337"/>
                </a:cubicBezTo>
                <a:cubicBezTo>
                  <a:pt x="-39827" y="1058084"/>
                  <a:pt x="39953" y="848608"/>
                  <a:pt x="0" y="644176"/>
                </a:cubicBezTo>
                <a:cubicBezTo>
                  <a:pt x="-39953" y="439744"/>
                  <a:pt x="8462" y="148477"/>
                  <a:pt x="0" y="0"/>
                </a:cubicBezTo>
                <a:close/>
              </a:path>
              <a:path w="7177452" h="2800767" stroke="0" extrusionOk="0">
                <a:moveTo>
                  <a:pt x="0" y="0"/>
                </a:moveTo>
                <a:cubicBezTo>
                  <a:pt x="236002" y="-38560"/>
                  <a:pt x="465936" y="31222"/>
                  <a:pt x="598121" y="0"/>
                </a:cubicBezTo>
                <a:cubicBezTo>
                  <a:pt x="730306" y="-31222"/>
                  <a:pt x="893929" y="9911"/>
                  <a:pt x="1052693" y="0"/>
                </a:cubicBezTo>
                <a:cubicBezTo>
                  <a:pt x="1211457" y="-9911"/>
                  <a:pt x="1311262" y="19438"/>
                  <a:pt x="1507265" y="0"/>
                </a:cubicBezTo>
                <a:cubicBezTo>
                  <a:pt x="1703268" y="-19438"/>
                  <a:pt x="1852328" y="25596"/>
                  <a:pt x="2033611" y="0"/>
                </a:cubicBezTo>
                <a:cubicBezTo>
                  <a:pt x="2214894" y="-25596"/>
                  <a:pt x="2272367" y="15575"/>
                  <a:pt x="2488183" y="0"/>
                </a:cubicBezTo>
                <a:cubicBezTo>
                  <a:pt x="2703999" y="-15575"/>
                  <a:pt x="2834349" y="17512"/>
                  <a:pt x="3014530" y="0"/>
                </a:cubicBezTo>
                <a:cubicBezTo>
                  <a:pt x="3194711" y="-17512"/>
                  <a:pt x="3256792" y="52438"/>
                  <a:pt x="3469102" y="0"/>
                </a:cubicBezTo>
                <a:cubicBezTo>
                  <a:pt x="3681412" y="-52438"/>
                  <a:pt x="4022851" y="19345"/>
                  <a:pt x="4210772" y="0"/>
                </a:cubicBezTo>
                <a:cubicBezTo>
                  <a:pt x="4398693" y="-19345"/>
                  <a:pt x="4586130" y="41500"/>
                  <a:pt x="4880667" y="0"/>
                </a:cubicBezTo>
                <a:cubicBezTo>
                  <a:pt x="5175204" y="-41500"/>
                  <a:pt x="5225476" y="27464"/>
                  <a:pt x="5407014" y="0"/>
                </a:cubicBezTo>
                <a:cubicBezTo>
                  <a:pt x="5588552" y="-27464"/>
                  <a:pt x="5682120" y="4736"/>
                  <a:pt x="5933360" y="0"/>
                </a:cubicBezTo>
                <a:cubicBezTo>
                  <a:pt x="6184600" y="-4736"/>
                  <a:pt x="6312606" y="19501"/>
                  <a:pt x="6531481" y="0"/>
                </a:cubicBezTo>
                <a:cubicBezTo>
                  <a:pt x="6750356" y="-19501"/>
                  <a:pt x="6904012" y="3315"/>
                  <a:pt x="7177452" y="0"/>
                </a:cubicBezTo>
                <a:cubicBezTo>
                  <a:pt x="7236420" y="112579"/>
                  <a:pt x="7158717" y="366083"/>
                  <a:pt x="7177452" y="560153"/>
                </a:cubicBezTo>
                <a:cubicBezTo>
                  <a:pt x="7196187" y="754223"/>
                  <a:pt x="7174919" y="911777"/>
                  <a:pt x="7177452" y="1036284"/>
                </a:cubicBezTo>
                <a:cubicBezTo>
                  <a:pt x="7179985" y="1160791"/>
                  <a:pt x="7114687" y="1351351"/>
                  <a:pt x="7177452" y="1568430"/>
                </a:cubicBezTo>
                <a:cubicBezTo>
                  <a:pt x="7240217" y="1785509"/>
                  <a:pt x="7144363" y="1919175"/>
                  <a:pt x="7177452" y="2072568"/>
                </a:cubicBezTo>
                <a:cubicBezTo>
                  <a:pt x="7210541" y="2225961"/>
                  <a:pt x="7111453" y="2442449"/>
                  <a:pt x="7177452" y="2800767"/>
                </a:cubicBezTo>
                <a:cubicBezTo>
                  <a:pt x="7020885" y="2813499"/>
                  <a:pt x="6692555" y="2778984"/>
                  <a:pt x="6507556" y="2800767"/>
                </a:cubicBezTo>
                <a:cubicBezTo>
                  <a:pt x="6322557" y="2822550"/>
                  <a:pt x="6187293" y="2757796"/>
                  <a:pt x="5981210" y="2800767"/>
                </a:cubicBezTo>
                <a:cubicBezTo>
                  <a:pt x="5775127" y="2843738"/>
                  <a:pt x="5675897" y="2777037"/>
                  <a:pt x="5526638" y="2800767"/>
                </a:cubicBezTo>
                <a:cubicBezTo>
                  <a:pt x="5377379" y="2824497"/>
                  <a:pt x="5217448" y="2742713"/>
                  <a:pt x="5000292" y="2800767"/>
                </a:cubicBezTo>
                <a:cubicBezTo>
                  <a:pt x="4783136" y="2858821"/>
                  <a:pt x="4747850" y="2792226"/>
                  <a:pt x="4617494" y="2800767"/>
                </a:cubicBezTo>
                <a:cubicBezTo>
                  <a:pt x="4487138" y="2809308"/>
                  <a:pt x="4306486" y="2769616"/>
                  <a:pt x="4162922" y="2800767"/>
                </a:cubicBezTo>
                <a:cubicBezTo>
                  <a:pt x="4019358" y="2831918"/>
                  <a:pt x="3766180" y="2758737"/>
                  <a:pt x="3564801" y="2800767"/>
                </a:cubicBezTo>
                <a:cubicBezTo>
                  <a:pt x="3363422" y="2842797"/>
                  <a:pt x="3184332" y="2753671"/>
                  <a:pt x="2894906" y="2800767"/>
                </a:cubicBezTo>
                <a:cubicBezTo>
                  <a:pt x="2605480" y="2847863"/>
                  <a:pt x="2501236" y="2777036"/>
                  <a:pt x="2368559" y="2800767"/>
                </a:cubicBezTo>
                <a:cubicBezTo>
                  <a:pt x="2235882" y="2824498"/>
                  <a:pt x="2119763" y="2785763"/>
                  <a:pt x="1985762" y="2800767"/>
                </a:cubicBezTo>
                <a:cubicBezTo>
                  <a:pt x="1851761" y="2815771"/>
                  <a:pt x="1503995" y="2795544"/>
                  <a:pt x="1315866" y="2800767"/>
                </a:cubicBezTo>
                <a:cubicBezTo>
                  <a:pt x="1127737" y="2805990"/>
                  <a:pt x="904984" y="2740030"/>
                  <a:pt x="574196" y="2800767"/>
                </a:cubicBezTo>
                <a:cubicBezTo>
                  <a:pt x="243408" y="2861504"/>
                  <a:pt x="265488" y="2778240"/>
                  <a:pt x="0" y="2800767"/>
                </a:cubicBezTo>
                <a:cubicBezTo>
                  <a:pt x="-63494" y="2547614"/>
                  <a:pt x="65729" y="2426208"/>
                  <a:pt x="0" y="2212606"/>
                </a:cubicBezTo>
                <a:cubicBezTo>
                  <a:pt x="-65729" y="1999004"/>
                  <a:pt x="37735" y="1832423"/>
                  <a:pt x="0" y="1736476"/>
                </a:cubicBezTo>
                <a:cubicBezTo>
                  <a:pt x="-37735" y="1640529"/>
                  <a:pt x="42532" y="1310273"/>
                  <a:pt x="0" y="1120307"/>
                </a:cubicBezTo>
                <a:cubicBezTo>
                  <a:pt x="-42532" y="930341"/>
                  <a:pt x="30742" y="854426"/>
                  <a:pt x="0" y="644176"/>
                </a:cubicBezTo>
                <a:cubicBezTo>
                  <a:pt x="-30742" y="433926"/>
                  <a:pt x="57583" y="265273"/>
                  <a:pt x="0" y="0"/>
                </a:cubicBezTo>
                <a:close/>
              </a:path>
            </a:pathLst>
          </a:custGeom>
          <a:solidFill>
            <a:srgbClr val="C8DDFD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zh-CN" altLang="en-US" sz="4400" dirty="0">
                <a:latin typeface="楷体" panose="02010609060101010101" charset="-122"/>
                <a:ea typeface="楷体" panose="02010609060101010101" charset="-122"/>
              </a:rPr>
              <a:t>   在你们生活中都做过哪些帮助别人的</a:t>
            </a:r>
            <a:r>
              <a:rPr lang="zh-CN" altLang="en-US" sz="4400" dirty="0">
                <a:latin typeface="楷体" panose="02010609060101010101" charset="-122"/>
                <a:ea typeface="楷体" panose="02010609060101010101" charset="-122"/>
              </a:rPr>
              <a:t>事儿？</a:t>
            </a:r>
            <a:endParaRPr lang="zh-CN" altLang="en-US" sz="4400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983105" y="754380"/>
            <a:ext cx="3994785" cy="521970"/>
          </a:xfrm>
          <a:custGeom>
            <a:avLst/>
            <a:gdLst>
              <a:gd name="connsiteX0" fmla="*/ 0 w 3493912"/>
              <a:gd name="connsiteY0" fmla="*/ 0 h 523220"/>
              <a:gd name="connsiteX1" fmla="*/ 3493912 w 3493912"/>
              <a:gd name="connsiteY1" fmla="*/ 0 h 523220"/>
              <a:gd name="connsiteX2" fmla="*/ 3493912 w 3493912"/>
              <a:gd name="connsiteY2" fmla="*/ 523220 h 523220"/>
              <a:gd name="connsiteX3" fmla="*/ 0 w 3493912"/>
              <a:gd name="connsiteY3" fmla="*/ 523220 h 523220"/>
              <a:gd name="connsiteX4" fmla="*/ 0 w 3493912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912" h="523220" fill="none" extrusionOk="0">
                <a:moveTo>
                  <a:pt x="0" y="0"/>
                </a:moveTo>
                <a:cubicBezTo>
                  <a:pt x="893848" y="150750"/>
                  <a:pt x="2684239" y="-2440"/>
                  <a:pt x="3493912" y="0"/>
                </a:cubicBezTo>
                <a:cubicBezTo>
                  <a:pt x="3511995" y="224008"/>
                  <a:pt x="3451261" y="305585"/>
                  <a:pt x="3493912" y="523220"/>
                </a:cubicBezTo>
                <a:cubicBezTo>
                  <a:pt x="3069624" y="416071"/>
                  <a:pt x="1285413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3493912" h="523220" stroke="0" extrusionOk="0">
                <a:moveTo>
                  <a:pt x="0" y="0"/>
                </a:moveTo>
                <a:cubicBezTo>
                  <a:pt x="466267" y="57666"/>
                  <a:pt x="1824346" y="-88543"/>
                  <a:pt x="3493912" y="0"/>
                </a:cubicBezTo>
                <a:cubicBezTo>
                  <a:pt x="3468309" y="167568"/>
                  <a:pt x="3516832" y="424149"/>
                  <a:pt x="3493912" y="523220"/>
                </a:cubicBezTo>
                <a:cubicBezTo>
                  <a:pt x="2902721" y="422665"/>
                  <a:pt x="408900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活动一：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感受身边之爱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5" cstate="print">
            <a:alphaModFix amt="8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 trans="75000"/>
                    </a14:imgEffect>
                    <a14:imgEffect>
                      <a14:brightnessContrast contrast="2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924" y="619505"/>
            <a:ext cx="973440" cy="95854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叮叮2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70192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6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961515" y="1810385"/>
            <a:ext cx="7125335" cy="3242310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第一关：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爱心智囊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帮帮团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          </a:t>
            </a:r>
            <a:endParaRPr lang="en-US" altLang="zh-CN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34784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活动二：探寻爱的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404745" y="490220"/>
            <a:ext cx="446341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IMG_8075"/>
          <p:cNvPicPr>
            <a:picLocks noChangeAspect="1"/>
          </p:cNvPicPr>
          <p:nvPr/>
        </p:nvPicPr>
        <p:blipFill>
          <a:blip r:embed="rId5"/>
          <a:srcRect l="6841"/>
          <a:stretch>
            <a:fillRect/>
          </a:stretch>
        </p:blipFill>
        <p:spPr>
          <a:xfrm>
            <a:off x="2404745" y="2082800"/>
            <a:ext cx="6066155" cy="35687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985385" y="4472305"/>
            <a:ext cx="2607310" cy="5657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4400">
                <a:latin typeface="良辰楷书" panose="02000503000000000000" charset="-122"/>
                <a:ea typeface="良辰楷书" panose="02000503000000000000" charset="-122"/>
              </a:rPr>
              <a:t>帮之有</a:t>
            </a:r>
            <a:r>
              <a:rPr lang="zh-CN" altLang="en-US" sz="4400">
                <a:latin typeface="良辰楷书" panose="02000503000000000000" charset="-122"/>
                <a:ea typeface="良辰楷书" panose="02000503000000000000" charset="-122"/>
              </a:rPr>
              <a:t>需</a:t>
            </a:r>
            <a:endParaRPr lang="zh-CN" altLang="en-US" sz="4400">
              <a:latin typeface="良辰楷书" panose="02000503000000000000" charset="-122"/>
              <a:ea typeface="良辰楷书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961515" y="1858010"/>
            <a:ext cx="6574790" cy="319468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第二关：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   </a:t>
            </a:r>
            <a:endParaRPr lang="en-US" altLang="zh-CN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百变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大咖秀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22465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870530" y="1414673"/>
            <a:ext cx="7125340" cy="3784600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4000" b="1" dirty="0">
                <a:latin typeface="楷体" panose="02010609060101010101" charset="-122"/>
                <a:ea typeface="楷体" panose="02010609060101010101" charset="-122"/>
              </a:rPr>
              <a:t>闯关要求：</a:t>
            </a:r>
            <a:endParaRPr lang="zh-CN" altLang="en-US" sz="4000" b="1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1.四人小组合作，根据关卡提示，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代入角色，完成任务。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2.推选代表，练习汇报。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3.音乐起，闯关开始，音乐停，闯关停止。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447540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活动二：探寻爱的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喻然-适合幼儿园做游戏播放的背景音乐">
            <a:hlinkClick r:id="" action="ppaction://media"/>
          </p:cNvPr>
          <p:cNvPicPr/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9750" y="5485765"/>
            <a:ext cx="825500" cy="825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410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661795" y="1810385"/>
            <a:ext cx="7125335" cy="367347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</a:t>
            </a:r>
            <a:r>
              <a:rPr lang="zh-CN" altLang="en-US" sz="48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剧场一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      </a:t>
            </a:r>
            <a:endParaRPr lang="en-US" altLang="zh-CN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情景剧《友谊的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风波》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16496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新录音 68">
            <a:hlinkClick r:id="" action="ppaction://media"/>
          </p:cNvPr>
          <p:cNvPicPr/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4835" y="5483860"/>
            <a:ext cx="825500" cy="825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61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57000"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5" y="1158875"/>
            <a:ext cx="7479030" cy="527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38" y="332656"/>
            <a:ext cx="4810125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时空穿梭机.mp3">
            <a:hlinkClick r:id="" action="ppaction://media"/>
          </p:cNvPr>
          <p:cNvPicPr>
            <a:picLocks noGrp="1" noRot="1" noChangeAspect="1"/>
          </p:cNvPicPr>
          <p:nvPr>
            <p:ph idx="1"/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9954260" y="6065520"/>
            <a:ext cx="419735" cy="4197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404745" y="490220"/>
            <a:ext cx="446341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IMG_8075"/>
          <p:cNvPicPr>
            <a:picLocks noChangeAspect="1"/>
          </p:cNvPicPr>
          <p:nvPr/>
        </p:nvPicPr>
        <p:blipFill>
          <a:blip r:embed="rId5"/>
          <a:srcRect l="6841"/>
          <a:stretch>
            <a:fillRect/>
          </a:stretch>
        </p:blipFill>
        <p:spPr>
          <a:xfrm>
            <a:off x="2738755" y="2150745"/>
            <a:ext cx="5616575" cy="330390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947285" y="4262755"/>
            <a:ext cx="3959860" cy="11918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5400">
                <a:latin typeface="良辰楷书" panose="02000503000000000000" charset="-122"/>
                <a:ea typeface="良辰楷书" panose="02000503000000000000" charset="-122"/>
              </a:rPr>
              <a:t>帮之有礼</a:t>
            </a:r>
            <a:endParaRPr lang="zh-CN" altLang="en-US" sz="5400">
              <a:latin typeface="良辰楷书" panose="02000503000000000000" charset="-122"/>
              <a:ea typeface="良辰楷书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661795" y="1810385"/>
            <a:ext cx="7603490" cy="367347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</a:t>
            </a:r>
            <a:r>
              <a:rPr lang="zh-CN" altLang="en-US" sz="48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剧场二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      </a:t>
            </a:r>
            <a:endParaRPr lang="en-US" altLang="zh-CN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电台节目《说出你的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故事》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16496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9392920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32560" y="1726565"/>
            <a:ext cx="8248650" cy="438467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endParaRPr lang="zh-CN" altLang="en-US" sz="24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 dirty="0">
                <a:latin typeface="楷体" panose="02010609060101010101" charset="-122"/>
                <a:ea typeface="楷体" panose="02010609060101010101" charset="-122"/>
              </a:rPr>
              <a:t>材料：</a:t>
            </a:r>
            <a:endParaRPr lang="zh-CN" altLang="en-US" sz="24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2400" dirty="0">
                <a:latin typeface="楷体" panose="02010609060101010101" charset="-122"/>
                <a:ea typeface="楷体" panose="02010609060101010101" charset="-122"/>
              </a:rPr>
              <a:t>     </a:t>
            </a:r>
            <a:r>
              <a:rPr lang="en-US" altLang="zh-CN" sz="28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方明刚上高一时，一场车祸夺去了他父亲的生命，使本来就贫寒的家境雪上加霜。</a:t>
            </a:r>
            <a:endParaRPr lang="zh-CN" altLang="en-US" sz="28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800" dirty="0">
                <a:latin typeface="楷体" panose="02010609060101010101" charset="-122"/>
                <a:ea typeface="楷体" panose="02010609060101010101" charset="-122"/>
              </a:rPr>
              <a:t>       </a:t>
            </a:r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方明的同桌李军一次意外听见方明和班主任的交谈中得知了此事，于是就把此事宣扬了出去，号召大家一起给方明捐款。</a:t>
            </a:r>
            <a:endParaRPr lang="zh-CN" altLang="en-US" sz="28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800" dirty="0">
                <a:latin typeface="楷体" panose="02010609060101010101" charset="-122"/>
                <a:ea typeface="楷体" panose="02010609060101010101" charset="-122"/>
              </a:rPr>
              <a:t>        </a:t>
            </a:r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但没想到，当大家好不容易凑齐的钱拿到方明面前时，</a:t>
            </a:r>
            <a:r>
              <a:rPr lang="zh-CN" altLang="en-US" sz="2800" dirty="0">
                <a:latin typeface="华文新魏" panose="02010800040101010101" charset="-122"/>
                <a:ea typeface="华文新魏" panose="02010800040101010101" charset="-122"/>
              </a:rPr>
              <a:t>方明却并不领情，还生气地说他不需要大家的帮忙！</a:t>
            </a:r>
            <a:endParaRPr lang="zh-CN" altLang="en-US" sz="2800" dirty="0">
              <a:latin typeface="华文新魏" panose="02010800040101010101" charset="-122"/>
              <a:ea typeface="华文新魏" panose="02010800040101010101" charset="-122"/>
            </a:endParaRPr>
          </a:p>
          <a:p>
            <a:endParaRPr lang="zh-CN" altLang="en-US" sz="24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   </a:t>
            </a:r>
            <a:endParaRPr lang="en-US" altLang="zh-CN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737100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" name="Picture 2" descr="http://ku.90sjimg.com/element_origin_min_pic/16/06/09/1657592f0f92da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9385">
                        <a14:foregroundMark x1="51231" y1="2330" x2="51231" y2="2330"/>
                        <a14:foregroundMark x1="47538" y1="8544" x2="47538" y2="8544"/>
                        <a14:foregroundMark x1="64154" y1="94951" x2="64154" y2="94951"/>
                        <a14:foregroundMark x1="88462" y1="95534" x2="88462" y2="95534"/>
                        <a14:foregroundMark x1="82000" y1="94563" x2="82000" y2="94563"/>
                        <a14:foregroundMark x1="85385" y1="98641" x2="85385" y2="98641"/>
                        <a14:foregroundMark x1="95385" y1="93592" x2="95385" y2="93592"/>
                        <a14:foregroundMark x1="10923" y1="93592" x2="10923" y2="93592"/>
                        <a14:foregroundMark x1="13692" y1="93592" x2="13692" y2="93592"/>
                        <a14:foregroundMark x1="23385" y1="19806" x2="23385" y2="19806"/>
                        <a14:foregroundMark x1="21385" y1="19223" x2="21385" y2="19223"/>
                        <a14:foregroundMark x1="17846" y1="19806" x2="17846" y2="19806"/>
                        <a14:foregroundMark x1="5385" y1="36311" x2="5385" y2="36311"/>
                        <a14:foregroundMark x1="5538" y1="44272" x2="5538" y2="44272"/>
                        <a14:foregroundMark x1="5231" y1="60388" x2="5231" y2="60388"/>
                        <a14:foregroundMark x1="5231" y1="60388" x2="5231" y2="60388"/>
                        <a14:foregroundMark x1="4769" y1="67961" x2="4769" y2="67961"/>
                        <a14:foregroundMark x1="27231" y1="19029" x2="27231" y2="19029"/>
                        <a14:foregroundMark x1="34923" y1="19223" x2="34923" y2="19223"/>
                        <a14:foregroundMark x1="40923" y1="19612" x2="40923" y2="19612"/>
                        <a14:backgroundMark x1="1231" y1="38058" x2="1231" y2="38058"/>
                        <a14:backgroundMark x1="615" y1="79223" x2="615" y2="79223"/>
                        <a14:backgroundMark x1="1231" y1="84854" x2="1231" y2="848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210" y="118745"/>
            <a:ext cx="4403090" cy="254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7607300" y="993775"/>
            <a:ext cx="3470910" cy="10909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800">
                <a:latin typeface="良辰楷书" panose="02000503000000000000" charset="-122"/>
                <a:ea typeface="良辰楷书" panose="02000503000000000000" charset="-122"/>
              </a:rPr>
              <a:t>为什么方明不愿意接受李军和同学的帮助？</a:t>
            </a:r>
            <a:endParaRPr lang="zh-CN" altLang="en-US" sz="2800">
              <a:latin typeface="良辰楷书" panose="02000503000000000000" charset="-122"/>
              <a:ea typeface="良辰楷书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404745" y="490220"/>
            <a:ext cx="473900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IMG_8075"/>
          <p:cNvPicPr>
            <a:picLocks noChangeAspect="1"/>
          </p:cNvPicPr>
          <p:nvPr/>
        </p:nvPicPr>
        <p:blipFill>
          <a:blip r:embed="rId5"/>
          <a:srcRect l="6841"/>
          <a:stretch>
            <a:fillRect/>
          </a:stretch>
        </p:blipFill>
        <p:spPr>
          <a:xfrm>
            <a:off x="1998345" y="2103120"/>
            <a:ext cx="6430010" cy="378206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947285" y="4262755"/>
            <a:ext cx="3959860" cy="11918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5400">
                <a:latin typeface="良辰楷书" panose="02000503000000000000" charset="-122"/>
                <a:ea typeface="良辰楷书" panose="02000503000000000000" charset="-122"/>
              </a:rPr>
              <a:t>帮之有</a:t>
            </a:r>
            <a:r>
              <a:rPr lang="zh-CN" altLang="en-US" sz="5400">
                <a:latin typeface="良辰楷书" panose="02000503000000000000" charset="-122"/>
                <a:ea typeface="良辰楷书" panose="02000503000000000000" charset="-122"/>
              </a:rPr>
              <a:t>道</a:t>
            </a:r>
            <a:endParaRPr lang="zh-CN" altLang="en-US" sz="5400">
              <a:latin typeface="良辰楷书" panose="02000503000000000000" charset="-122"/>
              <a:ea typeface="良辰楷书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661795" y="1810385"/>
            <a:ext cx="7125335" cy="367347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</a:t>
            </a:r>
            <a:r>
              <a:rPr lang="zh-CN" altLang="en-US" sz="48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剧场三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      </a:t>
            </a:r>
            <a:endParaRPr lang="en-US" altLang="zh-CN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辩论赛《</a:t>
            </a:r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抬与不抬》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16496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活动二：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919289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18920" y="1431290"/>
            <a:ext cx="7874000" cy="493966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材料：</a:t>
            </a:r>
            <a:endParaRPr lang="zh-CN" altLang="en-US" sz="28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2800" dirty="0">
                <a:latin typeface="楷体" panose="02010609060101010101" charset="-122"/>
                <a:ea typeface="楷体" panose="02010609060101010101" charset="-122"/>
              </a:rPr>
              <a:t>       </a:t>
            </a:r>
            <a:r>
              <a:rPr lang="zh-CN" altLang="en-US" sz="2800" dirty="0">
                <a:latin typeface="楷体" panose="02010609060101010101" charset="-122"/>
                <a:ea typeface="楷体" panose="02010609060101010101" charset="-122"/>
              </a:rPr>
              <a:t>上午10点多，装修工人姜先生一不留神从两米多高的脚手架上摔了下来。工友们吓了一跳，赶紧围了上去，一看，姜先生躺在地上一动也不动，已经晕了过去，工人们谁也不知道他伤在哪里，就拨打了120急救电话。在等待120救护车到来的过程中，</a:t>
            </a:r>
            <a:endParaRPr lang="zh-CN" altLang="en-US" sz="28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dirty="0">
                <a:latin typeface="华文新魏" panose="02010800040101010101" charset="-122"/>
                <a:ea typeface="华文新魏" panose="02010800040101010101" charset="-122"/>
              </a:rPr>
              <a:t>有的人提议先把姜先生从屋里出去等候救护车，有的人不同意，展开了争论。</a:t>
            </a:r>
            <a:endParaRPr lang="zh-CN" altLang="en-US" sz="2800" dirty="0">
              <a:latin typeface="华文新魏" panose="02010800040101010101" charset="-122"/>
              <a:ea typeface="华文新魏" panose="0201080004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   </a:t>
            </a:r>
            <a:endParaRPr lang="en-US" altLang="zh-CN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96760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404745" y="490220"/>
            <a:ext cx="482282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IMG_8075"/>
          <p:cNvPicPr>
            <a:picLocks noChangeAspect="1"/>
          </p:cNvPicPr>
          <p:nvPr/>
        </p:nvPicPr>
        <p:blipFill>
          <a:blip r:embed="rId5"/>
          <a:srcRect l="6841"/>
          <a:stretch>
            <a:fillRect/>
          </a:stretch>
        </p:blipFill>
        <p:spPr>
          <a:xfrm>
            <a:off x="2404745" y="2275205"/>
            <a:ext cx="5791835" cy="34067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947285" y="4262755"/>
            <a:ext cx="3959860" cy="11918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5400">
                <a:latin typeface="良辰楷书" panose="02000503000000000000" charset="-122"/>
                <a:ea typeface="良辰楷书" panose="02000503000000000000" charset="-122"/>
              </a:rPr>
              <a:t>帮之有</a:t>
            </a:r>
            <a:r>
              <a:rPr lang="zh-CN" altLang="en-US" sz="5400">
                <a:latin typeface="良辰楷书" panose="02000503000000000000" charset="-122"/>
                <a:ea typeface="良辰楷书" panose="02000503000000000000" charset="-122"/>
              </a:rPr>
              <a:t>方</a:t>
            </a:r>
            <a:endParaRPr lang="zh-CN" altLang="en-US" sz="5400">
              <a:latin typeface="良辰楷书" panose="02000503000000000000" charset="-122"/>
              <a:ea typeface="良辰楷书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404745" y="490220"/>
            <a:ext cx="482282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活动二：探寻爱的金钥匙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42035" y="2095500"/>
            <a:ext cx="1515745" cy="7054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 sz="5400">
              <a:latin typeface="良辰楷书" panose="02000503000000000000" charset="-122"/>
              <a:ea typeface="良辰楷书" panose="02000503000000000000" charset="-122"/>
            </a:endParaRPr>
          </a:p>
        </p:txBody>
      </p:sp>
      <p:pic>
        <p:nvPicPr>
          <p:cNvPr id="6" name="图片 5" descr="IMG_8075"/>
          <p:cNvPicPr>
            <a:picLocks noChangeAspect="1"/>
          </p:cNvPicPr>
          <p:nvPr/>
        </p:nvPicPr>
        <p:blipFill>
          <a:blip r:embed="rId5"/>
          <a:srcRect l="6841"/>
          <a:stretch>
            <a:fillRect/>
          </a:stretch>
        </p:blipFill>
        <p:spPr>
          <a:xfrm>
            <a:off x="456565" y="1560195"/>
            <a:ext cx="2101215" cy="123634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042035" y="2230755"/>
            <a:ext cx="2607310" cy="5657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800">
                <a:latin typeface="良辰楷书" panose="02000503000000000000" charset="-122"/>
                <a:ea typeface="良辰楷书" panose="02000503000000000000" charset="-122"/>
              </a:rPr>
              <a:t>帮之有</a:t>
            </a:r>
            <a:r>
              <a:rPr lang="zh-CN" altLang="en-US" sz="2800">
                <a:latin typeface="良辰楷书" panose="02000503000000000000" charset="-122"/>
                <a:ea typeface="良辰楷书" panose="02000503000000000000" charset="-122"/>
              </a:rPr>
              <a:t>需</a:t>
            </a:r>
            <a:endParaRPr lang="zh-CN" altLang="en-US" sz="2800">
              <a:latin typeface="良辰楷书" panose="02000503000000000000" charset="-122"/>
              <a:ea typeface="良辰楷书" panose="02000503000000000000" charset="-122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456565" y="2800985"/>
            <a:ext cx="3192780" cy="1299210"/>
            <a:chOff x="719" y="4411"/>
            <a:chExt cx="5028" cy="2046"/>
          </a:xfrm>
        </p:grpSpPr>
        <p:pic>
          <p:nvPicPr>
            <p:cNvPr id="4" name="图片 3" descr="IMG_8075"/>
            <p:cNvPicPr>
              <a:picLocks noChangeAspect="1"/>
            </p:cNvPicPr>
            <p:nvPr/>
          </p:nvPicPr>
          <p:blipFill>
            <a:blip r:embed="rId5"/>
            <a:srcRect l="6841"/>
            <a:stretch>
              <a:fillRect/>
            </a:stretch>
          </p:blipFill>
          <p:spPr>
            <a:xfrm>
              <a:off x="719" y="4411"/>
              <a:ext cx="3309" cy="1947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1641" y="5567"/>
              <a:ext cx="4106" cy="89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帮之有</a:t>
              </a:r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礼</a:t>
              </a:r>
              <a:endParaRPr lang="zh-CN" altLang="en-US" sz="2800">
                <a:latin typeface="良辰楷书" panose="02000503000000000000" charset="-122"/>
                <a:ea typeface="良辰楷书" panose="02000503000000000000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456565" y="4041775"/>
            <a:ext cx="3192780" cy="1235710"/>
            <a:chOff x="719" y="6365"/>
            <a:chExt cx="5028" cy="1946"/>
          </a:xfrm>
        </p:grpSpPr>
        <p:pic>
          <p:nvPicPr>
            <p:cNvPr id="3" name="图片 2" descr="IMG_8075"/>
            <p:cNvPicPr>
              <a:picLocks noChangeAspect="1"/>
            </p:cNvPicPr>
            <p:nvPr/>
          </p:nvPicPr>
          <p:blipFill>
            <a:blip r:embed="rId5"/>
            <a:srcRect l="6841"/>
            <a:stretch>
              <a:fillRect/>
            </a:stretch>
          </p:blipFill>
          <p:spPr>
            <a:xfrm>
              <a:off x="719" y="6365"/>
              <a:ext cx="3309" cy="1947"/>
            </a:xfrm>
            <a:prstGeom prst="rect">
              <a:avLst/>
            </a:prstGeom>
          </p:spPr>
        </p:pic>
        <p:sp>
          <p:nvSpPr>
            <p:cNvPr id="12" name="文本框 11"/>
            <p:cNvSpPr txBox="1"/>
            <p:nvPr/>
          </p:nvSpPr>
          <p:spPr>
            <a:xfrm>
              <a:off x="1641" y="7421"/>
              <a:ext cx="4106" cy="89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帮之有</a:t>
              </a:r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道</a:t>
              </a:r>
              <a:endParaRPr lang="zh-CN" altLang="en-US" sz="2800">
                <a:latin typeface="良辰楷书" panose="02000503000000000000" charset="-122"/>
                <a:ea typeface="良辰楷书" panose="02000503000000000000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456565" y="5282565"/>
            <a:ext cx="3192780" cy="1235710"/>
            <a:chOff x="719" y="8319"/>
            <a:chExt cx="5028" cy="1946"/>
          </a:xfrm>
        </p:grpSpPr>
        <p:pic>
          <p:nvPicPr>
            <p:cNvPr id="7" name="图片 6" descr="IMG_8075"/>
            <p:cNvPicPr>
              <a:picLocks noChangeAspect="1"/>
            </p:cNvPicPr>
            <p:nvPr/>
          </p:nvPicPr>
          <p:blipFill>
            <a:blip r:embed="rId5"/>
            <a:srcRect l="6841"/>
            <a:stretch>
              <a:fillRect/>
            </a:stretch>
          </p:blipFill>
          <p:spPr>
            <a:xfrm>
              <a:off x="719" y="8319"/>
              <a:ext cx="3309" cy="1947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/>
          </p:nvSpPr>
          <p:spPr>
            <a:xfrm>
              <a:off x="1641" y="9375"/>
              <a:ext cx="4106" cy="89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帮之有</a:t>
              </a:r>
              <a:r>
                <a:rPr lang="zh-CN" altLang="en-US" sz="2800">
                  <a:latin typeface="良辰楷书" panose="02000503000000000000" charset="-122"/>
                  <a:ea typeface="良辰楷书" panose="02000503000000000000" charset="-122"/>
                </a:rPr>
                <a:t>方</a:t>
              </a:r>
              <a:endParaRPr lang="zh-CN" altLang="en-US" sz="2800">
                <a:latin typeface="良辰楷书" panose="02000503000000000000" charset="-122"/>
                <a:ea typeface="良辰楷书" panose="02000503000000000000" charset="-122"/>
              </a:endParaRPr>
            </a:p>
          </p:txBody>
        </p:sp>
      </p:grpSp>
      <p:sp>
        <p:nvSpPr>
          <p:cNvPr id="14" name="TextBox 1"/>
          <p:cNvSpPr txBox="1"/>
          <p:nvPr/>
        </p:nvSpPr>
        <p:spPr>
          <a:xfrm>
            <a:off x="3239810" y="2230517"/>
            <a:ext cx="648072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5400" b="1" dirty="0" smtClean="0">
                <a:latin typeface="楷体" panose="02010609060101010101" charset="-122"/>
                <a:ea typeface="楷体" panose="02010609060101010101" charset="-122"/>
              </a:rPr>
              <a:t>送关爱，有门道，</a:t>
            </a:r>
            <a:endParaRPr lang="en-US" altLang="zh-CN" sz="5400" b="1" dirty="0" smtClean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5400" b="1" dirty="0">
                <a:latin typeface="楷体" panose="02010609060101010101" charset="-122"/>
                <a:ea typeface="楷体" panose="02010609060101010101" charset="-122"/>
              </a:rPr>
              <a:t>护</a:t>
            </a:r>
            <a:r>
              <a:rPr lang="zh-CN" altLang="en-US" sz="5400" b="1" dirty="0" smtClean="0">
                <a:latin typeface="楷体" panose="02010609060101010101" charset="-122"/>
                <a:ea typeface="楷体" panose="02010609060101010101" charset="-122"/>
              </a:rPr>
              <a:t>自尊，懂需要。</a:t>
            </a:r>
            <a:endParaRPr lang="en-US" altLang="zh-CN" sz="5400" b="1" dirty="0" smtClean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5400" b="1" dirty="0">
                <a:latin typeface="楷体" panose="02010609060101010101" charset="-122"/>
                <a:ea typeface="楷体" panose="02010609060101010101" charset="-122"/>
              </a:rPr>
              <a:t>讲</a:t>
            </a:r>
            <a:r>
              <a:rPr lang="zh-CN" altLang="en-US" sz="5400" b="1" dirty="0" smtClean="0">
                <a:latin typeface="楷体" panose="02010609060101010101" charset="-122"/>
                <a:ea typeface="楷体" panose="02010609060101010101" charset="-122"/>
              </a:rPr>
              <a:t>智慧，讲道义，</a:t>
            </a:r>
            <a:endParaRPr lang="en-US" altLang="zh-CN" sz="5400" b="1" dirty="0" smtClean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5400" b="1" dirty="0">
                <a:latin typeface="楷体" panose="02010609060101010101" charset="-122"/>
                <a:ea typeface="楷体" panose="02010609060101010101" charset="-122"/>
              </a:rPr>
              <a:t>不断</a:t>
            </a:r>
            <a:r>
              <a:rPr lang="zh-CN" altLang="en-US" sz="5400" b="1" dirty="0" smtClean="0">
                <a:latin typeface="楷体" panose="02010609060101010101" charset="-122"/>
                <a:ea typeface="楷体" panose="02010609060101010101" charset="-122"/>
              </a:rPr>
              <a:t>学，要帮好。</a:t>
            </a:r>
            <a:endParaRPr lang="zh-CN" altLang="en-US" sz="5400" b="1" dirty="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634"/>
            <a:ext cx="12192000" cy="6877633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267970" y="236855"/>
            <a:ext cx="11561445" cy="6389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862" y="-19543"/>
            <a:ext cx="5148276" cy="282076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67970" y="0"/>
            <a:ext cx="2289810" cy="1726565"/>
          </a:xfrm>
          <a:prstGeom prst="rect">
            <a:avLst/>
          </a:prstGeom>
        </p:spPr>
      </p:pic>
      <p:pic>
        <p:nvPicPr>
          <p:cNvPr id="74" name="图片 7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70428" r="48632" b="1555"/>
          <a:stretch>
            <a:fillRect/>
          </a:stretch>
        </p:blipFill>
        <p:spPr>
          <a:xfrm>
            <a:off x="8907145" y="4472305"/>
            <a:ext cx="2999105" cy="23856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661795" y="1810385"/>
            <a:ext cx="7125335" cy="3673475"/>
          </a:xfrm>
          <a:custGeom>
            <a:avLst/>
            <a:gdLst>
              <a:gd name="connsiteX0" fmla="*/ 0 w 7125340"/>
              <a:gd name="connsiteY0" fmla="*/ 0 h 2650490"/>
              <a:gd name="connsiteX1" fmla="*/ 505251 w 7125340"/>
              <a:gd name="connsiteY1" fmla="*/ 0 h 2650490"/>
              <a:gd name="connsiteX2" fmla="*/ 1295516 w 7125340"/>
              <a:gd name="connsiteY2" fmla="*/ 0 h 2650490"/>
              <a:gd name="connsiteX3" fmla="*/ 1729514 w 7125340"/>
              <a:gd name="connsiteY3" fmla="*/ 0 h 2650490"/>
              <a:gd name="connsiteX4" fmla="*/ 2234766 w 7125340"/>
              <a:gd name="connsiteY4" fmla="*/ 0 h 2650490"/>
              <a:gd name="connsiteX5" fmla="*/ 3025031 w 7125340"/>
              <a:gd name="connsiteY5" fmla="*/ 0 h 2650490"/>
              <a:gd name="connsiteX6" fmla="*/ 3672789 w 7125340"/>
              <a:gd name="connsiteY6" fmla="*/ 0 h 2650490"/>
              <a:gd name="connsiteX7" fmla="*/ 4178040 w 7125340"/>
              <a:gd name="connsiteY7" fmla="*/ 0 h 2650490"/>
              <a:gd name="connsiteX8" fmla="*/ 4754545 w 7125340"/>
              <a:gd name="connsiteY8" fmla="*/ 0 h 2650490"/>
              <a:gd name="connsiteX9" fmla="*/ 5544810 w 7125340"/>
              <a:gd name="connsiteY9" fmla="*/ 0 h 2650490"/>
              <a:gd name="connsiteX10" fmla="*/ 6121315 w 7125340"/>
              <a:gd name="connsiteY10" fmla="*/ 0 h 2650490"/>
              <a:gd name="connsiteX11" fmla="*/ 6555313 w 7125340"/>
              <a:gd name="connsiteY11" fmla="*/ 0 h 2650490"/>
              <a:gd name="connsiteX12" fmla="*/ 7125340 w 7125340"/>
              <a:gd name="connsiteY12" fmla="*/ 0 h 2650490"/>
              <a:gd name="connsiteX13" fmla="*/ 7125340 w 7125340"/>
              <a:gd name="connsiteY13" fmla="*/ 583108 h 2650490"/>
              <a:gd name="connsiteX14" fmla="*/ 7125340 w 7125340"/>
              <a:gd name="connsiteY14" fmla="*/ 1219225 h 2650490"/>
              <a:gd name="connsiteX15" fmla="*/ 7125340 w 7125340"/>
              <a:gd name="connsiteY15" fmla="*/ 1855343 h 2650490"/>
              <a:gd name="connsiteX16" fmla="*/ 7125340 w 7125340"/>
              <a:gd name="connsiteY16" fmla="*/ 2650490 h 2650490"/>
              <a:gd name="connsiteX17" fmla="*/ 6406328 w 7125340"/>
              <a:gd name="connsiteY17" fmla="*/ 2650490 h 2650490"/>
              <a:gd name="connsiteX18" fmla="*/ 5829824 w 7125340"/>
              <a:gd name="connsiteY18" fmla="*/ 2650490 h 2650490"/>
              <a:gd name="connsiteX19" fmla="*/ 5253319 w 7125340"/>
              <a:gd name="connsiteY19" fmla="*/ 2650490 h 2650490"/>
              <a:gd name="connsiteX20" fmla="*/ 4463054 w 7125340"/>
              <a:gd name="connsiteY20" fmla="*/ 2650490 h 2650490"/>
              <a:gd name="connsiteX21" fmla="*/ 3957802 w 7125340"/>
              <a:gd name="connsiteY21" fmla="*/ 2650490 h 2650490"/>
              <a:gd name="connsiteX22" fmla="*/ 3523805 w 7125340"/>
              <a:gd name="connsiteY22" fmla="*/ 2650490 h 2650490"/>
              <a:gd name="connsiteX23" fmla="*/ 2804793 w 7125340"/>
              <a:gd name="connsiteY23" fmla="*/ 2650490 h 2650490"/>
              <a:gd name="connsiteX24" fmla="*/ 2085781 w 7125340"/>
              <a:gd name="connsiteY24" fmla="*/ 2650490 h 2650490"/>
              <a:gd name="connsiteX25" fmla="*/ 1651783 w 7125340"/>
              <a:gd name="connsiteY25" fmla="*/ 2650490 h 2650490"/>
              <a:gd name="connsiteX26" fmla="*/ 861518 w 7125340"/>
              <a:gd name="connsiteY26" fmla="*/ 2650490 h 2650490"/>
              <a:gd name="connsiteX27" fmla="*/ 0 w 7125340"/>
              <a:gd name="connsiteY27" fmla="*/ 2650490 h 2650490"/>
              <a:gd name="connsiteX28" fmla="*/ 0 w 7125340"/>
              <a:gd name="connsiteY28" fmla="*/ 1987868 h 2650490"/>
              <a:gd name="connsiteX29" fmla="*/ 0 w 7125340"/>
              <a:gd name="connsiteY29" fmla="*/ 1378255 h 2650490"/>
              <a:gd name="connsiteX30" fmla="*/ 0 w 7125340"/>
              <a:gd name="connsiteY30" fmla="*/ 742137 h 2650490"/>
              <a:gd name="connsiteX31" fmla="*/ 0 w 7125340"/>
              <a:gd name="connsiteY31" fmla="*/ 0 h 2650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25340" h="2650490" fill="none" extrusionOk="0">
                <a:moveTo>
                  <a:pt x="0" y="0"/>
                </a:moveTo>
                <a:cubicBezTo>
                  <a:pt x="114166" y="-20073"/>
                  <a:pt x="388599" y="-15112"/>
                  <a:pt x="505251" y="0"/>
                </a:cubicBezTo>
                <a:cubicBezTo>
                  <a:pt x="621903" y="15112"/>
                  <a:pt x="1102291" y="-15425"/>
                  <a:pt x="1295516" y="0"/>
                </a:cubicBezTo>
                <a:cubicBezTo>
                  <a:pt x="1488741" y="15425"/>
                  <a:pt x="1557954" y="-13213"/>
                  <a:pt x="1729514" y="0"/>
                </a:cubicBezTo>
                <a:cubicBezTo>
                  <a:pt x="1901074" y="13213"/>
                  <a:pt x="2081157" y="22853"/>
                  <a:pt x="2234766" y="0"/>
                </a:cubicBezTo>
                <a:cubicBezTo>
                  <a:pt x="2388375" y="-22853"/>
                  <a:pt x="2740877" y="38904"/>
                  <a:pt x="3025031" y="0"/>
                </a:cubicBezTo>
                <a:cubicBezTo>
                  <a:pt x="3309186" y="-38904"/>
                  <a:pt x="3495602" y="6921"/>
                  <a:pt x="3672789" y="0"/>
                </a:cubicBezTo>
                <a:cubicBezTo>
                  <a:pt x="3849976" y="-6921"/>
                  <a:pt x="4018149" y="18618"/>
                  <a:pt x="4178040" y="0"/>
                </a:cubicBezTo>
                <a:cubicBezTo>
                  <a:pt x="4337931" y="-18618"/>
                  <a:pt x="4630721" y="-25807"/>
                  <a:pt x="4754545" y="0"/>
                </a:cubicBezTo>
                <a:cubicBezTo>
                  <a:pt x="4878370" y="25807"/>
                  <a:pt x="5312683" y="10671"/>
                  <a:pt x="5544810" y="0"/>
                </a:cubicBezTo>
                <a:cubicBezTo>
                  <a:pt x="5776937" y="-10671"/>
                  <a:pt x="5861865" y="-3861"/>
                  <a:pt x="6121315" y="0"/>
                </a:cubicBezTo>
                <a:cubicBezTo>
                  <a:pt x="6380765" y="3861"/>
                  <a:pt x="6421259" y="4202"/>
                  <a:pt x="6555313" y="0"/>
                </a:cubicBezTo>
                <a:cubicBezTo>
                  <a:pt x="6689367" y="-4202"/>
                  <a:pt x="6961076" y="-22175"/>
                  <a:pt x="7125340" y="0"/>
                </a:cubicBezTo>
                <a:cubicBezTo>
                  <a:pt x="7152114" y="142585"/>
                  <a:pt x="7116146" y="397511"/>
                  <a:pt x="7125340" y="583108"/>
                </a:cubicBezTo>
                <a:cubicBezTo>
                  <a:pt x="7134534" y="768705"/>
                  <a:pt x="7144510" y="907739"/>
                  <a:pt x="7125340" y="1219225"/>
                </a:cubicBezTo>
                <a:cubicBezTo>
                  <a:pt x="7106170" y="1530711"/>
                  <a:pt x="7137460" y="1685745"/>
                  <a:pt x="7125340" y="1855343"/>
                </a:cubicBezTo>
                <a:cubicBezTo>
                  <a:pt x="7113220" y="2024941"/>
                  <a:pt x="7119754" y="2412538"/>
                  <a:pt x="7125340" y="2650490"/>
                </a:cubicBezTo>
                <a:cubicBezTo>
                  <a:pt x="6979657" y="2619848"/>
                  <a:pt x="6613603" y="2668596"/>
                  <a:pt x="6406328" y="2650490"/>
                </a:cubicBezTo>
                <a:cubicBezTo>
                  <a:pt x="6199053" y="2632384"/>
                  <a:pt x="5950075" y="2657471"/>
                  <a:pt x="5829824" y="2650490"/>
                </a:cubicBezTo>
                <a:cubicBezTo>
                  <a:pt x="5709573" y="2643509"/>
                  <a:pt x="5450038" y="2672426"/>
                  <a:pt x="5253319" y="2650490"/>
                </a:cubicBezTo>
                <a:cubicBezTo>
                  <a:pt x="5056600" y="2628554"/>
                  <a:pt x="4801132" y="2687272"/>
                  <a:pt x="4463054" y="2650490"/>
                </a:cubicBezTo>
                <a:cubicBezTo>
                  <a:pt x="4124977" y="2613708"/>
                  <a:pt x="4085395" y="2634412"/>
                  <a:pt x="3957802" y="2650490"/>
                </a:cubicBezTo>
                <a:cubicBezTo>
                  <a:pt x="3830209" y="2666568"/>
                  <a:pt x="3658986" y="2661065"/>
                  <a:pt x="3523805" y="2650490"/>
                </a:cubicBezTo>
                <a:cubicBezTo>
                  <a:pt x="3388624" y="2639915"/>
                  <a:pt x="2982404" y="2660042"/>
                  <a:pt x="2804793" y="2650490"/>
                </a:cubicBezTo>
                <a:cubicBezTo>
                  <a:pt x="2627182" y="2640938"/>
                  <a:pt x="2256242" y="2630270"/>
                  <a:pt x="2085781" y="2650490"/>
                </a:cubicBezTo>
                <a:cubicBezTo>
                  <a:pt x="1915320" y="2670710"/>
                  <a:pt x="1833144" y="2639575"/>
                  <a:pt x="1651783" y="2650490"/>
                </a:cubicBezTo>
                <a:cubicBezTo>
                  <a:pt x="1470422" y="2661405"/>
                  <a:pt x="1101959" y="2678085"/>
                  <a:pt x="861518" y="2650490"/>
                </a:cubicBezTo>
                <a:cubicBezTo>
                  <a:pt x="621078" y="2622895"/>
                  <a:pt x="396979" y="2678007"/>
                  <a:pt x="0" y="2650490"/>
                </a:cubicBezTo>
                <a:cubicBezTo>
                  <a:pt x="10473" y="2408990"/>
                  <a:pt x="6783" y="2269576"/>
                  <a:pt x="0" y="1987868"/>
                </a:cubicBezTo>
                <a:cubicBezTo>
                  <a:pt x="-6783" y="1706160"/>
                  <a:pt x="5594" y="1559488"/>
                  <a:pt x="0" y="1378255"/>
                </a:cubicBezTo>
                <a:cubicBezTo>
                  <a:pt x="-5594" y="1197022"/>
                  <a:pt x="26711" y="983207"/>
                  <a:pt x="0" y="742137"/>
                </a:cubicBezTo>
                <a:cubicBezTo>
                  <a:pt x="-26711" y="501067"/>
                  <a:pt x="35599" y="369434"/>
                  <a:pt x="0" y="0"/>
                </a:cubicBezTo>
                <a:close/>
              </a:path>
              <a:path w="7125340" h="2650490" stroke="0" extrusionOk="0">
                <a:moveTo>
                  <a:pt x="0" y="0"/>
                </a:moveTo>
                <a:cubicBezTo>
                  <a:pt x="137084" y="3492"/>
                  <a:pt x="446803" y="25456"/>
                  <a:pt x="647758" y="0"/>
                </a:cubicBezTo>
                <a:cubicBezTo>
                  <a:pt x="848713" y="-25456"/>
                  <a:pt x="1201363" y="3205"/>
                  <a:pt x="1366770" y="0"/>
                </a:cubicBezTo>
                <a:cubicBezTo>
                  <a:pt x="1532177" y="-3205"/>
                  <a:pt x="1645116" y="1072"/>
                  <a:pt x="1800768" y="0"/>
                </a:cubicBezTo>
                <a:cubicBezTo>
                  <a:pt x="1956420" y="-1072"/>
                  <a:pt x="2139247" y="16456"/>
                  <a:pt x="2377273" y="0"/>
                </a:cubicBezTo>
                <a:cubicBezTo>
                  <a:pt x="2615299" y="-16456"/>
                  <a:pt x="2754074" y="-6950"/>
                  <a:pt x="3025031" y="0"/>
                </a:cubicBezTo>
                <a:cubicBezTo>
                  <a:pt x="3295988" y="6950"/>
                  <a:pt x="3323538" y="-17828"/>
                  <a:pt x="3601535" y="0"/>
                </a:cubicBezTo>
                <a:cubicBezTo>
                  <a:pt x="3879532" y="17828"/>
                  <a:pt x="4003510" y="-23943"/>
                  <a:pt x="4391800" y="0"/>
                </a:cubicBezTo>
                <a:cubicBezTo>
                  <a:pt x="4780091" y="23943"/>
                  <a:pt x="4812568" y="-18390"/>
                  <a:pt x="4968305" y="0"/>
                </a:cubicBezTo>
                <a:cubicBezTo>
                  <a:pt x="5124042" y="18390"/>
                  <a:pt x="5373788" y="29489"/>
                  <a:pt x="5687317" y="0"/>
                </a:cubicBezTo>
                <a:cubicBezTo>
                  <a:pt x="6000846" y="-29489"/>
                  <a:pt x="6161831" y="-20812"/>
                  <a:pt x="6477582" y="0"/>
                </a:cubicBezTo>
                <a:cubicBezTo>
                  <a:pt x="6793333" y="20812"/>
                  <a:pt x="6849967" y="-23078"/>
                  <a:pt x="7125340" y="0"/>
                </a:cubicBezTo>
                <a:cubicBezTo>
                  <a:pt x="7126284" y="302254"/>
                  <a:pt x="7132683" y="482786"/>
                  <a:pt x="7125340" y="636118"/>
                </a:cubicBezTo>
                <a:cubicBezTo>
                  <a:pt x="7117997" y="789450"/>
                  <a:pt x="7098228" y="957246"/>
                  <a:pt x="7125340" y="1219225"/>
                </a:cubicBezTo>
                <a:cubicBezTo>
                  <a:pt x="7152452" y="1481204"/>
                  <a:pt x="7127766" y="1628585"/>
                  <a:pt x="7125340" y="1908353"/>
                </a:cubicBezTo>
                <a:cubicBezTo>
                  <a:pt x="7122914" y="2188121"/>
                  <a:pt x="7116516" y="2501860"/>
                  <a:pt x="7125340" y="2650490"/>
                </a:cubicBezTo>
                <a:cubicBezTo>
                  <a:pt x="6965111" y="2670765"/>
                  <a:pt x="6677588" y="2619099"/>
                  <a:pt x="6477582" y="2650490"/>
                </a:cubicBezTo>
                <a:cubicBezTo>
                  <a:pt x="6277576" y="2681881"/>
                  <a:pt x="6011361" y="2618236"/>
                  <a:pt x="5758570" y="2650490"/>
                </a:cubicBezTo>
                <a:cubicBezTo>
                  <a:pt x="5505779" y="2682744"/>
                  <a:pt x="5283734" y="2626102"/>
                  <a:pt x="5039559" y="2650490"/>
                </a:cubicBezTo>
                <a:cubicBezTo>
                  <a:pt x="4795384" y="2674878"/>
                  <a:pt x="4724980" y="2665756"/>
                  <a:pt x="4605561" y="2650490"/>
                </a:cubicBezTo>
                <a:cubicBezTo>
                  <a:pt x="4486142" y="2635224"/>
                  <a:pt x="4076490" y="2643749"/>
                  <a:pt x="3815296" y="2650490"/>
                </a:cubicBezTo>
                <a:cubicBezTo>
                  <a:pt x="3554102" y="2657231"/>
                  <a:pt x="3432605" y="2635858"/>
                  <a:pt x="3310044" y="2650490"/>
                </a:cubicBezTo>
                <a:cubicBezTo>
                  <a:pt x="3187483" y="2665122"/>
                  <a:pt x="3002996" y="2636314"/>
                  <a:pt x="2876046" y="2650490"/>
                </a:cubicBezTo>
                <a:cubicBezTo>
                  <a:pt x="2749096" y="2664666"/>
                  <a:pt x="2305265" y="2668312"/>
                  <a:pt x="2085781" y="2650490"/>
                </a:cubicBezTo>
                <a:cubicBezTo>
                  <a:pt x="1866298" y="2632668"/>
                  <a:pt x="1466925" y="2678546"/>
                  <a:pt x="1295516" y="2650490"/>
                </a:cubicBezTo>
                <a:cubicBezTo>
                  <a:pt x="1124108" y="2622434"/>
                  <a:pt x="961619" y="2661667"/>
                  <a:pt x="647758" y="2650490"/>
                </a:cubicBezTo>
                <a:cubicBezTo>
                  <a:pt x="333897" y="2639313"/>
                  <a:pt x="236383" y="2672156"/>
                  <a:pt x="0" y="2650490"/>
                </a:cubicBezTo>
                <a:cubicBezTo>
                  <a:pt x="19439" y="2385834"/>
                  <a:pt x="5965" y="2193568"/>
                  <a:pt x="0" y="2040877"/>
                </a:cubicBezTo>
                <a:cubicBezTo>
                  <a:pt x="-5965" y="1888186"/>
                  <a:pt x="-33986" y="1644032"/>
                  <a:pt x="0" y="1351750"/>
                </a:cubicBezTo>
                <a:cubicBezTo>
                  <a:pt x="33986" y="1059468"/>
                  <a:pt x="30116" y="974030"/>
                  <a:pt x="0" y="636118"/>
                </a:cubicBezTo>
                <a:cubicBezTo>
                  <a:pt x="-30116" y="298206"/>
                  <a:pt x="-7427" y="282258"/>
                  <a:pt x="0" y="0"/>
                </a:cubicBezTo>
                <a:close/>
              </a:path>
            </a:pathLst>
          </a:custGeom>
          <a:solidFill>
            <a:srgbClr val="C8DDFD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同桌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合作：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1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、读读同学的烦恼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单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2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、巧用方法，共同协商，提出帮助的</a:t>
            </a:r>
            <a:r>
              <a:rPr lang="zh-CN" altLang="en-US" sz="4000" dirty="0">
                <a:latin typeface="楷体" panose="02010609060101010101" charset="-122"/>
                <a:ea typeface="楷体" panose="02010609060101010101" charset="-122"/>
              </a:rPr>
              <a:t>具体措施。</a:t>
            </a:r>
            <a:endParaRPr lang="zh-CN" altLang="en-US" sz="4000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4000" dirty="0">
                <a:latin typeface="楷体" panose="02010609060101010101" charset="-122"/>
                <a:ea typeface="楷体" panose="02010609060101010101" charset="-122"/>
              </a:rPr>
              <a:t>                   </a:t>
            </a:r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800" b="1" dirty="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4800" b="1" dirty="0">
                <a:latin typeface="楷体" panose="02010609060101010101" charset="-122"/>
                <a:ea typeface="楷体" panose="02010609060101010101" charset="-122"/>
              </a:rPr>
              <a:t>        </a:t>
            </a:r>
            <a:endParaRPr lang="en-US" altLang="zh-CN" sz="4800" b="1" dirty="0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4800" b="1" dirty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04745" y="490220"/>
            <a:ext cx="4164965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活动三：爱心帮助巧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传递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35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"/>
            <a:ext cx="12192000" cy="685735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3995530" cy="2746927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8571" y="2057400"/>
            <a:ext cx="1882675" cy="4799954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432" y="1673999"/>
            <a:ext cx="2019138" cy="5333355"/>
          </a:xfrm>
          <a:prstGeom prst="rect">
            <a:avLst/>
          </a:prstGeom>
        </p:spPr>
      </p:pic>
      <p:sp>
        <p:nvSpPr>
          <p:cNvPr id="2" name="椭圆 1"/>
          <p:cNvSpPr/>
          <p:nvPr/>
        </p:nvSpPr>
        <p:spPr>
          <a:xfrm>
            <a:off x="732155" y="760730"/>
            <a:ext cx="6228715" cy="5926455"/>
          </a:xfrm>
          <a:prstGeom prst="ellipse">
            <a:avLst/>
          </a:prstGeom>
          <a:solidFill>
            <a:schemeClr val="bg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4" name="组合 23"/>
          <p:cNvGrpSpPr/>
          <p:nvPr/>
        </p:nvGrpSpPr>
        <p:grpSpPr>
          <a:xfrm>
            <a:off x="1337152" y="1790629"/>
            <a:ext cx="3573481" cy="1568723"/>
            <a:chOff x="3444374" y="2262897"/>
            <a:chExt cx="3573481" cy="1568723"/>
          </a:xfrm>
        </p:grpSpPr>
        <p:sp>
          <p:nvSpPr>
            <p:cNvPr id="21" name="文本框 20"/>
            <p:cNvSpPr txBox="1"/>
            <p:nvPr/>
          </p:nvSpPr>
          <p:spPr>
            <a:xfrm>
              <a:off x="4619866" y="2263170"/>
              <a:ext cx="1417320" cy="14452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88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心</a:t>
              </a:r>
              <a:endParaRPr lang="zh-CN" altLang="en-US" sz="88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 rot="21169664">
              <a:off x="5600535" y="2262897"/>
              <a:ext cx="1417320" cy="15684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96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传</a:t>
              </a:r>
              <a:endPara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3444374" y="2263170"/>
              <a:ext cx="1417320" cy="15684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96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爱</a:t>
              </a:r>
              <a:endPara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845820" y="2994660"/>
            <a:ext cx="5832475" cy="2214904"/>
            <a:chOff x="2358501" y="2300000"/>
            <a:chExt cx="4933074" cy="2214988"/>
          </a:xfrm>
        </p:grpSpPr>
        <p:sp>
          <p:nvSpPr>
            <p:cNvPr id="31" name="文本框 30"/>
            <p:cNvSpPr txBox="1"/>
            <p:nvPr/>
          </p:nvSpPr>
          <p:spPr>
            <a:xfrm>
              <a:off x="4833091" y="2664490"/>
              <a:ext cx="1417320" cy="15685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96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校</a:t>
              </a:r>
              <a:endPara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5874255" y="2946479"/>
              <a:ext cx="1417320" cy="15685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96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园</a:t>
              </a:r>
              <a:endPara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2358501" y="2300000"/>
              <a:ext cx="4231005" cy="22149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138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情</a:t>
              </a:r>
              <a:r>
                <a:rPr lang="zh-CN" altLang="en-US" sz="9600" dirty="0">
                  <a:solidFill>
                    <a:srgbClr val="960000"/>
                  </a:solidFill>
                  <a:latin typeface="字魂20号-石头体" panose="00000500000000000000" pitchFamily="2" charset="-122"/>
                  <a:ea typeface="字魂20号-石头体" panose="00000500000000000000" pitchFamily="2" charset="-122"/>
                </a:rPr>
                <a:t>暖</a:t>
              </a:r>
              <a:endPara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 rot="529663">
            <a:off x="4795698" y="1807774"/>
            <a:ext cx="14173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6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rPr>
              <a:t>递</a:t>
            </a:r>
            <a:endParaRPr lang="zh-CN" altLang="en-US" sz="9600" dirty="0">
              <a:solidFill>
                <a:srgbClr val="960000"/>
              </a:solidFill>
              <a:latin typeface="字魂20号-石头体" panose="00000500000000000000" pitchFamily="2" charset="-122"/>
              <a:ea typeface="字魂20号-石头体" panose="00000500000000000000" pitchFamily="2" charset="-122"/>
            </a:endParaRP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6" t="70748" r="-1986" b="1235"/>
          <a:stretch>
            <a:fillRect/>
          </a:stretch>
        </p:blipFill>
        <p:spPr>
          <a:xfrm>
            <a:off x="2865120" y="4777105"/>
            <a:ext cx="2289810" cy="172656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17195" y="274955"/>
            <a:ext cx="5576570" cy="709295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noAutofit/>
          </a:bodyPr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活动三：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爱心帮助巧传递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无偿献血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4470" y="6350"/>
            <a:ext cx="3842385" cy="3440430"/>
          </a:xfrm>
          <a:prstGeom prst="rect">
            <a:avLst/>
          </a:prstGeom>
        </p:spPr>
      </p:pic>
      <p:pic>
        <p:nvPicPr>
          <p:cNvPr id="5" name="图片 4" descr="旧东西回收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4935" y="6350"/>
            <a:ext cx="4219575" cy="3440430"/>
          </a:xfrm>
          <a:prstGeom prst="rect">
            <a:avLst/>
          </a:prstGeom>
        </p:spPr>
      </p:pic>
      <p:pic>
        <p:nvPicPr>
          <p:cNvPr id="6" name="图片 5" descr="爱心伞"/>
          <p:cNvPicPr>
            <a:picLocks noChangeAspect="1"/>
          </p:cNvPicPr>
          <p:nvPr/>
        </p:nvPicPr>
        <p:blipFill>
          <a:blip r:embed="rId3"/>
          <a:srcRect r="-696" b="18114"/>
          <a:stretch>
            <a:fillRect/>
          </a:stretch>
        </p:blipFill>
        <p:spPr>
          <a:xfrm>
            <a:off x="8144510" y="5715"/>
            <a:ext cx="4046855" cy="3322955"/>
          </a:xfrm>
          <a:prstGeom prst="rect">
            <a:avLst/>
          </a:prstGeom>
        </p:spPr>
      </p:pic>
      <p:pic>
        <p:nvPicPr>
          <p:cNvPr id="7" name="图片 6" descr="红十字会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5" y="3447415"/>
            <a:ext cx="3912870" cy="3429000"/>
          </a:xfrm>
          <a:prstGeom prst="rect">
            <a:avLst/>
          </a:prstGeom>
        </p:spPr>
      </p:pic>
      <p:pic>
        <p:nvPicPr>
          <p:cNvPr id="4" name="图片 3" descr="帮助听障孩子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4935" y="3446780"/>
            <a:ext cx="4218940" cy="3429635"/>
          </a:xfrm>
          <a:prstGeom prst="rect">
            <a:avLst/>
          </a:prstGeom>
        </p:spPr>
      </p:pic>
      <p:pic>
        <p:nvPicPr>
          <p:cNvPr id="8" name="图片 7" descr="给老人献爱心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44510" y="3446780"/>
            <a:ext cx="4102100" cy="3429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E{U8JVD$3X(~94@4[QW_YG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4715" y="-61595"/>
            <a:ext cx="10403205" cy="69811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00">
        <p:split orient="vert"/>
      </p:transition>
    </mc:Choice>
    <mc:Fallback>
      <p:transition spd="slow" advTm="2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274320" y="424815"/>
            <a:ext cx="11643360" cy="6008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勤 劳 美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665" y="4933950"/>
            <a:ext cx="3121660" cy="16002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426970" y="5602605"/>
            <a:ext cx="1488440" cy="5600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友善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 descr="截屏2024-03-07 下午11.09.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1143000"/>
            <a:ext cx="4596130" cy="3790950"/>
          </a:xfrm>
          <a:prstGeom prst="rect">
            <a:avLst/>
          </a:prstGeom>
        </p:spPr>
      </p:pic>
      <p:pic>
        <p:nvPicPr>
          <p:cNvPr id="8" name="图片 7" descr="截屏2024-03-07 下午11.16.38"/>
          <p:cNvPicPr>
            <a:picLocks noChangeAspect="1"/>
          </p:cNvPicPr>
          <p:nvPr/>
        </p:nvPicPr>
        <p:blipFill>
          <a:blip r:embed="rId4"/>
          <a:srcRect l="5238" r="8216"/>
          <a:stretch>
            <a:fillRect/>
          </a:stretch>
        </p:blipFill>
        <p:spPr>
          <a:xfrm>
            <a:off x="6091555" y="-56515"/>
            <a:ext cx="4669155" cy="65906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Administrator\各行业\aixin\df.pn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8759679" y="34541"/>
            <a:ext cx="3239610" cy="137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istrator\各行业\aixin\未标题-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3263" y="3232419"/>
            <a:ext cx="5228015" cy="242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istrator\各行业\aixin\e.png"/>
          <p:cNvPicPr>
            <a:picLocks noChangeAspect="1" noChangeArrowheads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 bwMode="auto">
          <a:xfrm>
            <a:off x="8975653" y="5474090"/>
            <a:ext cx="2881289" cy="124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Administrator\各行业\aixin\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3265" y="0"/>
            <a:ext cx="12213060" cy="687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/>
          <p:cNvSpPr>
            <a:spLocks noChangeArrowheads="1"/>
          </p:cNvSpPr>
          <p:nvPr/>
        </p:nvSpPr>
        <p:spPr bwMode="auto">
          <a:xfrm>
            <a:off x="5088121" y="2514932"/>
            <a:ext cx="6983160" cy="2306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defTabSz="1088390"/>
            <a:r>
              <a:rPr lang="zh-CN" altLang="en-US" sz="7200" dirty="0">
                <a:solidFill>
                  <a:srgbClr val="FF505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+mn-ea"/>
                <a:sym typeface="+mn-lt"/>
              </a:rPr>
              <a:t>传递爱心，</a:t>
            </a:r>
            <a:endParaRPr lang="zh-CN" altLang="en-US" sz="7200" dirty="0">
              <a:solidFill>
                <a:srgbClr val="FF505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  <a:cs typeface="+mn-ea"/>
              <a:sym typeface="+mn-lt"/>
            </a:endParaRPr>
          </a:p>
          <a:p>
            <a:pPr algn="ctr" defTabSz="1088390"/>
            <a:r>
              <a:rPr lang="zh-CN" altLang="en-US" sz="7200" dirty="0">
                <a:solidFill>
                  <a:srgbClr val="FF505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+mn-ea"/>
                <a:sym typeface="+mn-lt"/>
              </a:rPr>
              <a:t>你我同行！</a:t>
            </a:r>
            <a:endParaRPr lang="zh-CN" altLang="en-US" sz="7200" dirty="0">
              <a:solidFill>
                <a:srgbClr val="FF505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  <a:cs typeface="+mn-ea"/>
              <a:sym typeface="+mn-lt"/>
            </a:endParaRPr>
          </a:p>
        </p:txBody>
      </p:sp>
      <p:pic>
        <p:nvPicPr>
          <p:cNvPr id="12" name="Picture 4" descr="C:\Users\Administrator\各行业\aixin\2.png"/>
          <p:cNvPicPr>
            <a:picLocks noChangeAspect="1" noChangeArrowheads="1"/>
          </p:cNvPicPr>
          <p:nvPr/>
        </p:nvPicPr>
        <p:blipFill rotWithShape="1">
          <a:blip r:embed="rId5" cstate="screen"/>
          <a:srcRect/>
          <a:stretch>
            <a:fillRect/>
          </a:stretch>
        </p:blipFill>
        <p:spPr bwMode="auto">
          <a:xfrm>
            <a:off x="1413688" y="933394"/>
            <a:ext cx="3089726" cy="2638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28600" y="320040"/>
            <a:ext cx="2667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960000"/>
                </a:solidFill>
                <a:latin typeface="字魂20号-石头体" panose="00000500000000000000" pitchFamily="2" charset="-122"/>
                <a:ea typeface="字魂20号-石头体" panose="00000500000000000000" pitchFamily="2" charset="-122"/>
              </a:rPr>
              <a:t>输入文字内容</a:t>
            </a:r>
            <a:endParaRPr lang="zh-CN" altLang="en-US" sz="2000" dirty="0">
              <a:solidFill>
                <a:srgbClr val="960000"/>
              </a:solidFill>
              <a:latin typeface="字魂20号-石头体" panose="00000500000000000000" pitchFamily="2" charset="-122"/>
              <a:ea typeface="字魂20号-石头体" panose="00000500000000000000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55639" y="325121"/>
            <a:ext cx="11680722" cy="62829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17830" y="1273810"/>
            <a:ext cx="3641090" cy="5333365"/>
            <a:chOff x="648397" y="1523692"/>
            <a:chExt cx="3651885" cy="5334635"/>
          </a:xfrm>
        </p:grpSpPr>
        <p:sp>
          <p:nvSpPr>
            <p:cNvPr id="5" name="矩形 4"/>
            <p:cNvSpPr/>
            <p:nvPr/>
          </p:nvSpPr>
          <p:spPr>
            <a:xfrm>
              <a:off x="648397" y="1523692"/>
              <a:ext cx="3651885" cy="5333365"/>
            </a:xfrm>
            <a:prstGeom prst="rect">
              <a:avLst/>
            </a:prstGeom>
            <a:solidFill>
              <a:srgbClr val="96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894777" y="1782772"/>
              <a:ext cx="1998980" cy="5075555"/>
            </a:xfrm>
            <a:prstGeom prst="rect">
              <a:avLst/>
            </a:prstGeom>
          </p:spPr>
        </p:pic>
      </p:grpSp>
      <p:sp>
        <p:nvSpPr>
          <p:cNvPr id="35" name="文本框 34"/>
          <p:cNvSpPr txBox="1"/>
          <p:nvPr/>
        </p:nvSpPr>
        <p:spPr>
          <a:xfrm>
            <a:off x="1569871" y="517117"/>
            <a:ext cx="4484347" cy="521970"/>
          </a:xfrm>
          <a:custGeom>
            <a:avLst/>
            <a:gdLst>
              <a:gd name="connsiteX0" fmla="*/ 0 w 4484347"/>
              <a:gd name="connsiteY0" fmla="*/ 0 h 523220"/>
              <a:gd name="connsiteX1" fmla="*/ 4484347 w 4484347"/>
              <a:gd name="connsiteY1" fmla="*/ 0 h 523220"/>
              <a:gd name="connsiteX2" fmla="*/ 4484347 w 4484347"/>
              <a:gd name="connsiteY2" fmla="*/ 523220 h 523220"/>
              <a:gd name="connsiteX3" fmla="*/ 0 w 4484347"/>
              <a:gd name="connsiteY3" fmla="*/ 523220 h 523220"/>
              <a:gd name="connsiteX4" fmla="*/ 0 w 4484347"/>
              <a:gd name="connsiteY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4347" h="523220" fill="none" extrusionOk="0">
                <a:moveTo>
                  <a:pt x="0" y="0"/>
                </a:moveTo>
                <a:cubicBezTo>
                  <a:pt x="2064645" y="150750"/>
                  <a:pt x="2968118" y="-2440"/>
                  <a:pt x="4484347" y="0"/>
                </a:cubicBezTo>
                <a:cubicBezTo>
                  <a:pt x="4502430" y="224008"/>
                  <a:pt x="4441696" y="305585"/>
                  <a:pt x="4484347" y="523220"/>
                </a:cubicBezTo>
                <a:cubicBezTo>
                  <a:pt x="2429358" y="416071"/>
                  <a:pt x="1620602" y="538974"/>
                  <a:pt x="0" y="523220"/>
                </a:cubicBezTo>
                <a:cubicBezTo>
                  <a:pt x="-26737" y="266489"/>
                  <a:pt x="-18471" y="190447"/>
                  <a:pt x="0" y="0"/>
                </a:cubicBezTo>
                <a:close/>
              </a:path>
              <a:path w="4484347" h="523220" stroke="0" extrusionOk="0">
                <a:moveTo>
                  <a:pt x="0" y="0"/>
                </a:moveTo>
                <a:cubicBezTo>
                  <a:pt x="1705981" y="57666"/>
                  <a:pt x="2551967" y="-88543"/>
                  <a:pt x="4484347" y="0"/>
                </a:cubicBezTo>
                <a:cubicBezTo>
                  <a:pt x="4458744" y="167568"/>
                  <a:pt x="4507267" y="424149"/>
                  <a:pt x="4484347" y="523220"/>
                </a:cubicBezTo>
                <a:cubicBezTo>
                  <a:pt x="2355015" y="422665"/>
                  <a:pt x="1683198" y="438706"/>
                  <a:pt x="0" y="523220"/>
                </a:cubicBezTo>
                <a:cubicBezTo>
                  <a:pt x="21245" y="280442"/>
                  <a:pt x="-11617" y="163378"/>
                  <a:pt x="0" y="0"/>
                </a:cubicBezTo>
                <a:close/>
              </a:path>
            </a:pathLst>
          </a:custGeom>
          <a:solidFill>
            <a:srgbClr val="FFFF99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课后</a:t>
            </a:r>
            <a:r>
              <a:rPr lang="zh-CN" altLang="en-US" sz="2800" b="1" dirty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延伸：</a:t>
            </a:r>
            <a:endParaRPr lang="zh-CN" altLang="en-US" sz="2800" b="1" dirty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6" name="图片 35"/>
          <p:cNvPicPr>
            <a:picLocks noChangeAspect="1"/>
          </p:cNvPicPr>
          <p:nvPr/>
        </p:nvPicPr>
        <p:blipFill>
          <a:blip r:embed="rId3" cstate="print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 trans="75000"/>
                    </a14:imgEffect>
                    <a14:imgEffect>
                      <a14:brightnessContrast contrast="2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77" y="517036"/>
            <a:ext cx="973440" cy="958541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7360" y="1476375"/>
            <a:ext cx="7348220" cy="4374515"/>
          </a:xfrm>
          <a:prstGeom prst="roundRect">
            <a:avLst/>
          </a:prstGeom>
        </p:spPr>
      </p:pic>
      <p:sp>
        <p:nvSpPr>
          <p:cNvPr id="38" name="文本框 37"/>
          <p:cNvSpPr txBox="1"/>
          <p:nvPr/>
        </p:nvSpPr>
        <p:spPr>
          <a:xfrm>
            <a:off x="4444099" y="1532643"/>
            <a:ext cx="701357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做一做：</a:t>
            </a:r>
            <a:endParaRPr lang="zh-CN" altLang="en-US" sz="28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走上街头，走进社区，走到需要帮助的人群中，拿上帮助别人的金钥匙。做智慧助人的践行者。</a:t>
            </a:r>
            <a:endParaRPr lang="zh-CN" altLang="en-US" sz="24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贴一贴：</a:t>
            </a:r>
            <a:endParaRPr lang="zh-CN" altLang="en-US" sz="28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把美好的记录贴上爱心传递栏，进行展示。</a:t>
            </a:r>
            <a:endParaRPr lang="zh-CN" altLang="en-US" sz="24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评一评：</a:t>
            </a:r>
            <a:endParaRPr lang="zh-CN" altLang="en-US" sz="28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96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每周进行一次评比，来选一选班里的“小小雷锋”。</a:t>
            </a:r>
            <a:endParaRPr lang="zh-CN" altLang="en-US" sz="2400" b="1" dirty="0">
              <a:solidFill>
                <a:srgbClr val="96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1160049" y="3359161"/>
            <a:ext cx="2182761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爱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  心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传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递</a:t>
            </a:r>
            <a:endParaRPr lang="en-US" altLang="zh-CN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2400" b="1" dirty="0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</a:rPr>
              <a:t>者</a:t>
            </a:r>
            <a:endParaRPr lang="zh-CN" altLang="en-US" sz="2400" b="1" dirty="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157316" y="186812"/>
            <a:ext cx="11846090" cy="64302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勤 劳 美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 trans="75000"/>
                    </a14:imgEffect>
                    <a14:imgEffect>
                      <a14:brightnessContrast contrast="2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71" y="341109"/>
            <a:ext cx="973440" cy="958541"/>
          </a:xfrm>
          <a:prstGeom prst="rect">
            <a:avLst/>
          </a:prstGeom>
        </p:spPr>
      </p:pic>
      <p:pic>
        <p:nvPicPr>
          <p:cNvPr id="5" name="图片 4" descr="upload_post_object_v2_367384890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8309" y="341138"/>
            <a:ext cx="9412153" cy="61861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51130" y="0"/>
            <a:ext cx="6889750" cy="461645"/>
          </a:xfrm>
          <a:prstGeom prst="rect">
            <a:avLst/>
          </a:prstGeom>
          <a:noFill/>
          <a:ln w="0">
            <a:noFill/>
          </a:ln>
        </p:spPr>
        <p:txBody>
          <a:bodyPr vert="horz" wrap="square" lIns="89535" tIns="46355" rIns="89535" bIns="46355" numCol="1" anchor="t">
            <a:spAutoFit/>
          </a:bodyPr>
          <a:lstStyle/>
          <a:p>
            <a:pPr marL="0" indent="0" algn="l" defTabSz="508000" eaLnBrk="0" fontAlgn="auto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ko-KR" sz="2400" b="1" strike="noStrike" cap="none" dirty="0">
                <a:solidFill>
                  <a:srgbClr val="3B3838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部编版道德与法治三年级下册</a:t>
            </a:r>
            <a:r>
              <a:rPr lang="zh-CN" altLang="ko-KR" sz="2400" b="1" dirty="0">
                <a:solidFill>
                  <a:srgbClr val="3B3838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第三单元</a:t>
            </a:r>
            <a:endParaRPr lang="zh-CN" altLang="ko-KR" sz="2400" b="1" strike="noStrike" cap="none" dirty="0">
              <a:solidFill>
                <a:srgbClr val="3B3838"/>
              </a:solidFill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27086" y="461911"/>
            <a:ext cx="9594850" cy="1569720"/>
          </a:xfrm>
          <a:prstGeom prst="rect">
            <a:avLst/>
          </a:prstGeom>
          <a:noFill/>
          <a:ln w="0">
            <a:noFill/>
          </a:ln>
        </p:spPr>
        <p:txBody>
          <a:bodyPr vert="horz" wrap="square" lIns="89535" tIns="46355" rIns="89535" bIns="46355" numCol="1" anchor="t">
            <a:spAutoFit/>
          </a:bodyPr>
          <a:lstStyle/>
          <a:p>
            <a:pPr marL="0" indent="0" algn="l" defTabSz="508000" eaLnBrk="0" fontAlgn="auto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8800" b="1" strike="noStrike" cap="none" dirty="0">
                <a:solidFill>
                  <a:srgbClr val="FF4240"/>
                </a:solidFill>
                <a:effectLst>
                  <a:reflection blurRad="6350" stA="55000" endA="300" endPos="45500" dir="5400000" sy="-100000" algn="bl" rotWithShape="0"/>
                </a:effectLst>
                <a:latin typeface="黑体" panose="02010609060101010101" charset="-122"/>
                <a:ea typeface="黑体" panose="02010609060101010101" charset="-122"/>
                <a:cs typeface="+mn-ea"/>
                <a:sym typeface="+mn-lt"/>
              </a:rPr>
              <a:t>10.</a:t>
            </a:r>
            <a:r>
              <a:rPr lang="zh-CN" altLang="en-US" sz="9600" b="1" strike="noStrike" cap="none" dirty="0">
                <a:solidFill>
                  <a:srgbClr val="FF4240"/>
                </a:solidFill>
                <a:effectLst>
                  <a:reflection blurRad="6350" stA="55000" endA="300" endPos="45500" dir="5400000" sy="-100000" algn="bl" rotWithShape="0"/>
                </a:effectLst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爱心的传递者</a:t>
            </a:r>
            <a:endParaRPr lang="zh-CN" altLang="en-US" sz="9600" b="1" strike="noStrike" cap="none" dirty="0">
              <a:solidFill>
                <a:srgbClr val="FF4240"/>
              </a:solidFill>
              <a:effectLst>
                <a:reflection blurRad="6350" stA="55000" endA="300" endPos="45500" dir="5400000" sy="-100000" algn="bl" rotWithShape="0"/>
              </a:effectLst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208145" y="1900555"/>
            <a:ext cx="336740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（教学阐述）</a:t>
            </a:r>
            <a:endParaRPr lang="zh-CN" altLang="en-US" sz="4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grpSp>
        <p:nvGrpSpPr>
          <p:cNvPr id="95" name="组合 94"/>
          <p:cNvGrpSpPr/>
          <p:nvPr/>
        </p:nvGrpSpPr>
        <p:grpSpPr>
          <a:xfrm>
            <a:off x="1879600" y="1248410"/>
            <a:ext cx="539750" cy="4591050"/>
            <a:chOff x="2794" y="1709"/>
            <a:chExt cx="850" cy="5720"/>
          </a:xfrm>
        </p:grpSpPr>
        <p:pic>
          <p:nvPicPr>
            <p:cNvPr id="73" name="图片 72" descr="31393935333530313b343731343533383bcafdd7d631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794" y="1709"/>
              <a:ext cx="850" cy="850"/>
            </a:xfrm>
            <a:prstGeom prst="rect">
              <a:avLst/>
            </a:prstGeom>
          </p:spPr>
        </p:pic>
        <p:pic>
          <p:nvPicPr>
            <p:cNvPr id="74" name="图片 73" descr="31393935333530313b343731343533393bcafdd7d632"/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794" y="2980"/>
              <a:ext cx="850" cy="850"/>
            </a:xfrm>
            <a:prstGeom prst="rect">
              <a:avLst/>
            </a:prstGeom>
          </p:spPr>
        </p:pic>
        <p:pic>
          <p:nvPicPr>
            <p:cNvPr id="75" name="图片 74" descr="31393935333530313b343731343534313bcafdd7d633"/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2794" y="4205"/>
              <a:ext cx="850" cy="850"/>
            </a:xfrm>
            <a:prstGeom prst="rect">
              <a:avLst/>
            </a:prstGeom>
          </p:spPr>
        </p:pic>
        <p:pic>
          <p:nvPicPr>
            <p:cNvPr id="76" name="图片 75" descr="31393935333530313b343731343534323bcafdd7d634"/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2794" y="5430"/>
              <a:ext cx="850" cy="850"/>
            </a:xfrm>
            <a:prstGeom prst="rect">
              <a:avLst/>
            </a:prstGeom>
          </p:spPr>
        </p:pic>
        <p:pic>
          <p:nvPicPr>
            <p:cNvPr id="77" name="图片 76" descr="31393935333530313b343731343534333bcafdd7d635"/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794" y="6579"/>
              <a:ext cx="850" cy="850"/>
            </a:xfrm>
            <a:prstGeom prst="rect">
              <a:avLst/>
            </a:prstGeom>
          </p:spPr>
        </p:pic>
      </p:grpSp>
      <p:sp>
        <p:nvSpPr>
          <p:cNvPr id="80" name="文本框 79"/>
          <p:cNvSpPr txBox="1"/>
          <p:nvPr/>
        </p:nvSpPr>
        <p:spPr>
          <a:xfrm>
            <a:off x="2419350" y="974725"/>
            <a:ext cx="5114290" cy="50800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fontAlgn="auto">
              <a:lnSpc>
                <a:spcPts val="7780"/>
              </a:lnSpc>
            </a:pPr>
            <a:r>
              <a:rPr lang="zh-CN" altLang="en-US" sz="4800" b="1">
                <a:latin typeface="楷体" panose="02010609060101010101" charset="-122"/>
                <a:ea typeface="楷体" panose="02010609060101010101" charset="-122"/>
              </a:rPr>
              <a:t>教材（内容）解析学情分析</a:t>
            </a:r>
            <a:endParaRPr lang="zh-CN" altLang="en-US" sz="4800" b="1">
              <a:latin typeface="楷体" panose="02010609060101010101" charset="-122"/>
              <a:ea typeface="楷体" panose="02010609060101010101" charset="-122"/>
            </a:endParaRPr>
          </a:p>
          <a:p>
            <a:pPr fontAlgn="auto">
              <a:lnSpc>
                <a:spcPts val="7780"/>
              </a:lnSpc>
            </a:pPr>
            <a:r>
              <a:rPr lang="zh-CN" altLang="en-US" sz="4800" b="1">
                <a:latin typeface="楷体" panose="02010609060101010101" charset="-122"/>
                <a:ea typeface="楷体" panose="02010609060101010101" charset="-122"/>
              </a:rPr>
              <a:t>目标定位与重难点</a:t>
            </a:r>
            <a:endParaRPr lang="zh-CN" altLang="en-US" sz="4800" b="1">
              <a:latin typeface="楷体" panose="02010609060101010101" charset="-122"/>
              <a:ea typeface="楷体" panose="02010609060101010101" charset="-122"/>
            </a:endParaRPr>
          </a:p>
          <a:p>
            <a:pPr fontAlgn="auto">
              <a:lnSpc>
                <a:spcPts val="7780"/>
              </a:lnSpc>
            </a:pPr>
            <a:r>
              <a:rPr lang="zh-CN" altLang="en-US" sz="4800" b="1">
                <a:latin typeface="楷体" panose="02010609060101010101" charset="-122"/>
                <a:ea typeface="楷体" panose="02010609060101010101" charset="-122"/>
              </a:rPr>
              <a:t>基本理念</a:t>
            </a:r>
            <a:endParaRPr lang="zh-CN" altLang="en-US" sz="4800" b="1">
              <a:latin typeface="楷体" panose="02010609060101010101" charset="-122"/>
              <a:ea typeface="楷体" panose="02010609060101010101" charset="-122"/>
            </a:endParaRPr>
          </a:p>
          <a:p>
            <a:pPr fontAlgn="auto">
              <a:lnSpc>
                <a:spcPts val="7780"/>
              </a:lnSpc>
            </a:pPr>
            <a:r>
              <a:rPr lang="zh-CN" altLang="en-US" sz="4800" b="1">
                <a:latin typeface="楷体" panose="02010609060101010101" charset="-122"/>
                <a:ea typeface="楷体" panose="02010609060101010101" charset="-122"/>
              </a:rPr>
              <a:t>过程设计</a:t>
            </a:r>
            <a:endParaRPr lang="zh-CN" altLang="en-US" sz="4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6" name="右箭头 95"/>
          <p:cNvSpPr/>
          <p:nvPr/>
        </p:nvSpPr>
        <p:spPr>
          <a:xfrm>
            <a:off x="5158740" y="5352415"/>
            <a:ext cx="1221740" cy="290195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7" name="文本框 96"/>
          <p:cNvSpPr txBox="1"/>
          <p:nvPr/>
        </p:nvSpPr>
        <p:spPr>
          <a:xfrm>
            <a:off x="6380480" y="4908550"/>
            <a:ext cx="3324225" cy="11785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ts val="4240"/>
              </a:lnSpc>
            </a:pPr>
            <a:r>
              <a:rPr lang="zh-CN" altLang="en-US" sz="4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方法与策略</a:t>
            </a:r>
            <a:endParaRPr lang="zh-CN" altLang="en-US" sz="40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fontAlgn="auto">
              <a:lnSpc>
                <a:spcPts val="4240"/>
              </a:lnSpc>
            </a:pPr>
            <a:r>
              <a:rPr lang="zh-CN" altLang="en-US" sz="4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教学过程</a:t>
            </a:r>
            <a:endParaRPr lang="zh-CN" altLang="en-US" sz="40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66" r="54000"/>
          <a:stretch>
            <a:fillRect/>
          </a:stretch>
        </p:blipFill>
        <p:spPr>
          <a:xfrm>
            <a:off x="90804" y="4743807"/>
            <a:ext cx="2465409" cy="2114194"/>
          </a:xfrm>
          <a:prstGeom prst="rect">
            <a:avLst/>
          </a:prstGeom>
        </p:spPr>
      </p:pic>
      <p:sp>
        <p:nvSpPr>
          <p:cNvPr id="7" name="矩形: 圆角 3"/>
          <p:cNvSpPr/>
          <p:nvPr/>
        </p:nvSpPr>
        <p:spPr>
          <a:xfrm>
            <a:off x="90805" y="1678940"/>
            <a:ext cx="1868805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90805" y="2477770"/>
            <a:ext cx="2433320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0" name="矩形: 圆角 3"/>
          <p:cNvSpPr/>
          <p:nvPr/>
        </p:nvSpPr>
        <p:spPr>
          <a:xfrm>
            <a:off x="90805" y="3356610"/>
            <a:ext cx="1430020" cy="48006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1" name="矩形: 圆角 3"/>
          <p:cNvSpPr/>
          <p:nvPr/>
        </p:nvSpPr>
        <p:spPr>
          <a:xfrm>
            <a:off x="90805" y="416179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0" name="矩形: 圆角 3"/>
          <p:cNvSpPr/>
          <p:nvPr/>
        </p:nvSpPr>
        <p:spPr>
          <a:xfrm>
            <a:off x="90805" y="5046980"/>
            <a:ext cx="2152015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68275" y="433070"/>
            <a:ext cx="3469005" cy="104394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41275" y="727075"/>
            <a:ext cx="3075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教材（内容）解析</a:t>
            </a:r>
            <a:endParaRPr lang="zh-CN" altLang="en-US"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3" name="图片 2" descr="L(33UQ9AME9UB_7T}4UA$~6_tmb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3255" y="1196975"/>
            <a:ext cx="3106420" cy="4799965"/>
          </a:xfrm>
          <a:prstGeom prst="rect">
            <a:avLst/>
          </a:prstGeom>
        </p:spPr>
      </p:pic>
      <p:pic>
        <p:nvPicPr>
          <p:cNvPr id="4" name="图片 3" descr="VB(GO9U{F8691]ZUVPF3_P3_tmb"/>
          <p:cNvPicPr>
            <a:picLocks noChangeAspect="1"/>
          </p:cNvPicPr>
          <p:nvPr/>
        </p:nvPicPr>
        <p:blipFill>
          <a:blip r:embed="rId7"/>
          <a:srcRect l="24251" t="18046" r="7883" b="21277"/>
          <a:stretch>
            <a:fillRect/>
          </a:stretch>
        </p:blipFill>
        <p:spPr>
          <a:xfrm>
            <a:off x="6557010" y="1145540"/>
            <a:ext cx="3537585" cy="488696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182485" y="2494915"/>
            <a:ext cx="2227580" cy="322580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0"/>
            <a:ext cx="4239895" cy="266636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66" r="54000"/>
          <a:stretch>
            <a:fillRect/>
          </a:stretch>
        </p:blipFill>
        <p:spPr>
          <a:xfrm>
            <a:off x="90804" y="4743807"/>
            <a:ext cx="2465409" cy="2114194"/>
          </a:xfrm>
          <a:prstGeom prst="rect">
            <a:avLst/>
          </a:prstGeom>
        </p:spPr>
      </p:pic>
      <p:sp>
        <p:nvSpPr>
          <p:cNvPr id="10" name="矩形: 圆角 3"/>
          <p:cNvSpPr/>
          <p:nvPr/>
        </p:nvSpPr>
        <p:spPr>
          <a:xfrm>
            <a:off x="90805" y="1678940"/>
            <a:ext cx="1868805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6" name="图片 15" descr="NAS3TPZ1AJ)6`@FJ}TG28TJ_tmb"/>
          <p:cNvPicPr>
            <a:picLocks noChangeAspect="1"/>
          </p:cNvPicPr>
          <p:nvPr/>
        </p:nvPicPr>
        <p:blipFill>
          <a:blip r:embed="rId5"/>
          <a:srcRect l="7415" t="15889" r="7956" b="30907"/>
          <a:stretch>
            <a:fillRect/>
          </a:stretch>
        </p:blipFill>
        <p:spPr>
          <a:xfrm>
            <a:off x="2082800" y="1354455"/>
            <a:ext cx="2781300" cy="3783965"/>
          </a:xfrm>
          <a:prstGeom prst="rect">
            <a:avLst/>
          </a:prstGeom>
        </p:spPr>
      </p:pic>
      <p:sp>
        <p:nvSpPr>
          <p:cNvPr id="11" name="矩形: 圆角 3"/>
          <p:cNvSpPr/>
          <p:nvPr/>
        </p:nvSpPr>
        <p:spPr>
          <a:xfrm>
            <a:off x="90805" y="2477770"/>
            <a:ext cx="2433320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2" name="矩形: 圆角 3"/>
          <p:cNvSpPr/>
          <p:nvPr/>
        </p:nvSpPr>
        <p:spPr>
          <a:xfrm>
            <a:off x="90805" y="3356610"/>
            <a:ext cx="1430020" cy="48006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3" name="矩形: 圆角 3"/>
          <p:cNvSpPr/>
          <p:nvPr/>
        </p:nvSpPr>
        <p:spPr>
          <a:xfrm>
            <a:off x="90805" y="416179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4" name="矩形: 圆角 3"/>
          <p:cNvSpPr/>
          <p:nvPr/>
        </p:nvSpPr>
        <p:spPr>
          <a:xfrm>
            <a:off x="90805" y="5046980"/>
            <a:ext cx="2152015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68275" y="433070"/>
            <a:ext cx="3469005" cy="104394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41275" y="727075"/>
            <a:ext cx="30759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教材（内容）解析</a:t>
            </a:r>
            <a:endParaRPr lang="zh-CN" altLang="en-US"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7" name="图片 16" descr="]DYA~BZH8~L8M0DXKE9GOHH_tmb"/>
          <p:cNvPicPr>
            <a:picLocks noChangeAspect="1"/>
          </p:cNvPicPr>
          <p:nvPr/>
        </p:nvPicPr>
        <p:blipFill>
          <a:blip r:embed="rId7"/>
          <a:srcRect l="10160" t="12852" r="6593" b="38176"/>
          <a:stretch>
            <a:fillRect/>
          </a:stretch>
        </p:blipFill>
        <p:spPr>
          <a:xfrm>
            <a:off x="4864100" y="1249045"/>
            <a:ext cx="3087370" cy="3931920"/>
          </a:xfrm>
          <a:prstGeom prst="rect">
            <a:avLst/>
          </a:prstGeom>
        </p:spPr>
      </p:pic>
      <p:pic>
        <p:nvPicPr>
          <p:cNvPr id="19" name="图片 18" descr="PNS_]%IL_2Z(0JEK%@FB9TI_tmb"/>
          <p:cNvPicPr>
            <a:picLocks noChangeAspect="1"/>
          </p:cNvPicPr>
          <p:nvPr/>
        </p:nvPicPr>
        <p:blipFill>
          <a:blip r:embed="rId8"/>
          <a:srcRect l="6012" t="15806" r="6112" b="30352"/>
          <a:stretch>
            <a:fillRect/>
          </a:stretch>
        </p:blipFill>
        <p:spPr>
          <a:xfrm>
            <a:off x="7951470" y="1329690"/>
            <a:ext cx="2872105" cy="38087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8074660" y="0"/>
            <a:ext cx="4239895" cy="2666365"/>
          </a:xfrm>
          <a:prstGeom prst="rect">
            <a:avLst/>
          </a:prstGeom>
        </p:spPr>
      </p:pic>
      <p:sp>
        <p:nvSpPr>
          <p:cNvPr id="4" name="矩形: 圆角 3"/>
          <p:cNvSpPr/>
          <p:nvPr/>
        </p:nvSpPr>
        <p:spPr>
          <a:xfrm>
            <a:off x="81915" y="868680"/>
            <a:ext cx="2414905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教材（内容）解析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81915" y="2705100"/>
            <a:ext cx="2433320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81915" y="3553460"/>
            <a:ext cx="1430020" cy="48006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0" name="矩形: 圆角 3"/>
          <p:cNvSpPr/>
          <p:nvPr/>
        </p:nvSpPr>
        <p:spPr>
          <a:xfrm>
            <a:off x="81915" y="435864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0" name="矩形: 圆角 3"/>
          <p:cNvSpPr/>
          <p:nvPr/>
        </p:nvSpPr>
        <p:spPr>
          <a:xfrm>
            <a:off x="81915" y="5243830"/>
            <a:ext cx="143002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97790" y="1299210"/>
            <a:ext cx="2653665" cy="104394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46075" y="1608455"/>
            <a:ext cx="2301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zh-CN" altLang="en-US" sz="32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32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886781" y="3545985"/>
            <a:ext cx="2687257" cy="1889760"/>
          </a:xfrm>
          <a:prstGeom prst="rect">
            <a:avLst/>
          </a:prstGeom>
          <a:noFill/>
        </p:spPr>
        <p:txBody>
          <a:bodyPr wrap="square" anchor="ctr" anchorCtr="0">
            <a:spAutoFit/>
          </a:bodyPr>
          <a:p>
            <a:pPr algn="ctr">
              <a:lnSpc>
                <a:spcPct val="130000"/>
              </a:lnSpc>
            </a:pPr>
            <a:r>
              <a:rPr lang="zh-CN" altLang="en-US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严防中暑、触电、雷击和火灾事件发生</a:t>
            </a:r>
            <a:r>
              <a:rPr lang="en-US" altLang="zh-CN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!</a:t>
            </a:r>
            <a:r>
              <a:rPr lang="zh-CN" altLang="en-US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严防食物中毒、煤气中毒</a:t>
            </a:r>
            <a:r>
              <a:rPr lang="en-US" altLang="zh-CN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!</a:t>
            </a:r>
            <a:r>
              <a:rPr lang="zh-CN" altLang="en-US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严防暑期打工出意外</a:t>
            </a:r>
            <a:r>
              <a:rPr lang="en-US" altLang="zh-CN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!</a:t>
            </a:r>
            <a:endParaRPr lang="en-US" altLang="zh-CN" b="1" i="0" dirty="0">
              <a:solidFill>
                <a:schemeClr val="bg1"/>
              </a:solidFill>
              <a:effectLst/>
              <a:latin typeface="思源黑体 CN Light" panose="020B0300000000000000" pitchFamily="34" charset="-122"/>
              <a:ea typeface="思源黑体 CN Light" panose="020B0300000000000000" pitchFamily="34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b="1" i="0" dirty="0">
                <a:solidFill>
                  <a:schemeClr val="bg1"/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rPr>
              <a:t>　　</a:t>
            </a:r>
            <a:endParaRPr lang="en-US" altLang="zh-CN" b="1" i="0" dirty="0">
              <a:solidFill>
                <a:schemeClr val="bg1"/>
              </a:solidFill>
              <a:effectLst/>
              <a:latin typeface="思源黑体 CN Light" panose="020B0300000000000000" pitchFamily="34" charset="-122"/>
              <a:ea typeface="思源黑体 CN Light" panose="020B0300000000000000" pitchFamily="34" charset="-122"/>
            </a:endParaRPr>
          </a:p>
        </p:txBody>
      </p:sp>
      <p:pic>
        <p:nvPicPr>
          <p:cNvPr id="3" name="Picture 12" descr="clouds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92930" y="815340"/>
            <a:ext cx="4571365" cy="793115"/>
          </a:xfrm>
          <a:prstGeom prst="rect">
            <a:avLst/>
          </a:prstGeom>
        </p:spPr>
      </p:pic>
      <p:pic>
        <p:nvPicPr>
          <p:cNvPr id="30" name="Picture 11" descr="server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94605" y="999490"/>
            <a:ext cx="3413125" cy="1873885"/>
          </a:xfrm>
          <a:prstGeom prst="rect">
            <a:avLst/>
          </a:prstGeom>
        </p:spPr>
      </p:pic>
      <p:sp>
        <p:nvSpPr>
          <p:cNvPr id="32" name="Freeform 259"/>
          <p:cNvSpPr/>
          <p:nvPr/>
        </p:nvSpPr>
        <p:spPr bwMode="auto">
          <a:xfrm>
            <a:off x="3193415" y="3377565"/>
            <a:ext cx="7493000" cy="2696845"/>
          </a:xfrm>
          <a:custGeom>
            <a:avLst/>
            <a:gdLst>
              <a:gd name="T0" fmla="*/ 0 w 655"/>
              <a:gd name="T1" fmla="*/ 251 h 251"/>
              <a:gd name="T2" fmla="*/ 655 w 655"/>
              <a:gd name="T3" fmla="*/ 251 h 251"/>
              <a:gd name="T4" fmla="*/ 655 w 655"/>
              <a:gd name="T5" fmla="*/ 0 h 251"/>
              <a:gd name="T6" fmla="*/ 0 w 655"/>
              <a:gd name="T7" fmla="*/ 0 h 251"/>
              <a:gd name="T8" fmla="*/ 0 w 655"/>
              <a:gd name="T9" fmla="*/ 251 h 251"/>
              <a:gd name="T10" fmla="*/ 0 w 655"/>
              <a:gd name="T11" fmla="*/ 251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655" h="251">
                <a:moveTo>
                  <a:pt x="0" y="251"/>
                </a:moveTo>
                <a:lnTo>
                  <a:pt x="655" y="251"/>
                </a:lnTo>
                <a:lnTo>
                  <a:pt x="655" y="0"/>
                </a:lnTo>
                <a:lnTo>
                  <a:pt x="0" y="0"/>
                </a:lnTo>
                <a:lnTo>
                  <a:pt x="0" y="251"/>
                </a:lnTo>
                <a:lnTo>
                  <a:pt x="0" y="251"/>
                </a:lnTo>
                <a:close/>
              </a:path>
            </a:pathLst>
          </a:custGeom>
          <a:solidFill>
            <a:srgbClr val="00B3D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zh-CN" altLang="en-US" b="1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3375660" y="3213735"/>
            <a:ext cx="731075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prstClr val="whit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400" b="1" dirty="0">
                <a:solidFill>
                  <a:prstClr val="whit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生在日常生活中都有过助人或被人帮助的经历，但是对于隐藏的关爱了解得并不多,更不易被发现,需要教师通过鲜活的案例去引导他们发现平凡小事中隐藏的爱心，引导学生做一个爱心的传递者，愿意在日常生活中帮助他人。</a:t>
            </a:r>
            <a:endParaRPr sz="2400" b="1" dirty="0">
              <a:solidFill>
                <a:prstClr val="white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9" name="Picture 10" descr="field1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81475" y="2243455"/>
            <a:ext cx="5329555" cy="8096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32" grpId="0" bldLvl="0" animBg="1"/>
      <p:bldP spid="3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矩形: 圆角 3"/>
          <p:cNvSpPr/>
          <p:nvPr/>
        </p:nvSpPr>
        <p:spPr>
          <a:xfrm>
            <a:off x="140970" y="813435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4" name="矩形: 圆角 3"/>
          <p:cNvSpPr/>
          <p:nvPr/>
        </p:nvSpPr>
        <p:spPr>
          <a:xfrm>
            <a:off x="140970" y="1570990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5" name="矩形: 圆角 3"/>
          <p:cNvSpPr/>
          <p:nvPr/>
        </p:nvSpPr>
        <p:spPr>
          <a:xfrm>
            <a:off x="81915" y="3553460"/>
            <a:ext cx="1430020" cy="48006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7" name="矩形: 圆角 3"/>
          <p:cNvSpPr/>
          <p:nvPr/>
        </p:nvSpPr>
        <p:spPr>
          <a:xfrm>
            <a:off x="81915" y="435864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0" name="矩形: 圆角 3"/>
          <p:cNvSpPr/>
          <p:nvPr/>
        </p:nvSpPr>
        <p:spPr>
          <a:xfrm>
            <a:off x="81915" y="524383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48590" y="2221230"/>
            <a:ext cx="3695065" cy="104394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40970" y="2544445"/>
            <a:ext cx="34683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145530" y="933450"/>
            <a:ext cx="2574290" cy="1691640"/>
          </a:xfrm>
          <a:prstGeom prst="rect">
            <a:avLst/>
          </a:prstGeom>
          <a:noFill/>
        </p:spPr>
        <p:txBody>
          <a:bodyPr wrap="square" anchor="ctr" anchorCtr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禁止违反交通规则</a:t>
            </a:r>
            <a:r>
              <a:rPr lang="en-US" altLang="zh-CN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!</a:t>
            </a:r>
            <a:r>
              <a:rPr lang="zh-CN" altLang="en-US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禁止单独擅自下河游泳</a:t>
            </a:r>
            <a:r>
              <a:rPr lang="en-US" altLang="zh-CN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!</a:t>
            </a:r>
            <a:r>
              <a:rPr lang="zh-CN" altLang="en-US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禁止长时间看电视、玩游戏</a:t>
            </a:r>
            <a:r>
              <a:rPr lang="en-US" altLang="zh-CN" sz="2000" b="1" i="0" dirty="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!</a:t>
            </a:r>
            <a:endParaRPr lang="en-US" altLang="zh-CN" sz="2000" b="1" i="0" dirty="0">
              <a:solidFill>
                <a:schemeClr val="bg1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201920" y="3842385"/>
            <a:ext cx="5436870" cy="2186940"/>
          </a:xfrm>
          <a:prstGeom prst="rect">
            <a:avLst/>
          </a:prstGeom>
          <a:noFill/>
          <a:ln w="34925" cmpd="thickThin">
            <a:solidFill>
              <a:srgbClr val="FFC000"/>
            </a:solidFill>
            <a:prstDash val="lgDash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algn="just">
              <a:lnSpc>
                <a:spcPct val="130000"/>
              </a:lnSpc>
              <a:defRPr sz="2000" b="1" i="0">
                <a:solidFill>
                  <a:schemeClr val="accent6">
                    <a:lumMod val="50000"/>
                  </a:schemeClr>
                </a:solidFill>
                <a:effectLst/>
                <a:latin typeface="思源黑体 CN Light" panose="020B0300000000000000" pitchFamily="34" charset="-122"/>
                <a:ea typeface="思源黑体 CN Light" panose="020B0300000000000000" pitchFamily="34" charset="-122"/>
              </a:defRPr>
            </a:lvl1pPr>
          </a:lstStyle>
          <a:p>
            <a:pPr algn="l">
              <a:lnSpc>
                <a:spcPct val="142000"/>
              </a:lnSpc>
            </a:pPr>
            <a:r>
              <a:rPr lang="zh-CN" altLang="en-US" sz="2400" dirty="0">
                <a:ln>
                  <a:noFill/>
                </a:ln>
                <a:solidFill>
                  <a:srgbClr val="00A454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1.感受生活中各种不同的关爱，能够在日常生活中主动传递爱。</a:t>
            </a:r>
            <a:endParaRPr lang="zh-CN" altLang="en-US" sz="2400" dirty="0">
              <a:ln>
                <a:noFill/>
              </a:ln>
              <a:solidFill>
                <a:srgbClr val="00A454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l">
              <a:lnSpc>
                <a:spcPct val="142000"/>
              </a:lnSpc>
            </a:pPr>
            <a:r>
              <a:rPr lang="zh-CN" altLang="en-US" sz="2400" dirty="0">
                <a:ln>
                  <a:noFill/>
                </a:ln>
                <a:solidFill>
                  <a:srgbClr val="00A454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2.懂得关心帮助他人，养成助人为乐的好习惯。</a:t>
            </a:r>
            <a:endParaRPr lang="zh-CN" altLang="en-US" sz="2400" dirty="0">
              <a:ln>
                <a:noFill/>
              </a:ln>
              <a:solidFill>
                <a:srgbClr val="00A454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529840" y="1701800"/>
            <a:ext cx="1856740" cy="730885"/>
          </a:xfrm>
          <a:prstGeom prst="rect">
            <a:avLst/>
          </a:prstGeom>
          <a:solidFill>
            <a:srgbClr val="5BC33D"/>
          </a:solidFill>
        </p:spPr>
        <p:txBody>
          <a:bodyPr wrap="square" anchor="ctr" anchorCtr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32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教学目标</a:t>
            </a:r>
            <a:endParaRPr lang="zh-CN" altLang="en-US" sz="3200" b="1" i="0" dirty="0">
              <a:solidFill>
                <a:schemeClr val="bg1"/>
              </a:solidFill>
              <a:effectLst/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六边形 23"/>
          <p:cNvSpPr/>
          <p:nvPr/>
        </p:nvSpPr>
        <p:spPr>
          <a:xfrm>
            <a:off x="5759288" y="897609"/>
            <a:ext cx="591670" cy="510988"/>
          </a:xfrm>
          <a:prstGeom prst="hexagon">
            <a:avLst/>
          </a:prstGeom>
          <a:solidFill>
            <a:srgbClr val="5BC33D"/>
          </a:solidFill>
          <a:ln>
            <a:solidFill>
              <a:srgbClr val="5BC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思源黑体 CN Light" panose="020B0300000000000000" pitchFamily="34" charset="-122"/>
              </a:rPr>
              <a:t>01</a:t>
            </a:r>
            <a:endParaRPr lang="en-US" altLang="zh-CN" sz="1600" b="1" dirty="0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思源黑体 CN Light" panose="020B0300000000000000" pitchFamily="34" charset="-122"/>
            </a:endParaRPr>
          </a:p>
        </p:txBody>
      </p:sp>
      <p:sp>
        <p:nvSpPr>
          <p:cNvPr id="25" name="六边形 24"/>
          <p:cNvSpPr/>
          <p:nvPr/>
        </p:nvSpPr>
        <p:spPr>
          <a:xfrm>
            <a:off x="5759288" y="1811774"/>
            <a:ext cx="591670" cy="510988"/>
          </a:xfrm>
          <a:prstGeom prst="hexagon">
            <a:avLst/>
          </a:prstGeom>
          <a:solidFill>
            <a:srgbClr val="5BC33D"/>
          </a:solidFill>
          <a:ln>
            <a:solidFill>
              <a:srgbClr val="5BC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思源黑体 CN Light" panose="020B0300000000000000" pitchFamily="34" charset="-122"/>
              </a:rPr>
              <a:t>02</a:t>
            </a:r>
            <a:endParaRPr lang="en-US" altLang="zh-CN" sz="1600" b="1" dirty="0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思源黑体 CN Light" panose="020B0300000000000000" pitchFamily="34" charset="-122"/>
            </a:endParaRPr>
          </a:p>
        </p:txBody>
      </p:sp>
      <p:sp>
        <p:nvSpPr>
          <p:cNvPr id="2" name="六边形 1"/>
          <p:cNvSpPr/>
          <p:nvPr/>
        </p:nvSpPr>
        <p:spPr>
          <a:xfrm>
            <a:off x="5759288" y="2659215"/>
            <a:ext cx="591670" cy="510988"/>
          </a:xfrm>
          <a:prstGeom prst="hexagon">
            <a:avLst/>
          </a:prstGeom>
          <a:solidFill>
            <a:srgbClr val="5BC33D"/>
          </a:solidFill>
          <a:ln>
            <a:solidFill>
              <a:srgbClr val="5BC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思源黑体 CN Light" panose="020B0300000000000000" pitchFamily="34" charset="-122"/>
              </a:rPr>
              <a:t>03</a:t>
            </a:r>
            <a:endParaRPr lang="en-US" altLang="zh-CN" sz="1600" b="1" dirty="0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思源黑体 CN Light" panose="020B0300000000000000" pitchFamily="34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6458535" y="2459351"/>
            <a:ext cx="4380230" cy="0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6452235" y="1527810"/>
            <a:ext cx="4290060" cy="19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/>
        </p:nvSpPr>
        <p:spPr>
          <a:xfrm>
            <a:off x="6419850" y="1570990"/>
            <a:ext cx="4859655" cy="937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auto">
              <a:lnSpc>
                <a:spcPts val="2200"/>
              </a:lnSpc>
            </a:pPr>
            <a:r>
              <a:rPr lang="zh-CN" altLang="en-US" sz="20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 </a:t>
            </a:r>
            <a:r>
              <a:rPr lang="en-US" altLang="zh-CN" sz="20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道德修养：体会日常生活中相互关爱的美好感受，愿意在日常生活中帮助他人。 </a:t>
            </a:r>
            <a:endParaRPr lang="zh-CN" altLang="en-US" sz="2400" b="1" dirty="0">
              <a:solidFill>
                <a:schemeClr val="accent6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6351270" y="2578100"/>
            <a:ext cx="4785995" cy="937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auto">
              <a:lnSpc>
                <a:spcPts val="2200"/>
              </a:lnSpc>
            </a:pP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责任意识：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学习雷锋等优秀人物的爱心故事，能够在日常生活中主动传递爱。</a:t>
            </a:r>
            <a:endParaRPr lang="zh-CN" altLang="en-US" sz="2400" dirty="0">
              <a:solidFill>
                <a:schemeClr val="accent6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6278245" y="726440"/>
            <a:ext cx="50342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altLang="en-US" sz="2400" dirty="0">
                <a:solidFill>
                  <a:schemeClr val="accent6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道德修养：知道生活中有各种各样不同的爱，发现生活中隐藏的爱。</a:t>
            </a:r>
            <a:endParaRPr lang="zh-CN" altLang="en-US" sz="2400" dirty="0">
              <a:solidFill>
                <a:schemeClr val="accent6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32" name="直接连接符 31"/>
          <p:cNvCxnSpPr/>
          <p:nvPr/>
        </p:nvCxnSpPr>
        <p:spPr>
          <a:xfrm>
            <a:off x="6458535" y="3458493"/>
            <a:ext cx="4380230" cy="0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本框 33"/>
          <p:cNvSpPr txBox="1"/>
          <p:nvPr/>
        </p:nvSpPr>
        <p:spPr>
          <a:xfrm>
            <a:off x="2444115" y="4486275"/>
            <a:ext cx="2445385" cy="730885"/>
          </a:xfrm>
          <a:prstGeom prst="rect">
            <a:avLst/>
          </a:prstGeom>
          <a:solidFill>
            <a:srgbClr val="5BC33D"/>
          </a:solidFill>
        </p:spPr>
        <p:txBody>
          <a:bodyPr wrap="square" anchor="ctr" anchorCtr="0">
            <a:spAutoFit/>
          </a:bodyPr>
          <a:p>
            <a:pPr algn="ctr">
              <a:lnSpc>
                <a:spcPct val="130000"/>
              </a:lnSpc>
            </a:pPr>
            <a:r>
              <a:rPr lang="zh-CN" altLang="en-US" sz="3200" b="1" dirty="0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教学重难点</a:t>
            </a:r>
            <a:endParaRPr lang="zh-CN" altLang="en-US" sz="3200" b="1" dirty="0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cxnSp>
        <p:nvCxnSpPr>
          <p:cNvPr id="35" name="直接箭头连接符 34"/>
          <p:cNvCxnSpPr/>
          <p:nvPr/>
        </p:nvCxnSpPr>
        <p:spPr>
          <a:xfrm flipV="1">
            <a:off x="4591050" y="1193165"/>
            <a:ext cx="993775" cy="67945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4579620" y="2061210"/>
            <a:ext cx="1111250" cy="12065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/>
          <p:nvPr/>
        </p:nvCxnSpPr>
        <p:spPr>
          <a:xfrm>
            <a:off x="4638040" y="2329180"/>
            <a:ext cx="993775" cy="517525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6" grpId="0"/>
      <p:bldP spid="10" grpId="0" bldLvl="0" animBg="1"/>
      <p:bldP spid="21" grpId="0" bldLvl="0" animBg="1"/>
      <p:bldP spid="24" grpId="0" bldLvl="0" animBg="1"/>
      <p:bldP spid="25" grpId="0" bldLvl="0" animBg="1"/>
      <p:bldP spid="2" grpId="0" bldLvl="0" animBg="1"/>
      <p:bldP spid="29" grpId="0"/>
      <p:bldP spid="30" grpId="0"/>
      <p:bldP spid="31" grpId="0"/>
      <p:bldP spid="34" grpId="0" bldLvl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5" name="矩形: 圆角 3"/>
          <p:cNvSpPr/>
          <p:nvPr/>
        </p:nvSpPr>
        <p:spPr>
          <a:xfrm>
            <a:off x="140970" y="813435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140970" y="1570990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140970" y="227457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8" name="矩形: 圆角 3"/>
          <p:cNvSpPr/>
          <p:nvPr/>
        </p:nvSpPr>
        <p:spPr>
          <a:xfrm>
            <a:off x="81915" y="435864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教学过程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3" name="矩形: 圆角 3"/>
          <p:cNvSpPr/>
          <p:nvPr/>
        </p:nvSpPr>
        <p:spPr>
          <a:xfrm>
            <a:off x="81915" y="5187315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评价标准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0" y="3170555"/>
            <a:ext cx="2453640" cy="9302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40970" y="342900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zh-CN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1" name="菱形 10"/>
          <p:cNvSpPr/>
          <p:nvPr>
            <p:custDataLst>
              <p:tags r:id="rId5"/>
            </p:custDataLst>
          </p:nvPr>
        </p:nvSpPr>
        <p:spPr>
          <a:xfrm>
            <a:off x="126365" y="160655"/>
            <a:ext cx="538480" cy="538480"/>
          </a:xfrm>
          <a:prstGeom prst="diamond">
            <a:avLst/>
          </a:prstGeom>
          <a:gradFill>
            <a:gsLst>
              <a:gs pos="51000">
                <a:srgbClr val="78D390">
                  <a:lumMod val="60000"/>
                  <a:lumOff val="40000"/>
                </a:srgbClr>
              </a:gs>
              <a:gs pos="0">
                <a:srgbClr val="78D390">
                  <a:lumMod val="40000"/>
                  <a:lumOff val="60000"/>
                </a:srgbClr>
              </a:gs>
              <a:gs pos="100000">
                <a:srgbClr val="78D390"/>
              </a:gs>
            </a:gsLst>
            <a:lin ang="13500000" scaled="0"/>
          </a:gradFill>
          <a:ln>
            <a:noFill/>
          </a:ln>
        </p:spPr>
        <p:style>
          <a:lnRef idx="2">
            <a:srgbClr val="098902">
              <a:shade val="50000"/>
            </a:srgbClr>
          </a:lnRef>
          <a:fillRef idx="1">
            <a:srgbClr val="098902"/>
          </a:fillRef>
          <a:effectRef idx="0">
            <a:srgbClr val="098902"/>
          </a:effectRef>
          <a:fontRef idx="minor">
            <a:srgbClr val="FFFFFF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六边形 15"/>
          <p:cNvSpPr/>
          <p:nvPr>
            <p:custDataLst>
              <p:tags r:id="rId6"/>
            </p:custDataLst>
          </p:nvPr>
        </p:nvSpPr>
        <p:spPr>
          <a:xfrm rot="5400000">
            <a:off x="5523865" y="2273300"/>
            <a:ext cx="1890395" cy="1578610"/>
          </a:xfrm>
          <a:prstGeom prst="hexagon">
            <a:avLst>
              <a:gd name="adj" fmla="val 30671"/>
              <a:gd name="vf" fmla="val 115470"/>
            </a:avLst>
          </a:prstGeom>
          <a:gradFill>
            <a:gsLst>
              <a:gs pos="20000">
                <a:srgbClr val="17D594"/>
              </a:gs>
              <a:gs pos="100000">
                <a:srgbClr val="17D594">
                  <a:lumMod val="60000"/>
                  <a:lumOff val="40000"/>
                </a:srgbClr>
              </a:gs>
            </a:gsLst>
            <a:lin ang="8100000" scaled="0"/>
          </a:gradFill>
          <a:ln>
            <a:noFill/>
          </a:ln>
          <a:effectLst>
            <a:outerShdw blurRad="152400" dist="76200" dir="2700000" algn="tl" rotWithShape="0">
              <a:srgbClr val="17D594">
                <a:alpha val="40000"/>
              </a:srgb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p>
            <a:pPr algn="ctr"/>
            <a:endParaRPr lang="zh-CN" altLang="en-US" sz="2800" b="1">
              <a:solidFill>
                <a:srgbClr val="FFFF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六边形 18"/>
          <p:cNvSpPr/>
          <p:nvPr>
            <p:custDataLst>
              <p:tags r:id="rId7"/>
            </p:custDataLst>
          </p:nvPr>
        </p:nvSpPr>
        <p:spPr>
          <a:xfrm rot="5400000">
            <a:off x="4751070" y="3656330"/>
            <a:ext cx="1890395" cy="1578610"/>
          </a:xfrm>
          <a:prstGeom prst="hexagon">
            <a:avLst>
              <a:gd name="adj" fmla="val 30671"/>
              <a:gd name="vf" fmla="val 115470"/>
            </a:avLst>
          </a:prstGeom>
          <a:gradFill>
            <a:gsLst>
              <a:gs pos="99000">
                <a:srgbClr val="376FFF">
                  <a:lumMod val="60000"/>
                  <a:lumOff val="40000"/>
                </a:srgbClr>
              </a:gs>
              <a:gs pos="20000">
                <a:srgbClr val="376FFF"/>
              </a:gs>
            </a:gsLst>
            <a:lin ang="8100000" scaled="0"/>
          </a:gradFill>
          <a:ln>
            <a:noFill/>
          </a:ln>
          <a:effectLst>
            <a:outerShdw blurRad="152400" dist="76200" dir="2700000" algn="tl" rotWithShape="0">
              <a:srgbClr val="376FFF">
                <a:alpha val="40000"/>
              </a:srgb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p>
            <a:pPr algn="ctr"/>
            <a:endParaRPr lang="zh-CN" altLang="en-US" sz="2800" b="1">
              <a:solidFill>
                <a:srgbClr val="FFFF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六边形 20"/>
          <p:cNvSpPr/>
          <p:nvPr>
            <p:custDataLst>
              <p:tags r:id="rId8"/>
            </p:custDataLst>
          </p:nvPr>
        </p:nvSpPr>
        <p:spPr>
          <a:xfrm rot="5400000">
            <a:off x="6329680" y="3656330"/>
            <a:ext cx="1890395" cy="1578610"/>
          </a:xfrm>
          <a:prstGeom prst="hexagon">
            <a:avLst>
              <a:gd name="adj" fmla="val 30671"/>
              <a:gd name="vf" fmla="val 115470"/>
            </a:avLst>
          </a:prstGeom>
          <a:gradFill>
            <a:gsLst>
              <a:gs pos="100000">
                <a:srgbClr val="FFD247">
                  <a:lumMod val="60000"/>
                  <a:lumOff val="40000"/>
                </a:srgbClr>
              </a:gs>
              <a:gs pos="20000">
                <a:srgbClr val="FFD247">
                  <a:lumMod val="75000"/>
                </a:srgbClr>
              </a:gs>
            </a:gsLst>
            <a:lin ang="8100000" scaled="0"/>
          </a:gradFill>
          <a:ln>
            <a:noFill/>
          </a:ln>
          <a:effectLst>
            <a:outerShdw blurRad="152400" dist="76200" dir="2700000" algn="tl" rotWithShape="0">
              <a:srgbClr val="FFD247">
                <a:alpha val="40000"/>
              </a:srgb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p>
            <a:pPr algn="ctr"/>
            <a:endParaRPr lang="zh-CN" altLang="en-US" sz="2800" b="1">
              <a:solidFill>
                <a:srgbClr val="FFFF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4" name="标题"/>
          <p:cNvSpPr txBox="1"/>
          <p:nvPr>
            <p:custDataLst>
              <p:tags r:id="rId9"/>
            </p:custDataLst>
          </p:nvPr>
        </p:nvSpPr>
        <p:spPr>
          <a:xfrm>
            <a:off x="5462270" y="1651635"/>
            <a:ext cx="2759710" cy="457835"/>
          </a:xfrm>
          <a:prstGeom prst="rect">
            <a:avLst/>
          </a:prstGeom>
          <a:noFill/>
        </p:spPr>
        <p:txBody>
          <a:bodyPr wrap="square" lIns="90170" tIns="46990" rIns="90170" bIns="0" rtlCol="0" anchor="b"/>
          <a:p>
            <a:r>
              <a:rPr lang="zh-CN" altLang="en-US" sz="5400" b="1" spc="300" dirty="0">
                <a:solidFill>
                  <a:srgbClr val="17D594"/>
                </a:solidFill>
                <a:latin typeface="楷体" panose="02010609060101010101" charset="-122"/>
                <a:ea typeface="楷体" panose="02010609060101010101" charset="-122"/>
              </a:rPr>
              <a:t>生活性</a:t>
            </a:r>
            <a:endParaRPr lang="zh-CN" altLang="en-US" sz="5400" b="1" spc="300" dirty="0">
              <a:solidFill>
                <a:srgbClr val="17D59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10"/>
            </p:custDataLst>
          </p:nvPr>
        </p:nvSpPr>
        <p:spPr>
          <a:xfrm>
            <a:off x="8331200" y="4518660"/>
            <a:ext cx="2352675" cy="457835"/>
          </a:xfrm>
          <a:prstGeom prst="rect">
            <a:avLst/>
          </a:prstGeom>
          <a:noFill/>
        </p:spPr>
        <p:txBody>
          <a:bodyPr wrap="square" lIns="90170" tIns="46990" rIns="90170" bIns="0" rtlCol="0" anchor="b"/>
          <a:p>
            <a:r>
              <a:rPr lang="zh-CN" altLang="en-US" sz="4800" b="1" spc="300" dirty="0">
                <a:solidFill>
                  <a:srgbClr val="FFD247">
                    <a:lumMod val="75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实践性</a:t>
            </a:r>
            <a:endParaRPr lang="zh-CN" altLang="en-US" sz="4800" b="1" spc="300" dirty="0">
              <a:solidFill>
                <a:srgbClr val="FFD247">
                  <a:lumMod val="75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9" name="标题"/>
          <p:cNvSpPr txBox="1"/>
          <p:nvPr>
            <p:custDataLst>
              <p:tags r:id="rId11"/>
            </p:custDataLst>
          </p:nvPr>
        </p:nvSpPr>
        <p:spPr>
          <a:xfrm>
            <a:off x="2312035" y="4518660"/>
            <a:ext cx="2388235" cy="457835"/>
          </a:xfrm>
          <a:prstGeom prst="rect">
            <a:avLst/>
          </a:prstGeom>
          <a:noFill/>
        </p:spPr>
        <p:txBody>
          <a:bodyPr wrap="square" lIns="90170" tIns="46990" rIns="90170" bIns="0" rtlCol="0" anchor="b"/>
          <a:p>
            <a:pPr algn="r"/>
            <a:r>
              <a:rPr lang="zh-CN" altLang="en-US" sz="4800" b="1" spc="300" dirty="0">
                <a:solidFill>
                  <a:srgbClr val="376FFF"/>
                </a:solidFill>
                <a:latin typeface="楷体" panose="02010609060101010101" charset="-122"/>
                <a:ea typeface="楷体" panose="02010609060101010101" charset="-122"/>
              </a:rPr>
              <a:t>开放性</a:t>
            </a:r>
            <a:endParaRPr lang="zh-CN" altLang="en-US" sz="4800" b="1" spc="300" dirty="0">
              <a:solidFill>
                <a:srgbClr val="376F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0" name="图片 29" descr="343439383331313b343532303032333bc6f3d2b5bcf2bde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235065" y="2828608"/>
            <a:ext cx="467995" cy="467995"/>
          </a:xfrm>
          <a:prstGeom prst="rect">
            <a:avLst/>
          </a:prstGeom>
        </p:spPr>
      </p:pic>
      <p:pic>
        <p:nvPicPr>
          <p:cNvPr id="31" name="图片 30" descr="343439383331313b343532303032303bb8f6c8cbd0c5cfa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462270" y="4211638"/>
            <a:ext cx="467995" cy="467995"/>
          </a:xfrm>
          <a:prstGeom prst="rect">
            <a:avLst/>
          </a:prstGeom>
        </p:spPr>
      </p:pic>
      <p:pic>
        <p:nvPicPr>
          <p:cNvPr id="32" name="图片 31" descr="343439383331313b343532303031393bd2b5bca8b9dcc0ed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7041515" y="4250690"/>
            <a:ext cx="467995" cy="4679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5" name="矩形: 圆角 3"/>
          <p:cNvSpPr/>
          <p:nvPr/>
        </p:nvSpPr>
        <p:spPr>
          <a:xfrm>
            <a:off x="91440" y="1089660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81915" y="1702435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81915" y="237109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8" name="矩形: 圆角 3"/>
          <p:cNvSpPr/>
          <p:nvPr/>
        </p:nvSpPr>
        <p:spPr>
          <a:xfrm>
            <a:off x="81915" y="333502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3" name="矩形: 圆角 3"/>
          <p:cNvSpPr/>
          <p:nvPr/>
        </p:nvSpPr>
        <p:spPr>
          <a:xfrm>
            <a:off x="140970" y="5187315"/>
            <a:ext cx="137160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0160" y="4008755"/>
            <a:ext cx="2453640" cy="9302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18440" y="426212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en-US" altLang="zh-CN" sz="28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 </a:t>
            </a: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1" name="图片 10" descr="~Q[TZMLM$EW3PCW3IS`CUN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2450" y="779145"/>
            <a:ext cx="4493260" cy="2555875"/>
          </a:xfrm>
          <a:prstGeom prst="rect">
            <a:avLst/>
          </a:prstGeom>
        </p:spPr>
      </p:pic>
      <p:pic>
        <p:nvPicPr>
          <p:cNvPr id="12" name="图片 11" descr="99O[)`]$`2IQRP~HO39_)OX"/>
          <p:cNvPicPr>
            <a:picLocks noChangeAspect="1"/>
          </p:cNvPicPr>
          <p:nvPr/>
        </p:nvPicPr>
        <p:blipFill>
          <a:blip r:embed="rId6"/>
          <a:srcRect r="6062" b="-44"/>
          <a:stretch>
            <a:fillRect/>
          </a:stretch>
        </p:blipFill>
        <p:spPr>
          <a:xfrm>
            <a:off x="6517005" y="800735"/>
            <a:ext cx="4331970" cy="2534285"/>
          </a:xfrm>
          <a:prstGeom prst="rect">
            <a:avLst/>
          </a:prstGeom>
        </p:spPr>
      </p:pic>
      <p:pic>
        <p:nvPicPr>
          <p:cNvPr id="16" name="图片 15" descr="5~EA3`01C``WA]U8E5Y3KV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45640" y="3478530"/>
            <a:ext cx="4297045" cy="252793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6567170" y="3512820"/>
            <a:ext cx="463677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355600"/>
            <a:r>
              <a:rPr lang="zh-CN" sz="28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课前用社会主义核心价值观导入，播放《最美瞬间》照片，学生对图片中的行为发表自己的看法，教师引导到生活中相互关爱的话题，导入新课。</a:t>
            </a:r>
            <a:endParaRPr lang="zh-CN" altLang="en-US" sz="2800" b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5" name="矩形: 圆角 3"/>
          <p:cNvSpPr/>
          <p:nvPr/>
        </p:nvSpPr>
        <p:spPr>
          <a:xfrm>
            <a:off x="91440" y="1089660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81915" y="1702435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81915" y="237109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8" name="矩形: 圆角 3"/>
          <p:cNvSpPr/>
          <p:nvPr/>
        </p:nvSpPr>
        <p:spPr>
          <a:xfrm>
            <a:off x="81915" y="333502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3" name="矩形: 圆角 3"/>
          <p:cNvSpPr/>
          <p:nvPr/>
        </p:nvSpPr>
        <p:spPr>
          <a:xfrm>
            <a:off x="140970" y="5187315"/>
            <a:ext cx="137160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0160" y="4008755"/>
            <a:ext cx="2453640" cy="9302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18440" y="426212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en-US" altLang="zh-CN" sz="28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 </a:t>
            </a: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1" name="图片 10" descr="H6I3{LU}[6_7I%}%QXF`~VW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2450" y="675005"/>
            <a:ext cx="5073650" cy="2801620"/>
          </a:xfrm>
          <a:prstGeom prst="rect">
            <a:avLst/>
          </a:prstGeom>
        </p:spPr>
      </p:pic>
      <p:pic>
        <p:nvPicPr>
          <p:cNvPr id="16" name="图片 15" descr="8O)~9XS0EU}6[48I}$OWX(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4130" y="1139190"/>
            <a:ext cx="5047615" cy="2621280"/>
          </a:xfrm>
          <a:prstGeom prst="rect">
            <a:avLst/>
          </a:prstGeom>
        </p:spPr>
      </p:pic>
      <p:pic>
        <p:nvPicPr>
          <p:cNvPr id="12" name="图片 11" descr="X{YT@N5FNQ}%[I]]7KJ$[MM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1930" y="1702435"/>
            <a:ext cx="5210810" cy="281559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614930" y="4872990"/>
            <a:ext cx="78771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355600"/>
            <a:r>
              <a:rPr lang="en-US" altLang="zh-CN" sz="24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sz="24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本活动以《乐乐的一天》视频出发，引导学生回忆身边的爱心故事，通过用心感悟，初步体验“关爱他人时“双方的美好感受。</a:t>
            </a:r>
            <a:endParaRPr lang="zh-CN" altLang="en-US" sz="2400" b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1495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5" name="矩形: 圆角 3"/>
          <p:cNvSpPr/>
          <p:nvPr/>
        </p:nvSpPr>
        <p:spPr>
          <a:xfrm>
            <a:off x="91440" y="1089660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81915" y="1702435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81915" y="237109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8" name="矩形: 圆角 3"/>
          <p:cNvSpPr/>
          <p:nvPr/>
        </p:nvSpPr>
        <p:spPr>
          <a:xfrm>
            <a:off x="81915" y="333502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1" name="图片 10" descr="KHG5N58_X[@{L]5$[6PLRV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2150" y="871855"/>
            <a:ext cx="4540885" cy="2463165"/>
          </a:xfrm>
          <a:prstGeom prst="rect">
            <a:avLst/>
          </a:prstGeom>
        </p:spPr>
      </p:pic>
      <p:sp>
        <p:nvSpPr>
          <p:cNvPr id="3" name="矩形: 圆角 3"/>
          <p:cNvSpPr/>
          <p:nvPr/>
        </p:nvSpPr>
        <p:spPr>
          <a:xfrm>
            <a:off x="140970" y="5187315"/>
            <a:ext cx="137160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0160" y="4008755"/>
            <a:ext cx="2453640" cy="9302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18440" y="426212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en-US" altLang="zh-CN" sz="28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 </a:t>
            </a: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7" name="图片 16" descr="]DYA~BZH8~L8M0DXKE9GOHH_tmb"/>
          <p:cNvPicPr>
            <a:picLocks noChangeAspect="1"/>
          </p:cNvPicPr>
          <p:nvPr/>
        </p:nvPicPr>
        <p:blipFill>
          <a:blip r:embed="rId6"/>
          <a:srcRect l="10160" t="21678" r="5052" b="38176"/>
          <a:stretch>
            <a:fillRect/>
          </a:stretch>
        </p:blipFill>
        <p:spPr>
          <a:xfrm>
            <a:off x="6643370" y="736600"/>
            <a:ext cx="4388485" cy="502158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301875" y="3589020"/>
            <a:ext cx="419989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altLang="zh-CN" sz="2400" b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400" b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生活中隐藏的爱心</a:t>
            </a:r>
            <a:r>
              <a:rPr lang="zh-CN" sz="24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，是本节课需要重点引导的地方。这些他人对“我”或者”我”对他人的关爱默默地隐含在我们的生活之中,通过谈感受进一步体会关爱带给我们的美好情感 。</a:t>
            </a:r>
            <a:endParaRPr lang="zh-CN" altLang="en-US" sz="2400" b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5" name="矩形: 圆角 3"/>
          <p:cNvSpPr/>
          <p:nvPr/>
        </p:nvSpPr>
        <p:spPr>
          <a:xfrm>
            <a:off x="91440" y="1089660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" name="矩形: 圆角 3"/>
          <p:cNvSpPr/>
          <p:nvPr/>
        </p:nvSpPr>
        <p:spPr>
          <a:xfrm>
            <a:off x="81915" y="1702435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7" name="矩形: 圆角 3"/>
          <p:cNvSpPr/>
          <p:nvPr/>
        </p:nvSpPr>
        <p:spPr>
          <a:xfrm>
            <a:off x="81915" y="237109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8" name="矩形: 圆角 3"/>
          <p:cNvSpPr/>
          <p:nvPr/>
        </p:nvSpPr>
        <p:spPr>
          <a:xfrm>
            <a:off x="81915" y="333502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3" name="矩形: 圆角 3"/>
          <p:cNvSpPr/>
          <p:nvPr/>
        </p:nvSpPr>
        <p:spPr>
          <a:xfrm>
            <a:off x="140970" y="5187315"/>
            <a:ext cx="137160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-10160" y="4008755"/>
            <a:ext cx="2453640" cy="93027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18440" y="426212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en-US" altLang="zh-CN" sz="28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 </a:t>
            </a: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过程设计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12" name="图片 11" descr="{VZ~DF[6TWE1LM~2S}DJN`V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65" y="604520"/>
            <a:ext cx="4636135" cy="2610485"/>
          </a:xfrm>
          <a:prstGeom prst="rect">
            <a:avLst/>
          </a:prstGeom>
        </p:spPr>
      </p:pic>
      <p:pic>
        <p:nvPicPr>
          <p:cNvPr id="13" name="图片 12" descr="{3`UO1OZYGI@`]}CY7JZ0@O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37080" y="3447415"/>
            <a:ext cx="4919980" cy="272288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7307580" y="2371090"/>
            <a:ext cx="4210050" cy="3538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altLang="zh-CN" sz="28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8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通过</a:t>
            </a:r>
            <a:r>
              <a:rPr lang="zh-CN" sz="28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视频，激发学生乐于将自己的爱心献给他人的意愿；“一句温暖送爱心活动”让学生明白爱让世界变得更加美好和温暖；懂得了帮助别人不仅能够温暖别人，自己也能收获快乐。</a:t>
            </a:r>
            <a:endParaRPr lang="zh-CN" altLang="en-US" sz="2800" b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"/>
            <a:ext cx="12192000" cy="685735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511175" y="532130"/>
            <a:ext cx="11170285" cy="579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内容占位符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9"/>
          <a:stretch>
            <a:fillRect/>
          </a:stretch>
        </p:blipFill>
        <p:spPr>
          <a:xfrm>
            <a:off x="7952105" y="635"/>
            <a:ext cx="4239895" cy="2666365"/>
          </a:xfrm>
          <a:prstGeom prst="rect">
            <a:avLst/>
          </a:prstGeom>
        </p:spPr>
      </p:pic>
      <p:sp>
        <p:nvSpPr>
          <p:cNvPr id="11" name="矩形: 圆角 3"/>
          <p:cNvSpPr/>
          <p:nvPr/>
        </p:nvSpPr>
        <p:spPr>
          <a:xfrm>
            <a:off x="91440" y="1089660"/>
            <a:ext cx="1421130" cy="43053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教材解析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2" name="矩形: 圆角 3"/>
          <p:cNvSpPr/>
          <p:nvPr/>
        </p:nvSpPr>
        <p:spPr>
          <a:xfrm>
            <a:off x="81915" y="1702435"/>
            <a:ext cx="1370965" cy="4864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学情分析</a:t>
            </a:r>
            <a:endParaRPr lang="zh-CN" altLang="en-US" sz="2000" b="1" dirty="0" smtClean="0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3" name="矩形: 圆角 3"/>
          <p:cNvSpPr/>
          <p:nvPr/>
        </p:nvSpPr>
        <p:spPr>
          <a:xfrm>
            <a:off x="81915" y="2371090"/>
            <a:ext cx="1740535" cy="84328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目标定位与重难点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14" name="矩形: 圆角 3"/>
          <p:cNvSpPr/>
          <p:nvPr/>
        </p:nvSpPr>
        <p:spPr>
          <a:xfrm>
            <a:off x="81915" y="3335020"/>
            <a:ext cx="153924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基本理念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sp>
        <p:nvSpPr>
          <p:cNvPr id="20" name="矩形: 圆角 3"/>
          <p:cNvSpPr/>
          <p:nvPr/>
        </p:nvSpPr>
        <p:spPr>
          <a:xfrm>
            <a:off x="81280" y="4156710"/>
            <a:ext cx="1371600" cy="57086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28575">
            <a:noFill/>
          </a:ln>
          <a:effectLst>
            <a:outerShdw blurRad="88900" algn="t" rotWithShape="0">
              <a:srgbClr val="2A9C1E">
                <a:alpha val="78000"/>
              </a:srgbClr>
            </a:outerShdw>
          </a:effectLst>
        </p:spPr>
        <p:txBody>
          <a:bodyPr wrap="square" rtlCol="0">
            <a:noAutofit/>
          </a:bodyPr>
          <a:p>
            <a:pPr fontAlgn="auto">
              <a:lnSpc>
                <a:spcPct val="100000"/>
              </a:lnSpc>
            </a:pPr>
            <a:r>
              <a:rPr lang="zh-CN" altLang="en-US" sz="20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教学过程</a:t>
            </a:r>
            <a:endParaRPr lang="zh-CN" altLang="en-US" sz="2000" b="1" dirty="0" smtClean="0">
              <a:solidFill>
                <a:srgbClr val="2A9C1E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17" b="38512"/>
          <a:stretch>
            <a:fillRect/>
          </a:stretch>
        </p:blipFill>
        <p:spPr>
          <a:xfrm>
            <a:off x="0" y="4847590"/>
            <a:ext cx="2453640" cy="93027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91440" y="5052060"/>
            <a:ext cx="2028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en-US" altLang="zh-CN" sz="2800" b="1" dirty="0" smtClean="0">
                <a:solidFill>
                  <a:srgbClr val="2A9C1E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 </a:t>
            </a:r>
            <a:r>
              <a:rPr lang="zh-CN" altLang="en-US" sz="2800" b="1" dirty="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charset="-122"/>
                <a:sym typeface="+mn-ea"/>
              </a:rPr>
              <a:t>评价方案</a:t>
            </a:r>
            <a:endParaRPr lang="zh-CN" altLang="en-US" sz="2800" b="1" dirty="0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微软雅黑" charset="-122"/>
              <a:sym typeface="+mn-ea"/>
            </a:endParaRPr>
          </a:p>
        </p:txBody>
      </p:sp>
      <p:pic>
        <p:nvPicPr>
          <p:cNvPr id="5" name="图片 4" descr="X{PX6DL8UV0H6]Z9)K]87AJ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220" y="822960"/>
            <a:ext cx="6405245" cy="50565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tags/tag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4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5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6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3"/>
  <p:tag name="KSO_WM_UNIT_ID" val="diagram20227979_3*l_h_i*1_1_3"/>
  <p:tag name="KSO_WM_TEMPLATE_CATEGORY" val="diagram"/>
  <p:tag name="KSO_WM_TEMPLATE_INDEX" val="20227979"/>
  <p:tag name="KSO_WM_UNIT_LAYERLEVEL" val="1_1_1"/>
  <p:tag name="KSO_WM_TAG_VERSION" val="1.0"/>
  <p:tag name="KSO_WM_BEAUTIFY_FLAG" val="#wm#"/>
  <p:tag name="KSO_WM_UNIT_FILL_FORE_SCHEMECOLOR_INDEX" val="10"/>
  <p:tag name="KSO_WM_UNIT_FILL_TYPE" val="1"/>
  <p:tag name="KSO_WM_UNIT_TEXT_FILL_FORE_SCHEMECOLOR_INDEX" val="2"/>
  <p:tag name="KSO_WM_UNIT_TEXT_FILL_TYPE" val="1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i*1_1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DIAGRAM_GROUP_CODE" val="l1-1"/>
  <p:tag name="KSO_WM_UNIT_TYPE" val="l_h_i"/>
  <p:tag name="KSO_WM_UNIT_INDEX" val="1_1_1"/>
  <p:tag name="KSO_WM_UNIT_FILL_FORE_SCHEMECOLOR_INDEX" val="6"/>
  <p:tag name="KSO_WM_UNIT_FILL_TYPE" val="1"/>
  <p:tag name="KSO_WM_UNIT_SHADOW_SCHEMECOLOR_INDEX" val="6"/>
  <p:tag name="KSO_WM_UNIT_TEXT_FILL_FORE_SCHEMECOLOR_INDEX" val="2"/>
  <p:tag name="KSO_WM_UNIT_TEXT_FILL_TYPE" val="1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i*1_2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DIAGRAM_GROUP_CODE" val="l1-1"/>
  <p:tag name="KSO_WM_UNIT_TYPE" val="l_h_i"/>
  <p:tag name="KSO_WM_UNIT_INDEX" val="1_2_1"/>
  <p:tag name="KSO_WM_UNIT_FILL_FORE_SCHEMECOLOR_INDEX" val="5"/>
  <p:tag name="KSO_WM_UNIT_FILL_TYPE" val="1"/>
  <p:tag name="KSO_WM_UNIT_SHADOW_SCHEMECOLOR_INDEX" val="5"/>
  <p:tag name="KSO_WM_UNIT_TEXT_FILL_FORE_SCHEMECOLOR_INDEX" val="2"/>
  <p:tag name="KSO_WM_UNIT_TEXT_FILL_TYPE" val="1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i*1_3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DIAGRAM_GROUP_CODE" val="l1-1"/>
  <p:tag name="KSO_WM_UNIT_TYPE" val="l_h_i"/>
  <p:tag name="KSO_WM_UNIT_INDEX" val="1_3_1"/>
  <p:tag name="KSO_WM_UNIT_FILL_FORE_SCHEMECOLOR_INDEX" val="7"/>
  <p:tag name="KSO_WM_UNIT_FILL_TYPE" val="1"/>
  <p:tag name="KSO_WM_UNIT_SHADOW_SCHEMECOLOR_INDEX" val="7"/>
  <p:tag name="KSO_WM_UNIT_TEXT_FILL_FORE_SCHEMECOLOR_INDEX" val="2"/>
  <p:tag name="KSO_WM_UNIT_TEXT_FILL_TYPE" val="1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a*1_1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l1-1"/>
  <p:tag name="KSO_WM_UNIT_TYPE" val="l_h_a"/>
  <p:tag name="KSO_WM_UNIT_INDEX" val="1_1_1"/>
  <p:tag name="KSO_WM_UNIT_TEXT_FILL_FORE_SCHEMECOLOR_INDEX" val="6"/>
  <p:tag name="KSO_WM_UNIT_TEXT_FILL_TYPE" val="1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a*1_3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l1-1"/>
  <p:tag name="KSO_WM_UNIT_TYPE" val="l_h_a"/>
  <p:tag name="KSO_WM_UNIT_INDEX" val="1_3_1"/>
  <p:tag name="KSO_WM_UNIT_TEXT_FILL_FORE_SCHEMECOLOR_INDEX" val="7"/>
  <p:tag name="KSO_WM_UNIT_TEXT_FILL_TYPE" val="1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a*1_2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ISCONTENTSTITLE" val="0"/>
  <p:tag name="KSO_WM_UNIT_ISNUMDGMTITLE" val="0"/>
  <p:tag name="KSO_WM_UNIT_PRESET_TEXT" val="预设标题"/>
  <p:tag name="KSO_WM_UNIT_NOCLEAR" val="0"/>
  <p:tag name="KSO_WM_DIAGRAM_GROUP_CODE" val="l1-1"/>
  <p:tag name="KSO_WM_UNIT_TYPE" val="l_h_a"/>
  <p:tag name="KSO_WM_UNIT_INDEX" val="1_2_1"/>
  <p:tag name="KSO_WM_UNIT_TEXT_FILL_FORE_SCHEMECOLOR_INDEX" val="5"/>
  <p:tag name="KSO_WM_UNIT_TEXT_FILL_TYPE" val="1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x*1_1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VALUE" val="130*130"/>
  <p:tag name="KSO_WM_DIAGRAM_GROUP_CODE" val="l1-1"/>
  <p:tag name="KSO_WM_UNIT_TYPE" val="l_h_x"/>
  <p:tag name="KSO_WM_UNIT_INDEX" val="1_1_1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x*1_2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VALUE" val="130*130"/>
  <p:tag name="KSO_WM_DIAGRAM_GROUP_CODE" val="l1-1"/>
  <p:tag name="KSO_WM_UNIT_TYPE" val="l_h_x"/>
  <p:tag name="KSO_WM_UNIT_INDEX" val="1_2_1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0139_3*l_h_x*1_3_1"/>
  <p:tag name="KSO_WM_TEMPLATE_CATEGORY" val="diagram"/>
  <p:tag name="KSO_WM_TEMPLATE_INDEX" val="20230139"/>
  <p:tag name="KSO_WM_UNIT_LAYERLEVEL" val="1_1_1"/>
  <p:tag name="KSO_WM_TAG_VERSION" val="1.0"/>
  <p:tag name="KSO_WM_BEAUTIFY_FLAG" val="#wm#"/>
  <p:tag name="KSO_WM_UNIT_VALUE" val="130*130"/>
  <p:tag name="KSO_WM_DIAGRAM_GROUP_CODE" val="l1-1"/>
  <p:tag name="KSO_WM_UNIT_TYPE" val="l_h_x"/>
  <p:tag name="KSO_WM_UNIT_INDEX" val="1_3_1"/>
</p:tagLst>
</file>

<file path=ppt/tags/tag17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8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9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0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1.xml><?xml version="1.0" encoding="utf-8"?>
<p:tagLst xmlns:p="http://schemas.openxmlformats.org/presentationml/2006/main">
  <p:tag name="KSO_WM_UNIT_MEDIACOVER_STYLEID" val="1"/>
  <p:tag name="KSO_WM_UNIT_MEDIACOVER_TEXTSTATE" val="0"/>
  <p:tag name="KSO_WM_UNIT_MEDIACOVER_BTN_STATE" val="1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2.xml><?xml version="1.0" encoding="utf-8"?>
<p:tagLst xmlns:p="http://schemas.openxmlformats.org/presentationml/2006/main">
  <p:tag name="ISPRING_PRESENTATION_TITLE" val="志愿1"/>
  <p:tag name="ISPRING_FIRST_PUBLISH" val="1"/>
  <p:tag name="commondata" val="eyJoZGlkIjoiMGQwNjFhMTE0MjEzODQ1OTg3MzFlNTE3NzcyOGU2OWU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自定义 13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FE5E48"/>
      </a:accent1>
      <a:accent2>
        <a:srgbClr val="FE5E48"/>
      </a:accent2>
      <a:accent3>
        <a:srgbClr val="FE5E48"/>
      </a:accent3>
      <a:accent4>
        <a:srgbClr val="FE5E48"/>
      </a:accent4>
      <a:accent5>
        <a:srgbClr val="FE5E48"/>
      </a:accent5>
      <a:accent6>
        <a:srgbClr val="FE5E48"/>
      </a:accent6>
      <a:hlink>
        <a:srgbClr val="CC9900"/>
      </a:hlink>
      <a:folHlink>
        <a:srgbClr val="666699"/>
      </a:folHlink>
    </a:clrScheme>
    <a:fontScheme name="c5itfjdg">
      <a:majorFont>
        <a:latin typeface="字魂27号-布丁体"/>
        <a:ea typeface="字魂27号-布丁体"/>
        <a:cs typeface=""/>
      </a:majorFont>
      <a:minorFont>
        <a:latin typeface="字魂27号-布丁体"/>
        <a:ea typeface="字魂27号-布丁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2194</Words>
  <Application>WPS 文字</Application>
  <PresentationFormat>宽屏</PresentationFormat>
  <Paragraphs>331</Paragraphs>
  <Slides>37</Slides>
  <Notes>21</Notes>
  <HiddenSlides>0</HiddenSlides>
  <MMClips>6</MMClips>
  <ScaleCrop>false</ScaleCrop>
  <HeadingPairs>
    <vt:vector size="6" baseType="variant">
      <vt:variant>
        <vt:lpstr>已用的字体</vt:lpstr>
      </vt:variant>
      <vt:variant>
        <vt:i4>27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37</vt:i4>
      </vt:variant>
    </vt:vector>
  </HeadingPairs>
  <TitlesOfParts>
    <vt:vector size="66" baseType="lpstr">
      <vt:lpstr>Arial</vt:lpstr>
      <vt:lpstr>宋体</vt:lpstr>
      <vt:lpstr>Wingdings</vt:lpstr>
      <vt:lpstr>杨任东竹石体-Heavy</vt:lpstr>
      <vt:lpstr>Lato</vt:lpstr>
      <vt:lpstr>苹方-简</vt:lpstr>
      <vt:lpstr>冬青黑体简体中文</vt:lpstr>
      <vt:lpstr>汉仪书宋二KW</vt:lpstr>
      <vt:lpstr>黑体</vt:lpstr>
      <vt:lpstr>楷体</vt:lpstr>
      <vt:lpstr>汉仪楷体KW</vt:lpstr>
      <vt:lpstr>良辰楷书</vt:lpstr>
      <vt:lpstr>字魂27号-布丁体</vt:lpstr>
      <vt:lpstr>汉仪中黑KW</vt:lpstr>
      <vt:lpstr>微软雅黑</vt:lpstr>
      <vt:lpstr>汉仪旗黑</vt:lpstr>
      <vt:lpstr>宋体</vt:lpstr>
      <vt:lpstr>Arial Unicode MS</vt:lpstr>
      <vt:lpstr>等线</vt:lpstr>
      <vt:lpstr>汉仪中等线KW</vt:lpstr>
      <vt:lpstr>华文新魏</vt:lpstr>
      <vt:lpstr>字魂20号-石头体</vt:lpstr>
      <vt:lpstr>方正粗黑宋简体</vt:lpstr>
      <vt:lpstr>Calibri</vt:lpstr>
      <vt:lpstr>思源黑体 CN Light</vt:lpstr>
      <vt:lpstr>等线 Light</vt:lpstr>
      <vt:lpstr>Helvetica Neue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志愿1</dc:title>
  <dc:creator>Administrator</dc:creator>
  <cp:lastModifiedBy>淡淡</cp:lastModifiedBy>
  <cp:revision>43</cp:revision>
  <dcterms:created xsi:type="dcterms:W3CDTF">2024-03-15T01:52:57Z</dcterms:created>
  <dcterms:modified xsi:type="dcterms:W3CDTF">2024-03-15T01:52:57Z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2052-6.2.0.8299</vt:lpwstr>
  </property>
  <property fmtid="{D5CDD505-2E9C-101B-9397-08002B2CF9AE}" pid="3" name="ICV">
    <vt:lpwstr>E4A9166512B21E96F9A9F3657D515236_43</vt:lpwstr>
  </property>
</Properties>
</file>