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592" r:id="rId2"/>
    <p:sldId id="298" r:id="rId3"/>
    <p:sldId id="306" r:id="rId4"/>
    <p:sldId id="308" r:id="rId5"/>
    <p:sldId id="971" r:id="rId6"/>
    <p:sldId id="314" r:id="rId7"/>
    <p:sldId id="593" r:id="rId8"/>
    <p:sldId id="596" r:id="rId9"/>
    <p:sldId id="970" r:id="rId10"/>
    <p:sldId id="968" r:id="rId11"/>
    <p:sldId id="597" r:id="rId12"/>
    <p:sldId id="870" r:id="rId13"/>
    <p:sldId id="965" r:id="rId14"/>
    <p:sldId id="967" r:id="rId15"/>
    <p:sldId id="972" r:id="rId16"/>
    <p:sldId id="941" r:id="rId17"/>
    <p:sldId id="973" r:id="rId18"/>
    <p:sldId id="974" r:id="rId19"/>
    <p:sldId id="595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A3F0"/>
    <a:srgbClr val="6B9AEC"/>
    <a:srgbClr val="77C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678" y="102"/>
      </p:cViewPr>
      <p:guideLst>
        <p:guide orient="horz" pos="2205"/>
        <p:guide pos="38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SzPct val="100000"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SzPct val="100000"/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8A960E01-BB14-48E4-826A-3A4BE735846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2022/11/15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SzPct val="100000"/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SzPct val="100000"/>
              <a:buNone/>
            </a:pPr>
            <a:fld id="{9A0DB2DC-4C9A-4742-B13C-FB6460FD3503}" type="slidenum">
              <a:rPr lang="zh-CN" altLang="en-US" sz="1200" dirty="0"/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今天老师给大家带来了一种特别的糖果，请大家尝一尝。补充能量之余，感受它的特别。（板书：糖 </a:t>
            </a:r>
            <a:r>
              <a:rPr lang="en-US" altLang="zh-CN" dirty="0"/>
              <a:t>Cm(H2O)n</a:t>
            </a:r>
            <a:r>
              <a:rPr lang="zh-CN" altLang="en-US" dirty="0"/>
              <a:t>）</a:t>
            </a:r>
          </a:p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这糖特别在哪？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zh-CN" altLang="en-US" dirty="0"/>
              <a:t>你有什么感受？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zh-CN" altLang="en-US" dirty="0"/>
              <a:t>图片</a:t>
            </a:r>
          </a:p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吃完这特别的糖果，你有什么问题？（副板书：是什么糖？为什么跳？怎么做的？量？。。。）</a:t>
            </a:r>
          </a:p>
          <a:p>
            <a:pPr lvl="0" eaLnBrk="1" hangingPunct="1">
              <a:spcBef>
                <a:spcPct val="0"/>
              </a:spcBef>
            </a:pPr>
            <a:r>
              <a:rPr lang="zh-CN" altLang="en-US" dirty="0"/>
              <a:t>接下来，我们一一解决。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260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171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717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buSzPct val="100000"/>
              <a:buNone/>
            </a:pPr>
            <a:fld id="{9A0DB2DC-4C9A-4742-B13C-FB6460FD3503}" type="slidenum">
              <a:rPr lang="zh-CN" altLang="en-US" sz="1200" dirty="0"/>
              <a:t>5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7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r>
              <a:rPr lang="zh-CN" altLang="en-US" dirty="0">
                <a:sym typeface="+mn-ea"/>
              </a:rPr>
              <a:t>小结：至此，我们通过实验确认了</a:t>
            </a:r>
            <a:r>
              <a:rPr lang="en-US" altLang="zh-CN" dirty="0">
                <a:sym typeface="+mn-ea"/>
              </a:rPr>
              <a:t>“</a:t>
            </a:r>
            <a:r>
              <a:rPr lang="zh-CN" altLang="en-US" dirty="0">
                <a:sym typeface="+mn-ea"/>
              </a:rPr>
              <a:t>糖</a:t>
            </a:r>
            <a:r>
              <a:rPr lang="en-US" altLang="zh-CN" dirty="0">
                <a:sym typeface="+mn-ea"/>
              </a:rPr>
              <a:t>”</a:t>
            </a:r>
            <a:r>
              <a:rPr lang="zh-CN" altLang="en-US" dirty="0">
                <a:sym typeface="+mn-ea"/>
              </a:rPr>
              <a:t>跳动的原因，是糖与唾液产生了二氧化碳气体，从而推动糖跳动起来。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今天老师带来的特别糖果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跳跳糖就特别在二氧化碳气体，所以只要我们可以将二氧化碳与糖融为一体，就可以做出跳跳糖。你们想尝试吗？那我们就先来研究二氧化碳如何获得的问题。</a:t>
            </a:r>
            <a:endParaRPr lang="zh-CN" altLang="en-US" dirty="0"/>
          </a:p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7467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1229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50000">
              <a:srgbClr val="000000"/>
            </a:gs>
            <a:gs pos="100000">
              <a:srgbClr val="3399FF"/>
            </a:gs>
          </a:gsLst>
          <a:lin ang="189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l" eaLnBrk="1" fontAlgn="base" hangingPunct="1">
              <a:buSzPct val="100000"/>
              <a:buFont typeface="Arial" panose="020B0604020202020204"/>
              <a:defRPr sz="1400" noProof="1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indent="0" algn="ctr" eaLnBrk="1" fontAlgn="base" hangingPunct="1">
              <a:buSzPct val="100000"/>
              <a:buFont typeface="Arial" panose="020B0604020202020204"/>
              <a:defRPr sz="1400" noProof="1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Arial" panose="020B0604020202020204"/>
              <a:buNone/>
              <a:defRPr/>
            </a:pPr>
            <a:endParaRPr kumimoji="0" lang="en-US" alt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SzPct val="100000"/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  <p:pic>
        <p:nvPicPr>
          <p:cNvPr id="1031" name="New picture" hidden="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2" name="New pictur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lvl="1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2pPr>
      <a:lvl3pPr lvl="2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3pPr>
      <a:lvl4pPr lvl="3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4pPr>
      <a:lvl5pPr lvl="4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5pPr>
      <a:lvl6pPr marL="2514600" lvl="5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b="0" i="0" u="none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6pPr>
      <a:lvl7pPr marL="2971800" lvl="6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b="0" i="0" u="none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7pPr>
      <a:lvl8pPr marL="3429000" lvl="7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b="0" i="0" u="none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8pPr>
      <a:lvl9pPr marL="3886200" lvl="8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b="0" i="0" u="none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2022.8&#23567;&#23398;&#31185;&#23398;\&#22855;&#22937;&#30340;&#20108;&#27687;&#21270;&#30899;\&#28548;&#28165;&#30707;&#28784;&#27700;&#19982;&#36807;&#37327;&#20108;&#27687;&#21270;&#30899;&#21453;&#24212;.mp4" TargetMode="External"/><Relationship Id="rId1" Type="http://schemas.microsoft.com/office/2007/relationships/media" Target="file:///E:\2022.8&#23567;&#23398;&#31185;&#23398;\&#22855;&#22937;&#30340;&#20108;&#27687;&#21270;&#30899;\&#28548;&#28165;&#30707;&#28784;&#27700;&#19982;&#36807;&#37327;&#20108;&#27687;&#21270;&#30899;&#21453;&#24212;.mp4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2135188" y="3716973"/>
            <a:ext cx="710565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你观察到什么现象？</a:t>
            </a:r>
          </a:p>
        </p:txBody>
      </p:sp>
      <p:sp>
        <p:nvSpPr>
          <p:cNvPr id="3079" name="文本框 4"/>
          <p:cNvSpPr txBox="1">
            <a:spLocks noChangeArrowheads="1"/>
          </p:cNvSpPr>
          <p:nvPr/>
        </p:nvSpPr>
        <p:spPr bwMode="auto">
          <a:xfrm>
            <a:off x="551180" y="764540"/>
            <a:ext cx="10989310" cy="26765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SzTx/>
              <a:buNone/>
            </a:pPr>
            <a:r>
              <a:rPr lang="zh-CN" alt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38100" dir="2700000">
                    <a:srgbClr val="FFFFFF"/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要求：</a:t>
            </a:r>
            <a:r>
              <a:rPr lang="en-US" altLang="zh-CN" b="1" dirty="0">
                <a:effectLst>
                  <a:outerShdw blurRad="38100" dist="38100" dir="2700000">
                    <a:srgbClr val="FFFFFF"/>
                  </a:outerShdw>
                </a:effectLst>
                <a:latin typeface="宋体" panose="02010600030101010101" pitchFamily="2" charset="-122"/>
              </a:rPr>
              <a:t>1</a:t>
            </a:r>
            <a:r>
              <a:rPr lang="zh-CN" altLang="en-US" b="1" dirty="0">
                <a:effectLst>
                  <a:outerShdw blurRad="38100" dist="38100" dir="2700000">
                    <a:srgbClr val="FFFFFF"/>
                  </a:outerShdw>
                </a:effectLst>
                <a:latin typeface="宋体" panose="02010600030101010101" pitchFamily="2" charset="-122"/>
              </a:rPr>
              <a:t>、</a:t>
            </a:r>
            <a:r>
              <a:rPr lang="zh-CN" altLang="en-US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捏一捏</a:t>
            </a:r>
            <a:r>
              <a:rPr lang="en-US" altLang="zh-CN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汽水瓶</a:t>
            </a: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SzTx/>
              <a:buNone/>
            </a:pPr>
            <a:r>
              <a:rPr lang="en-US" altLang="zh-CN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宋体" panose="02010600030101010101" pitchFamily="2" charset="-122"/>
              </a:rPr>
              <a:t>       2</a:t>
            </a:r>
            <a:r>
              <a:rPr lang="zh-CN" altLang="en-US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宋体" panose="02010600030101010101" pitchFamily="2" charset="-122"/>
              </a:rPr>
              <a:t>、</a:t>
            </a:r>
            <a:r>
              <a:rPr lang="en-US" altLang="zh-CN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打开</a:t>
            </a:r>
            <a:r>
              <a:rPr lang="zh-CN" altLang="en-US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后，再捏一捏汽水瓶（硬度）</a:t>
            </a:r>
            <a:endParaRPr lang="en-US" altLang="zh-CN" sz="3600" b="1" dirty="0">
              <a:effectLst>
                <a:outerShdw blurRad="38100" dist="38100" dir="2700000">
                  <a:srgbClr val="FFFFFF"/>
                </a:outerShdw>
              </a:effectLst>
              <a:latin typeface="宋体" panose="02010600030101010101" pitchFamily="2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SzTx/>
              <a:buNone/>
            </a:pPr>
            <a:r>
              <a:rPr lang="en-US" altLang="zh-CN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宋体" panose="02010600030101010101" pitchFamily="2" charset="-122"/>
              </a:rPr>
              <a:t>       3</a:t>
            </a:r>
            <a:r>
              <a:rPr lang="zh-CN" altLang="en-US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宋体" panose="02010600030101010101" pitchFamily="2" charset="-122"/>
              </a:rPr>
              <a:t>、</a:t>
            </a:r>
            <a:r>
              <a:rPr lang="en-US" altLang="zh-CN" sz="3600" b="1" dirty="0">
                <a:effectLst>
                  <a:outerShdw blurRad="38100" dist="38100" dir="2700000">
                    <a:srgbClr val="FFFFFF"/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尝一尝汽水</a:t>
            </a:r>
          </a:p>
        </p:txBody>
      </p:sp>
      <p:sp>
        <p:nvSpPr>
          <p:cNvPr id="37" name="文本框 36"/>
          <p:cNvSpPr txBox="1">
            <a:spLocks noChangeArrowheads="1"/>
          </p:cNvSpPr>
          <p:nvPr/>
        </p:nvSpPr>
        <p:spPr bwMode="auto">
          <a:xfrm>
            <a:off x="2207578" y="4437380"/>
            <a:ext cx="3055938" cy="5857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  <a:sym typeface="+mn-ea"/>
              </a:rPr>
              <a:t>这是什么气体？</a:t>
            </a:r>
          </a:p>
        </p:txBody>
      </p:sp>
      <p:sp>
        <p:nvSpPr>
          <p:cNvPr id="38" name="文本框 3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75460" y="5159058"/>
            <a:ext cx="4243388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  <a:sym typeface="+mn-ea"/>
              </a:rPr>
              <a:t>如何证明你的猜想？</a:t>
            </a:r>
          </a:p>
        </p:txBody>
      </p:sp>
      <p:pic>
        <p:nvPicPr>
          <p:cNvPr id="3078" name="图片 1" descr="2015060717444782427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505" y="1196975"/>
            <a:ext cx="3406775" cy="50615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3570" y="620395"/>
            <a:ext cx="10944860" cy="1014730"/>
          </a:xfrm>
          <a:prstGeom prst="rect">
            <a:avLst/>
          </a:pr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  <a:sym typeface="+mn-ea"/>
              </a:rPr>
              <a:t>演示实验：</a:t>
            </a:r>
            <a:r>
              <a:rPr kumimoji="0" lang="zh-CN" altLang="en-US" sz="36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向阶梯蜡烛中加入二氧化碳，观察现象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798830" y="2527618"/>
            <a:ext cx="10452100" cy="2635250"/>
            <a:chOff x="258" y="4357"/>
            <a:chExt cx="9606" cy="4151"/>
          </a:xfrm>
        </p:grpSpPr>
        <p:sp>
          <p:nvSpPr>
            <p:cNvPr id="20" name="椭圆 19"/>
            <p:cNvSpPr/>
            <p:nvPr>
              <p:custDataLst>
                <p:tags r:id="rId2"/>
              </p:custDataLst>
            </p:nvPr>
          </p:nvSpPr>
          <p:spPr>
            <a:xfrm>
              <a:off x="258" y="4357"/>
              <a:ext cx="2152" cy="1597"/>
            </a:xfrm>
            <a:prstGeom prst="ellipse">
              <a:avLst/>
            </a:prstGeom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ea typeface="+mn-ea"/>
                  <a:cs typeface="+mn-cs"/>
                  <a:sym typeface="Arial" panose="020B0604020202020204" pitchFamily="34" charset="0"/>
                </a:rPr>
                <a:t>现象：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3"/>
              </p:custDataLst>
            </p:nvPr>
          </p:nvSpPr>
          <p:spPr>
            <a:xfrm>
              <a:off x="2410" y="4596"/>
              <a:ext cx="7454" cy="9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R="0" defTabSz="914400">
                <a:lnSpc>
                  <a:spcPct val="120000"/>
                </a:lnSpc>
                <a:buClrTx/>
                <a:buSzTx/>
                <a:buFontTx/>
                <a:buNone/>
                <a:defRPr/>
              </a:pPr>
              <a:r>
                <a:rPr kumimoji="0" lang="zh-CN" altLang="en-US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+mn-cs"/>
                  <a:sym typeface="Arial" panose="020B0604020202020204" pitchFamily="34" charset="0"/>
                </a:rPr>
                <a:t>下面的蜡烛先熄灭，上面的蜡烛后熄灭</a:t>
              </a:r>
            </a:p>
          </p:txBody>
        </p:sp>
        <p:sp>
          <p:nvSpPr>
            <p:cNvPr id="25" name="椭圆 24"/>
            <p:cNvSpPr/>
            <p:nvPr>
              <p:custDataLst>
                <p:tags r:id="rId4"/>
              </p:custDataLst>
            </p:nvPr>
          </p:nvSpPr>
          <p:spPr>
            <a:xfrm>
              <a:off x="298" y="6911"/>
              <a:ext cx="2072" cy="1597"/>
            </a:xfrm>
            <a:prstGeom prst="ellipse">
              <a:avLst/>
            </a:prstGeom>
            <a:solidFill>
              <a:srgbClr val="8EAADC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ea typeface="+mn-ea"/>
                  <a:cs typeface="+mn-cs"/>
                  <a:sym typeface="Arial" panose="020B0604020202020204" pitchFamily="34" charset="0"/>
                </a:rPr>
                <a:t>结论：</a:t>
              </a:r>
            </a:p>
          </p:txBody>
        </p:sp>
      </p:grp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287395" y="3919855"/>
            <a:ext cx="8110538" cy="130968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二氧化碳的密度比空气密度大</a:t>
            </a: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  <a:sym typeface="+mn-ea"/>
              </a:rPr>
              <a:t>一般情况下，二氧化碳不支持燃烧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3253" y="764223"/>
            <a:ext cx="11522075" cy="70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二氧化碳溶于水有没有发生化学变化呢？</a:t>
            </a:r>
          </a:p>
        </p:txBody>
      </p:sp>
      <p:grpSp>
        <p:nvGrpSpPr>
          <p:cNvPr id="14339" name="组合 2"/>
          <p:cNvGrpSpPr/>
          <p:nvPr/>
        </p:nvGrpSpPr>
        <p:grpSpPr>
          <a:xfrm>
            <a:off x="623687" y="2060259"/>
            <a:ext cx="8199900" cy="2258359"/>
            <a:chOff x="249" y="2287"/>
            <a:chExt cx="15989" cy="4660"/>
          </a:xfrm>
        </p:grpSpPr>
        <p:sp>
          <p:nvSpPr>
            <p:cNvPr id="4" name="文本框 3"/>
            <p:cNvSpPr txBox="1"/>
            <p:nvPr/>
          </p:nvSpPr>
          <p:spPr>
            <a:xfrm>
              <a:off x="528" y="2565"/>
              <a:ext cx="15710" cy="4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3200" b="1" kern="1200" cap="none" spc="0" normalizeH="0" baseline="0" noProof="0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资料卡：</a:t>
              </a:r>
              <a:r>
                <a:rPr kumimoji="0" lang="zh-CN" altLang="en-US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配制紫色石蕊试液的简单方法为</a:t>
              </a: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 </a:t>
              </a:r>
              <a:r>
                <a:rPr kumimoji="0" lang="en-US" altLang="zh-CN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               </a:t>
              </a:r>
              <a:r>
                <a:rPr kumimoji="0" lang="zh-CN" altLang="en-US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取</a:t>
              </a:r>
              <a:r>
                <a:rPr kumimoji="0" lang="en-US" altLang="zh-CN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5</a:t>
              </a:r>
              <a:r>
                <a:rPr kumimoji="0" lang="zh-CN" altLang="en-US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～</a:t>
              </a:r>
              <a:r>
                <a:rPr kumimoji="0" lang="en-US" altLang="zh-CN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6</a:t>
              </a:r>
              <a:r>
                <a:rPr kumimoji="0" lang="zh-CN" altLang="en-US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滴紫色石蕊，加入</a:t>
              </a:r>
              <a:r>
                <a:rPr kumimoji="0" lang="en-US" altLang="zh-CN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5-10mL</a:t>
              </a:r>
            </a:p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en-US" altLang="zh-CN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                </a:t>
              </a:r>
              <a:r>
                <a:rPr kumimoji="0" lang="zh-CN" altLang="en-US" sz="32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水中，不断振荡，即可得。</a:t>
              </a:r>
              <a:endPara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endParaRPr kumimoji="0" lang="zh-CN" altLang="en-US" b="1" kern="1200" cap="none" spc="0" normalizeH="0" baseline="0" noProof="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  <a:p>
              <a:pPr marR="0" defTabSz="914400">
                <a:buClrTx/>
                <a:buSzTx/>
                <a:buFontTx/>
                <a:buNone/>
                <a:defRPr/>
              </a:pPr>
              <a:endParaRPr kumimoji="0" lang="zh-CN" altLang="en-US" kern="1200" cap="none" spc="0" normalizeH="0" baseline="0" noProof="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49" y="2287"/>
              <a:ext cx="15304" cy="4013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4340" name="图片 6"/>
          <p:cNvPicPr>
            <a:picLocks noChangeAspect="1"/>
          </p:cNvPicPr>
          <p:nvPr/>
        </p:nvPicPr>
        <p:blipFill>
          <a:blip r:embed="rId2"/>
          <a:srcRect b="15572"/>
          <a:stretch>
            <a:fillRect/>
          </a:stretch>
        </p:blipFill>
        <p:spPr>
          <a:xfrm>
            <a:off x="8688705" y="1741170"/>
            <a:ext cx="2712085" cy="33756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4333875" y="4889500"/>
            <a:ext cx="4937125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你看到了什么变化？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79425" y="338138"/>
            <a:ext cx="11277600" cy="914963"/>
            <a:chOff x="16" y="6998"/>
            <a:chExt cx="17760" cy="1440"/>
          </a:xfrm>
        </p:grpSpPr>
        <p:sp>
          <p:nvSpPr>
            <p:cNvPr id="36" name="椭圆 35"/>
            <p:cNvSpPr/>
            <p:nvPr/>
          </p:nvSpPr>
          <p:spPr>
            <a:xfrm>
              <a:off x="16" y="7190"/>
              <a:ext cx="2840" cy="1247"/>
            </a:xfrm>
            <a:prstGeom prst="ellips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-2500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二氧化碳</a:t>
              </a:r>
              <a:endParaRPr kumimoji="0" lang="en-US" altLang="zh-CN" sz="3200" b="1" i="0" u="none" strike="noStrike" kern="1200" cap="none" spc="0" normalizeH="0" baseline="-2500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109" y="7216"/>
              <a:ext cx="2505" cy="1155"/>
            </a:xfrm>
            <a:prstGeom prst="ellips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水</a:t>
              </a:r>
            </a:p>
          </p:txBody>
        </p:sp>
        <p:sp>
          <p:nvSpPr>
            <p:cNvPr id="38" name="椭圆 37"/>
            <p:cNvSpPr/>
            <p:nvPr/>
          </p:nvSpPr>
          <p:spPr>
            <a:xfrm>
              <a:off x="13736" y="7191"/>
              <a:ext cx="4040" cy="1247"/>
            </a:xfrm>
            <a:prstGeom prst="ellips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变红</a:t>
              </a:r>
            </a:p>
          </p:txBody>
        </p:sp>
        <p:pic>
          <p:nvPicPr>
            <p:cNvPr id="8" name="图片 7" descr="2014038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6" y="7283"/>
              <a:ext cx="1063" cy="1063"/>
            </a:xfrm>
            <a:prstGeom prst="rect">
              <a:avLst/>
            </a:prstGeom>
          </p:spPr>
        </p:pic>
        <p:pic>
          <p:nvPicPr>
            <p:cNvPr id="3" name="图片 2" descr="1994650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3" y="6998"/>
              <a:ext cx="1440" cy="1440"/>
            </a:xfrm>
            <a:prstGeom prst="rect">
              <a:avLst/>
            </a:prstGeom>
          </p:spPr>
        </p:pic>
        <p:sp>
          <p:nvSpPr>
            <p:cNvPr id="6" name="椭圆 5"/>
            <p:cNvSpPr/>
            <p:nvPr/>
          </p:nvSpPr>
          <p:spPr>
            <a:xfrm>
              <a:off x="7677" y="7191"/>
              <a:ext cx="4482" cy="1247"/>
            </a:xfrm>
            <a:prstGeom prst="ellipse">
              <a:avLst/>
            </a:prstGeom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紫色石蕊</a:t>
              </a:r>
            </a:p>
          </p:txBody>
        </p:sp>
        <p:pic>
          <p:nvPicPr>
            <p:cNvPr id="7" name="图片 6" descr="2014038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" y="7329"/>
              <a:ext cx="1063" cy="1063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839470" y="1484630"/>
            <a:ext cx="9603740" cy="1372276"/>
            <a:chOff x="713" y="2030"/>
            <a:chExt cx="15124" cy="2162"/>
          </a:xfrm>
        </p:grpSpPr>
        <p:pic>
          <p:nvPicPr>
            <p:cNvPr id="15371" name="图片 30"/>
            <p:cNvPicPr>
              <a:picLocks noChangeAspect="1"/>
            </p:cNvPicPr>
            <p:nvPr/>
          </p:nvPicPr>
          <p:blipFill>
            <a:blip r:embed="rId5"/>
            <a:srcRect l="9858" r="12731" b="3785"/>
            <a:stretch>
              <a:fillRect/>
            </a:stretch>
          </p:blipFill>
          <p:spPr>
            <a:xfrm>
              <a:off x="713" y="2030"/>
              <a:ext cx="2560" cy="21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2" name="文本框 31"/>
            <p:cNvSpPr txBox="1"/>
            <p:nvPr/>
          </p:nvSpPr>
          <p:spPr>
            <a:xfrm>
              <a:off x="3694" y="2775"/>
              <a:ext cx="1214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36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+mn-cs"/>
                </a:rPr>
                <a:t>哪种物质使紫色石蕊试液变红？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86472" y="3108286"/>
            <a:ext cx="10398427" cy="1291014"/>
            <a:chOff x="701" y="4713"/>
            <a:chExt cx="16374" cy="2034"/>
          </a:xfrm>
        </p:grpSpPr>
        <p:pic>
          <p:nvPicPr>
            <p:cNvPr id="15369" name="图片 39"/>
            <p:cNvPicPr>
              <a:picLocks noChangeAspect="1"/>
            </p:cNvPicPr>
            <p:nvPr/>
          </p:nvPicPr>
          <p:blipFill>
            <a:blip r:embed="rId6"/>
            <a:srcRect l="7077" t="9292" r="4965"/>
            <a:stretch>
              <a:fillRect/>
            </a:stretch>
          </p:blipFill>
          <p:spPr>
            <a:xfrm>
              <a:off x="701" y="4774"/>
              <a:ext cx="2498" cy="197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3472" y="4713"/>
              <a:ext cx="13603" cy="180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R="0" defTabSz="914400">
                <a:lnSpc>
                  <a:spcPct val="150000"/>
                </a:lnSpc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猜想</a:t>
              </a:r>
              <a:r>
                <a:rPr lang="en-US" altLang="zh-CN" sz="24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1</a:t>
              </a:r>
              <a:r>
                <a:rPr kumimoji="0" lang="zh-CN" altLang="en-US" sz="24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：二氧化碳能使紫色石蕊试液变红</a:t>
              </a:r>
            </a:p>
            <a:p>
              <a:pPr marR="0" defTabSz="914400">
                <a:lnSpc>
                  <a:spcPct val="150000"/>
                </a:lnSpc>
                <a:buClrTx/>
                <a:buSzTx/>
                <a:buFontTx/>
                <a:buNone/>
                <a:defRPr/>
              </a:pPr>
              <a:r>
                <a:rPr kumimoji="0" lang="zh-CN" altLang="en-US" sz="24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猜想</a:t>
              </a:r>
              <a:r>
                <a:rPr lang="en-US" altLang="zh-CN" sz="24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2</a:t>
              </a:r>
              <a:r>
                <a:rPr kumimoji="0" lang="zh-CN" altLang="en-US" sz="24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：二氧化碳和水反应生成的新物质能使紫色石蕊试液变红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06780" y="4725035"/>
            <a:ext cx="7589520" cy="1306830"/>
            <a:chOff x="551" y="8678"/>
            <a:chExt cx="11952" cy="2058"/>
          </a:xfrm>
        </p:grpSpPr>
        <p:pic>
          <p:nvPicPr>
            <p:cNvPr id="15367" name="图片 47"/>
            <p:cNvPicPr>
              <a:picLocks noChangeAspect="1"/>
            </p:cNvPicPr>
            <p:nvPr/>
          </p:nvPicPr>
          <p:blipFill>
            <a:blip r:embed="rId7"/>
            <a:srcRect l="9921" t="6241" r="8800"/>
            <a:stretch>
              <a:fillRect/>
            </a:stretch>
          </p:blipFill>
          <p:spPr>
            <a:xfrm>
              <a:off x="551" y="8678"/>
              <a:ext cx="2466" cy="2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" name="文本框 48"/>
            <p:cNvSpPr txBox="1"/>
            <p:nvPr/>
          </p:nvSpPr>
          <p:spPr>
            <a:xfrm>
              <a:off x="3507" y="9132"/>
              <a:ext cx="8996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36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+mn-cs"/>
                  <a:sym typeface="+mn-ea"/>
                </a:rPr>
                <a:t>如何验证你的猜想呢？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39470" y="2689710"/>
            <a:ext cx="9944100" cy="2192908"/>
          </a:xfrm>
          <a:prstGeom prst="rect">
            <a:avLst/>
          </a:pr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取两支干燥的试管：</a:t>
            </a:r>
            <a:endParaRPr kumimoji="0" lang="en-US" altLang="zh-CN" sz="3200" b="1" kern="1200" cap="none" spc="0" normalizeH="0" baseline="0" noProof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1</a:t>
            </a: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号试管      </a:t>
            </a:r>
            <a:r>
              <a:rPr kumimoji="0" lang="en-US" altLang="zh-CN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 </a:t>
            </a:r>
            <a:r>
              <a:rPr kumimoji="0" lang="zh-CN" altLang="en-US" sz="3200" b="1" u="sng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干燥</a:t>
            </a: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的紫色石蕊试纸</a:t>
            </a:r>
            <a:r>
              <a:rPr kumimoji="0" lang="en-US" altLang="zh-CN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+</a:t>
            </a: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二氧化碳</a:t>
            </a:r>
            <a:endParaRPr kumimoji="0" lang="en-US" altLang="zh-CN" sz="3200" b="1" kern="1200" cap="none" spc="0" normalizeH="0" baseline="0" noProof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2</a:t>
            </a: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号试管      </a:t>
            </a:r>
            <a:r>
              <a:rPr kumimoji="0" lang="en-US" altLang="zh-CN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   </a:t>
            </a:r>
            <a:r>
              <a:rPr kumimoji="0" lang="zh-CN" altLang="en-US" sz="3200" b="1" u="sng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湿润</a:t>
            </a: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的紫色石蕊试纸</a:t>
            </a:r>
            <a:r>
              <a:rPr kumimoji="0" lang="en-US" altLang="zh-CN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+</a:t>
            </a:r>
            <a:r>
              <a:rPr kumimoji="0" lang="zh-CN" altLang="en-US" sz="3200" b="1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二氧化碳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9470" y="764223"/>
            <a:ext cx="6096000" cy="7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如何验证你的猜想呢？</a:t>
            </a:r>
          </a:p>
        </p:txBody>
      </p:sp>
      <p:sp>
        <p:nvSpPr>
          <p:cNvPr id="13" name="箭头: 右 12"/>
          <p:cNvSpPr/>
          <p:nvPr/>
        </p:nvSpPr>
        <p:spPr>
          <a:xfrm>
            <a:off x="2805434" y="3698726"/>
            <a:ext cx="1320165" cy="28892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箭头: 右 14"/>
          <p:cNvSpPr/>
          <p:nvPr/>
        </p:nvSpPr>
        <p:spPr>
          <a:xfrm>
            <a:off x="2805433" y="4398088"/>
            <a:ext cx="1320165" cy="28765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6A5C53F-9C9B-A4BD-993D-12831E22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073" y="395205"/>
            <a:ext cx="2793068" cy="224170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0116D9C-9442-446F-3113-C825914FC971}"/>
              </a:ext>
            </a:extLst>
          </p:cNvPr>
          <p:cNvSpPr txBox="1"/>
          <p:nvPr/>
        </p:nvSpPr>
        <p:spPr>
          <a:xfrm>
            <a:off x="1775520" y="5229200"/>
            <a:ext cx="900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友情提醒：通入试管的</a:t>
            </a:r>
            <a:r>
              <a:rPr lang="zh-CN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导管</a:t>
            </a:r>
            <a:r>
              <a:rPr lang="zh-CN" altLang="en-US" sz="3200" b="1" dirty="0">
                <a:solidFill>
                  <a:srgbClr val="FF0000"/>
                </a:solidFill>
              </a:rPr>
              <a:t>每次都要用纸巾</a:t>
            </a:r>
            <a:r>
              <a:rPr lang="zh-CN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擦干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3072130" y="4509135"/>
            <a:ext cx="9740900" cy="9759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15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Arial" panose="020B0604020202020204" pitchFamily="34" charset="0"/>
              </a:rPr>
              <a:t>二氧化碳与水反应生成一种酸性物质</a:t>
            </a:r>
            <a:r>
              <a:rPr kumimoji="0" lang="en-US" altLang="zh-CN" sz="3200" b="1" kern="1200" cap="none" spc="15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Arial" panose="020B0604020202020204" pitchFamily="34" charset="0"/>
              </a:rPr>
              <a:t>——</a:t>
            </a:r>
            <a:r>
              <a:rPr kumimoji="0" lang="zh-CN" altLang="en-US" sz="3200" b="1" kern="1200" cap="none" spc="15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Arial" panose="020B0604020202020204" pitchFamily="34" charset="0"/>
              </a:rPr>
              <a:t>碳酸</a:t>
            </a: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15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  <a:sym typeface="Arial" panose="020B0604020202020204" pitchFamily="34" charset="0"/>
              </a:rPr>
              <a:t>          </a:t>
            </a:r>
            <a:endParaRPr kumimoji="0" lang="zh-CN" altLang="en-US" sz="3200" b="1" kern="1200" cap="none" spc="15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8439" name="组合 11"/>
          <p:cNvGrpSpPr/>
          <p:nvPr/>
        </p:nvGrpSpPr>
        <p:grpSpPr>
          <a:xfrm>
            <a:off x="695325" y="2276793"/>
            <a:ext cx="1931988" cy="2914650"/>
            <a:chOff x="-77" y="2970"/>
            <a:chExt cx="2107" cy="4589"/>
          </a:xfrm>
        </p:grpSpPr>
        <p:sp>
          <p:nvSpPr>
            <p:cNvPr id="17" name="椭圆 16"/>
            <p:cNvSpPr/>
            <p:nvPr>
              <p:custDataLst>
                <p:tags r:id="rId3"/>
              </p:custDataLst>
            </p:nvPr>
          </p:nvSpPr>
          <p:spPr>
            <a:xfrm>
              <a:off x="-21" y="2970"/>
              <a:ext cx="2051" cy="1597"/>
            </a:xfrm>
            <a:prstGeom prst="ellipse">
              <a:avLst/>
            </a:prstGeom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ea typeface="+mn-ea"/>
                  <a:cs typeface="+mn-cs"/>
                  <a:sym typeface="Arial" panose="020B0604020202020204" pitchFamily="34" charset="0"/>
                </a:rPr>
                <a:t>现象</a:t>
              </a:r>
            </a:p>
          </p:txBody>
        </p:sp>
        <p:sp>
          <p:nvSpPr>
            <p:cNvPr id="18" name="椭圆 17"/>
            <p:cNvSpPr/>
            <p:nvPr>
              <p:custDataLst>
                <p:tags r:id="rId4"/>
              </p:custDataLst>
            </p:nvPr>
          </p:nvSpPr>
          <p:spPr>
            <a:xfrm>
              <a:off x="-77" y="5962"/>
              <a:ext cx="2107" cy="1597"/>
            </a:xfrm>
            <a:prstGeom prst="ellipse">
              <a:avLst/>
            </a:prstGeom>
            <a:solidFill>
              <a:srgbClr val="8EAADC"/>
            </a:solidFill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ea typeface="+mn-ea"/>
                  <a:cs typeface="+mn-cs"/>
                  <a:sym typeface="Arial" panose="020B0604020202020204" pitchFamily="34" charset="0"/>
                </a:rPr>
                <a:t>结论</a:t>
              </a: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071813" y="2132648"/>
            <a:ext cx="49688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15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kumimoji="0" lang="zh-CN" altLang="en-US" sz="3200" b="1" kern="1200" cap="none" spc="15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号：没有变化</a:t>
            </a:r>
            <a:endParaRPr kumimoji="0" lang="en-US" altLang="zh-CN" sz="3200" b="1" kern="1200" cap="none" spc="15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R="0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3200" b="1" kern="1200" cap="none" spc="15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</a:t>
            </a:r>
            <a:r>
              <a:rPr kumimoji="0" lang="zh-CN" altLang="en-US" sz="3200" b="1" kern="1200" cap="none" spc="15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号：变红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11225" y="908685"/>
            <a:ext cx="5229225" cy="70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你观察到什么现象？</a:t>
            </a:r>
          </a:p>
        </p:txBody>
      </p:sp>
      <p:pic>
        <p:nvPicPr>
          <p:cNvPr id="17411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72170" y="1052830"/>
            <a:ext cx="2656205" cy="2726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74B204-102C-EAAC-EAC9-7FDEB6565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636912"/>
            <a:ext cx="5796498" cy="38593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888BEC0-10E5-58D8-75C1-6043B4B66976}"/>
              </a:ext>
            </a:extLst>
          </p:cNvPr>
          <p:cNvSpPr txBox="1"/>
          <p:nvPr/>
        </p:nvSpPr>
        <p:spPr>
          <a:xfrm>
            <a:off x="695400" y="76470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SzPct val="100000"/>
              <a:defRPr/>
            </a:pPr>
            <a:r>
              <a:rPr lang="zh-CN" alt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碳酸饮料可以多喝吗？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0423F0A-611D-35FD-6571-257CB074D6C1}"/>
              </a:ext>
            </a:extLst>
          </p:cNvPr>
          <p:cNvSpPr txBox="1"/>
          <p:nvPr/>
        </p:nvSpPr>
        <p:spPr>
          <a:xfrm>
            <a:off x="659397" y="1772816"/>
            <a:ext cx="107291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1.</a:t>
            </a:r>
            <a:r>
              <a:rPr lang="zh-CN" altLang="en-US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碳酸饮料含有碳酸、糖、香 精、咖啡因、食用色素等</a:t>
            </a:r>
            <a:endParaRPr lang="en-US" altLang="zh-CN" sz="32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碳酸饮料会越喝越渴</a:t>
            </a:r>
            <a:endParaRPr lang="en-US" altLang="zh-CN" sz="32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3.</a:t>
            </a:r>
            <a:r>
              <a:rPr lang="zh-CN" altLang="en-US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容易造成肥胖</a:t>
            </a:r>
            <a:endParaRPr lang="en-US" altLang="zh-CN" sz="32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4.</a:t>
            </a:r>
            <a:r>
              <a:rPr lang="zh-CN" altLang="en-US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容易损坏牙齿</a:t>
            </a:r>
            <a:endParaRPr lang="en-US" altLang="zh-CN" sz="32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5.</a:t>
            </a:r>
            <a:r>
              <a:rPr lang="zh-CN" altLang="en-US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影响消化</a:t>
            </a:r>
            <a:endParaRPr lang="en-US" altLang="zh-CN" sz="32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6.</a:t>
            </a:r>
            <a:r>
              <a:rPr lang="zh-CN" altLang="en-US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容易导致骨质疏松</a:t>
            </a:r>
            <a:endParaRPr lang="en-US" altLang="zh-CN" sz="32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7.</a:t>
            </a:r>
            <a:r>
              <a:rPr lang="zh-CN" altLang="en-US" sz="3200" b="1" spc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</a:rPr>
              <a:t>容易导致肾结石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43DF476-E1FD-C553-D199-176999EB09C1}"/>
              </a:ext>
            </a:extLst>
          </p:cNvPr>
          <p:cNvSpPr txBox="1"/>
          <p:nvPr/>
        </p:nvSpPr>
        <p:spPr>
          <a:xfrm>
            <a:off x="5735960" y="764704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宋体"/>
                <a:ea typeface="宋体"/>
                <a:cs typeface="+mn-cs"/>
              </a:rPr>
              <a:t>有哪些危害呢？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7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51180" y="1025525"/>
            <a:ext cx="7948295" cy="583565"/>
          </a:xfrm>
          <a:prstGeom prst="rect">
            <a:avLst/>
          </a:pr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加热变为红色的试液的，你看到了什么？</a:t>
            </a:r>
          </a:p>
        </p:txBody>
      </p:sp>
      <p:pic>
        <p:nvPicPr>
          <p:cNvPr id="19459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560" y="692785"/>
            <a:ext cx="2978785" cy="21380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组合 22"/>
          <p:cNvGrpSpPr/>
          <p:nvPr/>
        </p:nvGrpSpPr>
        <p:grpSpPr>
          <a:xfrm>
            <a:off x="550863" y="2666365"/>
            <a:ext cx="10204450" cy="2066925"/>
            <a:chOff x="-155" y="4357"/>
            <a:chExt cx="10321" cy="4234"/>
          </a:xfrm>
        </p:grpSpPr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-155" y="4357"/>
              <a:ext cx="2565" cy="1597"/>
            </a:xfrm>
            <a:prstGeom prst="ellipse">
              <a:avLst/>
            </a:prstGeom>
            <a:ln>
              <a:noFill/>
            </a:ln>
          </p:spPr>
          <p:style>
            <a:lnRef idx="2">
              <a:srgbClr val="8590CA">
                <a:shade val="50000"/>
              </a:srgbClr>
            </a:lnRef>
            <a:fillRef idx="1">
              <a:srgbClr val="8590CA"/>
            </a:fillRef>
            <a:effectRef idx="0">
              <a:srgbClr val="8590CA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15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  <a:ea typeface="+mn-ea"/>
                  <a:cs typeface="+mn-cs"/>
                  <a:sym typeface="Arial" panose="020B0604020202020204" pitchFamily="34" charset="0"/>
                </a:rPr>
                <a:t>现象：</a:t>
              </a:r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2410" y="4596"/>
              <a:ext cx="7454" cy="91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R="0" defTabSz="914400">
                <a:lnSpc>
                  <a:spcPct val="120000"/>
                </a:lnSpc>
                <a:buClrTx/>
                <a:buSzTx/>
                <a:buFontTx/>
                <a:buNone/>
                <a:defRPr/>
              </a:pPr>
              <a:r>
                <a:rPr kumimoji="0" lang="zh-CN" altLang="en-US" sz="3200" b="1" kern="1200" cap="none" spc="150" normalizeH="0" baseline="0" noProof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楷体" panose="02010600040101010101" charset="-122"/>
                  <a:ea typeface="华文楷体" panose="02010600040101010101" charset="-122"/>
                  <a:cs typeface="+mn-cs"/>
                  <a:sym typeface="Arial" panose="020B0604020202020204" pitchFamily="34" charset="0"/>
                </a:rPr>
                <a:t>红色溶液逐渐变回紫色，有气泡冒出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4"/>
              </p:custDataLst>
            </p:nvPr>
          </p:nvSpPr>
          <p:spPr>
            <a:xfrm>
              <a:off x="2712" y="6529"/>
              <a:ext cx="7454" cy="206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R="0" defTabSz="914400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kumimoji="0" lang="en-US" altLang="zh-CN" sz="3200" b="1" kern="1200" cap="none" spc="0" normalizeH="0" baseline="-25000" noProof="0" dirty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微软雅黑" panose="020B0503020204020204" pitchFamily="34" charset="-122"/>
                  <a:sym typeface="+mn-ea"/>
                </a:rPr>
                <a:t> </a:t>
              </a:r>
            </a:p>
          </p:txBody>
        </p:sp>
      </p:grp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542925" y="4174490"/>
            <a:ext cx="2571750" cy="779463"/>
          </a:xfrm>
          <a:prstGeom prst="ellipse">
            <a:avLst/>
          </a:prstGeom>
          <a:solidFill>
            <a:srgbClr val="8EAADC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15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  <a:sym typeface="Arial" panose="020B0604020202020204" pitchFamily="34" charset="0"/>
              </a:rPr>
              <a:t>结论：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3233738" y="4173855"/>
            <a:ext cx="65500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15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cs"/>
              </a:rPr>
              <a:t>碳酸性质不稳定，受热易分解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9413" y="5157470"/>
            <a:ext cx="4638675" cy="881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1C52CA-FE98-0DBB-CBBA-DFD39587878B}"/>
              </a:ext>
            </a:extLst>
          </p:cNvPr>
          <p:cNvSpPr txBox="1"/>
          <p:nvPr/>
        </p:nvSpPr>
        <p:spPr>
          <a:xfrm>
            <a:off x="983432" y="476672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SzPct val="100000"/>
              <a:defRPr/>
            </a:pPr>
            <a:r>
              <a:rPr lang="zh-CN" alt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二氧化碳还有哪些作用呢？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6A2F13-898A-B170-B930-BEDB5B896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296217"/>
            <a:ext cx="3417912" cy="21806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AFFD935-B5C3-CE15-6642-0FB37996F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92" y="3548528"/>
            <a:ext cx="3132176" cy="23491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078054E-F7FD-F654-E8E4-6956152D6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39" y="3548935"/>
            <a:ext cx="3003690" cy="23487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76B5690-1F32-41B3-93BB-485C9BB4E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548935"/>
            <a:ext cx="3420344" cy="2348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12ACA3-E239-1D4D-9AE1-E06490B96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13" y="1267913"/>
            <a:ext cx="4433468" cy="22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人工合成淀粉">
            <a:hlinkClick r:id="" action="ppaction://media"/>
            <a:extLst>
              <a:ext uri="{FF2B5EF4-FFF2-40B4-BE49-F238E27FC236}">
                <a16:creationId xmlns:a16="http://schemas.microsoft.com/office/drawing/2014/main" id="{8F083837-D645-E73B-C1FE-4EF38E47E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44" y="224644"/>
            <a:ext cx="1180931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7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" descr="科学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3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735638" y="2276475"/>
            <a:ext cx="5616575" cy="9220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Pct val="100000"/>
              <a:buFontTx/>
              <a:buNone/>
              <a:defRPr/>
            </a:pPr>
            <a:r>
              <a:rPr kumimoji="0" lang="zh-CN" altLang="en-US" sz="5400" kern="1200" cap="none" spc="0" normalizeH="0" baseline="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cs"/>
              </a:rPr>
              <a:t>谢谢！</a:t>
            </a:r>
          </a:p>
        </p:txBody>
      </p:sp>
      <p:pic>
        <p:nvPicPr>
          <p:cNvPr id="2253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3" y="895350"/>
            <a:ext cx="3843337" cy="2305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 descr="科学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3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735638" y="2276475"/>
            <a:ext cx="5616575" cy="10147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Pct val="100000"/>
              <a:buFontTx/>
              <a:buNone/>
              <a:defRPr/>
            </a:pPr>
            <a:r>
              <a:rPr kumimoji="0" lang="zh-CN" altLang="en-US" sz="6000" b="1" kern="1200" cap="none" spc="0" normalizeH="0" baseline="0" noProof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奇妙的</a:t>
            </a:r>
            <a:r>
              <a:rPr kumimoji="0" lang="zh-CN" altLang="en-US" sz="6000" b="1" kern="1200" cap="none" spc="0" normalizeH="0" baseline="0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华文新魏" panose="02010800040101010101" charset="-122"/>
                <a:ea typeface="华文新魏" panose="02010800040101010101" charset="-122"/>
                <a:cs typeface="+mn-cs"/>
              </a:rPr>
              <a:t>二氧化碳</a:t>
            </a:r>
          </a:p>
        </p:txBody>
      </p:sp>
      <p:pic>
        <p:nvPicPr>
          <p:cNvPr id="1229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3" y="895350"/>
            <a:ext cx="3843337" cy="2305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Rectangle 5"/>
          <p:cNvSpPr/>
          <p:nvPr/>
        </p:nvSpPr>
        <p:spPr>
          <a:xfrm>
            <a:off x="1127125" y="764223"/>
            <a:ext cx="8794750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</a:t>
            </a: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捏一捏、看一看、尝一尝汽水后，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你发现二氧化碳有什么特点</a:t>
            </a:r>
            <a:r>
              <a:rPr kumimoji="0" lang="en-US" altLang="zh-CN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</a:p>
        </p:txBody>
      </p:sp>
      <p:sp>
        <p:nvSpPr>
          <p:cNvPr id="9219" name="文本框 1"/>
          <p:cNvSpPr txBox="1">
            <a:spLocks noChangeArrowheads="1"/>
          </p:cNvSpPr>
          <p:nvPr/>
        </p:nvSpPr>
        <p:spPr bwMode="auto">
          <a:xfrm>
            <a:off x="4439920" y="2997200"/>
            <a:ext cx="5035550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FA3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rPr>
              <a:t>无色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439920" y="3860800"/>
            <a:ext cx="6096000" cy="844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noProof="0" dirty="0">
                <a:ln>
                  <a:noFill/>
                </a:ln>
                <a:solidFill>
                  <a:srgbClr val="6FA3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+mn-ea"/>
              </a:rPr>
              <a:t>无味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511675" y="4869180"/>
            <a:ext cx="2492990" cy="8442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eaLnBrk="1" hangingPunct="1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rgbClr val="6FA3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透明的气体</a:t>
            </a:r>
            <a:endParaRPr lang="zh-CN" altLang="en-US" sz="3600" b="1" noProof="0" dirty="0">
              <a:ln>
                <a:noFill/>
              </a:ln>
              <a:solidFill>
                <a:srgbClr val="6FA3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8"/>
          <p:cNvSpPr>
            <a:spLocks noChangeArrowheads="1"/>
          </p:cNvSpPr>
          <p:nvPr/>
        </p:nvSpPr>
        <p:spPr bwMode="auto">
          <a:xfrm>
            <a:off x="623888" y="1052513"/>
            <a:ext cx="3959225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设计实验方案：</a:t>
            </a:r>
          </a:p>
        </p:txBody>
      </p:sp>
      <p:pic>
        <p:nvPicPr>
          <p:cNvPr id="512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3" y="2171700"/>
            <a:ext cx="2289175" cy="3090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图片 11"/>
          <p:cNvSpPr>
            <a:spLocks noChangeAspect="1"/>
          </p:cNvSpPr>
          <p:nvPr/>
        </p:nvSpPr>
        <p:spPr>
          <a:xfrm>
            <a:off x="3071813" y="2276475"/>
            <a:ext cx="4360862" cy="26225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SzTx/>
              <a:buNone/>
            </a:pPr>
            <a:endParaRPr lang="zh-CN" altLang="en-US" sz="1800" dirty="0"/>
          </a:p>
        </p:txBody>
      </p:sp>
      <p:pic>
        <p:nvPicPr>
          <p:cNvPr id="512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488" y="2384425"/>
            <a:ext cx="2924175" cy="292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688" y="2319338"/>
            <a:ext cx="2562225" cy="294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图片 4"/>
          <p:cNvSpPr>
            <a:spLocks noChangeAspect="1"/>
          </p:cNvSpPr>
          <p:nvPr/>
        </p:nvSpPr>
        <p:spPr>
          <a:xfrm>
            <a:off x="6481763" y="2371725"/>
            <a:ext cx="2808287" cy="28590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5128" name="图片 6"/>
          <p:cNvPicPr>
            <a:picLocks noChangeAspect="1"/>
          </p:cNvPicPr>
          <p:nvPr/>
        </p:nvPicPr>
        <p:blipFill>
          <a:blip r:embed="rId5"/>
          <a:srcRect l="11494" t="1857" r="5952"/>
          <a:stretch>
            <a:fillRect/>
          </a:stretch>
        </p:blipFill>
        <p:spPr>
          <a:xfrm>
            <a:off x="1847850" y="2371725"/>
            <a:ext cx="2376488" cy="292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125" y="2371725"/>
            <a:ext cx="2562225" cy="2894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7"/>
          <p:cNvGrpSpPr/>
          <p:nvPr/>
        </p:nvGrpSpPr>
        <p:grpSpPr>
          <a:xfrm>
            <a:off x="1271446" y="1196955"/>
            <a:ext cx="9846272" cy="4031191"/>
            <a:chOff x="2264" y="792"/>
            <a:chExt cx="15386" cy="7081"/>
          </a:xfrm>
        </p:grpSpPr>
        <p:sp>
          <p:nvSpPr>
            <p:cNvPr id="17" name="文本框 16"/>
            <p:cNvSpPr txBox="1"/>
            <p:nvPr/>
          </p:nvSpPr>
          <p:spPr>
            <a:xfrm>
              <a:off x="2264" y="792"/>
              <a:ext cx="7551" cy="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914400">
                <a:lnSpc>
                  <a:spcPct val="150000"/>
                </a:lnSpc>
                <a:buClrTx/>
                <a:buSzTx/>
                <a:buFontTx/>
                <a:buNone/>
                <a:defRPr/>
              </a:pPr>
              <a:r>
                <a:rPr kumimoji="0" lang="zh-CN" altLang="en-US" sz="4000" b="1" kern="1200" cap="none" spc="0" normalizeH="0" baseline="0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+mn-cs"/>
                </a:rPr>
                <a:t>实验步骤：</a:t>
              </a:r>
              <a:endParaRPr kumimoji="0" lang="zh-CN" altLang="en-US" sz="48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endParaRPr>
            </a:p>
            <a:p>
              <a:pPr marR="0" defTabSz="914400">
                <a:lnSpc>
                  <a:spcPct val="150000"/>
                </a:lnSpc>
                <a:buClrTx/>
                <a:buSzPct val="100000"/>
                <a:buFontTx/>
                <a:buNone/>
                <a:defRPr/>
              </a:pPr>
              <a:r>
                <a:rPr kumimoji="0" lang="zh-CN" altLang="en-US" sz="2800" b="1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将带导管的橡皮塞塞紧汽水瓶，另一端伸入装有澄清石灰水的烧杯中，并不断摇动汽水瓶观察现象。</a:t>
              </a:r>
            </a:p>
            <a:p>
              <a:pPr marR="0" defTabSz="914400">
                <a:buClrTx/>
                <a:buSzTx/>
                <a:buFontTx/>
                <a:buNone/>
                <a:defRPr/>
              </a:pPr>
              <a:endParaRPr kumimoji="0" lang="zh-CN" altLang="en-US" sz="28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6148" name="图片 6" descr="微信图片_202009112048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03" y="1676"/>
              <a:ext cx="6947" cy="573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/>
          <p:nvPr/>
        </p:nvSpPr>
        <p:spPr>
          <a:xfrm>
            <a:off x="2782888" y="1412875"/>
            <a:ext cx="3673475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 kern="120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zh-CN" altLang="zh-CN" sz="1800" dirty="0"/>
          </a:p>
        </p:txBody>
      </p:sp>
      <p:sp>
        <p:nvSpPr>
          <p:cNvPr id="2064" name="Text Box 6"/>
          <p:cNvSpPr/>
          <p:nvPr/>
        </p:nvSpPr>
        <p:spPr>
          <a:xfrm>
            <a:off x="983294" y="693078"/>
            <a:ext cx="8857728" cy="4554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注意事项：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为了成功观察到实验现象，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小组需分工合作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2.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只能水平摇动汽水瓶。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3.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实验前，检查橡胶塞塞紧汽水瓶。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4.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澄清石灰水具有腐蚀性。</a:t>
            </a:r>
          </a:p>
        </p:txBody>
      </p:sp>
      <p:pic>
        <p:nvPicPr>
          <p:cNvPr id="819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00" y="1772920"/>
            <a:ext cx="4445000" cy="3268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27443" y="1052830"/>
            <a:ext cx="9144000" cy="10080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你观察到什么现象？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43025" y="2132965"/>
            <a:ext cx="9791700" cy="258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Pct val="100000"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澄清石灰水：</a:t>
            </a:r>
            <a:r>
              <a:rPr kumimoji="0" lang="en-US" altLang="zh-CN" sz="36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1.</a:t>
            </a:r>
            <a:r>
              <a:rPr kumimoji="0" lang="zh-CN" altLang="en-US" sz="36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澄清      浑浊</a:t>
            </a:r>
            <a:endParaRPr kumimoji="0" lang="en-US" altLang="zh-CN" sz="3600" b="1" kern="1200" cap="none" spc="0" normalizeH="0" baseline="0" noProof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Pct val="100000"/>
              <a:buFontTx/>
              <a:buNone/>
              <a:defRPr/>
            </a:pPr>
            <a:r>
              <a:rPr kumimoji="0" lang="en-US" altLang="zh-CN" sz="36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            2.</a:t>
            </a:r>
            <a:r>
              <a:rPr kumimoji="0" lang="zh-CN" altLang="en-US" sz="36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澄清      浑浊     澄清</a:t>
            </a:r>
            <a:endParaRPr kumimoji="0" lang="en-US" altLang="zh-CN" sz="3600" b="1" kern="1200" cap="none" spc="0" normalizeH="0" baseline="0" noProof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+mn-cs"/>
            </a:endParaRPr>
          </a:p>
          <a:p>
            <a:pPr marR="0" defTabSz="914400" eaLnBrk="1" hangingPunct="1">
              <a:lnSpc>
                <a:spcPct val="150000"/>
              </a:lnSpc>
              <a:buClrTx/>
              <a:buSzPct val="100000"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+mn-cs"/>
              </a:rPr>
              <a:t> </a:t>
            </a:r>
          </a:p>
        </p:txBody>
      </p:sp>
      <p:cxnSp>
        <p:nvCxnSpPr>
          <p:cNvPr id="7" name="直接箭头连接符 6"/>
          <p:cNvCxnSpPr/>
          <p:nvPr/>
        </p:nvCxnSpPr>
        <p:spPr>
          <a:xfrm>
            <a:off x="5842318" y="2637155"/>
            <a:ext cx="79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879783" y="3500755"/>
            <a:ext cx="79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8183880" y="3500755"/>
            <a:ext cx="79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3791585" y="4077335"/>
            <a:ext cx="6076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Pct val="100000"/>
              <a:buFontTx/>
              <a:buNone/>
              <a:defRPr/>
            </a:pPr>
            <a:r>
              <a:rPr lang="zh-CN" altLang="en-US" sz="4000" b="1" noProof="0" dirty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sym typeface="+mn-ea"/>
              </a:rPr>
              <a:t>这是为什么呢？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澄清石灰水与过量二氧化碳反应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3" y="404813"/>
            <a:ext cx="11306175" cy="5545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10908" y="638175"/>
            <a:ext cx="9144000" cy="10080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二氧化碳通入澄清石灰水中：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95325" y="1701165"/>
            <a:ext cx="9791700" cy="2676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eaLnBrk="1" hangingPunct="1">
              <a:lnSpc>
                <a:spcPct val="150000"/>
              </a:lnSpc>
              <a:buClrTx/>
              <a:buSzPct val="100000"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楷体_GB2312" charset="-122"/>
                <a:cs typeface="+mn-cs"/>
              </a:rPr>
              <a:t>                      </a:t>
            </a:r>
            <a:r>
              <a:rPr kumimoji="0" lang="en-US" altLang="zh-CN" sz="32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j-ea"/>
              </a:rPr>
              <a:t>1.</a:t>
            </a:r>
            <a:r>
              <a:rPr kumimoji="0" lang="zh-CN" altLang="en-US" sz="32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j-ea"/>
              </a:rPr>
              <a:t>澄清      浑浊</a:t>
            </a:r>
            <a:endParaRPr kumimoji="0" lang="en-US" altLang="zh-CN" sz="3200" b="1" kern="1200" cap="none" spc="0" normalizeH="0" baseline="0" noProof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marR="0" defTabSz="914400" eaLnBrk="1" hangingPunct="1">
              <a:lnSpc>
                <a:spcPct val="150000"/>
              </a:lnSpc>
              <a:buClrTx/>
              <a:buSzPct val="100000"/>
              <a:buFontTx/>
              <a:buNone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j-ea"/>
              </a:rPr>
              <a:t>            2.</a:t>
            </a:r>
            <a:r>
              <a:rPr kumimoji="0" lang="zh-CN" altLang="en-US" sz="3200" b="1" kern="1200" cap="none" spc="0" normalizeH="0" baseline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+mj-ea"/>
              </a:rPr>
              <a:t>澄清      浑浊     澄清</a:t>
            </a:r>
            <a:endParaRPr kumimoji="0" lang="en-US" altLang="zh-CN" sz="3200" b="1" kern="1200" cap="none" spc="0" normalizeH="0" baseline="0" noProof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+mj-ea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en-US" altLang="zh-CN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endParaRPr kumimoji="0" lang="zh-CN" altLang="en-US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4799013" y="2132965"/>
            <a:ext cx="79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4799013" y="2907665"/>
            <a:ext cx="79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6619875" y="2907665"/>
            <a:ext cx="7921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71" name="组合 1"/>
          <p:cNvGrpSpPr/>
          <p:nvPr/>
        </p:nvGrpSpPr>
        <p:grpSpPr>
          <a:xfrm>
            <a:off x="663258" y="1894205"/>
            <a:ext cx="5678487" cy="2913063"/>
            <a:chOff x="587" y="4949"/>
            <a:chExt cx="8944" cy="4589"/>
          </a:xfrm>
        </p:grpSpPr>
        <p:grpSp>
          <p:nvGrpSpPr>
            <p:cNvPr id="11273" name="组合 3"/>
            <p:cNvGrpSpPr/>
            <p:nvPr/>
          </p:nvGrpSpPr>
          <p:grpSpPr>
            <a:xfrm>
              <a:off x="587" y="4949"/>
              <a:ext cx="3836" cy="4589"/>
              <a:chOff x="-77" y="2970"/>
              <a:chExt cx="2656" cy="4589"/>
            </a:xfrm>
          </p:grpSpPr>
          <p:sp>
            <p:nvSpPr>
              <p:cNvPr id="8" name="椭圆 7"/>
              <p:cNvSpPr/>
              <p:nvPr>
                <p:custDataLst>
                  <p:tags r:id="rId1"/>
                </p:custDataLst>
              </p:nvPr>
            </p:nvSpPr>
            <p:spPr>
              <a:xfrm>
                <a:off x="-21" y="2970"/>
                <a:ext cx="2565" cy="1597"/>
              </a:xfrm>
              <a:prstGeom prst="ellipse">
                <a:avLst/>
              </a:prstGeom>
              <a:solidFill>
                <a:srgbClr val="77C2F9"/>
              </a:solidFill>
              <a:ln>
                <a:noFill/>
              </a:ln>
            </p:spPr>
            <p:style>
              <a:lnRef idx="2">
                <a:srgbClr val="8590CA">
                  <a:shade val="50000"/>
                </a:srgbClr>
              </a:lnRef>
              <a:fillRef idx="1">
                <a:srgbClr val="8590CA"/>
              </a:fillRef>
              <a:effectRef idx="0">
                <a:srgbClr val="8590CA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1" i="0" u="none" strike="noStrike" kern="1200" cap="none" spc="15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ea typeface="+mn-ea"/>
                    <a:cs typeface="+mn-cs"/>
                    <a:sym typeface="Arial" panose="020B0604020202020204" pitchFamily="34" charset="0"/>
                  </a:rPr>
                  <a:t>现象</a:t>
                </a:r>
              </a:p>
            </p:txBody>
          </p:sp>
          <p:sp>
            <p:nvSpPr>
              <p:cNvPr id="12" name="椭圆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-77" y="5962"/>
                <a:ext cx="2656" cy="1597"/>
              </a:xfrm>
              <a:prstGeom prst="ellipse">
                <a:avLst/>
              </a:prstGeom>
              <a:solidFill>
                <a:srgbClr val="6B9AEC"/>
              </a:solidFill>
              <a:ln>
                <a:noFill/>
              </a:ln>
            </p:spPr>
            <p:style>
              <a:lnRef idx="2">
                <a:srgbClr val="8590CA">
                  <a:shade val="50000"/>
                </a:srgbClr>
              </a:lnRef>
              <a:fillRef idx="1">
                <a:srgbClr val="8590CA"/>
              </a:fillRef>
              <a:effectRef idx="0">
                <a:srgbClr val="8590CA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1" i="0" u="none" strike="noStrike" kern="1200" cap="none" spc="15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n-ea"/>
                    <a:ea typeface="+mn-ea"/>
                    <a:cs typeface="+mn-cs"/>
                    <a:sym typeface="Arial" panose="020B0604020202020204" pitchFamily="34" charset="0"/>
                  </a:rPr>
                  <a:t>结论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699" y="8278"/>
              <a:ext cx="4832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defTabSz="914400">
                <a:buClrTx/>
                <a:buSzTx/>
                <a:buFontTx/>
                <a:buNone/>
                <a:defRPr/>
              </a:pPr>
              <a:r>
                <a:rPr kumimoji="0" lang="zh-CN" altLang="en-US" sz="3200" b="1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+mn-cs"/>
                </a:rPr>
                <a:t>气体是二氧化碳</a:t>
              </a:r>
            </a:p>
          </p:txBody>
        </p:sp>
      </p:grpSp>
      <p:pic>
        <p:nvPicPr>
          <p:cNvPr id="11272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845" y="3429000"/>
            <a:ext cx="3846830" cy="282765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lkM2ExMjgwNWRhNjJlZGRiYjhkM2JkNzdhNjNlOD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7_1*l_h_f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294,&quot;width&quot;:418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_1*l_h_i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_1*l_h_i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_1*l_h_i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_1*l_h_i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7_1*l_h_f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7_1*l_h_f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5997185765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_1*l_h_i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_1*l_h_i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7_1*l_h_f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_1*l_h_i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7_1*l_h_f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_1*l_h_i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 override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 overrid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FFFFF"/>
        </a:accent3>
        <a:accent4>
          <a:srgbClr val="004C4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4D19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FFFFFF"/>
        </a:accent3>
        <a:accent4>
          <a:srgbClr val="002A56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2A5682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FFFFFF"/>
        </a:accent3>
        <a:accent4>
          <a:srgbClr val="656565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FFFFFF"/>
        </a:accent3>
        <a:accent4>
          <a:srgbClr val="34344D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 overrid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251A1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686</Words>
  <Application>Microsoft Office PowerPoint</Application>
  <PresentationFormat>宽屏</PresentationFormat>
  <Paragraphs>89</Paragraphs>
  <Slides>19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等线</vt:lpstr>
      <vt:lpstr>华文楷体</vt:lpstr>
      <vt:lpstr>华文新魏</vt:lpstr>
      <vt:lpstr>华文行楷</vt:lpstr>
      <vt:lpstr>宋体</vt:lpstr>
      <vt:lpstr>微软雅黑</vt:lpstr>
      <vt:lpstr>Arial</vt:lpstr>
      <vt:lpstr> overriden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微软系统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ssxx</dc:creator>
  <cp:lastModifiedBy>徐 晓婷</cp:lastModifiedBy>
  <cp:revision>149</cp:revision>
  <dcterms:created xsi:type="dcterms:W3CDTF">2009-04-05T05:27:02Z</dcterms:created>
  <dcterms:modified xsi:type="dcterms:W3CDTF">2022-11-15T08:45:00Z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A0BAD988A3554DA18A08C0F398521CA9</vt:lpwstr>
  </property>
</Properties>
</file>